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4"/>
  </p:notesMasterIdLst>
  <p:sldIdLst>
    <p:sldId id="528" r:id="rId2"/>
    <p:sldId id="286" r:id="rId3"/>
    <p:sldId id="287" r:id="rId4"/>
    <p:sldId id="288" r:id="rId5"/>
    <p:sldId id="289" r:id="rId6"/>
    <p:sldId id="291" r:id="rId7"/>
    <p:sldId id="408" r:id="rId8"/>
    <p:sldId id="529" r:id="rId9"/>
    <p:sldId id="392" r:id="rId10"/>
    <p:sldId id="393" r:id="rId11"/>
    <p:sldId id="405" r:id="rId12"/>
    <p:sldId id="406" r:id="rId13"/>
    <p:sldId id="499" r:id="rId14"/>
    <p:sldId id="500" r:id="rId15"/>
    <p:sldId id="501" r:id="rId16"/>
    <p:sldId id="533" r:id="rId17"/>
    <p:sldId id="534" r:id="rId18"/>
    <p:sldId id="502" r:id="rId19"/>
    <p:sldId id="463" r:id="rId20"/>
    <p:sldId id="464" r:id="rId21"/>
    <p:sldId id="536" r:id="rId22"/>
    <p:sldId id="526" r:id="rId23"/>
    <p:sldId id="495" r:id="rId24"/>
    <p:sldId id="496" r:id="rId25"/>
    <p:sldId id="497" r:id="rId26"/>
    <p:sldId id="498" r:id="rId27"/>
    <p:sldId id="506" r:id="rId28"/>
    <p:sldId id="507" r:id="rId29"/>
    <p:sldId id="508" r:id="rId30"/>
    <p:sldId id="509" r:id="rId31"/>
    <p:sldId id="510" r:id="rId32"/>
    <p:sldId id="591" r:id="rId33"/>
    <p:sldId id="592" r:id="rId34"/>
    <p:sldId id="422" r:id="rId35"/>
    <p:sldId id="421" r:id="rId36"/>
    <p:sldId id="430" r:id="rId37"/>
    <p:sldId id="431" r:id="rId38"/>
    <p:sldId id="423" r:id="rId39"/>
    <p:sldId id="349" r:id="rId40"/>
    <p:sldId id="428" r:id="rId41"/>
    <p:sldId id="436" r:id="rId42"/>
    <p:sldId id="439" r:id="rId43"/>
    <p:sldId id="438" r:id="rId44"/>
    <p:sldId id="440" r:id="rId45"/>
    <p:sldId id="442" r:id="rId46"/>
    <p:sldId id="441" r:id="rId47"/>
    <p:sldId id="447" r:id="rId48"/>
    <p:sldId id="443" r:id="rId49"/>
    <p:sldId id="448" r:id="rId50"/>
    <p:sldId id="444" r:id="rId51"/>
    <p:sldId id="445" r:id="rId52"/>
    <p:sldId id="547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de调试" id="{A2A925C8-B814-4B76-8168-8F775D421B2D}">
          <p14:sldIdLst>
            <p14:sldId id="528"/>
            <p14:sldId id="286"/>
            <p14:sldId id="287"/>
            <p14:sldId id="288"/>
            <p14:sldId id="289"/>
            <p14:sldId id="291"/>
            <p14:sldId id="408"/>
            <p14:sldId id="529"/>
          </p14:sldIdLst>
        </p14:section>
        <p14:section name="回调" id="{E1C31B44-EEA5-40A5-8D92-7CFF5847B6B9}">
          <p14:sldIdLst>
            <p14:sldId id="392"/>
            <p14:sldId id="393"/>
            <p14:sldId id="405"/>
            <p14:sldId id="406"/>
          </p14:sldIdLst>
        </p14:section>
        <p14:section name="异常处理" id="{8DEEF74C-3B5E-4FE4-B084-332BBC535C7F}">
          <p14:sldIdLst>
            <p14:sldId id="499"/>
            <p14:sldId id="500"/>
            <p14:sldId id="501"/>
            <p14:sldId id="533"/>
            <p14:sldId id="534"/>
            <p14:sldId id="502"/>
          </p14:sldIdLst>
        </p14:section>
        <p14:section name="ECMAScript6" id="{E344E52C-D563-4C57-9ECC-41C3FD01DC31}">
          <p14:sldIdLst>
            <p14:sldId id="463"/>
            <p14:sldId id="464"/>
            <p14:sldId id="536"/>
            <p14:sldId id="526"/>
            <p14:sldId id="495"/>
            <p14:sldId id="496"/>
            <p14:sldId id="497"/>
            <p14:sldId id="498"/>
            <p14:sldId id="506"/>
            <p14:sldId id="507"/>
            <p14:sldId id="508"/>
            <p14:sldId id="509"/>
            <p14:sldId id="510"/>
          </p14:sldIdLst>
        </p14:section>
        <p14:section name="缓冲区" id="{BABE62FA-7723-4300-B4F2-A8F758A3D7C9}">
          <p14:sldIdLst>
            <p14:sldId id="591"/>
            <p14:sldId id="592"/>
          </p14:sldIdLst>
        </p14:section>
        <p14:section name="文件操作" id="{4E6CE253-5833-48C7-BF49-3A9EEC48D06A}">
          <p14:sldIdLst>
            <p14:sldId id="422"/>
            <p14:sldId id="421"/>
            <p14:sldId id="430"/>
            <p14:sldId id="431"/>
            <p14:sldId id="423"/>
            <p14:sldId id="349"/>
            <p14:sldId id="428"/>
            <p14:sldId id="436"/>
            <p14:sldId id="439"/>
            <p14:sldId id="438"/>
            <p14:sldId id="440"/>
            <p14:sldId id="442"/>
            <p14:sldId id="441"/>
            <p14:sldId id="447"/>
            <p14:sldId id="443"/>
            <p14:sldId id="448"/>
            <p14:sldId id="444"/>
            <p14:sldId id="445"/>
            <p14:sldId id="5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  <a:srgbClr val="3425FB"/>
    <a:srgbClr val="00FF00"/>
    <a:srgbClr val="D3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6" autoAdjust="0"/>
    <p:restoredTop sz="94310" autoAdjust="0"/>
  </p:normalViewPr>
  <p:slideViewPr>
    <p:cSldViewPr snapToGrid="0">
      <p:cViewPr varScale="1">
        <p:scale>
          <a:sx n="93" d="100"/>
          <a:sy n="93" d="100"/>
        </p:scale>
        <p:origin x="1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E07B3-B6E8-41DF-8CEF-935F588927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241F-3942-422C-A11F-F51277DD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node-inspector</a:t>
            </a:r>
          </a:p>
          <a:p>
            <a:r>
              <a:rPr lang="en-US" altLang="zh-CN"/>
              <a:t>https://github.com/node-inspector/node-inspector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1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代码示例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不使用回调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$('#btn').on('click', function ()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$('.box').hide('slow');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// JavaScript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方法执行之后直接执行下面的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，即使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还没有隐藏好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alert('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隐藏结束了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});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使用回调，确保在某件事情完成之后执行另一件事情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'#btn'</a:t>
            </a:r>
            <a:r>
              <a:rPr lang="en-US" altLang="zh-CN"/>
              <a:t>).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'click'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'.box'</a:t>
            </a:r>
            <a:r>
              <a:rPr lang="en-US" altLang="zh-CN"/>
              <a:t>).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'slow'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隐藏结束了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方法完成之后弹出提示框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>});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8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剖析回调示例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eat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函数完成了某些事情，完成这些事情之后要做什么不确定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所以我们把具体要做的事情放到回调函数中去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drink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晚上的我吃的是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%s,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喝的是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drink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</a:t>
            </a:r>
            <a:r>
              <a:rPr lang="en-US" altLang="zh-CN"/>
              <a:t>&amp;&amp;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'function'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US" altLang="zh-CN"/>
              <a:t>();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该函数被作为参数传递到了另一个函数中，这样的函数就叫做 **回调函数**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该回调函数在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函数完成之后会被调用，所以我们把具体的要做的事情定义在了作为回调传递进来的函数中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睡觉觉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麻辣烫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拉菲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在上面，我们为了一个简单的功能定义了一个函数，大部分时候，我们为了方便，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可以直接传递一个没有名称的函数，这样的函数就是 **匿名回调函数**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麻辣烫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拉菲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睡觉觉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0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备注示例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：读取文件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Node.js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提供了一个核心模块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，可以让我们使用该模块进行文件操作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fs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'fs'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readFile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表示读取一个文件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：要读取的文件路径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：读取文件的选项配置，这里的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表示读取文件的编码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 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：用于保存在读取文件时发生的错误对象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：保存读取文件成功后所返回的文件内容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*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为真，那么通过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语句就会抛出错误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为假，那么来自文件的数据就可以使用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});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【</a:t>
            </a:r>
            <a:r>
              <a:rPr lang="zh-CN" altLang="en-US"/>
              <a:t>备注示例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request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'request'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'http://www.sina.com.cn'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【</a:t>
            </a:r>
            <a:r>
              <a:rPr lang="zh-CN" altLang="en-US"/>
              <a:t>备注示例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fs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'fs'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request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'request'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程序开始执行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http://www.sina.com.cn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foo2.txt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http://www.baidu.com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foo.txt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哪个操作先返回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回调首先解决的就是不可预测性，它也是处理并发（或者说一次做超过一件事情）的高效方法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*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'http://www.sina.com.cn'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'./foo2.txt'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'http://www.baidu.com'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/>
              <a:t>tmp =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Date</a:t>
            </a:r>
            <a:r>
              <a:rPr lang="en-US" altLang="zh-CN"/>
              <a:t>();</a:t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(tmp);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/>
              <a:t>tmp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“hello world”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/>
              <a:t>(); //</a:t>
            </a:r>
            <a:r>
              <a:rPr lang="en-US" altLang="zh-CN" baseline="0"/>
              <a:t> =&gt; </a:t>
            </a:r>
          </a:p>
          <a:p>
            <a:endParaRPr lang="en-US" altLang="zh-CN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r>
              <a:rPr lang="en-US" altLang="zh-CN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/>
              <a:t>foo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'welcome'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/>
              <a:t>(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/>
              <a:t>i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/>
              <a:t>; i &lt; foo.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altLang="zh-CN"/>
              <a:t>; i++) {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(i);</a:t>
            </a: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不受外部影响</a:t>
            </a:r>
            <a:endParaRPr lang="nn-NO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/>
              <a:t>foo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'bar'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/>
              <a:t>foo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'bat'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(foo);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(foo);</a:t>
            </a: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循环计数器应用</a:t>
            </a: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n-NO" altLang="zh-CN"/>
              <a:t>(</a:t>
            </a:r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nn-NO" altLang="zh-CN"/>
              <a:t>i =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n-NO" altLang="zh-CN"/>
              <a:t>; i &lt;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nn-NO" altLang="zh-CN"/>
              <a:t>; i++) {</a:t>
            </a:r>
            <a:br>
              <a:rPr lang="nn-NO" altLang="zh-CN"/>
            </a:br>
            <a:r>
              <a:rPr lang="nn-NO" altLang="zh-CN"/>
              <a:t> 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setImmediate</a:t>
            </a:r>
            <a:r>
              <a:rPr lang="nn-NO" altLang="zh-CN"/>
              <a:t>(</a:t>
            </a:r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nn-NO" altLang="zh-CN"/>
              <a:t>() {</a:t>
            </a:r>
            <a:br>
              <a:rPr lang="nn-NO" altLang="zh-CN"/>
            </a:br>
            <a:r>
              <a:rPr lang="nn-NO" altLang="zh-CN"/>
              <a:t>    console.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nn-NO" altLang="zh-CN"/>
              <a:t>(i);</a:t>
            </a:r>
            <a:br>
              <a:rPr lang="nn-NO" altLang="zh-CN"/>
            </a:br>
            <a:r>
              <a:rPr lang="nn-NO" altLang="zh-CN"/>
              <a:t>  });</a:t>
            </a:r>
            <a:br>
              <a:rPr lang="nn-NO" altLang="zh-CN"/>
            </a:br>
            <a:r>
              <a:rPr lang="nn-NO" altLang="zh-CN"/>
              <a:t>}</a:t>
            </a:r>
            <a:br>
              <a:rPr lang="nn-NO" altLang="zh-CN"/>
            </a:br>
            <a:r>
              <a:rPr lang="nn-NO" altLang="zh-CN"/>
              <a:t/>
            </a:r>
            <a:br>
              <a:rPr lang="nn-NO" altLang="zh-CN"/>
            </a:br>
            <a:r>
              <a:rPr lang="nn-NO" altLang="zh-CN"/>
              <a:t>console.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nn-NO" altLang="zh-CN"/>
              <a:t>(i);</a:t>
            </a:r>
          </a:p>
          <a:p>
            <a:endParaRPr lang="nn-NO" altLang="zh-CN"/>
          </a:p>
          <a:p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let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</a:t>
            </a:r>
            <a:endParaRPr lang="nn-NO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n-NO" altLang="zh-CN"/>
              <a:t>(</a:t>
            </a:r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nn-NO" altLang="zh-CN"/>
              <a:t>i =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n-NO" altLang="zh-CN"/>
              <a:t>; i &lt;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nn-NO" altLang="zh-CN"/>
              <a:t>; i++) {</a:t>
            </a:r>
            <a:br>
              <a:rPr lang="nn-NO" altLang="zh-CN"/>
            </a:br>
            <a:r>
              <a:rPr lang="nn-NO" altLang="zh-CN"/>
              <a:t> 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setImmediate</a:t>
            </a:r>
            <a:r>
              <a:rPr lang="nn-NO" altLang="zh-CN"/>
              <a:t>(</a:t>
            </a:r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nn-NO" altLang="zh-CN"/>
              <a:t>() {</a:t>
            </a:r>
            <a:br>
              <a:rPr lang="nn-NO" altLang="zh-CN"/>
            </a:br>
            <a:r>
              <a:rPr lang="nn-NO" altLang="zh-CN"/>
              <a:t>    console.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nn-NO" altLang="zh-CN"/>
              <a:t>(i);</a:t>
            </a:r>
            <a:br>
              <a:rPr lang="nn-NO" altLang="zh-CN"/>
            </a:br>
            <a:r>
              <a:rPr lang="nn-NO" altLang="zh-CN"/>
              <a:t>  });</a:t>
            </a:r>
            <a:br>
              <a:rPr lang="nn-NO" altLang="zh-CN"/>
            </a:br>
            <a:r>
              <a:rPr lang="nn-NO" altLang="zh-CN"/>
              <a:t>}</a:t>
            </a:r>
            <a:br>
              <a:rPr lang="nn-NO" altLang="zh-CN"/>
            </a:br>
            <a:r>
              <a:rPr lang="nn-NO" altLang="zh-CN"/>
              <a:t/>
            </a:r>
            <a:br>
              <a:rPr lang="nn-NO" altLang="zh-CN"/>
            </a:br>
            <a:r>
              <a:rPr lang="nn-NO" altLang="zh-CN"/>
              <a:t>console.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nn-NO" altLang="zh-CN"/>
              <a:t>(i);</a:t>
            </a:r>
            <a:endParaRPr lang="nn-NO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'use strict';</a:t>
            </a:r>
          </a:p>
          <a:p>
            <a:endParaRPr lang="en-US" altLang="zh-CN"/>
          </a:p>
          <a:p>
            <a:r>
              <a:rPr lang="en-US" altLang="zh-CN"/>
              <a:t>function Foo(name) {</a:t>
            </a:r>
          </a:p>
          <a:p>
            <a:r>
              <a:rPr lang="en-US" altLang="zh-CN"/>
              <a:t>  this.name = name;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Foo.prototype.getName = function () {</a:t>
            </a:r>
          </a:p>
          <a:p>
            <a:r>
              <a:rPr lang="en-US" altLang="zh-CN"/>
              <a:t>  // setTimeout(()=&gt;{</a:t>
            </a:r>
          </a:p>
          <a:p>
            <a:r>
              <a:rPr lang="en-US" altLang="zh-CN"/>
              <a:t>  //   console.log(this.name);</a:t>
            </a:r>
          </a:p>
          <a:p>
            <a:r>
              <a:rPr lang="en-US" altLang="zh-CN"/>
              <a:t>  // }, 1000);</a:t>
            </a:r>
          </a:p>
          <a:p>
            <a:r>
              <a:rPr lang="en-US" altLang="zh-CN"/>
              <a:t>  </a:t>
            </a:r>
          </a:p>
          <a:p>
            <a:r>
              <a:rPr lang="en-US" altLang="zh-CN"/>
              <a:t>  setTimeout(function(){</a:t>
            </a:r>
          </a:p>
          <a:p>
            <a:r>
              <a:rPr lang="en-US" altLang="zh-CN"/>
              <a:t>    console.log(this.name);</a:t>
            </a:r>
          </a:p>
          <a:p>
            <a:r>
              <a:rPr lang="en-US" altLang="zh-CN"/>
              <a:t>  }, 1000);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var foo= new Foo('jack');</a:t>
            </a:r>
          </a:p>
          <a:p>
            <a:endParaRPr lang="en-US" altLang="zh-CN"/>
          </a:p>
          <a:p>
            <a:r>
              <a:rPr lang="en-US" altLang="zh-CN"/>
              <a:t>foo.getName();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9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win10</a:t>
            </a:r>
            <a:r>
              <a:rPr lang="zh-CN" altLang="en-US"/>
              <a:t>计算机进制转换：</a:t>
            </a:r>
            <a:endParaRPr lang="en-US" altLang="zh-CN"/>
          </a:p>
          <a:p>
            <a:r>
              <a:rPr lang="zh-CN" altLang="en-US"/>
              <a:t>计算器 </a:t>
            </a:r>
            <a:r>
              <a:rPr lang="en-US" altLang="zh-CN"/>
              <a:t>-&gt; </a:t>
            </a:r>
            <a:r>
              <a:rPr lang="zh-CN" altLang="en-US"/>
              <a:t>程序员</a:t>
            </a:r>
            <a:endParaRPr lang="en-US" altLang="zh-CN"/>
          </a:p>
          <a:p>
            <a:endParaRPr lang="en-US" altLang="zh-CN"/>
          </a:p>
          <a:p>
            <a:pPr marL="171450" indent="-171450">
              <a:buFontTx/>
              <a:buChar char="-"/>
            </a:pPr>
            <a:r>
              <a:rPr lang="en-US" altLang="zh-CN"/>
              <a:t>HEX </a:t>
            </a:r>
            <a:r>
              <a:rPr lang="en-US" altLang="zh-CN" b="1"/>
              <a:t>[heks]</a:t>
            </a:r>
            <a:r>
              <a:rPr lang="en-US" altLang="zh-CN"/>
              <a:t>	</a:t>
            </a:r>
            <a:r>
              <a:rPr lang="zh-CN" altLang="en-US"/>
              <a:t>十六进制</a:t>
            </a:r>
            <a:endParaRPr lang="en-US" altLang="zh-CN"/>
          </a:p>
          <a:p>
            <a:pPr marL="171450" indent="-171450">
              <a:buFontTx/>
              <a:buChar char="-"/>
            </a:pPr>
            <a:r>
              <a:rPr lang="en-US" altLang="zh-CN"/>
              <a:t>DEC </a:t>
            </a:r>
            <a:r>
              <a:rPr lang="en-US" altLang="zh-CN" b="1"/>
              <a:t>[‘desɪməlɪzəm]</a:t>
            </a:r>
            <a:r>
              <a:rPr lang="en-US" altLang="zh-CN"/>
              <a:t> 	</a:t>
            </a:r>
            <a:r>
              <a:rPr lang="zh-CN" altLang="en-US"/>
              <a:t>十进制</a:t>
            </a:r>
            <a:endParaRPr lang="en-US" altLang="zh-CN"/>
          </a:p>
          <a:p>
            <a:pPr marL="171450" indent="-171450">
              <a:buFontTx/>
              <a:buChar char="-"/>
            </a:pPr>
            <a:r>
              <a:rPr lang="en-US" altLang="zh-CN"/>
              <a:t>OCT </a:t>
            </a:r>
            <a:r>
              <a:rPr lang="en-US" altLang="zh-CN" b="1"/>
              <a:t>[‘ɒktl]</a:t>
            </a:r>
            <a:r>
              <a:rPr lang="en-US" altLang="zh-CN"/>
              <a:t> 	</a:t>
            </a:r>
            <a:r>
              <a:rPr lang="zh-CN" altLang="en-US"/>
              <a:t>八进制</a:t>
            </a:r>
            <a:endParaRPr lang="en-US" altLang="zh-CN"/>
          </a:p>
          <a:p>
            <a:pPr marL="171450" indent="-171450">
              <a:buFontTx/>
              <a:buChar char="-"/>
            </a:pPr>
            <a:r>
              <a:rPr lang="en-US" altLang="zh-CN"/>
              <a:t>BIN  </a:t>
            </a:r>
            <a:r>
              <a:rPr lang="en-US" altLang="zh-CN" b="1"/>
              <a:t>[ˈbaɪnəri]</a:t>
            </a:r>
            <a:r>
              <a:rPr lang="en-US" altLang="zh-CN"/>
              <a:t> 	</a:t>
            </a:r>
            <a:r>
              <a:rPr lang="zh-CN" altLang="en-US"/>
              <a:t>二进制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3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fs.Stats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stats.isFile()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如果是文件，返回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stats.isDirectory()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如果是目录，返回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文件字节数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atime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文件上次访问时间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mtime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文件最后修改时间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ctime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文件创建时间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ecma-international.org/ecma-262/6.0/" TargetMode="Externa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npmjs.com/package/fs-extra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-inspector" TargetMode="External"/><Relationship Id="rId4" Type="http://schemas.openxmlformats.org/officeDocument/2006/relationships/hyperlink" Target="http://localhost:8080/debug?port=5858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npmjs.com/package/fs-extra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npmjs.com/package/iconv-li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任何一个平台的开发都离不开调试</a:t>
            </a:r>
            <a:endParaRPr lang="en-US" altLang="zh-CN"/>
          </a:p>
          <a:p>
            <a:r>
              <a:rPr lang="zh-CN" altLang="en-US"/>
              <a:t>调试不仅仅是工具</a:t>
            </a:r>
            <a:endParaRPr lang="en-US" altLang="zh-CN"/>
          </a:p>
          <a:p>
            <a:r>
              <a:rPr lang="zh-CN" altLang="en-US"/>
              <a:t>一个优秀的开发人员</a:t>
            </a:r>
            <a:r>
              <a:rPr lang="en-US" altLang="zh-CN"/>
              <a:t>-&gt;</a:t>
            </a:r>
            <a:r>
              <a:rPr lang="zh-CN" altLang="en-US"/>
              <a:t>调试能力很重要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程序角度：将一个函数作为参数传递给另一个函数，并且通常在第一个函数执行完成后被调用</a:t>
            </a:r>
            <a:endParaRPr lang="en-US" altLang="zh-CN"/>
          </a:p>
          <a:p>
            <a:r>
              <a:rPr lang="zh-CN" altLang="en-US"/>
              <a:t>回调示例：</a:t>
            </a:r>
            <a:endParaRPr lang="en-US" altLang="zh-CN"/>
          </a:p>
          <a:p>
            <a:pPr lvl="1"/>
            <a:r>
              <a:rPr lang="en-US" altLang="zh-CN"/>
              <a:t>1. </a:t>
            </a:r>
            <a:r>
              <a:rPr lang="zh-CN" altLang="en-US"/>
              <a:t>使用</a:t>
            </a:r>
            <a:r>
              <a:rPr lang="en-US" altLang="zh-CN"/>
              <a:t>jQuery</a:t>
            </a:r>
            <a:r>
              <a:rPr lang="zh-CN" altLang="en-US"/>
              <a:t>在网页中以动画的形式隐藏一个盒子</a:t>
            </a:r>
            <a:r>
              <a:rPr lang="en-US" altLang="zh-CN"/>
              <a:t>【</a:t>
            </a:r>
            <a:r>
              <a:rPr lang="zh-CN" altLang="en-US"/>
              <a:t>不使用回调</a:t>
            </a:r>
            <a:r>
              <a:rPr lang="en-US" altLang="zh-CN"/>
              <a:t>】</a:t>
            </a:r>
          </a:p>
          <a:p>
            <a:pPr lvl="1"/>
            <a:r>
              <a:rPr lang="en-US" altLang="zh-CN"/>
              <a:t>2. </a:t>
            </a:r>
            <a:r>
              <a:rPr lang="zh-CN" altLang="en-US"/>
              <a:t>修改上面的示例</a:t>
            </a:r>
            <a:r>
              <a:rPr lang="en-US" altLang="zh-CN"/>
              <a:t>【</a:t>
            </a:r>
            <a:r>
              <a:rPr lang="zh-CN" altLang="en-US"/>
              <a:t>使用回调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剖析回调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关键概念：函数可以作为参数传递到另一个函数中，然后被调用</a:t>
            </a:r>
            <a:endParaRPr lang="en-US" altLang="zh-CN"/>
          </a:p>
          <a:p>
            <a:r>
              <a:rPr lang="zh-CN" altLang="en-US"/>
              <a:t>剖析回调示例：</a:t>
            </a:r>
            <a:r>
              <a:rPr lang="en-US" altLang="zh-CN"/>
              <a:t>【</a:t>
            </a:r>
            <a:r>
              <a:rPr lang="zh-CN" altLang="en-US"/>
              <a:t>见备注</a:t>
            </a:r>
            <a:r>
              <a:rPr lang="en-US" altLang="zh-CN"/>
              <a:t>】</a:t>
            </a:r>
          </a:p>
          <a:p>
            <a:endParaRPr lang="en-US" altLang="zh-CN"/>
          </a:p>
          <a:p>
            <a:r>
              <a:rPr lang="zh-CN" altLang="en-US"/>
              <a:t>理解回调的意义：因为这样的</a:t>
            </a:r>
            <a:r>
              <a:rPr lang="zh-CN" altLang="en-US">
                <a:solidFill>
                  <a:srgbClr val="FC0C59"/>
                </a:solidFill>
              </a:rPr>
              <a:t>回调模式在</a:t>
            </a:r>
            <a:r>
              <a:rPr lang="en-US" altLang="zh-CN">
                <a:solidFill>
                  <a:srgbClr val="FC0C59"/>
                </a:solidFill>
              </a:rPr>
              <a:t>Node.js</a:t>
            </a:r>
            <a:r>
              <a:rPr lang="zh-CN" altLang="en-US">
                <a:solidFill>
                  <a:srgbClr val="FC0C59"/>
                </a:solidFill>
              </a:rPr>
              <a:t>中被到处使用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如何使用回调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到处使用回调，尤其是在有</a:t>
            </a:r>
            <a:r>
              <a:rPr lang="en-US" altLang="zh-CN"/>
              <a:t>I/O</a:t>
            </a:r>
            <a:r>
              <a:rPr lang="zh-CN" altLang="en-US"/>
              <a:t>（输入</a:t>
            </a:r>
            <a:r>
              <a:rPr lang="en-US" altLang="zh-CN"/>
              <a:t>/</a:t>
            </a:r>
            <a:r>
              <a:rPr lang="zh-CN" altLang="en-US"/>
              <a:t>输出）的地方</a:t>
            </a:r>
            <a:endParaRPr lang="en-US" altLang="zh-CN"/>
          </a:p>
          <a:p>
            <a:r>
              <a:rPr lang="zh-CN" altLang="en-US" sz="2000">
                <a:solidFill>
                  <a:srgbClr val="FC0C59"/>
                </a:solidFill>
              </a:rPr>
              <a:t>示例一</a:t>
            </a:r>
            <a:r>
              <a:rPr lang="zh-CN" altLang="en-US" sz="2000"/>
              <a:t>：使用核心模块</a:t>
            </a:r>
            <a:r>
              <a:rPr lang="en-US" altLang="zh-CN" sz="2000"/>
              <a:t>fs</a:t>
            </a:r>
            <a:r>
              <a:rPr lang="zh-CN" altLang="en-US" sz="2000"/>
              <a:t>的</a:t>
            </a:r>
            <a:r>
              <a:rPr lang="en-US" altLang="zh-CN" sz="2000"/>
              <a:t>readFile</a:t>
            </a:r>
            <a:r>
              <a:rPr lang="zh-CN" altLang="en-US" sz="2000"/>
              <a:t>方法读取文件</a:t>
            </a:r>
            <a:r>
              <a:rPr lang="en-US" altLang="zh-CN" sz="2000"/>
              <a:t>【</a:t>
            </a:r>
            <a:r>
              <a:rPr lang="zh-CN" altLang="en-US" sz="2000"/>
              <a:t>备注</a:t>
            </a:r>
            <a:r>
              <a:rPr lang="en-US" altLang="zh-CN" sz="2000"/>
              <a:t>1】</a:t>
            </a:r>
          </a:p>
          <a:p>
            <a:r>
              <a:rPr lang="zh-CN" altLang="en-US" sz="2000">
                <a:solidFill>
                  <a:srgbClr val="FC0C59"/>
                </a:solidFill>
              </a:rPr>
              <a:t>示例二</a:t>
            </a:r>
            <a:r>
              <a:rPr lang="zh-CN" altLang="en-US" sz="2000"/>
              <a:t>：使用第三方模块</a:t>
            </a:r>
            <a:r>
              <a:rPr lang="en-US" altLang="zh-CN" sz="2000"/>
              <a:t>request</a:t>
            </a:r>
            <a:r>
              <a:rPr lang="zh-CN" altLang="en-US" sz="2000"/>
              <a:t>访问一个</a:t>
            </a:r>
            <a:r>
              <a:rPr lang="en-US" altLang="zh-CN" sz="2000"/>
              <a:t>url</a:t>
            </a:r>
            <a:r>
              <a:rPr lang="zh-CN" altLang="en-US" sz="2000"/>
              <a:t>获取</a:t>
            </a:r>
            <a:r>
              <a:rPr lang="en-US" altLang="zh-CN" sz="2000"/>
              <a:t>url</a:t>
            </a:r>
            <a:r>
              <a:rPr lang="zh-CN" altLang="en-US" sz="2000"/>
              <a:t>的页面内容</a:t>
            </a:r>
            <a:r>
              <a:rPr lang="en-US" altLang="zh-CN" sz="2000"/>
              <a:t>【</a:t>
            </a:r>
            <a:r>
              <a:rPr lang="zh-CN" altLang="en-US" sz="2000"/>
              <a:t>备注示例</a:t>
            </a:r>
            <a:r>
              <a:rPr lang="en-US" altLang="zh-CN" sz="2000"/>
              <a:t>2】</a:t>
            </a:r>
          </a:p>
          <a:p>
            <a:r>
              <a:rPr lang="zh-CN" altLang="en-US" sz="2000">
                <a:solidFill>
                  <a:srgbClr val="FC0C59"/>
                </a:solidFill>
              </a:rPr>
              <a:t>示例三</a:t>
            </a:r>
            <a:r>
              <a:rPr lang="zh-CN" altLang="en-US" sz="2000"/>
              <a:t>：结合上面两个示例访问两个本地文件</a:t>
            </a:r>
            <a:r>
              <a:rPr lang="en-US" altLang="zh-CN" sz="2000"/>
              <a:t>+</a:t>
            </a:r>
            <a:r>
              <a:rPr lang="zh-CN" altLang="en-US" sz="2000"/>
              <a:t>请求两个</a:t>
            </a:r>
            <a:r>
              <a:rPr lang="en-US" altLang="zh-CN" sz="2000"/>
              <a:t>url</a:t>
            </a:r>
            <a:r>
              <a:rPr lang="zh-CN" altLang="en-US" sz="2000"/>
              <a:t>地址，看看哪个操作先返回</a:t>
            </a:r>
            <a:r>
              <a:rPr lang="en-US" altLang="zh-CN" sz="2000"/>
              <a:t>【</a:t>
            </a:r>
            <a:r>
              <a:rPr lang="zh-CN" altLang="en-US" sz="2000"/>
              <a:t>备注示例</a:t>
            </a:r>
            <a:r>
              <a:rPr lang="en-US" altLang="zh-CN" sz="2000"/>
              <a:t>3】</a:t>
            </a:r>
          </a:p>
          <a:p>
            <a:r>
              <a:rPr lang="zh-CN" altLang="en-US"/>
              <a:t>多运行几次示例三，</a:t>
            </a:r>
            <a:r>
              <a:rPr lang="zh-CN" altLang="en-US">
                <a:solidFill>
                  <a:srgbClr val="FC0C59"/>
                </a:solidFill>
              </a:rPr>
              <a:t>思考这些事件是如何异步发生的，回调是如何用于在操作完成后做其它事情的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4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512464"/>
          </a:xfrm>
        </p:spPr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是</a:t>
            </a:r>
            <a:r>
              <a:rPr lang="zh-CN" altLang="en-US">
                <a:solidFill>
                  <a:srgbClr val="FC0C59"/>
                </a:solidFill>
              </a:rPr>
              <a:t>单线程运行环境，一旦抛出的异常没有被捕获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就会引起整个进程的崩溃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的异常处理对于保证系统的稳定运行非常重要。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有三种方式，传播一个错误</a:t>
            </a:r>
            <a:endParaRPr lang="en-US" altLang="zh-CN"/>
          </a:p>
          <a:p>
            <a:pPr lvl="1"/>
            <a:r>
              <a:rPr lang="en-US" altLang="zh-CN"/>
              <a:t>try</a:t>
            </a:r>
            <a:r>
              <a:rPr lang="zh-CN" altLang="en-US"/>
              <a:t> </a:t>
            </a:r>
            <a:r>
              <a:rPr lang="en-US" altLang="zh-CN"/>
              <a:t>catch</a:t>
            </a:r>
            <a:r>
              <a:rPr lang="zh-CN" altLang="en-US"/>
              <a:t> </a:t>
            </a:r>
            <a:r>
              <a:rPr lang="en-US" altLang="zh-CN"/>
              <a:t>finally</a:t>
            </a:r>
            <a:r>
              <a:rPr lang="zh-CN" altLang="en-US"/>
              <a:t>  </a:t>
            </a:r>
            <a:r>
              <a:rPr lang="en-US" altLang="zh-CN"/>
              <a:t>throw</a:t>
            </a:r>
            <a:r>
              <a:rPr lang="zh-CN" altLang="en-US"/>
              <a:t>抛出异常</a:t>
            </a:r>
            <a:endParaRPr lang="en-US" altLang="zh-CN"/>
          </a:p>
          <a:p>
            <a:pPr lvl="1"/>
            <a:r>
              <a:rPr lang="zh-CN" altLang="en-US"/>
              <a:t>将错误对象传递给回调函数，由回调函数负责发出错误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EventEmitter</a:t>
            </a:r>
            <a:r>
              <a:rPr lang="zh-CN" altLang="en-US"/>
              <a:t>上触发一个</a:t>
            </a:r>
            <a:r>
              <a:rPr lang="en-US" altLang="zh-CN"/>
              <a:t>Error</a:t>
            </a:r>
            <a:r>
              <a:rPr lang="zh-CN" altLang="en-US"/>
              <a:t>事件，来传递</a:t>
            </a:r>
            <a:r>
              <a:rPr lang="en-US" altLang="zh-CN"/>
              <a:t>error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try…catch</a:t>
            </a:r>
            <a:r>
              <a:rPr lang="zh-CN" altLang="en-US"/>
              <a:t>捕获异常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捕获下面代码可能出现的异常</a:t>
            </a:r>
          </a:p>
          <a:p>
            <a:pPr lvl="1"/>
            <a:r>
              <a:rPr lang="en-US" altLang="zh-CN"/>
              <a:t>JSON.parse('{"name":"hello"}')</a:t>
            </a:r>
          </a:p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捕获下面代码的异常</a:t>
            </a:r>
          </a:p>
          <a:p>
            <a:pPr lvl="1"/>
            <a:r>
              <a:rPr lang="en-US" altLang="zh-CN"/>
              <a:t>setTimeout(function(){JSON.parse('{"name":"hello"}')},1000);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采用的方法，是</a:t>
            </a:r>
            <a:r>
              <a:rPr lang="zh-CN" altLang="en-US">
                <a:solidFill>
                  <a:srgbClr val="FC0C59"/>
                </a:solidFill>
              </a:rPr>
              <a:t>将错误对象作为第一个参数</a:t>
            </a:r>
            <a:r>
              <a:rPr lang="zh-CN" altLang="en-US"/>
              <a:t>，</a:t>
            </a:r>
            <a:r>
              <a:rPr lang="zh-CN" altLang="en-US">
                <a:solidFill>
                  <a:srgbClr val="FC0C59"/>
                </a:solidFill>
              </a:rPr>
              <a:t>传入回调函数</a:t>
            </a:r>
            <a:r>
              <a:rPr lang="zh-CN" altLang="en-US"/>
              <a:t>。这样就避免了捕获代码与发生错误的代码不再同一个时间段的问题</a:t>
            </a:r>
            <a:endParaRPr lang="en-US" altLang="zh-CN"/>
          </a:p>
          <a:p>
            <a:r>
              <a:rPr lang="zh-CN" altLang="en-US"/>
              <a:t>自己写一个支持异步转换</a:t>
            </a:r>
            <a:r>
              <a:rPr lang="en-US" altLang="zh-CN"/>
              <a:t>json</a:t>
            </a:r>
            <a:r>
              <a:rPr lang="zh-CN" altLang="en-US"/>
              <a:t>格式字符串的方法</a:t>
            </a:r>
            <a:r>
              <a:rPr lang="en-US" altLang="zh-CN"/>
              <a:t>【</a:t>
            </a:r>
            <a:r>
              <a:rPr lang="zh-CN" altLang="en-US"/>
              <a:t>利用</a:t>
            </a:r>
            <a:r>
              <a:rPr lang="en-US" altLang="zh-CN"/>
              <a:t>timeout</a:t>
            </a:r>
            <a:r>
              <a:rPr lang="zh-CN" altLang="en-US"/>
              <a:t>实现就可以了</a:t>
            </a:r>
            <a:r>
              <a:rPr lang="en-US" altLang="zh-CN"/>
              <a:t>】</a:t>
            </a:r>
          </a:p>
          <a:p>
            <a:pPr lvl="1"/>
            <a:r>
              <a:rPr lang="zh-CN" altLang="en-US"/>
              <a:t>要求调用格式为：</a:t>
            </a:r>
            <a:r>
              <a:rPr lang="en-US" altLang="zh-CN"/>
              <a:t>parse(‘json</a:t>
            </a:r>
            <a:r>
              <a:rPr lang="zh-CN" altLang="en-US"/>
              <a:t>字符串</a:t>
            </a:r>
            <a:r>
              <a:rPr lang="en-US" altLang="zh-CN"/>
              <a:t>’,callback(err,obj))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对于一个函数如果需要定义回调函数</a:t>
            </a:r>
            <a:r>
              <a:rPr lang="en-US" altLang="zh-CN"/>
              <a:t>,</a:t>
            </a:r>
            <a:r>
              <a:rPr lang="en-US" altLang="zh-CN" b="1">
                <a:solidFill>
                  <a:srgbClr val="FC0C59"/>
                </a:solidFill>
              </a:rPr>
              <a:t>Node</a:t>
            </a:r>
            <a:r>
              <a:rPr lang="zh-CN" altLang="en-US" b="1">
                <a:solidFill>
                  <a:srgbClr val="FC0C59"/>
                </a:solidFill>
              </a:rPr>
              <a:t>统一规定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回调函数一定作为参数的最后一个参数出现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en-US" altLang="zh-CN"/>
              <a:t>function foo(arg1,arg2,callback){}</a:t>
            </a:r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回调函数的</a:t>
            </a:r>
            <a:r>
              <a:rPr lang="zh-CN" altLang="en-US" b="1">
                <a:solidFill>
                  <a:srgbClr val="FC0C59"/>
                </a:solidFill>
              </a:rPr>
              <a:t>第一个参数默认接收错误信息</a:t>
            </a:r>
            <a:r>
              <a:rPr lang="zh-CN" altLang="en-US">
                <a:solidFill>
                  <a:srgbClr val="FC0C59"/>
                </a:solidFill>
              </a:rPr>
              <a:t>（便于外界获取调用的错误情况）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 b="1">
                <a:solidFill>
                  <a:srgbClr val="FC0C59"/>
                </a:solidFill>
              </a:rPr>
              <a:t>第二个参数才是真正的数据</a:t>
            </a:r>
            <a:r>
              <a:rPr lang="en-US" altLang="zh-CN"/>
              <a:t>parse(‘{“foo”:”bar”}’,function(){err,result}){</a:t>
            </a:r>
          </a:p>
          <a:p>
            <a:pPr lvl="2"/>
            <a:r>
              <a:rPr lang="en-US" altLang="zh-CN"/>
              <a:t>  if(err) throw err;</a:t>
            </a:r>
          </a:p>
          <a:p>
            <a:pPr lvl="2"/>
            <a:r>
              <a:rPr lang="en-US" altLang="zh-CN"/>
              <a:t>  console.log(result);</a:t>
            </a:r>
          </a:p>
          <a:p>
            <a:pPr lvl="2"/>
            <a:r>
              <a:rPr lang="en-US" altLang="zh-CN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C0C59"/>
                </a:solidFill>
              </a:rPr>
              <a:t>强调</a:t>
            </a:r>
            <a:r>
              <a:rPr lang="zh-CN" altLang="en-US"/>
              <a:t>错误优先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C0C59"/>
                </a:solidFill>
              </a:rPr>
              <a:t>Node</a:t>
            </a:r>
            <a:r>
              <a:rPr lang="zh-CN" altLang="en-US">
                <a:solidFill>
                  <a:srgbClr val="FC0C59"/>
                </a:solidFill>
              </a:rPr>
              <a:t>统一规定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因为之后的操作大多数都是异步的方式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异步操作无法通过</a:t>
            </a:r>
            <a:r>
              <a:rPr lang="en-US" altLang="zh-CN">
                <a:solidFill>
                  <a:srgbClr val="FC0C59"/>
                </a:solidFill>
              </a:rPr>
              <a:t>try-catch</a:t>
            </a:r>
            <a:r>
              <a:rPr lang="zh-CN" altLang="en-US">
                <a:solidFill>
                  <a:srgbClr val="FC0C59"/>
                </a:solidFill>
              </a:rPr>
              <a:t>捕获异常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所以：</a:t>
            </a:r>
            <a:endParaRPr lang="en-US" altLang="zh-CN"/>
          </a:p>
          <a:p>
            <a:pPr lvl="1"/>
            <a:r>
              <a:rPr lang="zh-CN" altLang="en-US"/>
              <a:t>错误优先的回调函数，</a:t>
            </a:r>
            <a:r>
              <a:rPr lang="zh-CN" altLang="en-US" b="1">
                <a:solidFill>
                  <a:srgbClr val="FC0C59"/>
                </a:solidFill>
              </a:rPr>
              <a:t>第一个参数为上一步的错误信息</a:t>
            </a:r>
            <a:endParaRPr lang="en-US" altLang="zh-CN" b="1">
              <a:solidFill>
                <a:srgbClr val="FC0C59"/>
              </a:solidFill>
            </a:endParaRPr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通过判断回调函数中的</a:t>
            </a:r>
            <a:r>
              <a:rPr lang="en-US" altLang="zh-CN" b="1">
                <a:solidFill>
                  <a:srgbClr val="FC0C59"/>
                </a:solidFill>
              </a:rPr>
              <a:t>err</a:t>
            </a:r>
            <a:r>
              <a:rPr lang="zh-CN" altLang="en-US" b="1">
                <a:solidFill>
                  <a:srgbClr val="FC0C59"/>
                </a:solidFill>
              </a:rPr>
              <a:t>是否为</a:t>
            </a:r>
            <a:r>
              <a:rPr lang="en-US" altLang="zh-CN" b="1">
                <a:solidFill>
                  <a:srgbClr val="FC0C59"/>
                </a:solidFill>
              </a:rPr>
              <a:t>null</a:t>
            </a:r>
            <a:r>
              <a:rPr lang="zh-CN" altLang="en-US" b="1">
                <a:solidFill>
                  <a:srgbClr val="FC0C59"/>
                </a:solidFill>
              </a:rPr>
              <a:t>来检测异步操作过程是否出现错误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约定，如果某个函数需要回调函数作为参数，则回调函数是最后一个参数。另外，</a:t>
            </a:r>
            <a:r>
              <a:rPr lang="zh-CN" altLang="en-US" b="1">
                <a:solidFill>
                  <a:srgbClr val="FC0C59"/>
                </a:solidFill>
              </a:rPr>
              <a:t>回调函数本身的第一个参数，约定为上一步传入的错误对象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 sz="2000"/>
              <a:t>传统的错误捕捉机制</a:t>
            </a:r>
            <a:r>
              <a:rPr lang="en-US" altLang="zh-CN" sz="2000"/>
              <a:t>try...catch</a:t>
            </a:r>
            <a:r>
              <a:rPr lang="zh-CN" altLang="en-US" sz="2000"/>
              <a:t>对于异步操作行不通</a:t>
            </a:r>
            <a:endParaRPr lang="en-US" altLang="zh-CN" sz="2000"/>
          </a:p>
          <a:p>
            <a:r>
              <a:rPr lang="en-US" altLang="zh-CN"/>
              <a:t>Node</a:t>
            </a:r>
            <a:r>
              <a:rPr lang="zh-CN" altLang="en-US"/>
              <a:t>统一规定，一旦异步操作发生错误，就把错误对象传递到回调函数</a:t>
            </a:r>
            <a:endParaRPr lang="en-US" altLang="zh-CN"/>
          </a:p>
          <a:p>
            <a:pPr lvl="1"/>
            <a:r>
              <a:rPr lang="zh-CN" altLang="en-US"/>
              <a:t>如果没有发生错误，回调函数的第一个参数就是</a:t>
            </a:r>
            <a:r>
              <a:rPr lang="en-US" altLang="zh-CN"/>
              <a:t>null</a:t>
            </a:r>
          </a:p>
          <a:p>
            <a:pPr lvl="1"/>
            <a:r>
              <a:rPr lang="zh-CN" altLang="en-US"/>
              <a:t>如果不是</a:t>
            </a:r>
            <a:r>
              <a:rPr lang="en-US" altLang="zh-CN"/>
              <a:t>null</a:t>
            </a:r>
            <a:r>
              <a:rPr lang="zh-CN" altLang="en-US"/>
              <a:t>，就肯定出错了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ECMAScript 6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ECMAScript 6 </a:t>
            </a:r>
            <a:r>
              <a:rPr lang="zh-CN" altLang="en-US"/>
              <a:t>编写</a:t>
            </a:r>
            <a:r>
              <a:rPr lang="en-US" altLang="zh-CN"/>
              <a:t>Node.js</a:t>
            </a:r>
            <a:r>
              <a:rPr lang="zh-CN" altLang="en-US"/>
              <a:t>应用程序</a:t>
            </a:r>
            <a:endParaRPr lang="en-US" altLang="zh-CN"/>
          </a:p>
          <a:p>
            <a:r>
              <a:rPr lang="en-US" altLang="zh-CN"/>
              <a:t>ECMAScript 5.1 </a:t>
            </a:r>
            <a:r>
              <a:rPr lang="zh-CN" altLang="en-US"/>
              <a:t>的升级版</a:t>
            </a:r>
            <a:endParaRPr lang="en-US" altLang="zh-CN"/>
          </a:p>
          <a:p>
            <a:r>
              <a:rPr lang="zh-CN" altLang="en-US"/>
              <a:t>向下兼容</a:t>
            </a:r>
            <a:r>
              <a:rPr lang="en-US" altLang="zh-CN"/>
              <a:t>ECMAScript 5</a:t>
            </a:r>
          </a:p>
          <a:p>
            <a:r>
              <a:rPr lang="zh-CN" altLang="en-US"/>
              <a:t>在原来的基础之上增加了一些东西，或者改进了一些东西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任何一个平台的开发都离不开调试</a:t>
            </a:r>
            <a:endParaRPr lang="en-US" altLang="zh-CN" sz="2800"/>
          </a:p>
          <a:p>
            <a:r>
              <a:rPr lang="zh-CN" altLang="en-US" sz="2800"/>
              <a:t>找到并去除缺陷的过程</a:t>
            </a:r>
            <a:endParaRPr lang="en-US" altLang="zh-CN" sz="2800"/>
          </a:p>
          <a:p>
            <a:pPr marL="800100" lvl="1"/>
            <a:r>
              <a:rPr lang="zh-CN" altLang="en-US" sz="2400">
                <a:solidFill>
                  <a:srgbClr val="FC0C59"/>
                </a:solidFill>
              </a:rPr>
              <a:t>系统化注释掉或禁用代码块</a:t>
            </a:r>
            <a:endParaRPr lang="en-US" altLang="zh-CN" sz="2400">
              <a:solidFill>
                <a:srgbClr val="FC0C59"/>
              </a:solidFill>
            </a:endParaRPr>
          </a:p>
          <a:p>
            <a:pPr marL="800100" lvl="1"/>
            <a:r>
              <a:rPr lang="zh-CN" altLang="en-US" sz="2400">
                <a:solidFill>
                  <a:srgbClr val="FC0C59"/>
                </a:solidFill>
              </a:rPr>
              <a:t>分析网络数据流，确定问题是客户端还是服务器</a:t>
            </a:r>
            <a:endParaRPr lang="en-US" altLang="zh-CN" sz="2400">
              <a:solidFill>
                <a:srgbClr val="FC0C59"/>
              </a:solidFill>
            </a:endParaRPr>
          </a:p>
          <a:p>
            <a:pPr marL="800100" lvl="1"/>
            <a:r>
              <a:rPr lang="zh-CN" altLang="en-US" sz="2400">
                <a:solidFill>
                  <a:srgbClr val="FC0C59"/>
                </a:solidFill>
              </a:rPr>
              <a:t>使用之前能用的输入，并一点一定地修改输入，直到问题呈现</a:t>
            </a:r>
            <a:endParaRPr lang="en-US" altLang="zh-CN" sz="2400">
              <a:solidFill>
                <a:srgbClr val="FC0C59"/>
              </a:solidFill>
            </a:endParaRPr>
          </a:p>
          <a:p>
            <a:pPr marL="800100" lvl="1"/>
            <a:r>
              <a:rPr lang="zh-CN" altLang="en-US" sz="2400">
                <a:solidFill>
                  <a:srgbClr val="FC0C59"/>
                </a:solidFill>
              </a:rPr>
              <a:t>用版本控制逐次回退，直到问题消失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ES6 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http://www.ecma-international.org/ecma-262/6.0/</a:t>
            </a:r>
            <a:endParaRPr lang="en-US" altLang="zh-CN" sz="2800"/>
          </a:p>
          <a:p>
            <a:r>
              <a:rPr lang="en-US" altLang="zh-CN"/>
              <a:t>ECMAScript</a:t>
            </a:r>
            <a:r>
              <a:rPr lang="zh-CN" altLang="en-US"/>
              <a:t>是</a:t>
            </a:r>
            <a:r>
              <a:rPr lang="en-US" altLang="zh-CN"/>
              <a:t>JavaScript</a:t>
            </a:r>
            <a:r>
              <a:rPr lang="zh-CN" altLang="en-US"/>
              <a:t>语言的国际标准</a:t>
            </a:r>
            <a:r>
              <a:rPr lang="en-US" altLang="zh-CN"/>
              <a:t>,JavaScript</a:t>
            </a:r>
            <a:r>
              <a:rPr lang="zh-CN" altLang="en-US"/>
              <a:t>是</a:t>
            </a:r>
            <a:r>
              <a:rPr lang="en-US" altLang="zh-CN"/>
              <a:t>ECMAScript</a:t>
            </a:r>
            <a:r>
              <a:rPr lang="zh-CN" altLang="en-US"/>
              <a:t>的实现</a:t>
            </a:r>
            <a:endParaRPr lang="en-US" altLang="zh-CN"/>
          </a:p>
          <a:p>
            <a:r>
              <a:rPr lang="en-US" altLang="zh-CN"/>
              <a:t>ECMAScript 6 </a:t>
            </a:r>
            <a:r>
              <a:rPr lang="zh-CN" altLang="en-US"/>
              <a:t>是</a:t>
            </a:r>
            <a:r>
              <a:rPr lang="en-US" altLang="zh-CN"/>
              <a:t>JavaScript</a:t>
            </a:r>
            <a:r>
              <a:rPr lang="zh-CN" altLang="en-US"/>
              <a:t>语言的下一代标准</a:t>
            </a:r>
            <a:r>
              <a:rPr lang="en-US" altLang="zh-CN"/>
              <a:t>,</a:t>
            </a:r>
            <a:r>
              <a:rPr lang="zh-CN" altLang="en-US"/>
              <a:t>已经在</a:t>
            </a:r>
            <a:r>
              <a:rPr lang="en-US" altLang="zh-CN"/>
              <a:t>2015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月正式发布。</a:t>
            </a:r>
            <a:endParaRPr lang="en-US" altLang="zh-CN"/>
          </a:p>
          <a:p>
            <a:r>
              <a:rPr lang="zh-CN" altLang="en-US"/>
              <a:t>目标：让</a:t>
            </a:r>
            <a:r>
              <a:rPr lang="en-US" altLang="zh-CN"/>
              <a:t>JavaScript</a:t>
            </a:r>
            <a:r>
              <a:rPr lang="zh-CN" altLang="en-US"/>
              <a:t>语言可以用来</a:t>
            </a:r>
            <a:r>
              <a:rPr lang="zh-CN" altLang="en-US">
                <a:solidFill>
                  <a:srgbClr val="FC0C59"/>
                </a:solidFill>
              </a:rPr>
              <a:t>编写大型的复杂的应用程序</a:t>
            </a:r>
            <a:r>
              <a:rPr lang="en-US" altLang="zh-CN"/>
              <a:t>,</a:t>
            </a:r>
            <a:r>
              <a:rPr lang="zh-CN" altLang="en-US"/>
              <a:t>称为企业级开发语言。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46" y="2293035"/>
            <a:ext cx="2160404" cy="6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支持情况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已经作为新一代标准发布了，但是各大浏览器对新功能实现支持还需要一段时间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ES6</a:t>
            </a:r>
            <a:r>
              <a:rPr lang="zh-CN" altLang="en-US"/>
              <a:t>的支持情况，可以查看下面网站可以了解到不同版本浏览器对</a:t>
            </a:r>
            <a:r>
              <a:rPr lang="en-US" altLang="zh-CN"/>
              <a:t>ES6</a:t>
            </a:r>
            <a:r>
              <a:rPr lang="zh-CN" altLang="en-US"/>
              <a:t>的支持情况</a:t>
            </a:r>
            <a:endParaRPr lang="en-US" altLang="zh-CN"/>
          </a:p>
          <a:p>
            <a:r>
              <a:rPr lang="en-US" altLang="zh-CN">
                <a:solidFill>
                  <a:srgbClr val="3425FB"/>
                </a:solidFill>
              </a:rPr>
              <a:t>kangax.github.io/es5-compat-table/es6/</a:t>
            </a:r>
          </a:p>
          <a:p>
            <a:r>
              <a:rPr lang="en-US" altLang="zh-CN"/>
              <a:t>Node.js</a:t>
            </a:r>
            <a:r>
              <a:rPr lang="zh-CN" altLang="en-US"/>
              <a:t>因为采用了</a:t>
            </a:r>
            <a:r>
              <a:rPr lang="en-US" altLang="zh-CN"/>
              <a:t>Chrome V8</a:t>
            </a:r>
            <a:r>
              <a:rPr lang="zh-CN" altLang="en-US"/>
              <a:t>引擎，所以对于</a:t>
            </a:r>
            <a:r>
              <a:rPr lang="en-US" altLang="zh-CN"/>
              <a:t>ES6</a:t>
            </a:r>
            <a:r>
              <a:rPr lang="zh-CN" altLang="en-US"/>
              <a:t>的支持非常好，因为运行在服务器端，所以</a:t>
            </a:r>
            <a:r>
              <a:rPr lang="en-US" altLang="zh-CN">
                <a:solidFill>
                  <a:srgbClr val="FC0C59"/>
                </a:solidFill>
              </a:rPr>
              <a:t>Node</a:t>
            </a:r>
            <a:r>
              <a:rPr lang="zh-CN" altLang="en-US">
                <a:solidFill>
                  <a:srgbClr val="FC0C59"/>
                </a:solidFill>
              </a:rPr>
              <a:t>开发不用考虑兼容性问题，可以放心大胆的使用了</a:t>
            </a:r>
            <a:endParaRPr lang="en-US" altLang="zh-CN">
              <a:solidFill>
                <a:srgbClr val="FC0C59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严格模式：</a:t>
            </a:r>
            <a:r>
              <a:rPr lang="en-US" altLang="zh-CN"/>
              <a:t>strict mode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C0C59"/>
                </a:solidFill>
              </a:rPr>
              <a:t>让</a:t>
            </a:r>
            <a:r>
              <a:rPr lang="en-US" altLang="zh-CN" dirty="0">
                <a:solidFill>
                  <a:srgbClr val="FC0C59"/>
                </a:solidFill>
              </a:rPr>
              <a:t>JavaScript</a:t>
            </a:r>
            <a:r>
              <a:rPr lang="zh-CN" altLang="en-US" dirty="0">
                <a:solidFill>
                  <a:srgbClr val="FC0C59"/>
                </a:solidFill>
              </a:rPr>
              <a:t>在更严格的条件下运行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严格模式的目的：</a:t>
            </a:r>
            <a:endParaRPr lang="en-US" altLang="zh-CN" dirty="0"/>
          </a:p>
          <a:p>
            <a:pPr lvl="1"/>
            <a:r>
              <a:rPr lang="zh-CN" altLang="en-US" dirty="0"/>
              <a:t>消除</a:t>
            </a:r>
            <a:r>
              <a:rPr lang="en-US" altLang="zh-CN" dirty="0"/>
              <a:t>JavaScript</a:t>
            </a:r>
            <a:r>
              <a:rPr lang="zh-CN" altLang="en-US" dirty="0"/>
              <a:t>语法的一些不合理、不严谨之处，减少一些怪异行为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Node.js</a:t>
            </a:r>
            <a:r>
              <a:rPr lang="zh-CN" altLang="en-US" dirty="0"/>
              <a:t>中</a:t>
            </a:r>
            <a:r>
              <a:rPr lang="en-US" altLang="zh-CN" dirty="0"/>
              <a:t>ECMAScript 6 </a:t>
            </a:r>
            <a:r>
              <a:rPr lang="zh-CN" altLang="en-US" dirty="0"/>
              <a:t>的某些语法只有在严格模式下才支持</a:t>
            </a:r>
            <a:endParaRPr lang="en-US" altLang="zh-CN" dirty="0"/>
          </a:p>
          <a:p>
            <a:r>
              <a:rPr lang="zh-CN" altLang="en-US" dirty="0"/>
              <a:t>开启严格模式：</a:t>
            </a:r>
            <a:r>
              <a:rPr lang="en-US" altLang="zh-CN" dirty="0">
                <a:solidFill>
                  <a:srgbClr val="FC0C59"/>
                </a:solidFill>
              </a:rPr>
              <a:t>”use strict”;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dirty="0">
                <a:solidFill>
                  <a:srgbClr val="FC0C59"/>
                </a:solidFill>
              </a:rPr>
              <a:t>”use strict”</a:t>
            </a:r>
            <a:r>
              <a:rPr lang="zh-CN" altLang="en-US" dirty="0">
                <a:solidFill>
                  <a:srgbClr val="FC0C59"/>
                </a:solidFill>
              </a:rPr>
              <a:t>必须放在脚本第一行，否则无效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作用：类似于</a:t>
            </a:r>
            <a:r>
              <a:rPr lang="en-US" altLang="zh-CN"/>
              <a:t>var</a:t>
            </a:r>
            <a:r>
              <a:rPr lang="zh-CN" altLang="en-US"/>
              <a:t>，用来声明变量</a:t>
            </a:r>
            <a:r>
              <a:rPr lang="en-US" altLang="zh-CN"/>
              <a:t>,</a:t>
            </a:r>
            <a:r>
              <a:rPr lang="zh-CN" altLang="en-US"/>
              <a:t>但是所声明的变量</a:t>
            </a:r>
            <a:r>
              <a:rPr lang="en-US" altLang="zh-CN"/>
              <a:t>,</a:t>
            </a:r>
            <a:r>
              <a:rPr lang="zh-CN" altLang="en-US"/>
              <a:t>只在</a:t>
            </a:r>
            <a:r>
              <a:rPr lang="en-US" altLang="zh-CN"/>
              <a:t>let</a:t>
            </a:r>
            <a:r>
              <a:rPr lang="zh-CN" altLang="en-US"/>
              <a:t>命令所在的</a:t>
            </a:r>
            <a:r>
              <a:rPr lang="zh-CN" altLang="en-US" b="1">
                <a:solidFill>
                  <a:srgbClr val="FC0C59"/>
                </a:solidFill>
              </a:rPr>
              <a:t>代码块内有效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不存在变量提升：先声明，后使用，否则报错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块级作用域内</a:t>
            </a:r>
            <a:r>
              <a:rPr lang="en-US" altLang="zh-CN">
                <a:solidFill>
                  <a:srgbClr val="FC0C59"/>
                </a:solidFill>
              </a:rPr>
              <a:t>let</a:t>
            </a:r>
            <a:r>
              <a:rPr lang="zh-CN" altLang="en-US">
                <a:solidFill>
                  <a:srgbClr val="FC0C59"/>
                </a:solidFill>
              </a:rPr>
              <a:t>声明的变量不受外部的影响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可以定义外层作用域的同名变量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不允许在相同作用域内重复声明一个变量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应用：</a:t>
            </a:r>
            <a:r>
              <a:rPr lang="en-US" altLang="zh-CN"/>
              <a:t>for</a:t>
            </a:r>
            <a:r>
              <a:rPr lang="zh-CN" altLang="en-US"/>
              <a:t>循环计数器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作用：也是用来声明变量，但是声明的是</a:t>
            </a:r>
            <a:r>
              <a:rPr lang="zh-CN" altLang="en-US" sz="2000" b="1">
                <a:solidFill>
                  <a:srgbClr val="FC0C59"/>
                </a:solidFill>
              </a:rPr>
              <a:t>常量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特性：</a:t>
            </a:r>
            <a:r>
              <a:rPr lang="zh-CN" altLang="en-US" sz="2000">
                <a:solidFill>
                  <a:srgbClr val="FC0C59"/>
                </a:solidFill>
              </a:rPr>
              <a:t>一旦声明，常量的值就不能改变</a:t>
            </a:r>
            <a:r>
              <a:rPr lang="zh-CN" altLang="en-US" sz="2000"/>
              <a:t>，也是块级作用域</a:t>
            </a:r>
            <a:endParaRPr lang="en-US" altLang="zh-CN" sz="2000"/>
          </a:p>
          <a:p>
            <a:r>
              <a:rPr lang="zh-CN" altLang="en-US"/>
              <a:t>注意：</a:t>
            </a:r>
            <a:endParaRPr lang="en-US" altLang="zh-CN"/>
          </a:p>
          <a:p>
            <a:pPr lvl="1"/>
            <a:r>
              <a:rPr lang="zh-CN" altLang="en-US" sz="2400">
                <a:solidFill>
                  <a:srgbClr val="FC0C59"/>
                </a:solidFill>
              </a:rPr>
              <a:t>具有块级作用域，但是，</a:t>
            </a:r>
            <a:r>
              <a:rPr lang="zh-CN" altLang="en-US" sz="2400" b="1">
                <a:solidFill>
                  <a:srgbClr val="FC0C59"/>
                </a:solidFill>
              </a:rPr>
              <a:t>不要在块里面用</a:t>
            </a:r>
            <a:r>
              <a:rPr lang="en-US" altLang="zh-CN" sz="2400" b="1">
                <a:solidFill>
                  <a:srgbClr val="FC0C59"/>
                </a:solidFill>
              </a:rPr>
              <a:t>const</a:t>
            </a:r>
          </a:p>
          <a:p>
            <a:pPr lvl="1"/>
            <a:r>
              <a:rPr lang="zh-CN" altLang="en-US" sz="2400">
                <a:solidFill>
                  <a:srgbClr val="FC0C59"/>
                </a:solidFill>
              </a:rPr>
              <a:t>没有变量提升，先声明后使用，不可以重复声明</a:t>
            </a:r>
            <a:endParaRPr lang="en-US" altLang="zh-CN" sz="2400">
              <a:solidFill>
                <a:srgbClr val="FC0C59"/>
              </a:solidFill>
            </a:endParaRPr>
          </a:p>
          <a:p>
            <a:pPr lvl="1"/>
            <a:r>
              <a:rPr lang="zh-CN" altLang="en-US" sz="2400">
                <a:solidFill>
                  <a:srgbClr val="FC0C59"/>
                </a:solidFill>
              </a:rPr>
              <a:t>使用</a:t>
            </a:r>
            <a:r>
              <a:rPr lang="en-US" altLang="zh-CN" sz="2400">
                <a:solidFill>
                  <a:srgbClr val="FC0C59"/>
                </a:solidFill>
              </a:rPr>
              <a:t>const</a:t>
            </a:r>
            <a:r>
              <a:rPr lang="zh-CN" altLang="en-US" sz="2400">
                <a:solidFill>
                  <a:srgbClr val="FC0C59"/>
                </a:solidFill>
              </a:rPr>
              <a:t>只声明不赋值会报错</a:t>
            </a:r>
            <a:endParaRPr lang="en-US" altLang="zh-CN" sz="2400">
              <a:solidFill>
                <a:srgbClr val="FC0C59"/>
              </a:solidFill>
            </a:endParaRPr>
          </a:p>
          <a:p>
            <a:r>
              <a:rPr lang="en-US" altLang="zh-CN">
                <a:solidFill>
                  <a:srgbClr val="FC0C59"/>
                </a:solidFill>
              </a:rPr>
              <a:t>const</a:t>
            </a:r>
            <a:r>
              <a:rPr lang="zh-CN" altLang="en-US">
                <a:solidFill>
                  <a:srgbClr val="FC0C59"/>
                </a:solidFill>
              </a:rPr>
              <a:t>指令指向变量所在的地址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所以对该变量进行属性设置是可以的，赋值会报错</a:t>
            </a:r>
            <a:endParaRPr lang="en-US" altLang="zh-CN">
              <a:solidFill>
                <a:srgbClr val="FC0C59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5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C0C59"/>
                </a:solidFill>
              </a:rPr>
              <a:t>includes(</a:t>
            </a:r>
            <a:r>
              <a:rPr lang="en-US" altLang="zh-CN" sz="2000" dirty="0" err="1">
                <a:solidFill>
                  <a:srgbClr val="FC0C59"/>
                </a:solidFill>
              </a:rPr>
              <a:t>str</a:t>
            </a:r>
            <a:r>
              <a:rPr lang="en-US" altLang="zh-CN" sz="2000" dirty="0">
                <a:solidFill>
                  <a:srgbClr val="FC0C59"/>
                </a:solidFill>
              </a:rPr>
              <a:t>)</a:t>
            </a:r>
            <a:r>
              <a:rPr lang="en-US" altLang="zh-CN" sz="2000" dirty="0"/>
              <a:t>   </a:t>
            </a:r>
            <a:r>
              <a:rPr lang="zh-CN" altLang="en-US" sz="1800" dirty="0"/>
              <a:t>表示是否找到了参数字符串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C0C59"/>
                </a:solidFill>
              </a:rPr>
              <a:t>startsWith</a:t>
            </a:r>
            <a:r>
              <a:rPr lang="en-US" altLang="zh-CN" sz="2000" dirty="0">
                <a:solidFill>
                  <a:srgbClr val="FC0C59"/>
                </a:solidFill>
              </a:rPr>
              <a:t>(</a:t>
            </a:r>
            <a:r>
              <a:rPr lang="en-US" altLang="zh-CN" sz="2000" dirty="0" err="1">
                <a:solidFill>
                  <a:srgbClr val="FC0C59"/>
                </a:solidFill>
              </a:rPr>
              <a:t>str</a:t>
            </a:r>
            <a:r>
              <a:rPr lang="en-US" altLang="zh-CN" sz="2000" dirty="0">
                <a:solidFill>
                  <a:srgbClr val="FC0C59"/>
                </a:solidFill>
              </a:rPr>
              <a:t>)</a:t>
            </a:r>
            <a:r>
              <a:rPr lang="en-US" altLang="zh-CN" sz="2000" dirty="0"/>
              <a:t> </a:t>
            </a:r>
            <a:r>
              <a:rPr lang="zh-CN" altLang="en-US" sz="1800" dirty="0"/>
              <a:t>表示参数字符串是否在源字符串的头部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C0C59"/>
                </a:solidFill>
              </a:rPr>
              <a:t>endsWith</a:t>
            </a:r>
            <a:r>
              <a:rPr lang="en-US" altLang="zh-CN" sz="2000" dirty="0">
                <a:solidFill>
                  <a:srgbClr val="FC0C59"/>
                </a:solidFill>
              </a:rPr>
              <a:t>(</a:t>
            </a:r>
            <a:r>
              <a:rPr lang="en-US" altLang="zh-CN" sz="2000" dirty="0" err="1">
                <a:solidFill>
                  <a:srgbClr val="FC0C59"/>
                </a:solidFill>
              </a:rPr>
              <a:t>str</a:t>
            </a:r>
            <a:r>
              <a:rPr lang="en-US" altLang="zh-CN" sz="2000" dirty="0">
                <a:solidFill>
                  <a:srgbClr val="FC0C59"/>
                </a:solidFill>
              </a:rPr>
              <a:t>)</a:t>
            </a:r>
            <a:r>
              <a:rPr lang="en-US" altLang="zh-CN" sz="2000" dirty="0"/>
              <a:t> </a:t>
            </a:r>
            <a:r>
              <a:rPr lang="zh-CN" altLang="en-US" sz="1800" dirty="0"/>
              <a:t>表示参数字符串是否在源字符串的尾部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C0C59"/>
                </a:solidFill>
              </a:rPr>
              <a:t>repeat(</a:t>
            </a:r>
            <a:r>
              <a:rPr lang="en-US" altLang="zh-CN" sz="2000" dirty="0" err="1">
                <a:solidFill>
                  <a:srgbClr val="FC0C59"/>
                </a:solidFill>
              </a:rPr>
              <a:t>num</a:t>
            </a:r>
            <a:r>
              <a:rPr lang="en-US" altLang="zh-CN" sz="2000" dirty="0">
                <a:solidFill>
                  <a:srgbClr val="FC0C59"/>
                </a:solidFill>
              </a:rPr>
              <a:t>)</a:t>
            </a:r>
            <a:r>
              <a:rPr lang="en-US" altLang="zh-CN" sz="2000" dirty="0"/>
              <a:t>	</a:t>
            </a:r>
            <a:r>
              <a:rPr lang="zh-CN" altLang="en-US" sz="1800" dirty="0"/>
              <a:t>将原字符串重复</a:t>
            </a:r>
            <a:r>
              <a:rPr lang="en-US" altLang="zh-CN" sz="1800" dirty="0"/>
              <a:t>n</a:t>
            </a:r>
            <a:r>
              <a:rPr lang="zh-CN" altLang="en-US" sz="1800" dirty="0"/>
              <a:t>次并返回</a:t>
            </a:r>
            <a:endParaRPr lang="en-US" altLang="zh-CN" sz="2000" dirty="0"/>
          </a:p>
          <a:p>
            <a:r>
              <a:rPr lang="zh-CN" altLang="en-US" dirty="0"/>
              <a:t>模板字符串</a:t>
            </a:r>
            <a:r>
              <a:rPr lang="en-US" altLang="zh-CN" dirty="0">
                <a:solidFill>
                  <a:srgbClr val="FC0C59"/>
                </a:solidFill>
              </a:rPr>
              <a:t>``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增强版的字符串：用</a:t>
            </a:r>
            <a:r>
              <a:rPr lang="zh-CN" altLang="en-US" dirty="0">
                <a:solidFill>
                  <a:srgbClr val="FC0C59"/>
                </a:solidFill>
              </a:rPr>
              <a:t>反引号</a:t>
            </a:r>
            <a:r>
              <a:rPr lang="en-US" altLang="zh-CN" dirty="0">
                <a:solidFill>
                  <a:srgbClr val="FC0C59"/>
                </a:solidFill>
              </a:rPr>
              <a:t>(`)</a:t>
            </a:r>
            <a:r>
              <a:rPr lang="zh-CN" altLang="en-US" dirty="0">
                <a:solidFill>
                  <a:srgbClr val="FC0C59"/>
                </a:solidFill>
              </a:rPr>
              <a:t>作为标识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模板字符串中所有的</a:t>
            </a:r>
            <a:r>
              <a:rPr lang="zh-CN" altLang="en-US" dirty="0">
                <a:solidFill>
                  <a:srgbClr val="FC0C59"/>
                </a:solidFill>
              </a:rPr>
              <a:t>空格和缩进都会被保留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在模板字符串中嵌入变量：</a:t>
            </a:r>
            <a:r>
              <a:rPr lang="en-US" altLang="zh-CN" dirty="0">
                <a:solidFill>
                  <a:srgbClr val="FC0C59"/>
                </a:solidFill>
              </a:rPr>
              <a:t>${</a:t>
            </a:r>
            <a:r>
              <a:rPr lang="zh-CN" altLang="en-US" dirty="0">
                <a:solidFill>
                  <a:srgbClr val="FC0C59"/>
                </a:solidFill>
              </a:rPr>
              <a:t>变量名</a:t>
            </a:r>
            <a:r>
              <a:rPr lang="en-US" altLang="zh-CN" dirty="0">
                <a:solidFill>
                  <a:srgbClr val="FC0C59"/>
                </a:solidFill>
              </a:rPr>
              <a:t>},</a:t>
            </a:r>
            <a:r>
              <a:rPr lang="zh-CN" altLang="en-US" dirty="0">
                <a:solidFill>
                  <a:srgbClr val="FC0C59"/>
                </a:solidFill>
              </a:rPr>
              <a:t>可以有多个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r>
              <a:rPr lang="zh-CN" altLang="en-US" dirty="0">
                <a:solidFill>
                  <a:srgbClr val="FC0C59"/>
                </a:solidFill>
              </a:rPr>
              <a:t>模板字符串可以是原始的：</a:t>
            </a:r>
            <a:r>
              <a:rPr lang="en-US" altLang="zh-CN" dirty="0" err="1">
                <a:solidFill>
                  <a:srgbClr val="FC0C59"/>
                </a:solidFill>
              </a:rPr>
              <a:t>String.raw`hello</a:t>
            </a:r>
            <a:r>
              <a:rPr lang="en-US" altLang="zh-CN" dirty="0">
                <a:solidFill>
                  <a:srgbClr val="FC0C59"/>
                </a:solidFill>
              </a:rPr>
              <a:t> world\n`</a:t>
            </a:r>
            <a:endParaRPr lang="zh-CN" altLang="en-US" dirty="0">
              <a:solidFill>
                <a:srgbClr val="FC0C5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 sz="3600"/>
              <a:t>一个参数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允许使用“箭头”（</a:t>
            </a:r>
            <a:r>
              <a:rPr lang="en-US" altLang="zh-CN"/>
              <a:t>=&gt;</a:t>
            </a:r>
            <a:r>
              <a:rPr lang="zh-CN" altLang="en-US"/>
              <a:t>）定义函数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var f = v =&gt; v; </a:t>
            </a:r>
            <a:r>
              <a:rPr lang="zh-CN" altLang="en-US">
                <a:solidFill>
                  <a:srgbClr val="FF0000"/>
                </a:solidFill>
              </a:rPr>
              <a:t>等同于：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var f = function(v){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return v;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/>
              <a:t>不需要参数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var f = () =&gt; 5;</a:t>
            </a:r>
          </a:p>
          <a:p>
            <a:r>
              <a:rPr lang="zh-CN" altLang="en-US"/>
              <a:t>等同于</a:t>
            </a:r>
            <a:endParaRPr lang="en-US" altLang="zh-CN"/>
          </a:p>
          <a:p>
            <a:r>
              <a:rPr lang="en-US" altLang="zh-CN"/>
              <a:t>var f = function(){ return 5 };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/>
              <a:t>多个参数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var sum = (num1, num2) =&gt; num1 + num2;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等同于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var sum = function(num1, num2){</a:t>
            </a:r>
          </a:p>
          <a:p>
            <a:pPr marL="0" indent="0">
              <a:buNone/>
            </a:pPr>
            <a:r>
              <a:rPr lang="en-US" altLang="zh-CN"/>
              <a:t>   return num1 + num2;</a:t>
            </a:r>
          </a:p>
          <a:p>
            <a:pPr marL="0" indent="0">
              <a:buNone/>
            </a:pPr>
            <a:r>
              <a:rPr lang="en-US" altLang="zh-CN"/>
              <a:t> }</a:t>
            </a:r>
          </a:p>
          <a:p>
            <a:pPr marL="0" indent="0"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 sz="3600"/>
              <a:t>多于一条语句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如果箭头函数代码块部分多于一条语句</a:t>
            </a:r>
            <a:r>
              <a:rPr lang="en-US" altLang="zh-CN"/>
              <a:t>,</a:t>
            </a:r>
            <a:r>
              <a:rPr lang="zh-CN" altLang="en-US"/>
              <a:t>就要使用大括号将它们括起来。</a:t>
            </a:r>
            <a:endParaRPr lang="en-US" altLang="zh-CN"/>
          </a:p>
          <a:p>
            <a:r>
              <a:rPr lang="en-US" altLang="zh-CN"/>
              <a:t>var sum = (num1, num2) =&gt; {</a:t>
            </a:r>
          </a:p>
          <a:p>
            <a:r>
              <a:rPr lang="en-US" altLang="zh-CN"/>
              <a:t>  console.log(‘</a:t>
            </a:r>
            <a:r>
              <a:rPr lang="zh-CN" altLang="en-US"/>
              <a:t>数字：</a:t>
            </a:r>
            <a:r>
              <a:rPr lang="en-US" altLang="zh-CN"/>
              <a:t>’ + num1);</a:t>
            </a:r>
          </a:p>
          <a:p>
            <a:r>
              <a:rPr lang="en-US" altLang="zh-CN"/>
              <a:t>  return num1 + num2;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  <a:r>
              <a:rPr lang="en-US" altLang="zh-CN"/>
              <a:t>-</a:t>
            </a:r>
            <a:r>
              <a:rPr lang="en-US" altLang="zh-CN" sz="4000"/>
              <a:t>console.log()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最方便也最简单的：</a:t>
            </a:r>
            <a:endParaRPr lang="en-US" altLang="zh-CN" sz="3600" dirty="0"/>
          </a:p>
          <a:p>
            <a:pPr lvl="1"/>
            <a:r>
              <a:rPr lang="en-US" altLang="zh-CN" sz="4000" b="1" dirty="0">
                <a:solidFill>
                  <a:srgbClr val="FC0C59"/>
                </a:solidFill>
              </a:rPr>
              <a:t>console.log()</a:t>
            </a:r>
          </a:p>
          <a:p>
            <a:endParaRPr lang="en-US" altLang="zh-CN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 sz="3600"/>
              <a:t>使用场景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[1,2,3].map(function(x){</a:t>
            </a:r>
          </a:p>
          <a:p>
            <a:pPr marL="457200" lvl="1" indent="0">
              <a:buNone/>
            </a:pPr>
            <a:r>
              <a:rPr lang="en-US" altLang="zh-CN" dirty="0"/>
              <a:t>return x * x;</a:t>
            </a:r>
          </a:p>
          <a:p>
            <a:r>
              <a:rPr lang="en-US" altLang="zh-CN" dirty="0"/>
              <a:t>});</a:t>
            </a:r>
          </a:p>
          <a:p>
            <a:r>
              <a:rPr lang="zh-CN" altLang="en-US" dirty="0"/>
              <a:t>箭头函数写法：</a:t>
            </a:r>
            <a:endParaRPr lang="en-US" altLang="zh-CN" dirty="0"/>
          </a:p>
          <a:p>
            <a:r>
              <a:rPr lang="en-US" altLang="zh-CN" dirty="0"/>
              <a:t>[1,2,3].map(x =&gt; x*x);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 sz="3600"/>
              <a:t>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zh-CN" altLang="en-US" b="1">
                <a:solidFill>
                  <a:srgbClr val="FC0C59"/>
                </a:solidFill>
              </a:rPr>
              <a:t>函数体内的</a:t>
            </a:r>
            <a:r>
              <a:rPr lang="en-US" altLang="zh-CN" b="1">
                <a:solidFill>
                  <a:srgbClr val="FC0C59"/>
                </a:solidFill>
              </a:rPr>
              <a:t>this</a:t>
            </a:r>
            <a:r>
              <a:rPr lang="zh-CN" altLang="en-US" b="1">
                <a:solidFill>
                  <a:srgbClr val="FC0C59"/>
                </a:solidFill>
              </a:rPr>
              <a:t>对象</a:t>
            </a:r>
            <a:r>
              <a:rPr lang="zh-CN" altLang="en-US">
                <a:solidFill>
                  <a:srgbClr val="FC0C59"/>
                </a:solidFill>
              </a:rPr>
              <a:t>，绑定定义时所在的对象，而不是使用时所在的对象。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不可以当作构造函数</a:t>
            </a:r>
            <a:r>
              <a:rPr lang="zh-CN" altLang="en-US"/>
              <a:t>，也就是说，不可以使用</a:t>
            </a:r>
            <a:r>
              <a:rPr lang="en-US" altLang="zh-CN"/>
              <a:t>new</a:t>
            </a:r>
            <a:r>
              <a:rPr lang="zh-CN" altLang="en-US"/>
              <a:t>命令，否则会抛出异常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不可以使用</a:t>
            </a:r>
            <a:r>
              <a:rPr lang="en-US" altLang="zh-CN">
                <a:solidFill>
                  <a:srgbClr val="FC0C59"/>
                </a:solidFill>
              </a:rPr>
              <a:t>arguments</a:t>
            </a:r>
            <a:r>
              <a:rPr lang="zh-CN" altLang="en-US">
                <a:solidFill>
                  <a:srgbClr val="FC0C59"/>
                </a:solidFill>
              </a:rPr>
              <a:t>对象</a:t>
            </a:r>
            <a:r>
              <a:rPr lang="zh-CN" altLang="en-US"/>
              <a:t>，该对象在箭头函数体内不存在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缓冲区处理（二进制数据）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什么是缓冲区</a:t>
            </a:r>
            <a:endParaRPr lang="en-US" altLang="zh-CN"/>
          </a:p>
          <a:p>
            <a:r>
              <a:rPr lang="zh-CN" altLang="en-US"/>
              <a:t>为什么要有缓冲区</a:t>
            </a:r>
            <a:endParaRPr lang="en-US" altLang="zh-CN"/>
          </a:p>
          <a:p>
            <a:r>
              <a:rPr lang="zh-CN" altLang="en-US"/>
              <a:t>缓冲区操作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什么是缓冲区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C0C59"/>
                </a:solidFill>
              </a:rPr>
              <a:t>缓冲区就是内存中操作数据的容器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 b="1">
                <a:solidFill>
                  <a:srgbClr val="FC0C59"/>
                </a:solidFill>
              </a:rPr>
              <a:t>只是数据容器而已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/>
              <a:t>通过缓冲区可以很方便的操作二进制数据</a:t>
            </a:r>
            <a:endParaRPr lang="en-US" altLang="zh-CN"/>
          </a:p>
          <a:p>
            <a:r>
              <a:rPr lang="zh-CN" altLang="en-US"/>
              <a:t>而在在大文件操作时必须有缓冲区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学习文件以及目录的读写操作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文件操作的几个问题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/>
          </a:p>
          <a:p>
            <a:r>
              <a:rPr lang="zh-CN" altLang="en-US" sz="2800"/>
              <a:t>通过</a:t>
            </a:r>
            <a:r>
              <a:rPr lang="en-US" altLang="zh-CN" sz="2800"/>
              <a:t>fs.readFile( function( err, data ){  } )</a:t>
            </a:r>
            <a:r>
              <a:rPr lang="zh-CN" altLang="en-US" sz="2800"/>
              <a:t>读取文件，直接输出</a:t>
            </a:r>
            <a:r>
              <a:rPr lang="en-US" altLang="zh-CN" sz="2800"/>
              <a:t>data</a:t>
            </a:r>
            <a:r>
              <a:rPr lang="zh-CN" altLang="en-US" sz="2800"/>
              <a:t>数据</a:t>
            </a:r>
            <a:endParaRPr lang="en-US" altLang="zh-CN" sz="2800"/>
          </a:p>
          <a:p>
            <a:r>
              <a:rPr lang="zh-CN" altLang="en-US" sz="2800"/>
              <a:t>在桌面右键新建一个</a:t>
            </a:r>
            <a:r>
              <a:rPr lang="en-US" altLang="zh-CN" sz="2800"/>
              <a:t>a.txt</a:t>
            </a:r>
            <a:r>
              <a:rPr lang="zh-CN" altLang="en-US" sz="2800"/>
              <a:t>文件，输入</a:t>
            </a:r>
            <a:r>
              <a:rPr lang="en-US" altLang="zh-CN" sz="2800"/>
              <a:t>”</a:t>
            </a:r>
            <a:r>
              <a:rPr lang="zh-CN" altLang="en-US" sz="2800"/>
              <a:t>传智播客</a:t>
            </a:r>
            <a:r>
              <a:rPr lang="en-US" altLang="zh-CN" sz="2800"/>
              <a:t>”</a:t>
            </a:r>
            <a:r>
              <a:rPr lang="zh-CN" altLang="en-US" sz="2800"/>
              <a:t>，然后读取并输出该文件内容</a:t>
            </a:r>
            <a:endParaRPr lang="en-US" altLang="zh-CN" sz="2800"/>
          </a:p>
          <a:p>
            <a:pPr marL="0" indent="0">
              <a:buNone/>
            </a:pPr>
            <a:endParaRPr lang="zh-CN" altLang="en-US" sz="2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计算机内部，所有信息最终都表示为一个二进制的字符串。</a:t>
            </a:r>
            <a:r>
              <a:rPr lang="zh-CN" altLang="en-US" b="1"/>
              <a:t>每一个二进制位</a:t>
            </a:r>
            <a:r>
              <a:rPr lang="en-US" altLang="zh-CN" b="1"/>
              <a:t>(bit)</a:t>
            </a:r>
            <a:r>
              <a:rPr lang="zh-CN" altLang="en-US" b="1"/>
              <a:t>就是 </a:t>
            </a:r>
            <a:r>
              <a:rPr lang="en-US" altLang="zh-CN" b="1"/>
              <a:t>0 </a:t>
            </a:r>
            <a:r>
              <a:rPr lang="zh-CN" altLang="en-US" b="1"/>
              <a:t>和 </a:t>
            </a:r>
            <a:r>
              <a:rPr lang="en-US" altLang="zh-CN" b="1"/>
              <a:t>1 </a:t>
            </a:r>
            <a:r>
              <a:rPr lang="zh-CN" altLang="en-US" b="1"/>
              <a:t>两种状态</a:t>
            </a:r>
            <a:endParaRPr lang="en-US" altLang="zh-CN" b="1"/>
          </a:p>
          <a:p>
            <a:r>
              <a:rPr lang="zh-CN" altLang="en-US"/>
              <a:t>八个二进制位就可以组合出</a:t>
            </a:r>
            <a:r>
              <a:rPr lang="en-US" altLang="zh-CN"/>
              <a:t> </a:t>
            </a:r>
            <a:r>
              <a:rPr lang="en-US" altLang="zh-CN">
                <a:solidFill>
                  <a:srgbClr val="FC0C59"/>
                </a:solidFill>
              </a:rPr>
              <a:t>256 </a:t>
            </a:r>
            <a:r>
              <a:rPr lang="zh-CN" altLang="en-US">
                <a:solidFill>
                  <a:srgbClr val="FC0C59"/>
                </a:solidFill>
              </a:rPr>
              <a:t>种状态</a:t>
            </a:r>
            <a:r>
              <a:rPr lang="zh-CN" altLang="en-US"/>
              <a:t>，这被称为一个字节。</a:t>
            </a:r>
            <a:endParaRPr lang="en-US" altLang="zh-CN"/>
          </a:p>
          <a:p>
            <a:r>
              <a:rPr lang="zh-CN" altLang="en-US"/>
              <a:t>也就是说：一个字节一共可以用来表示</a:t>
            </a:r>
            <a:r>
              <a:rPr lang="en-US" altLang="zh-CN"/>
              <a:t> 256 </a:t>
            </a:r>
            <a:r>
              <a:rPr lang="zh-CN" altLang="en-US"/>
              <a:t>种不同的状态，每一个状态对应一个符号</a:t>
            </a:r>
            <a:r>
              <a:rPr lang="en-US" altLang="zh-CN"/>
              <a:t>,</a:t>
            </a:r>
            <a:r>
              <a:rPr lang="zh-CN" altLang="en-US"/>
              <a:t>就是</a:t>
            </a:r>
            <a:r>
              <a:rPr lang="en-US" altLang="zh-CN"/>
              <a:t> 256 </a:t>
            </a:r>
            <a:r>
              <a:rPr lang="zh-CN" altLang="en-US"/>
              <a:t>个符号，从</a:t>
            </a:r>
            <a:r>
              <a:rPr lang="en-US" altLang="zh-CN"/>
              <a:t>	00000000 </a:t>
            </a:r>
            <a:r>
              <a:rPr lang="zh-CN" altLang="en-US"/>
              <a:t>到 </a:t>
            </a:r>
            <a:r>
              <a:rPr lang="en-US" altLang="zh-CN"/>
              <a:t>11111111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6" y="5143500"/>
            <a:ext cx="2517946" cy="11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从二进制到文本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计算机由许多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构成</a:t>
            </a:r>
            <a:endParaRPr lang="en-US" altLang="zh-CN"/>
          </a:p>
          <a:p>
            <a:r>
              <a:rPr lang="zh-CN" altLang="en-US"/>
              <a:t>但是人类不是这样</a:t>
            </a:r>
            <a:endParaRPr lang="en-US" altLang="zh-CN"/>
          </a:p>
          <a:p>
            <a:r>
              <a:rPr lang="zh-CN" altLang="en-US"/>
              <a:t>有很多编码系统用于将二进制数据转换成文本</a:t>
            </a:r>
            <a:endParaRPr lang="en-US" altLang="zh-CN"/>
          </a:p>
          <a:p>
            <a:r>
              <a:rPr lang="en-US" altLang="zh-CN"/>
              <a:t>ASCII</a:t>
            </a:r>
            <a:r>
              <a:rPr lang="zh-CN" altLang="en-US"/>
              <a:t>就是其中一种</a:t>
            </a:r>
            <a:endParaRPr lang="en-US" altLang="zh-CN"/>
          </a:p>
          <a:p>
            <a:r>
              <a:rPr lang="zh-CN" altLang="en-US"/>
              <a:t>它是以英文字母为基础并且提供了用来对英语中常用的字母、数字和标点符号编码的一种方法。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文件操作相关模块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path		</a:t>
            </a:r>
            <a:r>
              <a:rPr lang="zh-CN" altLang="en-US"/>
              <a:t>路径字符串操作</a:t>
            </a:r>
            <a:endParaRPr lang="en-US" altLang="zh-CN"/>
          </a:p>
          <a:p>
            <a:r>
              <a:rPr lang="en-US" altLang="zh-CN"/>
              <a:t>fs			</a:t>
            </a:r>
            <a:r>
              <a:rPr lang="zh-CN" altLang="en-US"/>
              <a:t>文件操作</a:t>
            </a:r>
            <a:endParaRPr lang="en-US" altLang="zh-CN"/>
          </a:p>
          <a:p>
            <a:r>
              <a:rPr lang="en-US" altLang="zh-CN"/>
              <a:t>readline		</a:t>
            </a:r>
            <a:r>
              <a:rPr lang="zh-CN" altLang="en-US"/>
              <a:t>按行读取文本文件</a:t>
            </a:r>
            <a:endParaRPr lang="en-US" altLang="zh-CN"/>
          </a:p>
          <a:p>
            <a:r>
              <a:rPr lang="zh-CN" altLang="en-US"/>
              <a:t>第三方模块：</a:t>
            </a:r>
            <a:r>
              <a:rPr lang="en-US" altLang="zh-CN"/>
              <a:t>fs-extra</a:t>
            </a:r>
          </a:p>
          <a:p>
            <a:pPr lvl="1"/>
            <a:r>
              <a:rPr lang="en-US" altLang="zh-CN">
                <a:hlinkClick r:id="rId2"/>
              </a:rPr>
              <a:t>https://www.npmjs.com/package/fs-extra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</a:t>
            </a:r>
            <a:r>
              <a:rPr lang="zh-CN" altLang="en-US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path</a:t>
            </a:r>
            <a:r>
              <a:rPr lang="zh-CN" altLang="en-US"/>
              <a:t>：处理路径相关字符串</a:t>
            </a:r>
            <a:endParaRPr lang="en-US" altLang="zh-CN"/>
          </a:p>
          <a:p>
            <a:pPr lvl="1"/>
            <a:r>
              <a:rPr lang="en-US" altLang="zh-CN"/>
              <a:t>basename(p[,ext]) </a:t>
            </a:r>
            <a:r>
              <a:rPr lang="zh-CN" altLang="en-US"/>
              <a:t>注意第二个参数用法  获取文件名</a:t>
            </a:r>
            <a:endParaRPr lang="en-US" altLang="zh-CN"/>
          </a:p>
          <a:p>
            <a:pPr lvl="1"/>
            <a:r>
              <a:rPr lang="en-US" altLang="zh-CN"/>
              <a:t>dirname(p)	</a:t>
            </a:r>
            <a:r>
              <a:rPr lang="zh-CN" altLang="en-US"/>
              <a:t>获取文件目录</a:t>
            </a:r>
            <a:endParaRPr lang="en-US" altLang="zh-CN"/>
          </a:p>
          <a:p>
            <a:pPr lvl="1"/>
            <a:r>
              <a:rPr lang="en-US" altLang="zh-CN"/>
              <a:t>extname(p)	</a:t>
            </a:r>
            <a:r>
              <a:rPr lang="zh-CN" altLang="en-US"/>
              <a:t>获取文件扩展名</a:t>
            </a:r>
            <a:endParaRPr lang="en-US" altLang="zh-CN"/>
          </a:p>
          <a:p>
            <a:pPr lvl="1"/>
            <a:r>
              <a:rPr lang="en-US" altLang="zh-CN"/>
              <a:t>format(pathObject) </a:t>
            </a:r>
            <a:r>
              <a:rPr lang="zh-CN" altLang="en-US"/>
              <a:t>和 </a:t>
            </a:r>
            <a:r>
              <a:rPr lang="en-US" altLang="zh-CN"/>
              <a:t>parse(pathString)</a:t>
            </a:r>
          </a:p>
          <a:p>
            <a:pPr lvl="1"/>
            <a:r>
              <a:rPr lang="en-US" altLang="zh-CN"/>
              <a:t>isAbsolute(path)	</a:t>
            </a:r>
            <a:r>
              <a:rPr lang="zh-CN" altLang="en-US"/>
              <a:t>判断是否是绝对路径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70C0"/>
                </a:solidFill>
              </a:rPr>
              <a:t>join</a:t>
            </a:r>
            <a:r>
              <a:rPr lang="en-US" altLang="zh-CN"/>
              <a:t>([path1][,path2][,...])	</a:t>
            </a:r>
            <a:r>
              <a:rPr lang="zh-CN" altLang="en-US"/>
              <a:t>拼接路径字符串</a:t>
            </a:r>
            <a:endParaRPr lang="en-US" altLang="zh-CN"/>
          </a:p>
          <a:p>
            <a:pPr lvl="1"/>
            <a:r>
              <a:rPr lang="en-US" altLang="zh-CN"/>
              <a:t>normalize(p)	</a:t>
            </a:r>
            <a:r>
              <a:rPr lang="zh-CN" altLang="en-US"/>
              <a:t>将非标准路径转换为标准路径</a:t>
            </a:r>
            <a:endParaRPr lang="en-US" altLang="zh-CN"/>
          </a:p>
          <a:p>
            <a:pPr lvl="1"/>
            <a:r>
              <a:rPr lang="en-US" altLang="zh-CN"/>
              <a:t>sep	</a:t>
            </a:r>
            <a:r>
              <a:rPr lang="zh-CN" altLang="en-US"/>
              <a:t>获取操作系统的文件路径分隔符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  <a:r>
              <a:rPr lang="en-US" altLang="zh-CN"/>
              <a:t>-</a:t>
            </a:r>
            <a:r>
              <a:rPr lang="en-US" altLang="zh-CN" sz="3200"/>
              <a:t>node</a:t>
            </a:r>
            <a:r>
              <a:rPr lang="zh-CN" altLang="en-US" sz="3200"/>
              <a:t>内置调试器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启动调试：</a:t>
            </a:r>
            <a:r>
              <a:rPr lang="en-US" altLang="zh-CN" sz="2800" dirty="0">
                <a:solidFill>
                  <a:srgbClr val="FC0C59"/>
                </a:solidFill>
              </a:rPr>
              <a:t>node debug hello.js</a:t>
            </a:r>
          </a:p>
          <a:p>
            <a:endParaRPr lang="en-US" altLang="zh-CN" dirty="0"/>
          </a:p>
          <a:p>
            <a:r>
              <a:rPr lang="zh-CN" altLang="en-US" sz="3200" dirty="0"/>
              <a:t>常用命令</a:t>
            </a:r>
            <a:endParaRPr lang="en-US" altLang="zh-CN" sz="3200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help</a:t>
            </a:r>
            <a:r>
              <a:rPr lang="en-US" altLang="zh-CN" sz="2800" dirty="0"/>
              <a:t>	</a:t>
            </a:r>
            <a:r>
              <a:rPr lang="zh-CN" altLang="en-US" sz="2800" dirty="0"/>
              <a:t>查看可用命令列表</a:t>
            </a:r>
            <a:endParaRPr lang="en-US" altLang="zh-CN" sz="2800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/>
              <a:t>（下一步），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r>
              <a:rPr lang="zh-CN" altLang="en-US" sz="2800" dirty="0"/>
              <a:t>（步入），</a:t>
            </a:r>
            <a:r>
              <a:rPr lang="en-US" altLang="zh-CN" sz="2800" dirty="0">
                <a:solidFill>
                  <a:srgbClr val="FF0000"/>
                </a:solidFill>
              </a:rPr>
              <a:t>o</a:t>
            </a:r>
            <a:r>
              <a:rPr lang="zh-CN" altLang="en-US" sz="2800" dirty="0"/>
              <a:t>（步出）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同步和异步文件系统调用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fs</a:t>
            </a:r>
            <a:r>
              <a:rPr lang="zh-CN" altLang="en-US" sz="1800"/>
              <a:t>模块对文件的几乎所有操作都有同步和异步两种形式</a:t>
            </a:r>
            <a:endParaRPr lang="en-US" altLang="zh-CN" sz="1800"/>
          </a:p>
          <a:p>
            <a:r>
              <a:rPr lang="zh-CN" altLang="en-US" sz="1800"/>
              <a:t>例如：</a:t>
            </a:r>
            <a:r>
              <a:rPr lang="en-US" altLang="zh-CN" sz="1800"/>
              <a:t>readFile()</a:t>
            </a:r>
            <a:r>
              <a:rPr lang="zh-CN" altLang="en-US" sz="1800"/>
              <a:t>和</a:t>
            </a:r>
            <a:r>
              <a:rPr lang="en-US" altLang="zh-CN" sz="1800"/>
              <a:t>readFileSync()</a:t>
            </a:r>
          </a:p>
          <a:p>
            <a:r>
              <a:rPr lang="zh-CN" altLang="en-US" sz="1800"/>
              <a:t>同步文件系统调用</a:t>
            </a:r>
            <a:endParaRPr lang="en-US" altLang="zh-CN" sz="1800"/>
          </a:p>
          <a:p>
            <a:r>
              <a:rPr lang="zh-CN" altLang="en-US" sz="1800"/>
              <a:t>异步文件系统调用</a:t>
            </a:r>
            <a:endParaRPr lang="en-US" altLang="zh-CN" sz="1800"/>
          </a:p>
          <a:p>
            <a:r>
              <a:rPr lang="zh-CN" altLang="en-US" sz="1800"/>
              <a:t>同步与异步文件系统调用的区别</a:t>
            </a:r>
            <a:endParaRPr lang="en-US" altLang="zh-CN" sz="1800"/>
          </a:p>
          <a:p>
            <a:pPr lvl="1"/>
            <a:r>
              <a:rPr lang="zh-CN" altLang="en-US" sz="1600"/>
              <a:t>异步调用需要回调函数作为额外的参数，通常包含一个错误作为回调函数的第一个参数</a:t>
            </a:r>
            <a:endParaRPr lang="en-US" altLang="zh-CN" sz="1600"/>
          </a:p>
          <a:p>
            <a:pPr lvl="1"/>
            <a:r>
              <a:rPr lang="zh-CN" altLang="en-US" sz="1600"/>
              <a:t>异步调用通过判断第一个</a:t>
            </a:r>
            <a:r>
              <a:rPr lang="en-US" altLang="zh-CN" sz="1600"/>
              <a:t>err</a:t>
            </a:r>
            <a:r>
              <a:rPr lang="zh-CN" altLang="en-US" sz="1600"/>
              <a:t>对象处理异常，同步必须使用</a:t>
            </a:r>
            <a:r>
              <a:rPr lang="en-US" altLang="zh-CN" sz="1600"/>
              <a:t>try/catch</a:t>
            </a:r>
          </a:p>
          <a:p>
            <a:pPr lvl="1"/>
            <a:r>
              <a:rPr lang="zh-CN" altLang="en-US" sz="1600"/>
              <a:t>同步调用立即执行，会阻塞当前线程</a:t>
            </a:r>
            <a:endParaRPr lang="en-US" altLang="zh-CN" sz="1600"/>
          </a:p>
          <a:p>
            <a:pPr lvl="1"/>
            <a:r>
              <a:rPr lang="zh-CN" altLang="en-US" sz="1600"/>
              <a:t>异步调用会进入事件队列，不阻塞后续代码的继续执行，实际的调用直到它被事件循环线程提取出才会执行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文件写入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异步文件写入 </a:t>
            </a:r>
            <a:r>
              <a:rPr lang="en-US" altLang="zh-CN">
                <a:solidFill>
                  <a:srgbClr val="FC0C59"/>
                </a:solidFill>
              </a:rPr>
              <a:t>fs.writeFile(file,data[,option],callback(err))</a:t>
            </a:r>
            <a:endParaRPr lang="en-US" altLang="zh-CN" sz="2800">
              <a:solidFill>
                <a:srgbClr val="FC0C59"/>
              </a:solidFill>
            </a:endParaRPr>
          </a:p>
          <a:p>
            <a:r>
              <a:rPr lang="zh-CN" altLang="en-US" sz="3200"/>
              <a:t>同步文件写入</a:t>
            </a:r>
            <a:endParaRPr lang="en-US" altLang="zh-CN" sz="3200"/>
          </a:p>
          <a:p>
            <a:pPr marL="457200" lvl="1" indent="0">
              <a:buNone/>
            </a:pPr>
            <a:r>
              <a:rPr lang="en-US" altLang="zh-CN" sz="2400">
                <a:solidFill>
                  <a:srgbClr val="FC0C59"/>
                </a:solidFill>
              </a:rPr>
              <a:t>fs.writeFileSync(file,data,[,option])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向文件中追加内容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异步追加</a:t>
            </a:r>
            <a:endParaRPr lang="en-US" altLang="zh-CN" sz="3200"/>
          </a:p>
          <a:p>
            <a:pPr marL="457200" lvl="1" indent="0">
              <a:buNone/>
            </a:pPr>
            <a:r>
              <a:rPr lang="en-US" altLang="zh-CN" sz="2800">
                <a:solidFill>
                  <a:srgbClr val="FC0C59"/>
                </a:solidFill>
              </a:rPr>
              <a:t>fs.appendFile(file,data[,options],callback(err))</a:t>
            </a:r>
          </a:p>
          <a:p>
            <a:pPr marL="514350" indent="-457200"/>
            <a:r>
              <a:rPr lang="zh-CN" altLang="en-US" sz="3200"/>
              <a:t>同步追加</a:t>
            </a:r>
            <a:endParaRPr lang="en-US" altLang="zh-CN" sz="3200"/>
          </a:p>
          <a:p>
            <a:pPr marL="457200" lvl="1" indent="0">
              <a:buNone/>
            </a:pPr>
            <a:r>
              <a:rPr lang="en-US" altLang="zh-CN" sz="2800">
                <a:solidFill>
                  <a:srgbClr val="FC0C59"/>
                </a:solidFill>
              </a:rPr>
              <a:t>fs.appendFileSync(file,data[,options])</a:t>
            </a:r>
            <a:endParaRPr lang="zh-CN" altLang="en-US" sz="2800">
              <a:solidFill>
                <a:srgbClr val="FC0C5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异步文件读取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 sz="2800"/>
              <a:t>fs.readFile(file[,options],callback(err,data))</a:t>
            </a:r>
          </a:p>
          <a:p>
            <a:pPr marL="514350" indent="-457200"/>
            <a:r>
              <a:rPr lang="zh-CN" altLang="en-US" sz="2800"/>
              <a:t>同步文件读取</a:t>
            </a:r>
            <a:endParaRPr lang="en-US" altLang="zh-CN" sz="2800"/>
          </a:p>
          <a:p>
            <a:pPr marL="57150" indent="0">
              <a:buNone/>
            </a:pPr>
            <a:r>
              <a:rPr lang="en-US" altLang="zh-CN"/>
              <a:t>  fs.readFileSync(file,[,option])</a:t>
            </a:r>
            <a:endParaRPr lang="en-US" altLang="zh-CN" sz="2800"/>
          </a:p>
          <a:p>
            <a:pPr marL="457200" lvl="1" indent="0">
              <a:buNone/>
            </a:pP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其它文件操作任务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验证路径是否存在</a:t>
            </a:r>
            <a:endParaRPr lang="en-US" altLang="zh-CN" dirty="0"/>
          </a:p>
          <a:p>
            <a:pPr lvl="1"/>
            <a:r>
              <a:rPr lang="en-US" altLang="zh-CN" sz="1800" dirty="0" err="1"/>
              <a:t>fs.access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path,callback</a:t>
            </a:r>
            <a:r>
              <a:rPr lang="en-US" altLang="zh-CN" sz="1800" dirty="0"/>
              <a:t>(access))</a:t>
            </a:r>
          </a:p>
          <a:p>
            <a:pPr lvl="1"/>
            <a:r>
              <a:rPr lang="en-US" altLang="zh-CN" sz="1800" dirty="0" err="1"/>
              <a:t>fs.accessSync</a:t>
            </a:r>
            <a:r>
              <a:rPr lang="en-US" altLang="zh-CN" sz="1800" dirty="0"/>
              <a:t>(path) // =&gt; </a:t>
            </a:r>
            <a:r>
              <a:rPr lang="zh-CN" altLang="en-US" sz="1800" dirty="0"/>
              <a:t>返回布尔类型</a:t>
            </a:r>
            <a:endParaRPr lang="en-US" altLang="zh-CN" sz="1800" dirty="0"/>
          </a:p>
          <a:p>
            <a:r>
              <a:rPr lang="zh-CN" altLang="en-US" dirty="0"/>
              <a:t>获取文件信息</a:t>
            </a:r>
            <a:endParaRPr lang="en-US" altLang="zh-CN" dirty="0"/>
          </a:p>
          <a:p>
            <a:pPr lvl="1"/>
            <a:r>
              <a:rPr lang="en-US" altLang="zh-CN" sz="1800" dirty="0" err="1"/>
              <a:t>fs.stat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path,callback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err,stats</a:t>
            </a:r>
            <a:r>
              <a:rPr lang="en-US" altLang="zh-CN" sz="1800" dirty="0"/>
              <a:t>))</a:t>
            </a:r>
          </a:p>
          <a:p>
            <a:pPr lvl="1"/>
            <a:r>
              <a:rPr lang="en-US" altLang="zh-CN" sz="1800" dirty="0" err="1"/>
              <a:t>fs.statSync</a:t>
            </a:r>
            <a:r>
              <a:rPr lang="en-US" altLang="zh-CN" sz="1800" dirty="0"/>
              <a:t>(path) // =&gt; </a:t>
            </a:r>
            <a:r>
              <a:rPr lang="zh-CN" altLang="en-US" sz="1800" dirty="0"/>
              <a:t>返回一个</a:t>
            </a:r>
            <a:r>
              <a:rPr lang="en-US" altLang="zh-CN" sz="1800" dirty="0" err="1"/>
              <a:t>fs.Stats</a:t>
            </a:r>
            <a:r>
              <a:rPr lang="zh-CN" altLang="en-US" sz="1800" dirty="0"/>
              <a:t>实例</a:t>
            </a:r>
            <a:r>
              <a:rPr lang="en-US" altLang="zh-CN" sz="1800" dirty="0"/>
              <a:t>【</a:t>
            </a:r>
            <a:r>
              <a:rPr lang="zh-CN" altLang="en-US" sz="1800" dirty="0"/>
              <a:t>备注</a:t>
            </a:r>
            <a:r>
              <a:rPr lang="en-US" altLang="zh-CN" sz="1800" dirty="0"/>
              <a:t>】</a:t>
            </a:r>
          </a:p>
          <a:p>
            <a:r>
              <a:rPr lang="zh-CN" altLang="en-US" dirty="0"/>
              <a:t>删除文件</a:t>
            </a:r>
            <a:endParaRPr lang="en-US" altLang="zh-CN" dirty="0"/>
          </a:p>
          <a:p>
            <a:pPr lvl="1"/>
            <a:r>
              <a:rPr lang="en-US" altLang="zh-CN" sz="1800" dirty="0" err="1"/>
              <a:t>fs.unlink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path,callback</a:t>
            </a:r>
            <a:r>
              <a:rPr lang="en-US" altLang="zh-CN" sz="1800" dirty="0"/>
              <a:t>(err))</a:t>
            </a:r>
          </a:p>
          <a:p>
            <a:pPr lvl="1"/>
            <a:r>
              <a:rPr lang="en-US" altLang="zh-CN" sz="1800" dirty="0" err="1"/>
              <a:t>fs.unlinkSync</a:t>
            </a:r>
            <a:r>
              <a:rPr lang="en-US" altLang="zh-CN" sz="1800" dirty="0"/>
              <a:t>(path)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其它文件操作任务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重命名文件或目录</a:t>
            </a:r>
            <a:endParaRPr lang="en-US" altLang="zh-CN"/>
          </a:p>
          <a:p>
            <a:pPr lvl="1"/>
            <a:r>
              <a:rPr lang="en-US" altLang="zh-CN"/>
              <a:t>fs.rename(oldPath,newPath,callback)</a:t>
            </a:r>
          </a:p>
          <a:p>
            <a:pPr lvl="1"/>
            <a:r>
              <a:rPr lang="en-US" altLang="zh-CN"/>
              <a:t>fs.renameSync(oldPath,newPath)</a:t>
            </a:r>
          </a:p>
          <a:p>
            <a:r>
              <a:rPr lang="zh-CN" altLang="en-US"/>
              <a:t>移动文件</a:t>
            </a:r>
            <a:endParaRPr lang="en-US" altLang="zh-CN"/>
          </a:p>
          <a:p>
            <a:pPr lvl="1"/>
            <a:r>
              <a:rPr lang="en-US" altLang="zh-CN"/>
              <a:t>fs.rename(oldPath)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5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创建一个目录</a:t>
            </a:r>
            <a:endParaRPr lang="en-US" altLang="zh-CN" sz="2000"/>
          </a:p>
          <a:p>
            <a:pPr lvl="1"/>
            <a:r>
              <a:rPr lang="en-US" altLang="zh-CN" sz="1800"/>
              <a:t>fs.mkdir(path[,model],callback)</a:t>
            </a:r>
          </a:p>
          <a:p>
            <a:pPr lvl="1"/>
            <a:r>
              <a:rPr lang="en-US" altLang="zh-CN" sz="1800"/>
              <a:t>fs.mkdirSync(path[,model])</a:t>
            </a:r>
          </a:p>
          <a:p>
            <a:r>
              <a:rPr lang="zh-CN" altLang="en-US" sz="2000"/>
              <a:t>删除一个</a:t>
            </a:r>
            <a:r>
              <a:rPr lang="zh-CN" altLang="en-US" sz="2000">
                <a:solidFill>
                  <a:srgbClr val="FC0C59"/>
                </a:solidFill>
              </a:rPr>
              <a:t>空目录</a:t>
            </a:r>
            <a:endParaRPr lang="en-US" altLang="zh-CN" sz="2000">
              <a:solidFill>
                <a:srgbClr val="FC0C59"/>
              </a:solidFill>
            </a:endParaRPr>
          </a:p>
          <a:p>
            <a:pPr lvl="1"/>
            <a:r>
              <a:rPr lang="en-US" altLang="zh-CN" sz="1800"/>
              <a:t>fs.rmdir(path,callback)</a:t>
            </a:r>
          </a:p>
          <a:p>
            <a:pPr lvl="1"/>
            <a:r>
              <a:rPr lang="en-US" altLang="zh-CN" sz="1800"/>
              <a:t>fs.rmdirSync(path)</a:t>
            </a:r>
          </a:p>
          <a:p>
            <a:r>
              <a:rPr lang="zh-CN" altLang="en-US" sz="2000"/>
              <a:t>读取一个目录</a:t>
            </a:r>
            <a:endParaRPr lang="en-US" altLang="zh-CN" sz="2000"/>
          </a:p>
          <a:p>
            <a:pPr lvl="1"/>
            <a:r>
              <a:rPr lang="en-US" altLang="zh-CN" sz="1800"/>
              <a:t>fs.readdir(path,callback(err,files))</a:t>
            </a:r>
          </a:p>
          <a:p>
            <a:pPr lvl="1"/>
            <a:r>
              <a:rPr lang="en-US" altLang="zh-CN" sz="1800"/>
              <a:t>fs.readdirSync(path) // =&gt; </a:t>
            </a:r>
            <a:r>
              <a:rPr lang="zh-CN" altLang="en-US" sz="1800"/>
              <a:t>返回</a:t>
            </a:r>
            <a:r>
              <a:rPr lang="en-US" altLang="zh-CN" sz="1800"/>
              <a:t>files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3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监视文件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监视文件变化：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fs.watchFile</a:t>
            </a:r>
            <a:r>
              <a:rPr lang="en-US" altLang="zh-CN" sz="2400" dirty="0"/>
              <a:t>(filename[, options], listener(</a:t>
            </a:r>
            <a:r>
              <a:rPr lang="en-US" altLang="zh-CN" sz="2400" dirty="0" err="1"/>
              <a:t>curr,prev</a:t>
            </a:r>
            <a:r>
              <a:rPr lang="en-US" altLang="zh-CN" sz="2400" dirty="0"/>
              <a:t>))</a:t>
            </a:r>
          </a:p>
          <a:p>
            <a:pPr lvl="1"/>
            <a:r>
              <a:rPr lang="en-US" altLang="zh-CN" sz="2400" dirty="0"/>
              <a:t>options:{</a:t>
            </a:r>
            <a:r>
              <a:rPr lang="en-US" altLang="zh-CN" sz="2400" dirty="0" err="1"/>
              <a:t>persistent,interval</a:t>
            </a:r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 err="1"/>
              <a:t>fs.watch</a:t>
            </a:r>
            <a:r>
              <a:rPr lang="en-US" altLang="zh-CN" sz="2400" dirty="0"/>
              <a:t>(filename[,options][,listener])</a:t>
            </a:r>
          </a:p>
          <a:p>
            <a:r>
              <a:rPr lang="zh-CN" altLang="en-US" dirty="0"/>
              <a:t>案例：利用监视文件功能实现一个</a:t>
            </a:r>
            <a:r>
              <a:rPr lang="en-US" altLang="zh-CN" dirty="0"/>
              <a:t>markdown</a:t>
            </a:r>
            <a:r>
              <a:rPr lang="zh-CN" altLang="en-US" dirty="0"/>
              <a:t>文件转换器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6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探讨</a:t>
            </a:r>
            <a:r>
              <a:rPr lang="en-US" altLang="zh-CN" dirty="0" err="1"/>
              <a:t>fs.readFile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fs.writeFile</a:t>
            </a:r>
            <a:r>
              <a:rPr lang="en-US" altLang="zh-CN" dirty="0"/>
              <a:t>()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zh-CN" altLang="en-US" dirty="0"/>
              <a:t>什么是流？</a:t>
            </a:r>
            <a:endParaRPr lang="en-US" altLang="zh-CN" dirty="0"/>
          </a:p>
          <a:p>
            <a:pPr lvl="1"/>
            <a:r>
              <a:rPr lang="zh-CN" altLang="en-US" dirty="0"/>
              <a:t>文件流、网络流、内存流等</a:t>
            </a:r>
            <a:endParaRPr lang="en-US" altLang="zh-CN" dirty="0"/>
          </a:p>
          <a:p>
            <a:pPr lvl="1"/>
            <a:r>
              <a:rPr lang="zh-CN" altLang="en-US" dirty="0"/>
              <a:t>任何数据的最根本表示形式，最终都是二进制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59" y="4009766"/>
            <a:ext cx="3014662" cy="22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两个大水缸，把一个水缸中谁倒入另一个水缸中两种方式</a:t>
            </a:r>
            <a:endParaRPr lang="en-US" altLang="zh-CN" dirty="0"/>
          </a:p>
          <a:p>
            <a:pPr lvl="1"/>
            <a:r>
              <a:rPr lang="zh-CN" altLang="en-US" sz="1800" dirty="0"/>
              <a:t>直接把一个水缸中的水倒入另一个缸中</a:t>
            </a:r>
            <a:endParaRPr lang="en-US" altLang="zh-CN" sz="1800" dirty="0"/>
          </a:p>
          <a:p>
            <a:pPr lvl="1"/>
            <a:r>
              <a:rPr lang="zh-CN" altLang="en-US" sz="1800" dirty="0"/>
              <a:t>用个桶来把一个缸中的水一点一点的舀到另一个水缸中</a:t>
            </a:r>
            <a:endParaRPr lang="en-US" altLang="zh-CN" dirty="0"/>
          </a:p>
          <a:p>
            <a:r>
              <a:rPr lang="zh-CN" altLang="en-US" dirty="0"/>
              <a:t>什么是流？</a:t>
            </a:r>
            <a:endParaRPr lang="en-US" altLang="zh-CN" dirty="0"/>
          </a:p>
          <a:p>
            <a:r>
              <a:rPr lang="zh-CN" altLang="en-US" dirty="0"/>
              <a:t>文件流</a:t>
            </a:r>
            <a:endParaRPr lang="en-US" altLang="zh-CN" dirty="0"/>
          </a:p>
          <a:p>
            <a:r>
              <a:rPr lang="zh-CN" altLang="en-US" dirty="0"/>
              <a:t>可读流</a:t>
            </a:r>
            <a:r>
              <a:rPr lang="zh-CN" altLang="en-US" i="1" dirty="0"/>
              <a:t>、可写流</a:t>
            </a:r>
            <a:endParaRPr lang="en-US" altLang="zh-CN" dirty="0"/>
          </a:p>
          <a:p>
            <a:r>
              <a:rPr lang="zh-CN" altLang="en-US" dirty="0"/>
              <a:t>管道 </a:t>
            </a:r>
            <a:r>
              <a:rPr lang="en-US" altLang="zh-CN" dirty="0"/>
              <a:t>pipe()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  <a:r>
              <a:rPr lang="en-US" altLang="zh-CN"/>
              <a:t>-</a:t>
            </a:r>
            <a:r>
              <a:rPr lang="en-US" altLang="zh-CN" sz="4000"/>
              <a:t>node-inspector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一个第三方调试工具：</a:t>
            </a:r>
            <a:r>
              <a:rPr lang="en-US" altLang="zh-CN" dirty="0">
                <a:solidFill>
                  <a:srgbClr val="FC0C59"/>
                </a:solidFill>
              </a:rPr>
              <a:t>node-inspector</a:t>
            </a:r>
          </a:p>
          <a:p>
            <a:r>
              <a:rPr lang="en-US" altLang="zh-CN" sz="2000" dirty="0">
                <a:hlinkClick r:id="rId3"/>
              </a:rPr>
              <a:t>https://www.npmjs.com/package/node-inspector</a:t>
            </a:r>
            <a:endParaRPr lang="en-US" altLang="zh-CN" sz="3200" dirty="0"/>
          </a:p>
          <a:p>
            <a:r>
              <a:rPr lang="zh-CN" altLang="en-US" dirty="0"/>
              <a:t>安装：</a:t>
            </a:r>
            <a:r>
              <a:rPr lang="en-US" altLang="zh-CN" dirty="0" err="1">
                <a:solidFill>
                  <a:srgbClr val="FC0C59"/>
                </a:solidFill>
              </a:rPr>
              <a:t>npm</a:t>
            </a:r>
            <a:r>
              <a:rPr lang="en-US" altLang="zh-CN" dirty="0">
                <a:solidFill>
                  <a:srgbClr val="FC0C59"/>
                </a:solidFill>
              </a:rPr>
              <a:t> install -g node-inspector</a:t>
            </a:r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启动调试器：</a:t>
            </a:r>
            <a:r>
              <a:rPr lang="en-US" altLang="zh-CN" sz="2000" dirty="0"/>
              <a:t>node-inspector</a:t>
            </a:r>
            <a:r>
              <a:rPr lang="zh-CN" altLang="en-US" sz="2000" dirty="0"/>
              <a:t>，保持挂起不要关闭</a:t>
            </a:r>
            <a:endParaRPr lang="en-US" altLang="zh-CN" sz="2000" dirty="0"/>
          </a:p>
          <a:p>
            <a:r>
              <a:rPr lang="en-US" altLang="zh-CN" dirty="0"/>
              <a:t>2. </a:t>
            </a:r>
            <a:r>
              <a:rPr lang="zh-CN" altLang="en-US" dirty="0"/>
              <a:t>打开另一个命令台，以调试模式启动程序：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C0C59"/>
                </a:solidFill>
              </a:rPr>
              <a:t>node</a:t>
            </a:r>
            <a:r>
              <a:rPr lang="en-US" altLang="zh-CN" sz="2400" dirty="0">
                <a:solidFill>
                  <a:srgbClr val="FC0C59"/>
                </a:solidFill>
              </a:rPr>
              <a:t>-</a:t>
            </a:r>
            <a:r>
              <a:rPr lang="en-US" altLang="zh-CN" dirty="0">
                <a:solidFill>
                  <a:srgbClr val="FC0C59"/>
                </a:solidFill>
              </a:rPr>
              <a:t>debug foo.js</a:t>
            </a:r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访问：</a:t>
            </a:r>
            <a:r>
              <a:rPr lang="en-US" altLang="zh-CN" sz="1800" dirty="0">
                <a:hlinkClick r:id="rId4"/>
              </a:rPr>
              <a:t>http://localhost:8080/debug?port=5858</a:t>
            </a:r>
            <a:endParaRPr lang="en-US" altLang="zh-CN" sz="1800" dirty="0"/>
          </a:p>
          <a:p>
            <a:endParaRPr lang="en-US" altLang="zh-CN" dirty="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8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readline</a:t>
            </a:r>
            <a:r>
              <a:rPr lang="zh-CN" altLang="en-US"/>
              <a:t>模块逐行读取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 = require('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');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rl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readline.createInterface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  input: </a:t>
            </a:r>
            <a:r>
              <a:rPr lang="en-US" altLang="zh-CN" sz="2000" dirty="0" err="1"/>
              <a:t>process.stdin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  output: </a:t>
            </a:r>
            <a:r>
              <a:rPr lang="en-US" altLang="zh-CN" sz="2000" dirty="0" err="1"/>
              <a:t>process.stdout</a:t>
            </a:r>
            <a:endParaRPr lang="en-US" altLang="zh-CN" sz="2000" dirty="0"/>
          </a:p>
          <a:p>
            <a:r>
              <a:rPr lang="en-US" altLang="zh-CN" sz="2000" dirty="0"/>
              <a:t>});</a:t>
            </a:r>
          </a:p>
          <a:p>
            <a:r>
              <a:rPr lang="en-US" altLang="zh-CN" sz="2000" dirty="0" err="1"/>
              <a:t>rl.on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line’,function</a:t>
            </a:r>
            <a:r>
              <a:rPr lang="en-US" altLang="zh-CN" sz="2000" dirty="0"/>
              <a:t>(line){  })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fs-extra</a:t>
            </a:r>
            <a:r>
              <a:rPr lang="zh-CN" altLang="en-US" dirty="0"/>
              <a:t>模块介绍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https://www.npmjs.com/package/fs-extra</a:t>
            </a:r>
            <a:endParaRPr lang="en-US" altLang="zh-CN" dirty="0"/>
          </a:p>
          <a:p>
            <a:r>
              <a:rPr lang="zh-CN" altLang="en-US" dirty="0"/>
              <a:t>扩展原生的</a:t>
            </a:r>
            <a:r>
              <a:rPr lang="en-US" altLang="zh-CN" dirty="0"/>
              <a:t>Node.js</a:t>
            </a:r>
            <a:r>
              <a:rPr lang="zh-CN" altLang="en-US" dirty="0"/>
              <a:t>的</a:t>
            </a:r>
            <a:r>
              <a:rPr lang="en-US" altLang="zh-CN" dirty="0"/>
              <a:t>fs</a:t>
            </a:r>
            <a:r>
              <a:rPr lang="zh-CN" altLang="en-US" dirty="0"/>
              <a:t>模块做不到的功能</a:t>
            </a:r>
            <a:endParaRPr lang="en-US" altLang="zh-CN" dirty="0"/>
          </a:p>
          <a:p>
            <a:r>
              <a:rPr lang="zh-CN" altLang="en-US" dirty="0"/>
              <a:t>其实也就是</a:t>
            </a:r>
            <a:r>
              <a:rPr lang="en-US" altLang="zh-CN" dirty="0"/>
              <a:t>API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iconv-lite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作用：编码转换，支持更多的编码</a:t>
            </a:r>
            <a:endParaRPr lang="en-US" altLang="zh-CN"/>
          </a:p>
          <a:p>
            <a:r>
              <a:rPr lang="en-US" altLang="zh-CN">
                <a:hlinkClick r:id="rId2"/>
              </a:rPr>
              <a:t>https://www.npmjs.com/package/iconv-lite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  <a:r>
              <a:rPr lang="en-US" altLang="zh-CN"/>
              <a:t>-</a:t>
            </a:r>
            <a:r>
              <a:rPr lang="en-US" altLang="zh-CN" sz="2800"/>
              <a:t>node inspector</a:t>
            </a:r>
            <a:r>
              <a:rPr lang="zh-CN" altLang="en-US" sz="2800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设置断点：单击行号</a:t>
            </a:r>
            <a:endParaRPr lang="en-US" altLang="zh-CN" sz="1800"/>
          </a:p>
          <a:p>
            <a:r>
              <a:rPr lang="zh-CN" altLang="en-US" sz="1800"/>
              <a:t>恢复脚本执行：</a:t>
            </a:r>
            <a:r>
              <a:rPr lang="en-US" altLang="zh-CN" sz="1800">
                <a:solidFill>
                  <a:srgbClr val="FC0C59"/>
                </a:solidFill>
              </a:rPr>
              <a:t>F8</a:t>
            </a:r>
          </a:p>
          <a:p>
            <a:r>
              <a:rPr lang="zh-CN" altLang="en-US" sz="1800"/>
              <a:t>经过下一个函数调用：</a:t>
            </a:r>
            <a:r>
              <a:rPr lang="en-US" altLang="zh-CN" sz="1800">
                <a:solidFill>
                  <a:srgbClr val="FC0C59"/>
                </a:solidFill>
              </a:rPr>
              <a:t>F10</a:t>
            </a:r>
          </a:p>
          <a:p>
            <a:r>
              <a:rPr lang="zh-CN" altLang="en-US" sz="1800"/>
              <a:t>进入下一个函数调用：</a:t>
            </a:r>
            <a:r>
              <a:rPr lang="en-US" altLang="zh-CN" sz="1800">
                <a:solidFill>
                  <a:srgbClr val="FC0C59"/>
                </a:solidFill>
              </a:rPr>
              <a:t>F11</a:t>
            </a:r>
          </a:p>
          <a:p>
            <a:r>
              <a:rPr lang="zh-CN" altLang="en-US" sz="1800"/>
              <a:t>步出当前函数：</a:t>
            </a:r>
            <a:r>
              <a:rPr lang="en-US" altLang="zh-CN" sz="1800">
                <a:solidFill>
                  <a:srgbClr val="FC0C59"/>
                </a:solidFill>
              </a:rPr>
              <a:t>Shift+F11</a:t>
            </a:r>
          </a:p>
          <a:p>
            <a:r>
              <a:rPr lang="zh-CN" altLang="en-US" sz="1800"/>
              <a:t>监视变量</a:t>
            </a:r>
            <a:endParaRPr lang="en-US" altLang="zh-CN" sz="1800"/>
          </a:p>
          <a:p>
            <a:r>
              <a:rPr lang="zh-CN" altLang="en-US" sz="1800"/>
              <a:t>使用控制台，探查变量，调用函数，建议不要过多使用这种方式动态修改运行中的程序，太容易迷糊</a:t>
            </a:r>
            <a:endParaRPr lang="en-US" altLang="zh-CN" sz="1800">
              <a:solidFill>
                <a:srgbClr val="FC0C59"/>
              </a:solidFill>
            </a:endParaRPr>
          </a:p>
          <a:p>
            <a:r>
              <a:rPr lang="zh-CN" altLang="en-US" sz="1800">
                <a:solidFill>
                  <a:srgbClr val="FC0C59"/>
                </a:solidFill>
              </a:rPr>
              <a:t>调试异步函数</a:t>
            </a:r>
            <a:endParaRPr lang="en-US" altLang="zh-CN" sz="180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Visual Studio Code</a:t>
            </a:r>
            <a:r>
              <a:rPr lang="zh-CN" altLang="en-US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打开要调试的文件，按</a:t>
            </a:r>
            <a:r>
              <a:rPr lang="en-US" altLang="zh-CN"/>
              <a:t>f5,</a:t>
            </a:r>
            <a:r>
              <a:rPr lang="zh-CN" altLang="en-US"/>
              <a:t>编辑器会生成一个</a:t>
            </a:r>
            <a:r>
              <a:rPr lang="en-US" altLang="zh-CN"/>
              <a:t>launch.json</a:t>
            </a:r>
          </a:p>
          <a:p>
            <a:r>
              <a:rPr lang="zh-CN" altLang="en-US"/>
              <a:t>修改</a:t>
            </a:r>
            <a:r>
              <a:rPr lang="en-US" altLang="zh-CN"/>
              <a:t>launch.json</a:t>
            </a:r>
            <a:r>
              <a:rPr lang="zh-CN" altLang="en-US"/>
              <a:t>相关内容，主要是</a:t>
            </a:r>
            <a:r>
              <a:rPr lang="en-US" altLang="zh-CN"/>
              <a:t>name</a:t>
            </a:r>
            <a:r>
              <a:rPr lang="zh-CN" altLang="en-US"/>
              <a:t>和</a:t>
            </a:r>
            <a:r>
              <a:rPr lang="en-US" altLang="zh-CN"/>
              <a:t>program</a:t>
            </a:r>
            <a:r>
              <a:rPr lang="zh-CN" altLang="en-US"/>
              <a:t>字段（要启动调试的文件）</a:t>
            </a:r>
          </a:p>
          <a:p>
            <a:r>
              <a:rPr lang="zh-CN" altLang="en-US"/>
              <a:t>点击编辑器左侧长得像蜘蛛的那个按钮</a:t>
            </a:r>
          </a:p>
          <a:p>
            <a:r>
              <a:rPr lang="zh-CN" altLang="en-US"/>
              <a:t>点击左上角</a:t>
            </a:r>
            <a:r>
              <a:rPr lang="en-US" altLang="zh-CN"/>
              <a:t>DEBUG</a:t>
            </a:r>
            <a:r>
              <a:rPr lang="zh-CN" altLang="en-US"/>
              <a:t>后面的按钮，启动调试</a:t>
            </a:r>
          </a:p>
          <a:p>
            <a:r>
              <a:rPr lang="zh-CN" altLang="en-US"/>
              <a:t>打断点，尽情调试（只要你会</a:t>
            </a:r>
            <a:r>
              <a:rPr lang="en-US" altLang="zh-CN"/>
              <a:t>chrome</a:t>
            </a:r>
            <a:r>
              <a:rPr lang="zh-CN" altLang="en-US"/>
              <a:t>调试，一模一样）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WebStorm</a:t>
            </a:r>
            <a:r>
              <a:rPr lang="zh-CN" altLang="en-US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在要调试的脚本中打好断点之后右键选择</a:t>
            </a:r>
            <a:r>
              <a:rPr lang="en-US" altLang="zh-CN" sz="1800"/>
              <a:t>Debug</a:t>
            </a:r>
            <a:r>
              <a:rPr lang="zh-CN" altLang="en-US" sz="1800"/>
              <a:t>即可开启调试</a:t>
            </a:r>
            <a:endParaRPr lang="en-US" altLang="zh-CN" sz="1600"/>
          </a:p>
          <a:p>
            <a:r>
              <a:rPr lang="en-US" altLang="zh-CN" sz="1800"/>
              <a:t>F8  Step over</a:t>
            </a:r>
          </a:p>
          <a:p>
            <a:r>
              <a:rPr lang="en-US" altLang="zh-CN" sz="1800"/>
              <a:t>F7  Step into</a:t>
            </a:r>
          </a:p>
          <a:p>
            <a:r>
              <a:rPr lang="en-US" altLang="zh-CN" sz="1800"/>
              <a:t>Shift + F7 Smart step into</a:t>
            </a:r>
          </a:p>
          <a:p>
            <a:r>
              <a:rPr lang="en-US" altLang="zh-CN" sz="1800"/>
              <a:t>Shift + F8  Step out</a:t>
            </a:r>
          </a:p>
          <a:p>
            <a:r>
              <a:rPr lang="en-US" altLang="zh-CN" sz="1800"/>
              <a:t>Alt + F9  Run to cursor</a:t>
            </a:r>
          </a:p>
          <a:p>
            <a:r>
              <a:rPr lang="en-US" altLang="zh-CN" sz="1800"/>
              <a:t>Alt + F8  Evaluate expression</a:t>
            </a:r>
          </a:p>
          <a:p>
            <a:r>
              <a:rPr lang="en-US" altLang="zh-CN" sz="1800"/>
              <a:t>F9  Resume</a:t>
            </a:r>
          </a:p>
          <a:p>
            <a:r>
              <a:rPr lang="en-US" altLang="zh-CN" sz="1800"/>
              <a:t>Ctrl + F8  Toggle breakpoint</a:t>
            </a:r>
          </a:p>
          <a:p>
            <a:r>
              <a:rPr lang="en-US" altLang="zh-CN" sz="1800"/>
              <a:t>Ctrl+Shift</a:t>
            </a:r>
            <a:r>
              <a:rPr lang="en-US" altLang="zh-CN" sz="2000"/>
              <a:t>+F8  View breakpoints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回调是什么，它们在</a:t>
            </a:r>
            <a:r>
              <a:rPr lang="en-US" altLang="zh-CN"/>
              <a:t>JavaScript</a:t>
            </a:r>
            <a:r>
              <a:rPr lang="zh-CN" altLang="en-US"/>
              <a:t>中如何使用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中如何使用回调</a:t>
            </a:r>
            <a:endParaRPr lang="en-US" altLang="zh-CN"/>
          </a:p>
          <a:p>
            <a:r>
              <a:rPr lang="zh-CN" altLang="en-US"/>
              <a:t>同步和异步编程的区别</a:t>
            </a:r>
            <a:endParaRPr lang="en-US" altLang="zh-CN"/>
          </a:p>
          <a:p>
            <a:r>
              <a:rPr lang="zh-CN" altLang="en-US"/>
              <a:t>事件循环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F6E952C9-D1D4-5B49-B3C2-D2BBAE90EA6F}" vid="{BD6BAA45-6C61-F94D-AE6F-990147928A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33432</TotalTime>
  <Words>2900</Words>
  <Application>Microsoft Macintosh PowerPoint</Application>
  <PresentationFormat>全屏显示(4:3)</PresentationFormat>
  <Paragraphs>492</Paragraphs>
  <Slides>52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Arial</vt:lpstr>
      <vt:lpstr>Calibri</vt:lpstr>
      <vt:lpstr>Source Code Pro</vt:lpstr>
      <vt:lpstr>等线</vt:lpstr>
      <vt:lpstr>宋体</vt:lpstr>
      <vt:lpstr>微软雅黑</vt:lpstr>
      <vt:lpstr>微软雅黑 Light</vt:lpstr>
      <vt:lpstr>Itcast-2015</vt:lpstr>
      <vt:lpstr>Node调试</vt:lpstr>
      <vt:lpstr>调试</vt:lpstr>
      <vt:lpstr>Node调试-console.log()</vt:lpstr>
      <vt:lpstr>Node调试-node内置调试器</vt:lpstr>
      <vt:lpstr>Node调试-node-inspector</vt:lpstr>
      <vt:lpstr>Node调试-node inspector使用</vt:lpstr>
      <vt:lpstr>Visual Studio Code调试</vt:lpstr>
      <vt:lpstr>WebStorm调试</vt:lpstr>
      <vt:lpstr>回调</vt:lpstr>
      <vt:lpstr>什么是回调</vt:lpstr>
      <vt:lpstr>剖析回调</vt:lpstr>
      <vt:lpstr>Node.js如何使用回调</vt:lpstr>
      <vt:lpstr>异常处理</vt:lpstr>
      <vt:lpstr>try…catch捕获异常</vt:lpstr>
      <vt:lpstr>回调函数</vt:lpstr>
      <vt:lpstr>回调函数的设计</vt:lpstr>
      <vt:lpstr>强调错误优先</vt:lpstr>
      <vt:lpstr>总结</vt:lpstr>
      <vt:lpstr>ECMAScript 6</vt:lpstr>
      <vt:lpstr>什么是ES6 ？</vt:lpstr>
      <vt:lpstr>ES6支持情况</vt:lpstr>
      <vt:lpstr>严格模式：strict mode</vt:lpstr>
      <vt:lpstr>let</vt:lpstr>
      <vt:lpstr>const</vt:lpstr>
      <vt:lpstr>字符串扩展</vt:lpstr>
      <vt:lpstr>箭头函数- 一个参数</vt:lpstr>
      <vt:lpstr>箭头函数- 不需要参数</vt:lpstr>
      <vt:lpstr>箭头函数- 多个参数</vt:lpstr>
      <vt:lpstr>箭头函数- 多于一条语句</vt:lpstr>
      <vt:lpstr>箭头函数- 使用场景</vt:lpstr>
      <vt:lpstr>箭头函数- 注意</vt:lpstr>
      <vt:lpstr>缓冲区处理（二进制数据）</vt:lpstr>
      <vt:lpstr>什么是缓冲区</vt:lpstr>
      <vt:lpstr>文件操作</vt:lpstr>
      <vt:lpstr>文件操作的几个问题</vt:lpstr>
      <vt:lpstr>二进制数据</vt:lpstr>
      <vt:lpstr>从二进制到文本</vt:lpstr>
      <vt:lpstr>文件操作相关模块</vt:lpstr>
      <vt:lpstr>path模块</vt:lpstr>
      <vt:lpstr>同步和异步文件系统调用</vt:lpstr>
      <vt:lpstr>文件写入</vt:lpstr>
      <vt:lpstr>向文件中追加内容</vt:lpstr>
      <vt:lpstr>文件读取</vt:lpstr>
      <vt:lpstr>其它文件操作任务</vt:lpstr>
      <vt:lpstr>其它文件操作任务</vt:lpstr>
      <vt:lpstr>目录操作</vt:lpstr>
      <vt:lpstr>监视文件</vt:lpstr>
      <vt:lpstr>文件流</vt:lpstr>
      <vt:lpstr>文件流</vt:lpstr>
      <vt:lpstr>readline模块逐行读取</vt:lpstr>
      <vt:lpstr>fs-extra模块介绍</vt:lpstr>
      <vt:lpstr>iconv-lite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PengZhou Li</dc:creator>
  <cp:lastModifiedBy>Microsoft Office 用户</cp:lastModifiedBy>
  <cp:revision>2904</cp:revision>
  <dcterms:created xsi:type="dcterms:W3CDTF">2015-12-07T01:34:56Z</dcterms:created>
  <dcterms:modified xsi:type="dcterms:W3CDTF">2018-07-19T08:58:02Z</dcterms:modified>
</cp:coreProperties>
</file>