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8"/>
  </p:notesMasterIdLst>
  <p:handoutMasterIdLst>
    <p:handoutMasterId r:id="rId49"/>
  </p:handoutMasterIdLst>
  <p:sldIdLst>
    <p:sldId id="325" r:id="rId5"/>
    <p:sldId id="326" r:id="rId6"/>
    <p:sldId id="359" r:id="rId7"/>
    <p:sldId id="351" r:id="rId8"/>
    <p:sldId id="352" r:id="rId9"/>
    <p:sldId id="350" r:id="rId10"/>
    <p:sldId id="365" r:id="rId11"/>
    <p:sldId id="346" r:id="rId12"/>
    <p:sldId id="360" r:id="rId13"/>
    <p:sldId id="327" r:id="rId14"/>
    <p:sldId id="361" r:id="rId15"/>
    <p:sldId id="328" r:id="rId16"/>
    <p:sldId id="329" r:id="rId17"/>
    <p:sldId id="259" r:id="rId18"/>
    <p:sldId id="347" r:id="rId19"/>
    <p:sldId id="353" r:id="rId20"/>
    <p:sldId id="260" r:id="rId21"/>
    <p:sldId id="334" r:id="rId22"/>
    <p:sldId id="362" r:id="rId23"/>
    <p:sldId id="331" r:id="rId24"/>
    <p:sldId id="332" r:id="rId25"/>
    <p:sldId id="354" r:id="rId26"/>
    <p:sldId id="363" r:id="rId27"/>
    <p:sldId id="336" r:id="rId28"/>
    <p:sldId id="364" r:id="rId29"/>
    <p:sldId id="333" r:id="rId30"/>
    <p:sldId id="356" r:id="rId31"/>
    <p:sldId id="262" r:id="rId32"/>
    <p:sldId id="335" r:id="rId33"/>
    <p:sldId id="263" r:id="rId34"/>
    <p:sldId id="337" r:id="rId35"/>
    <p:sldId id="338" r:id="rId36"/>
    <p:sldId id="264" r:id="rId37"/>
    <p:sldId id="339" r:id="rId38"/>
    <p:sldId id="340" r:id="rId39"/>
    <p:sldId id="357" r:id="rId40"/>
    <p:sldId id="341" r:id="rId41"/>
    <p:sldId id="355" r:id="rId42"/>
    <p:sldId id="348" r:id="rId43"/>
    <p:sldId id="342" r:id="rId44"/>
    <p:sldId id="345" r:id="rId45"/>
    <p:sldId id="310" r:id="rId46"/>
    <p:sldId id="344" r:id="rId47"/>
  </p:sldIdLst>
  <p:sldSz cx="12192000" cy="6858000"/>
  <p:notesSz cx="6797675" cy="9926638"/>
  <p:defaultTextStyle>
    <a:defPPr rtl="0">
      <a:defRPr lang="da-DK"/>
    </a:defPPr>
    <a:lvl1pPr marL="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a-DK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7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Gaston" userId="3be90e5e-b891-4928-b5c8-c6dc263a7c9a" providerId="ADAL" clId="{B5B79E14-A0C1-4E11-B40A-5A167598381D}"/>
    <pc:docChg chg="delSld">
      <pc:chgData name="Jacob Gaston" userId="3be90e5e-b891-4928-b5c8-c6dc263a7c9a" providerId="ADAL" clId="{B5B79E14-A0C1-4E11-B40A-5A167598381D}" dt="2023-03-09T07:39:20.610" v="1" actId="47"/>
      <pc:docMkLst>
        <pc:docMk/>
      </pc:docMkLst>
      <pc:sldChg chg="del">
        <pc:chgData name="Jacob Gaston" userId="3be90e5e-b891-4928-b5c8-c6dc263a7c9a" providerId="ADAL" clId="{B5B79E14-A0C1-4E11-B40A-5A167598381D}" dt="2023-03-09T07:38:01.557" v="0" actId="47"/>
        <pc:sldMkLst>
          <pc:docMk/>
          <pc:sldMk cId="2865516803" sldId="285"/>
        </pc:sldMkLst>
      </pc:sldChg>
      <pc:sldChg chg="del">
        <pc:chgData name="Jacob Gaston" userId="3be90e5e-b891-4928-b5c8-c6dc263a7c9a" providerId="ADAL" clId="{B5B79E14-A0C1-4E11-B40A-5A167598381D}" dt="2023-03-09T07:39:20.610" v="1" actId="47"/>
        <pc:sldMkLst>
          <pc:docMk/>
          <pc:sldMk cId="301492516" sldId="349"/>
        </pc:sldMkLst>
      </pc:sldChg>
      <pc:sldMasterChg chg="delSldLayout">
        <pc:chgData name="Jacob Gaston" userId="3be90e5e-b891-4928-b5c8-c6dc263a7c9a" providerId="ADAL" clId="{B5B79E14-A0C1-4E11-B40A-5A167598381D}" dt="2023-03-09T07:38:01.557" v="0" actId="47"/>
        <pc:sldMasterMkLst>
          <pc:docMk/>
          <pc:sldMasterMk cId="1788353970" sldId="2147483648"/>
        </pc:sldMasterMkLst>
        <pc:sldLayoutChg chg="del">
          <pc:chgData name="Jacob Gaston" userId="3be90e5e-b891-4928-b5c8-c6dc263a7c9a" providerId="ADAL" clId="{B5B79E14-A0C1-4E11-B40A-5A167598381D}" dt="2023-03-09T07:38:01.557" v="0" actId="47"/>
          <pc:sldLayoutMkLst>
            <pc:docMk/>
            <pc:sldMasterMk cId="1788353970" sldId="2147483648"/>
            <pc:sldLayoutMk cId="78329666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a-DK"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a-DK" sz="1200"/>
            </a:lvl1pPr>
          </a:lstStyle>
          <a:p>
            <a:pPr rtl="0"/>
            <a:fld id="{7BF5B048-D5C3-477E-8D75-48B529BBD423}" type="datetime1">
              <a:rPr lang="da-DK" smtClean="0"/>
              <a:t>09-03-2023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a-DK" sz="1200"/>
            </a:lvl1pPr>
          </a:lstStyle>
          <a:p>
            <a:pPr rtl="0"/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a-DK" sz="1200"/>
            </a:lvl1pPr>
          </a:lstStyle>
          <a:p>
            <a:pPr rtl="0"/>
            <a:fld id="{0E476440-F66F-F947-8EFC-EA5202ACFD25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a-DK" sz="1200"/>
            </a:lvl1pPr>
          </a:lstStyle>
          <a:p>
            <a:pPr rtl="0"/>
            <a:endParaRPr lang="da-DK" dirty="0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a-DK" sz="1200"/>
            </a:lvl1pPr>
          </a:lstStyle>
          <a:p>
            <a:pPr rtl="0"/>
            <a:fld id="{BFA4BE03-A3A9-4CF6-A9AE-55AD61A8CC24}" type="datetime1">
              <a:rPr lang="da-DK" smtClean="0"/>
              <a:t>09-03-2023</a:t>
            </a:fld>
            <a:endParaRPr lang="da-DK" dirty="0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a-DK"/>
            </a:defPPr>
          </a:lstStyle>
          <a:p>
            <a:pPr lvl="0" rtl="0"/>
            <a:r>
              <a:rPr lang="da-DK"/>
              <a:t>Klik for at redigere i master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a-DK" sz="1200"/>
            </a:lvl1pPr>
          </a:lstStyle>
          <a:p>
            <a:pPr rtl="0"/>
            <a:endParaRPr lang="da-DK" dirty="0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a-DK" sz="1200"/>
            </a:lvl1pPr>
          </a:lstStyle>
          <a:p>
            <a:pPr rtl="0"/>
            <a:fld id="{6B79E9EB-07EB-9D44-9F5A-AB1FBECCDD88}" type="slidenum">
              <a:rPr lang="da-DK" smtClean="0"/>
              <a:t>‹nr.›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a-DK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noProof="0" dirty="0"/>
          </a:p>
        </p:txBody>
      </p:sp>
    </p:spTree>
    <p:extLst>
      <p:ext uri="{BB962C8B-B14F-4D97-AF65-F5344CB8AC3E}">
        <p14:creationId xmlns:p14="http://schemas.microsoft.com/office/powerpoint/2010/main" val="1013194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 rtlCol="0"/>
          <a:lstStyle>
            <a:lvl1pPr marL="0" indent="0" algn="ctr">
              <a:buNone/>
              <a:defRPr lang="da-DK" sz="2400" cap="all" baseline="0"/>
            </a:lvl1pPr>
            <a:lvl2pPr marL="457200" indent="0" algn="ctr">
              <a:buNone/>
              <a:defRPr lang="da-DK" sz="2000"/>
            </a:lvl2pPr>
            <a:lvl3pPr marL="914400" indent="0" algn="ctr">
              <a:buNone/>
              <a:defRPr lang="da-DK" sz="1800"/>
            </a:lvl3pPr>
            <a:lvl4pPr marL="1371600" indent="0" algn="ctr">
              <a:buNone/>
              <a:defRPr lang="da-DK" sz="1600"/>
            </a:lvl4pPr>
            <a:lvl5pPr marL="1828800" indent="0" algn="ctr">
              <a:buNone/>
              <a:defRPr lang="da-DK" sz="1600"/>
            </a:lvl5pPr>
            <a:lvl6pPr marL="2286000" indent="0" algn="ctr">
              <a:buNone/>
              <a:defRPr lang="da-DK" sz="1600"/>
            </a:lvl6pPr>
            <a:lvl7pPr marL="2743200" indent="0" algn="ctr">
              <a:buNone/>
              <a:defRPr lang="da-DK" sz="1600"/>
            </a:lvl7pPr>
            <a:lvl8pPr marL="3200400" indent="0" algn="ctr">
              <a:buNone/>
              <a:defRPr lang="da-DK" sz="1600"/>
            </a:lvl8pPr>
            <a:lvl9pPr marL="3657600" indent="0" algn="ctr">
              <a:buNone/>
              <a:defRPr lang="da-DK" sz="1600"/>
            </a:lvl9pPr>
          </a:lstStyle>
          <a:p>
            <a:pPr rtl="0"/>
            <a:r>
              <a:rPr lang="da-DK"/>
              <a:t>Klik for at redigere undertiteltypografien i masteren</a:t>
            </a:r>
          </a:p>
        </p:txBody>
      </p:sp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rtlCol="0" anchor="ctr"/>
          <a:lstStyle>
            <a:lvl1pPr algn="ctr">
              <a:defRPr lang="da-DK" sz="6000" spc="300" baseline="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dsholder til billed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 rtlCol="0"/>
          <a:lstStyle>
            <a:lvl1pPr algn="ctr">
              <a:lnSpc>
                <a:spcPts val="5760"/>
              </a:lnSpc>
              <a:defRPr lang="da-DK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da-DK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9" name="Pladsholder til tekst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2" name="Pladsholder til tekst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3" name="Pladsholder til tekst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5" name="Pladsholder til tekst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6" name="Pladsholder til tekst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ladsholder til tekst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6" name="Pladsholder til tekst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dslin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dsholder til billede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rtlCol="0" anchor="ctr"/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8448" y="5221224"/>
            <a:ext cx="3621024" cy="621792"/>
          </a:xfrm>
        </p:spPr>
        <p:txBody>
          <a:bodyPr rtlCol="0"/>
          <a:lstStyle>
            <a:lvl1pPr algn="l">
              <a:lnSpc>
                <a:spcPts val="5500"/>
              </a:lnSpc>
              <a:defRPr lang="da-DK" sz="4000"/>
            </a:lvl1pPr>
          </a:lstStyle>
          <a:p>
            <a:pPr rtl="0"/>
            <a:r>
              <a:rPr lang="da-DK" dirty="0"/>
              <a:t>Klik for at redigere titeltypografier i master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lvl1pPr>
              <a:defRPr lang="da-DK">
                <a:solidFill>
                  <a:schemeClr val="accent1"/>
                </a:solidFill>
              </a:defRPr>
            </a:lvl1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9" name="Pladsholder til tekst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3" name="Pladsholder til tekst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5" name="Pladsholder til tekst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5" name="Pladsholder til tekst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da-DK"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ige forbindelse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2" name="Pladsholder til tekst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6" name="Pladsholder til tekst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6" name="Pladsholder til tekst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a-DK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a-DK"/>
              <a:t>X</a:t>
            </a:r>
          </a:p>
        </p:txBody>
      </p:sp>
      <p:sp>
        <p:nvSpPr>
          <p:cNvPr id="22" name="Pladsholder til tekst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a-DK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a-DK"/>
              <a:t>X</a:t>
            </a:r>
          </a:p>
        </p:txBody>
      </p:sp>
      <p:sp>
        <p:nvSpPr>
          <p:cNvPr id="23" name="Pladsholder til tekst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a-DK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a-DK"/>
              <a:t>X</a:t>
            </a:r>
          </a:p>
        </p:txBody>
      </p:sp>
      <p:sp>
        <p:nvSpPr>
          <p:cNvPr id="24" name="Pladsholder til tekst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a-DK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a-DK"/>
              <a:t>X</a:t>
            </a:r>
          </a:p>
        </p:txBody>
      </p:sp>
      <p:sp>
        <p:nvSpPr>
          <p:cNvPr id="27" name="Pladsholder til tekst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rtlCol="0" anchor="ctr"/>
          <a:lstStyle>
            <a:lvl1pPr marL="0" indent="0" algn="ctr">
              <a:buNone/>
              <a:defRPr lang="da-DK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 rtl="0"/>
            <a:r>
              <a:rPr lang="da-DK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dsholder til billede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a-DK"/>
            </a:def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rtlCol="0" anchor="t" anchorCtr="0"/>
          <a:lstStyle>
            <a:defPPr>
              <a:defRPr lang="da-DK"/>
            </a:def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>
            <a:noAutofit/>
          </a:bodyPr>
          <a:lstStyle>
            <a:lvl1pPr marL="0" indent="0">
              <a:lnSpc>
                <a:spcPts val="2400"/>
              </a:lnSpc>
              <a:buNone/>
              <a:defRPr lang="da-DK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a-DK" sz="2000" b="1"/>
            </a:lvl2pPr>
            <a:lvl3pPr marL="914400" indent="0">
              <a:buNone/>
              <a:defRPr lang="da-DK" sz="1800" b="1"/>
            </a:lvl3pPr>
            <a:lvl4pPr marL="1371600" indent="0">
              <a:buNone/>
              <a:defRPr lang="da-DK" sz="1600" b="1"/>
            </a:lvl4pPr>
            <a:lvl5pPr marL="1828800" indent="0">
              <a:buNone/>
              <a:defRPr lang="da-DK" sz="1600" b="1"/>
            </a:lvl5pPr>
            <a:lvl6pPr marL="2286000" indent="0">
              <a:buNone/>
              <a:defRPr lang="da-DK" sz="1600" b="1"/>
            </a:lvl6pPr>
            <a:lvl7pPr marL="2743200" indent="0">
              <a:buNone/>
              <a:defRPr lang="da-DK" sz="1600" b="1"/>
            </a:lvl7pPr>
            <a:lvl8pPr marL="3200400" indent="0">
              <a:buNone/>
              <a:defRPr lang="da-DK" sz="1600" b="1"/>
            </a:lvl8pPr>
            <a:lvl9pPr marL="3657600" indent="0">
              <a:buNone/>
              <a:defRPr lang="da-DK" sz="1600" b="1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 rtlCol="0"/>
          <a:lstStyle>
            <a:lvl1pPr marL="0" indent="0">
              <a:buNone/>
              <a:defRPr lang="da-DK" sz="1400"/>
            </a:lvl1pPr>
            <a:lvl2pPr marL="228600">
              <a:defRPr lang="da-DK" sz="1400"/>
            </a:lvl2pPr>
            <a:lvl3pPr marL="457200">
              <a:defRPr lang="da-DK" sz="1400"/>
            </a:lvl3pPr>
            <a:lvl4pPr marL="685800">
              <a:defRPr lang="da-DK" sz="1400"/>
            </a:lvl4pPr>
            <a:lvl5pPr marL="1143000">
              <a:defRPr lang="da-DK" sz="140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rtlCol="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lang="da-DK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a-DK" sz="2000" b="1"/>
            </a:lvl2pPr>
            <a:lvl3pPr marL="914400" indent="0">
              <a:buNone/>
              <a:defRPr lang="da-DK" sz="1800" b="1"/>
            </a:lvl3pPr>
            <a:lvl4pPr marL="1371600" indent="0">
              <a:buNone/>
              <a:defRPr lang="da-DK" sz="1600" b="1"/>
            </a:lvl4pPr>
            <a:lvl5pPr marL="1828800" indent="0">
              <a:buNone/>
              <a:defRPr lang="da-DK" sz="1600" b="1"/>
            </a:lvl5pPr>
            <a:lvl6pPr marL="2286000" indent="0">
              <a:buNone/>
              <a:defRPr lang="da-DK" sz="1600" b="1"/>
            </a:lvl6pPr>
            <a:lvl7pPr marL="2743200" indent="0">
              <a:buNone/>
              <a:defRPr lang="da-DK" sz="1600" b="1"/>
            </a:lvl7pPr>
            <a:lvl8pPr marL="3200400" indent="0">
              <a:buNone/>
              <a:defRPr lang="da-DK" sz="1600" b="1"/>
            </a:lvl8pPr>
            <a:lvl9pPr marL="3657600" indent="0">
              <a:buNone/>
              <a:defRPr lang="da-DK" sz="1600" b="1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 rtlCol="0"/>
          <a:lstStyle>
            <a:lvl1pPr marL="0" indent="0">
              <a:buNone/>
              <a:defRPr lang="da-DK" sz="1400"/>
            </a:lvl1pPr>
            <a:lvl2pPr marL="228600">
              <a:defRPr lang="da-DK" sz="1400"/>
            </a:lvl2pPr>
            <a:lvl3pPr marL="457200">
              <a:defRPr lang="da-DK" sz="1400"/>
            </a:lvl3pPr>
            <a:lvl4pPr marL="685800">
              <a:defRPr lang="da-DK" sz="1400"/>
            </a:lvl4pPr>
            <a:lvl5pPr marL="1143000">
              <a:defRPr lang="da-DK" sz="140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rtlCol="0" anchor="b" anchorCtr="0"/>
          <a:lstStyle>
            <a:defPPr>
              <a:defRPr lang="da-DK"/>
            </a:def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18" name="Pladsholder til tekst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>
            <a:noAutofit/>
          </a:bodyPr>
          <a:lstStyle>
            <a:lvl1pPr marL="0" indent="0">
              <a:lnSpc>
                <a:spcPts val="1720"/>
              </a:lnSpc>
              <a:buNone/>
              <a:defRPr lang="da-DK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a-DK" sz="2000" b="1"/>
            </a:lvl2pPr>
            <a:lvl3pPr marL="914400" indent="0">
              <a:buNone/>
              <a:defRPr lang="da-DK" sz="1800" b="1"/>
            </a:lvl3pPr>
            <a:lvl4pPr marL="1371600" indent="0">
              <a:buNone/>
              <a:defRPr lang="da-DK" sz="1600" b="1"/>
            </a:lvl4pPr>
            <a:lvl5pPr marL="1828800" indent="0">
              <a:buNone/>
              <a:defRPr lang="da-DK" sz="1600" b="1"/>
            </a:lvl5pPr>
            <a:lvl6pPr marL="2286000" indent="0">
              <a:buNone/>
              <a:defRPr lang="da-DK" sz="1600" b="1"/>
            </a:lvl6pPr>
            <a:lvl7pPr marL="2743200" indent="0">
              <a:buNone/>
              <a:defRPr lang="da-DK" sz="1600" b="1"/>
            </a:lvl7pPr>
            <a:lvl8pPr marL="3200400" indent="0">
              <a:buNone/>
              <a:defRPr lang="da-DK" sz="1600" b="1"/>
            </a:lvl8pPr>
            <a:lvl9pPr marL="3657600" indent="0">
              <a:buNone/>
              <a:defRPr lang="da-DK" sz="1600" b="1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a-DK" sz="1400"/>
            </a:lvl1pPr>
            <a:lvl2pPr marL="228600">
              <a:lnSpc>
                <a:spcPct val="100000"/>
              </a:lnSpc>
              <a:defRPr lang="da-DK" sz="1400"/>
            </a:lvl2pPr>
            <a:lvl3pPr marL="457200">
              <a:lnSpc>
                <a:spcPct val="100000"/>
              </a:lnSpc>
              <a:defRPr lang="da-DK" sz="1400"/>
            </a:lvl3pPr>
            <a:lvl4pPr marL="685800">
              <a:lnSpc>
                <a:spcPct val="100000"/>
              </a:lnSpc>
              <a:defRPr lang="da-DK" sz="1400"/>
            </a:lvl4pPr>
            <a:lvl5pPr marL="1143000">
              <a:lnSpc>
                <a:spcPct val="100000"/>
              </a:lnSpc>
              <a:defRPr lang="da-DK" sz="140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da-DK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a-DK" sz="2000" b="1"/>
            </a:lvl2pPr>
            <a:lvl3pPr marL="914400" indent="0">
              <a:buNone/>
              <a:defRPr lang="da-DK" sz="1800" b="1"/>
            </a:lvl3pPr>
            <a:lvl4pPr marL="1371600" indent="0">
              <a:buNone/>
              <a:defRPr lang="da-DK" sz="1600" b="1"/>
            </a:lvl4pPr>
            <a:lvl5pPr marL="1828800" indent="0">
              <a:buNone/>
              <a:defRPr lang="da-DK" sz="1600" b="1"/>
            </a:lvl5pPr>
            <a:lvl6pPr marL="2286000" indent="0">
              <a:buNone/>
              <a:defRPr lang="da-DK" sz="1600" b="1"/>
            </a:lvl6pPr>
            <a:lvl7pPr marL="2743200" indent="0">
              <a:buNone/>
              <a:defRPr lang="da-DK" sz="1600" b="1"/>
            </a:lvl7pPr>
            <a:lvl8pPr marL="3200400" indent="0">
              <a:buNone/>
              <a:defRPr lang="da-DK" sz="1600" b="1"/>
            </a:lvl8pPr>
            <a:lvl9pPr marL="3657600" indent="0">
              <a:buNone/>
              <a:defRPr lang="da-DK" sz="1600" b="1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a-DK" sz="1400"/>
            </a:lvl1pPr>
            <a:lvl2pPr marL="228600">
              <a:lnSpc>
                <a:spcPct val="100000"/>
              </a:lnSpc>
              <a:defRPr lang="da-DK" sz="1400"/>
            </a:lvl2pPr>
            <a:lvl3pPr marL="457200">
              <a:lnSpc>
                <a:spcPct val="100000"/>
              </a:lnSpc>
              <a:defRPr lang="da-DK" sz="1400"/>
            </a:lvl3pPr>
            <a:lvl4pPr marL="685800">
              <a:lnSpc>
                <a:spcPct val="100000"/>
              </a:lnSpc>
              <a:defRPr lang="da-DK" sz="1400"/>
            </a:lvl4pPr>
            <a:lvl5pPr marL="1143000">
              <a:lnSpc>
                <a:spcPct val="100000"/>
              </a:lnSpc>
              <a:defRPr lang="da-DK" sz="140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5" name="Pladsholder til billede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7" name="Pladsholder til tekst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rtlCol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lang="da-DK"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lang="da-DK" sz="2000" b="1"/>
            </a:lvl2pPr>
            <a:lvl3pPr marL="914400" indent="0">
              <a:buNone/>
              <a:defRPr lang="da-DK" sz="1800" b="1"/>
            </a:lvl3pPr>
            <a:lvl4pPr marL="1371600" indent="0">
              <a:buNone/>
              <a:defRPr lang="da-DK" sz="1600" b="1"/>
            </a:lvl4pPr>
            <a:lvl5pPr marL="1828800" indent="0">
              <a:buNone/>
              <a:defRPr lang="da-DK" sz="1600" b="1"/>
            </a:lvl5pPr>
            <a:lvl6pPr marL="2286000" indent="0">
              <a:buNone/>
              <a:defRPr lang="da-DK" sz="1600" b="1"/>
            </a:lvl6pPr>
            <a:lvl7pPr marL="2743200" indent="0">
              <a:buNone/>
              <a:defRPr lang="da-DK" sz="1600" b="1"/>
            </a:lvl7pPr>
            <a:lvl8pPr marL="3200400" indent="0">
              <a:buNone/>
              <a:defRPr lang="da-DK" sz="1600" b="1"/>
            </a:lvl8pPr>
            <a:lvl9pPr marL="3657600" indent="0">
              <a:buNone/>
              <a:defRPr lang="da-DK" sz="1600" b="1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8" name="Pladsholder til indhold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 rtlCol="0"/>
          <a:lstStyle>
            <a:lvl1pPr marL="0" indent="0">
              <a:lnSpc>
                <a:spcPct val="100000"/>
              </a:lnSpc>
              <a:buNone/>
              <a:defRPr lang="da-DK" sz="1400"/>
            </a:lvl1pPr>
            <a:lvl2pPr marL="228600">
              <a:lnSpc>
                <a:spcPct val="100000"/>
              </a:lnSpc>
              <a:defRPr lang="da-DK" sz="1400"/>
            </a:lvl2pPr>
            <a:lvl3pPr marL="457200">
              <a:lnSpc>
                <a:spcPct val="100000"/>
              </a:lnSpc>
              <a:defRPr lang="da-DK" sz="1400"/>
            </a:lvl3pPr>
            <a:lvl4pPr marL="685800">
              <a:lnSpc>
                <a:spcPct val="100000"/>
              </a:lnSpc>
              <a:defRPr lang="da-DK" sz="1400"/>
            </a:lvl4pPr>
            <a:lvl5pPr marL="1143000">
              <a:lnSpc>
                <a:spcPct val="100000"/>
              </a:lnSpc>
              <a:defRPr lang="da-DK" sz="140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11" name="Pladsholder til billede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a-DK" sz="9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3" name="Pladsholder til billede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a-DK" sz="9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4" name="Pladsholder til billede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rtlCol="0" anchor="ctr"/>
          <a:lstStyle>
            <a:lvl1pPr marL="0" indent="0" algn="ctr">
              <a:buNone/>
              <a:defRPr lang="da-DK" sz="9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sig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rtlCol="0" anchor="ctr"/>
          <a:lstStyle>
            <a:lvl1pPr marL="0" indent="0" algn="ctr">
              <a:lnSpc>
                <a:spcPts val="2460"/>
              </a:lnSpc>
              <a:buNone/>
              <a:defRPr lang="da-DK" sz="2000"/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1" name="Pladsholder til billede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 rtlCol="0"/>
          <a:lstStyle>
            <a:lvl1pPr algn="ctr">
              <a:defRPr lang="da-DK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uk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dsholder til billede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a-DK"/>
            </a:def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6" name="Titel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rtlCol="0" anchor="b">
            <a:noAutofit/>
          </a:bodyPr>
          <a:lstStyle>
            <a:lvl1pPr algn="ctr">
              <a:defRPr lang="da-DK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11" name="Pladsholder til billede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rtlCol="0" anchor="ctr"/>
          <a:lstStyle>
            <a:lvl1pPr marL="0" indent="0" algn="ctr">
              <a:buNone/>
              <a:defRPr lang="da-DK" sz="105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rtlCol="0" anchor="ctr"/>
          <a:lstStyle>
            <a:lvl1pPr marL="0" indent="0" algn="ctr">
              <a:buNone/>
              <a:defRPr lang="da-DK" sz="2000" cap="all" baseline="0"/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da-DK" sz="320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 rtlCol="0"/>
          <a:lstStyle>
            <a:lvl1pPr>
              <a:defRPr lang="da-DK" sz="3200"/>
            </a:lvl1pPr>
            <a:lvl2pPr>
              <a:defRPr lang="da-DK" sz="2800"/>
            </a:lvl2pPr>
            <a:lvl3pPr>
              <a:defRPr lang="da-DK" sz="2400"/>
            </a:lvl3pPr>
            <a:lvl4pPr>
              <a:defRPr lang="da-DK" sz="2000"/>
            </a:lvl4pPr>
            <a:lvl5pPr>
              <a:defRPr lang="da-DK" sz="2000"/>
            </a:lvl5pPr>
            <a:lvl6pPr>
              <a:defRPr lang="da-DK" sz="2000"/>
            </a:lvl6pPr>
            <a:lvl7pPr>
              <a:defRPr lang="da-DK" sz="2000"/>
            </a:lvl7pPr>
            <a:lvl8pPr>
              <a:defRPr lang="da-DK" sz="2000"/>
            </a:lvl8pPr>
            <a:lvl9pPr>
              <a:defRPr lang="da-DK" sz="2000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da-DK" sz="1600"/>
            </a:lvl1pPr>
            <a:lvl2pPr marL="457200" indent="0">
              <a:buNone/>
              <a:defRPr lang="da-DK" sz="1400"/>
            </a:lvl2pPr>
            <a:lvl3pPr marL="914400" indent="0">
              <a:buNone/>
              <a:defRPr lang="da-DK" sz="1200"/>
            </a:lvl3pPr>
            <a:lvl4pPr marL="1371600" indent="0">
              <a:buNone/>
              <a:defRPr lang="da-DK" sz="1000"/>
            </a:lvl4pPr>
            <a:lvl5pPr marL="1828800" indent="0">
              <a:buNone/>
              <a:defRPr lang="da-DK" sz="1000"/>
            </a:lvl5pPr>
            <a:lvl6pPr marL="2286000" indent="0">
              <a:buNone/>
              <a:defRPr lang="da-DK" sz="1000"/>
            </a:lvl6pPr>
            <a:lvl7pPr marL="2743200" indent="0">
              <a:buNone/>
              <a:defRPr lang="da-DK" sz="1000"/>
            </a:lvl7pPr>
            <a:lvl8pPr marL="3200400" indent="0">
              <a:buNone/>
              <a:defRPr lang="da-DK" sz="1000"/>
            </a:lvl8pPr>
            <a:lvl9pPr marL="3657600" indent="0">
              <a:buNone/>
              <a:defRPr lang="da-DK" sz="1000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rtlCol="0" anchor="b"/>
          <a:lstStyle>
            <a:lvl1pPr>
              <a:defRPr lang="da-DK" sz="320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 rtlCol="0"/>
          <a:lstStyle>
            <a:lvl1pPr marL="0" indent="0">
              <a:buNone/>
              <a:defRPr lang="da-DK" sz="3200"/>
            </a:lvl1pPr>
            <a:lvl2pPr marL="457200" indent="0">
              <a:buNone/>
              <a:defRPr lang="da-DK" sz="2800"/>
            </a:lvl2pPr>
            <a:lvl3pPr marL="914400" indent="0">
              <a:buNone/>
              <a:defRPr lang="da-DK" sz="2400"/>
            </a:lvl3pPr>
            <a:lvl4pPr marL="1371600" indent="0">
              <a:buNone/>
              <a:defRPr lang="da-DK" sz="2000"/>
            </a:lvl4pPr>
            <a:lvl5pPr marL="1828800" indent="0">
              <a:buNone/>
              <a:defRPr lang="da-DK" sz="2000"/>
            </a:lvl5pPr>
            <a:lvl6pPr marL="2286000" indent="0">
              <a:buNone/>
              <a:defRPr lang="da-DK" sz="2000"/>
            </a:lvl6pPr>
            <a:lvl7pPr marL="2743200" indent="0">
              <a:buNone/>
              <a:defRPr lang="da-DK" sz="2000"/>
            </a:lvl7pPr>
            <a:lvl8pPr marL="3200400" indent="0">
              <a:buNone/>
              <a:defRPr lang="da-DK" sz="2000"/>
            </a:lvl8pPr>
            <a:lvl9pPr marL="3657600" indent="0">
              <a:buNone/>
              <a:defRPr lang="da-DK" sz="2000"/>
            </a:lvl9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 rtlCol="0"/>
          <a:lstStyle>
            <a:lvl1pPr marL="0" indent="0">
              <a:buNone/>
              <a:defRPr lang="da-DK" sz="1600"/>
            </a:lvl1pPr>
            <a:lvl2pPr marL="457200" indent="0">
              <a:buNone/>
              <a:defRPr lang="da-DK" sz="1400"/>
            </a:lvl2pPr>
            <a:lvl3pPr marL="914400" indent="0">
              <a:buNone/>
              <a:defRPr lang="da-DK" sz="1200"/>
            </a:lvl3pPr>
            <a:lvl4pPr marL="1371600" indent="0">
              <a:buNone/>
              <a:defRPr lang="da-DK" sz="1000"/>
            </a:lvl4pPr>
            <a:lvl5pPr marL="1828800" indent="0">
              <a:buNone/>
              <a:defRPr lang="da-DK" sz="1000"/>
            </a:lvl5pPr>
            <a:lvl6pPr marL="2286000" indent="0">
              <a:buNone/>
              <a:defRPr lang="da-DK" sz="1000"/>
            </a:lvl6pPr>
            <a:lvl7pPr marL="2743200" indent="0">
              <a:buNone/>
              <a:defRPr lang="da-DK" sz="1000"/>
            </a:lvl7pPr>
            <a:lvl8pPr marL="3200400" indent="0">
              <a:buNone/>
              <a:defRPr lang="da-DK" sz="1000"/>
            </a:lvl8pPr>
            <a:lvl9pPr marL="3657600" indent="0">
              <a:buNone/>
              <a:defRPr lang="da-DK" sz="1000"/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 med billede, høj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 rtlCol="0"/>
          <a:lstStyle>
            <a:lvl1pPr>
              <a:defRPr lang="da-DK" spc="300" baseline="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da-DK" sz="2000" cap="all" spc="0" baseline="0"/>
            </a:lvl1pPr>
            <a:lvl2pPr marL="228600">
              <a:defRPr lang="da-DK" spc="0" baseline="0"/>
            </a:lvl2pPr>
            <a:lvl3pPr marL="457200">
              <a:defRPr lang="da-DK" spc="0" baseline="0"/>
            </a:lvl3pPr>
            <a:lvl4pPr marL="685800">
              <a:defRPr lang="da-DK" spc="0" baseline="0"/>
            </a:lvl4pPr>
            <a:lvl5pPr marL="1143000">
              <a:defRPr lang="da-DK" spc="0" baseline="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rtlCol="0" anchor="ctr"/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dsholder til tekst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8700" y="5078187"/>
            <a:ext cx="3222058" cy="964620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da-DK" noProof="0"/>
              <a:t>Klik for at redigere i master</a:t>
            </a:r>
          </a:p>
        </p:txBody>
      </p:sp>
      <p:sp>
        <p:nvSpPr>
          <p:cNvPr id="13" name="Pladsholder til billede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21413" y="0"/>
            <a:ext cx="4941887" cy="5726113"/>
          </a:xfrm>
        </p:spPr>
        <p:txBody>
          <a:bodyPr rtlCol="0"/>
          <a:lstStyle/>
          <a:p>
            <a:pPr rtl="0"/>
            <a:r>
              <a:rPr lang="da-DK" noProof="0"/>
              <a:t>Klik på ikonet for at tilføje et billede</a:t>
            </a:r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 userDrawn="1"/>
        </p:nvCxnSpPr>
        <p:spPr>
          <a:xfrm>
            <a:off x="1028700" y="457211"/>
            <a:ext cx="114299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513" y="876299"/>
            <a:ext cx="5181486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72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ts val="65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da-DK" noProof="0"/>
              <a:t>Klik for at redigere titeltypografier i master</a:t>
            </a:r>
          </a:p>
        </p:txBody>
      </p:sp>
    </p:spTree>
    <p:extLst>
      <p:ext uri="{BB962C8B-B14F-4D97-AF65-F5344CB8AC3E}">
        <p14:creationId xmlns:p14="http://schemas.microsoft.com/office/powerpoint/2010/main" val="2248024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ktangel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 rtlCol="0"/>
          <a:lstStyle>
            <a:lvl1pPr>
              <a:defRPr lang="da-DK" spc="300" baseline="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 rtlCol="0"/>
          <a:lstStyle>
            <a:lvl1pPr marL="0" indent="0">
              <a:lnSpc>
                <a:spcPct val="150000"/>
              </a:lnSpc>
              <a:buNone/>
              <a:defRPr lang="da-DK" sz="2000" cap="none" spc="0" baseline="0"/>
            </a:lvl1pPr>
            <a:lvl2pPr marL="228600">
              <a:defRPr lang="da-DK" spc="0" baseline="0"/>
            </a:lvl2pPr>
            <a:lvl3pPr marL="457200">
              <a:defRPr lang="da-DK" spc="0" baseline="0"/>
            </a:lvl3pPr>
            <a:lvl4pPr marL="685800">
              <a:defRPr lang="da-DK" spc="0" baseline="0"/>
            </a:lvl4pPr>
            <a:lvl5pPr marL="1143000">
              <a:defRPr lang="da-DK" spc="0" baseline="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 lang="da-DK">
                <a:solidFill>
                  <a:schemeClr val="bg1"/>
                </a:solidFill>
              </a:defRPr>
            </a:lvl1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lang="da-DK">
                <a:solidFill>
                  <a:schemeClr val="bg1"/>
                </a:solidFill>
              </a:defRPr>
            </a:lvl1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7" name="Pladsholder til billede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rtlCol="0" anchor="ctr"/>
          <a:lstStyle>
            <a:lvl1pPr marL="0" indent="0" algn="ctr">
              <a:buNone/>
              <a:defRPr lang="da-DK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ige forbindelse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snitsoverskrif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dsholder til billede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da-DK"/>
            </a:def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rtlCol="0" anchor="ctr"/>
          <a:lstStyle>
            <a:lvl1pPr algn="ctr">
              <a:defRPr lang="da-DK" sz="4800" spc="300" baseline="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 rtlCol="0"/>
          <a:lstStyle>
            <a:lvl1pPr marL="0" indent="0">
              <a:buNone/>
              <a:defRPr lang="da-DK"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da-DK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a-DK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a-DK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a-DK"/>
            </a:defPPr>
          </a:lstStyle>
          <a:p>
            <a:pPr algn="ctr" rtl="0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rtlCol="0"/>
          <a:lstStyle>
            <a:lvl1pPr>
              <a:defRPr lang="da-DK" spc="30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 rtlCol="0"/>
          <a:lstStyle>
            <a:lvl1pPr>
              <a:defRPr lang="da-DK" spc="0" baseline="0"/>
            </a:lvl1pPr>
            <a:lvl2pPr>
              <a:defRPr lang="da-DK" spc="0" baseline="0"/>
            </a:lvl2pPr>
            <a:lvl3pPr>
              <a:defRPr lang="da-DK" spc="0" baseline="0"/>
            </a:lvl3pPr>
            <a:lvl4pPr>
              <a:defRPr lang="da-DK" spc="0" baseline="0"/>
            </a:lvl4pPr>
            <a:lvl5pPr>
              <a:defRPr lang="da-DK" spc="0" baseline="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rtlCol="0"/>
          <a:lstStyle>
            <a:lvl1pPr algn="ctr">
              <a:defRPr lang="da-DK" spc="300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 rtlCol="0"/>
          <a:lstStyle>
            <a:lvl1pPr>
              <a:defRPr lang="da-DK" spc="0" baseline="0"/>
            </a:lvl1pPr>
            <a:lvl2pPr>
              <a:defRPr lang="da-DK" spc="0" baseline="0"/>
            </a:lvl2pPr>
            <a:lvl3pPr>
              <a:defRPr lang="da-DK" spc="0" baseline="0"/>
            </a:lvl3pPr>
            <a:lvl4pPr>
              <a:defRPr lang="da-DK" spc="0" baseline="0"/>
            </a:lvl4pPr>
            <a:lvl5pPr>
              <a:defRPr lang="da-DK" spc="0" baseline="0"/>
            </a:lvl5pPr>
          </a:lstStyle>
          <a:p>
            <a:pPr lvl="0" rtl="0"/>
            <a:r>
              <a:rPr lang="da-DK"/>
              <a:t>Klik for at redigere teksttypografierne i masteren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a-DK"/>
            </a:defPPr>
          </a:lstStyle>
          <a:p>
            <a:pPr rtl="0"/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t>‹nr.›</a:t>
            </a:fld>
            <a:endParaRPr lang="da-DK" dirty="0"/>
          </a:p>
        </p:txBody>
      </p:sp>
      <p:sp>
        <p:nvSpPr>
          <p:cNvPr id="10" name="Pladsholder til sidefod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5" name="Pladsholder til billede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 rtlCol="0">
            <a:noAutofit/>
          </a:bodyPr>
          <a:lstStyle>
            <a:defPPr>
              <a:defRPr lang="da-DK"/>
            </a:def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cxnSp>
        <p:nvCxnSpPr>
          <p:cNvPr id="7" name="Lige forbindelse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Undertitel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 rtlCol="0"/>
          <a:lstStyle>
            <a:lvl1pPr marL="0" indent="0" algn="l">
              <a:buNone/>
              <a:defRPr lang="da-DK" sz="2000" cap="all" spc="200" baseline="0">
                <a:latin typeface="+mj-lt"/>
              </a:defRPr>
            </a:lvl1pPr>
            <a:lvl2pPr marL="457200" indent="0" algn="ctr">
              <a:buNone/>
              <a:defRPr lang="da-DK" sz="2000"/>
            </a:lvl2pPr>
            <a:lvl3pPr marL="914400" indent="0" algn="ctr">
              <a:buNone/>
              <a:defRPr lang="da-DK" sz="1800"/>
            </a:lvl3pPr>
            <a:lvl4pPr marL="1371600" indent="0" algn="ctr">
              <a:buNone/>
              <a:defRPr lang="da-DK" sz="1600"/>
            </a:lvl4pPr>
            <a:lvl5pPr marL="1828800" indent="0" algn="ctr">
              <a:buNone/>
              <a:defRPr lang="da-DK" sz="1600"/>
            </a:lvl5pPr>
            <a:lvl6pPr marL="2286000" indent="0" algn="ctr">
              <a:buNone/>
              <a:defRPr lang="da-DK" sz="1600"/>
            </a:lvl6pPr>
            <a:lvl7pPr marL="2743200" indent="0" algn="ctr">
              <a:buNone/>
              <a:defRPr lang="da-DK" sz="1600"/>
            </a:lvl7pPr>
            <a:lvl8pPr marL="3200400" indent="0" algn="ctr">
              <a:buNone/>
              <a:defRPr lang="da-DK" sz="1600"/>
            </a:lvl8pPr>
            <a:lvl9pPr marL="3657600" indent="0" algn="ctr">
              <a:buNone/>
              <a:defRPr lang="da-DK" sz="1600"/>
            </a:lvl9pPr>
          </a:lstStyle>
          <a:p>
            <a:pPr rtl="0"/>
            <a:r>
              <a:rPr lang="da-DK"/>
              <a:t>Klik for at redigere undertiteltypografien i masteren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rtlCol="0" anchor="b"/>
          <a:lstStyle>
            <a:lvl1pPr algn="l">
              <a:lnSpc>
                <a:spcPts val="5200"/>
              </a:lnSpc>
              <a:defRPr lang="da-DK" sz="3600" spc="0" baseline="0">
                <a:latin typeface="+mn-lt"/>
              </a:defRPr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 rtlCol="0"/>
          <a:lstStyle>
            <a:lvl1pPr algn="ctr">
              <a:defRPr lang="da-DK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5" name="Pladsholder til billed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6" name="Pladsholder til billed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7" name="Pladsholder til billed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8" name="Pladsholder til billed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Pladsholder til tekst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2" name="Pladsholder til tekst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3" name="Pladsholder til tekst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5" name="Pladsholder til tekst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6" name="Pladsholder til tekst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 rtlCol="0"/>
          <a:lstStyle>
            <a:lvl1pPr algn="ctr">
              <a:defRPr lang="da-DK"/>
            </a:lvl1pPr>
          </a:lstStyle>
          <a:p>
            <a:pPr rtl="0"/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/>
              <a:t>præsentationstitel</a:t>
            </a:r>
          </a:p>
        </p:txBody>
      </p:sp>
      <p:sp>
        <p:nvSpPr>
          <p:cNvPr id="5" name="Pladsholder til billede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6" name="Pladsholder til billede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7" name="Pladsholder til billede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8" name="Pladsholder til billede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9" name="Pladsholder til tekst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0" name="Pladsholder til tekst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1" name="Pladsholder til tekst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2" name="Pladsholder til tekst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3" name="Pladsholder til tekst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4" name="Pladsholder til tekst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5" name="Pladsholder til tekst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16" name="Pladsholder til tekst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17" name="Lige forbindelse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forbindelse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ladsholder til billede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2" name="Pladsholder til billede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3" name="Pladsholder til billede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4" name="Pladsholder til billede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rtlCol="0" anchor="ctr">
            <a:noAutofit/>
          </a:bodyPr>
          <a:lstStyle>
            <a:lvl1pPr marL="0" indent="0" algn="ctr">
              <a:buNone/>
              <a:defRPr lang="da-DK" sz="1600"/>
            </a:lvl1pPr>
          </a:lstStyle>
          <a:p>
            <a:pPr rtl="0"/>
            <a:r>
              <a:rPr lang="da-DK"/>
              <a:t>Klik på ikonet for at tilføje et billede</a:t>
            </a:r>
            <a:endParaRPr lang="da-DK" dirty="0"/>
          </a:p>
        </p:txBody>
      </p:sp>
      <p:sp>
        <p:nvSpPr>
          <p:cNvPr id="25" name="Pladsholder til tekst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6" name="Pladsholder til tekst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7" name="Pladsholder til tekst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8" name="Pladsholder til tekst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29" name="Pladsholder til tekst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30" name="Pladsholder til tekst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31" name="Pladsholder til tekst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sp>
        <p:nvSpPr>
          <p:cNvPr id="32" name="Pladsholder til tekst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rtlCol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a-DK"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da-DK"/>
              <a:t>Klik for at redigere teksttypografierne i masteren</a:t>
            </a:r>
          </a:p>
        </p:txBody>
      </p:sp>
      <p:cxnSp>
        <p:nvCxnSpPr>
          <p:cNvPr id="33" name="Lige forbindelse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a-DK"/>
            </a:defPPr>
          </a:lstStyle>
          <a:p>
            <a:pPr rtl="0"/>
            <a:r>
              <a:rPr lang="da-DK"/>
              <a:t>KLIK FOR AT REDIGERE MASTERTYPOGRAFIEN FOR TITEL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da-DK"/>
            </a:defPPr>
          </a:lstStyle>
          <a:p>
            <a:pPr lvl="0" rtl="0"/>
            <a:r>
              <a:rPr lang="da-DK"/>
              <a:t>Klik for at redigere i master</a:t>
            </a:r>
          </a:p>
          <a:p>
            <a:pPr lvl="1" rtl="0"/>
            <a:r>
              <a:rPr lang="da-DK"/>
              <a:t>Andet niveau</a:t>
            </a:r>
          </a:p>
          <a:p>
            <a:pPr lvl="2" rtl="0"/>
            <a:r>
              <a:rPr lang="da-DK"/>
              <a:t>Tredje niveau</a:t>
            </a:r>
          </a:p>
          <a:p>
            <a:pPr lvl="3" rtl="0"/>
            <a:r>
              <a:rPr lang="da-DK"/>
              <a:t>Fjerde niveau</a:t>
            </a:r>
          </a:p>
          <a:p>
            <a:pPr lvl="4" rtl="0"/>
            <a:r>
              <a:rPr lang="da-DK"/>
              <a:t>Femte niveau</a:t>
            </a:r>
          </a:p>
        </p:txBody>
      </p:sp>
      <p:sp>
        <p:nvSpPr>
          <p:cNvPr id="21" name="Pladsholder til slidenumm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da-DK"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fld id="{75DF2D63-3FF5-D547-96B9-BE9CCD1ABA58}" type="slidenum">
              <a:rPr lang="da-DK" smtClean="0"/>
              <a:pPr rtl="0"/>
              <a:t>‹nr.›</a:t>
            </a:fld>
            <a:endParaRPr lang="da-DK" dirty="0"/>
          </a:p>
        </p:txBody>
      </p:sp>
      <p:sp>
        <p:nvSpPr>
          <p:cNvPr id="25" name="Pladsholder til sidefod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363081" y="1253480"/>
            <a:ext cx="2046512" cy="32332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a-DK"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pPr rtl="0"/>
            <a:r>
              <a:rPr lang="da-DK" dirty="0"/>
              <a:t>præsentationstitel</a:t>
            </a:r>
          </a:p>
        </p:txBody>
      </p:sp>
      <p:cxnSp>
        <p:nvCxnSpPr>
          <p:cNvPr id="4" name="Lige forbindelse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  <p:sldLayoutId id="2147483674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a-DK"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a-DK"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a-DK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emu.dk/sites/default/files/2020-09/GSK_F%C3%A6llesM%C3%A5l_Engelsk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kJOU9YYMzpw?feature=oembed" TargetMode="External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NTpEa8oi9Yk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0604"/>
            <a:ext cx="10515600" cy="1856792"/>
          </a:xfrm>
        </p:spPr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 dirty="0"/>
              <a:t>A Practical view on </a:t>
            </a:r>
            <a:r>
              <a:rPr lang="da-DK" dirty="0" err="1"/>
              <a:t>teaching</a:t>
            </a:r>
            <a:r>
              <a:rPr lang="da-DK" dirty="0"/>
              <a:t> </a:t>
            </a:r>
            <a:r>
              <a:rPr lang="da-DK" dirty="0" err="1"/>
              <a:t>english</a:t>
            </a:r>
            <a:r>
              <a:rPr lang="da-DK" dirty="0"/>
              <a:t> </a:t>
            </a:r>
          </a:p>
        </p:txBody>
      </p:sp>
      <p:sp>
        <p:nvSpPr>
          <p:cNvPr id="2" name="Undertitel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da-DK"/>
            </a:defPPr>
          </a:lstStyle>
          <a:p>
            <a:pPr rtl="0"/>
            <a:r>
              <a:rPr lang="da-DK" dirty="0"/>
              <a:t>Jacob Gaston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A7561-1D28-49B1-B7FA-50E0EC79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946640" cy="1341120"/>
          </a:xfrm>
        </p:spPr>
        <p:txBody>
          <a:bodyPr anchor="t">
            <a:normAutofit/>
          </a:bodyPr>
          <a:lstStyle/>
          <a:p>
            <a:r>
              <a:rPr lang="da-DK" dirty="0" err="1"/>
              <a:t>Scaffolding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in </a:t>
            </a:r>
            <a:r>
              <a:rPr lang="da-DK" dirty="0" err="1"/>
              <a:t>writing</a:t>
            </a:r>
            <a:r>
              <a:rPr lang="da-DK" dirty="0"/>
              <a:t>…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E2F6716-A2A2-440F-8276-D7AF914036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10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29BE12-E72D-41C6-B57D-998DEFAA0D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pic>
        <p:nvPicPr>
          <p:cNvPr id="1026" name="Picture 2" descr="6 Scaffolding Strategies to Use With Your Students | Edutopia">
            <a:extLst>
              <a:ext uri="{FF2B5EF4-FFF2-40B4-BE49-F238E27FC236}">
                <a16:creationId xmlns:a16="http://schemas.microsoft.com/office/drawing/2014/main" id="{67E91559-7DDE-480D-89F2-781DD29EF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840" y="2216730"/>
            <a:ext cx="2713355" cy="22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ygotsky's Zone of Proximal Development and Scaffolding - Educational  Technology">
            <a:extLst>
              <a:ext uri="{FF2B5EF4-FFF2-40B4-BE49-F238E27FC236}">
                <a16:creationId xmlns:a16="http://schemas.microsoft.com/office/drawing/2014/main" id="{8F87CA18-CD82-498E-A7F4-AF637D5AE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620" y="2083724"/>
            <a:ext cx="5055870" cy="269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l: venstre-højre 7">
            <a:extLst>
              <a:ext uri="{FF2B5EF4-FFF2-40B4-BE49-F238E27FC236}">
                <a16:creationId xmlns:a16="http://schemas.microsoft.com/office/drawing/2014/main" id="{AE943F5E-A3DA-44C8-8F9D-8121A7038FB4}"/>
              </a:ext>
            </a:extLst>
          </p:cNvPr>
          <p:cNvSpPr/>
          <p:nvPr/>
        </p:nvSpPr>
        <p:spPr>
          <a:xfrm>
            <a:off x="4638675" y="3057525"/>
            <a:ext cx="1998945" cy="681355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aleboble: rektangel 8">
            <a:extLst>
              <a:ext uri="{FF2B5EF4-FFF2-40B4-BE49-F238E27FC236}">
                <a16:creationId xmlns:a16="http://schemas.microsoft.com/office/drawing/2014/main" id="{342F0526-0760-4B64-AA11-5B0CD5D9369B}"/>
              </a:ext>
            </a:extLst>
          </p:cNvPr>
          <p:cNvSpPr/>
          <p:nvPr/>
        </p:nvSpPr>
        <p:spPr>
          <a:xfrm>
            <a:off x="4171950" y="4381500"/>
            <a:ext cx="3267075" cy="2171700"/>
          </a:xfrm>
          <a:prstGeom prst="wedgeRectCallout">
            <a:avLst>
              <a:gd name="adj1" fmla="val -19220"/>
              <a:gd name="adj2" fmla="val -78620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b="1" dirty="0"/>
              <a:t>support</a:t>
            </a:r>
            <a:r>
              <a:rPr lang="da-DK" dirty="0"/>
              <a:t> the </a:t>
            </a:r>
            <a:r>
              <a:rPr lang="da-DK" dirty="0" err="1"/>
              <a:t>learner</a:t>
            </a:r>
            <a:r>
              <a:rPr lang="da-DK" dirty="0"/>
              <a:t> in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b="1" dirty="0" err="1"/>
              <a:t>learningprocess</a:t>
            </a:r>
            <a:r>
              <a:rPr lang="da-DK" dirty="0"/>
              <a:t>.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 to </a:t>
            </a:r>
            <a:r>
              <a:rPr lang="da-DK" dirty="0" err="1"/>
              <a:t>learn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b="1" dirty="0" err="1"/>
              <a:t>can’t</a:t>
            </a:r>
            <a:r>
              <a:rPr lang="da-DK" b="1" dirty="0"/>
              <a:t> do </a:t>
            </a:r>
            <a:r>
              <a:rPr lang="da-DK" b="1" dirty="0" err="1"/>
              <a:t>yet</a:t>
            </a:r>
            <a:r>
              <a:rPr lang="da-DK" b="1" dirty="0"/>
              <a:t> </a:t>
            </a:r>
            <a:r>
              <a:rPr lang="da-DK" dirty="0"/>
              <a:t>and to </a:t>
            </a:r>
            <a:r>
              <a:rPr lang="da-DK" dirty="0" err="1"/>
              <a:t>learn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a type of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b="1" dirty="0" err="1"/>
              <a:t>can’t</a:t>
            </a:r>
            <a:r>
              <a:rPr lang="da-DK" b="1" dirty="0"/>
              <a:t> do </a:t>
            </a:r>
            <a:r>
              <a:rPr lang="da-DK" b="1" dirty="0" err="1"/>
              <a:t>yet</a:t>
            </a:r>
            <a:r>
              <a:rPr lang="da-DK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68887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ladsholder til indhold 6" descr="Et billede, der indeholder bord&#10;&#10;Automatisk genereret beskrivelse">
            <a:extLst>
              <a:ext uri="{FF2B5EF4-FFF2-40B4-BE49-F238E27FC236}">
                <a16:creationId xmlns:a16="http://schemas.microsoft.com/office/drawing/2014/main" id="{D77818DB-A325-4FAC-BDD2-5A6619931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8" y="606384"/>
            <a:ext cx="11123612" cy="5645233"/>
          </a:xfrm>
          <a:noFill/>
        </p:spPr>
      </p:pic>
      <p:sp>
        <p:nvSpPr>
          <p:cNvPr id="4" name="Pladsholder til slidenummer 3" hidden="1">
            <a:extLst>
              <a:ext uri="{FF2B5EF4-FFF2-40B4-BE49-F238E27FC236}">
                <a16:creationId xmlns:a16="http://schemas.microsoft.com/office/drawing/2014/main" id="{88F3C7C9-AF5E-46CB-AAE8-4ACD274000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11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A06BBE0-0ACE-4920-BBE5-E4931EA9A9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98542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F93FE-87B4-46D0-B076-FEEE3AA9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19" y="609600"/>
            <a:ext cx="9984105" cy="1295400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commongoals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E4CAC81-6F80-45A6-8498-905BDC11AA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12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9863E9C-54EC-40AB-A1B2-B1BA5653A6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BF59E668-CD01-458D-8A95-60AD9F984491}"/>
              </a:ext>
            </a:extLst>
          </p:cNvPr>
          <p:cNvSpPr txBox="1"/>
          <p:nvPr/>
        </p:nvSpPr>
        <p:spPr>
          <a:xfrm>
            <a:off x="1188719" y="6203951"/>
            <a:ext cx="9793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000" dirty="0"/>
              <a:t>Source: Common </a:t>
            </a:r>
            <a:r>
              <a:rPr lang="da-DK" sz="1000" dirty="0" err="1"/>
              <a:t>goals</a:t>
            </a:r>
            <a:r>
              <a:rPr lang="da-DK" sz="1000" dirty="0"/>
              <a:t> </a:t>
            </a:r>
            <a:r>
              <a:rPr lang="da-DK" sz="1000" dirty="0">
                <a:hlinkClick r:id="rId2"/>
              </a:rPr>
              <a:t>https://emu.dk/sites/default/files/2020-09/GSK_F%C3%A6llesM%C3%A5l_Engelsk.pdf</a:t>
            </a:r>
            <a:r>
              <a:rPr lang="da-DK" sz="10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9F73C1AC-475A-4A7F-87D4-066F121BD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344" y="2330768"/>
            <a:ext cx="9264650" cy="1787212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F404E5D-82E9-464F-988F-7EFC28A0A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62" y="2032318"/>
            <a:ext cx="1743075" cy="314325"/>
          </a:xfrm>
          <a:prstGeom prst="rect">
            <a:avLst/>
          </a:prstGeom>
        </p:spPr>
      </p:pic>
      <p:sp>
        <p:nvSpPr>
          <p:cNvPr id="13" name="Rektangel 12">
            <a:extLst>
              <a:ext uri="{FF2B5EF4-FFF2-40B4-BE49-F238E27FC236}">
                <a16:creationId xmlns:a16="http://schemas.microsoft.com/office/drawing/2014/main" id="{A59D60B5-3E0B-4486-97FD-A6FDF58BD534}"/>
              </a:ext>
            </a:extLst>
          </p:cNvPr>
          <p:cNvSpPr/>
          <p:nvPr/>
        </p:nvSpPr>
        <p:spPr>
          <a:xfrm>
            <a:off x="8582658" y="2619375"/>
            <a:ext cx="1918336" cy="693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ABB3EC21-0517-47C2-A0A7-8DC01E8B85EB}"/>
              </a:ext>
            </a:extLst>
          </p:cNvPr>
          <p:cNvSpPr/>
          <p:nvPr/>
        </p:nvSpPr>
        <p:spPr>
          <a:xfrm>
            <a:off x="3048000" y="3362008"/>
            <a:ext cx="866775" cy="6400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020F1AE6-752F-4157-8426-C6E2237378EB}"/>
              </a:ext>
            </a:extLst>
          </p:cNvPr>
          <p:cNvSpPr/>
          <p:nvPr/>
        </p:nvSpPr>
        <p:spPr>
          <a:xfrm>
            <a:off x="4900294" y="3362007"/>
            <a:ext cx="948055" cy="740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092DA273-4D2A-4E08-BC4A-E3F17E0E451B}"/>
              </a:ext>
            </a:extLst>
          </p:cNvPr>
          <p:cNvSpPr/>
          <p:nvPr/>
        </p:nvSpPr>
        <p:spPr>
          <a:xfrm>
            <a:off x="6710679" y="3367726"/>
            <a:ext cx="948055" cy="76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67AC0878-5886-45AB-825F-729E131BD753}"/>
              </a:ext>
            </a:extLst>
          </p:cNvPr>
          <p:cNvSpPr/>
          <p:nvPr/>
        </p:nvSpPr>
        <p:spPr>
          <a:xfrm>
            <a:off x="8582658" y="3336137"/>
            <a:ext cx="948055" cy="7661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3" name="Pil: bøjet opad 22">
            <a:extLst>
              <a:ext uri="{FF2B5EF4-FFF2-40B4-BE49-F238E27FC236}">
                <a16:creationId xmlns:a16="http://schemas.microsoft.com/office/drawing/2014/main" id="{6710A4B6-F499-4D01-8B93-26DEAF3482FD}"/>
              </a:ext>
            </a:extLst>
          </p:cNvPr>
          <p:cNvSpPr/>
          <p:nvPr/>
        </p:nvSpPr>
        <p:spPr>
          <a:xfrm rot="5400000">
            <a:off x="1974058" y="4345783"/>
            <a:ext cx="1376360" cy="9525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27" name="Billede 26">
            <a:extLst>
              <a:ext uri="{FF2B5EF4-FFF2-40B4-BE49-F238E27FC236}">
                <a16:creationId xmlns:a16="http://schemas.microsoft.com/office/drawing/2014/main" id="{9C3FF0B9-EE3B-45CC-B770-3F0E8214A6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99" y="4543748"/>
            <a:ext cx="774382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4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A9772-7CAD-4B1F-A03B-B05AD97A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Pre</a:t>
            </a:r>
            <a:r>
              <a:rPr lang="da-DK" dirty="0"/>
              <a:t> </a:t>
            </a:r>
            <a:r>
              <a:rPr lang="da-DK" dirty="0" err="1"/>
              <a:t>knowledge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A00ECF0-672C-48ED-8F16-807B3829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class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a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opinion on Apartheid in South </a:t>
            </a:r>
            <a:r>
              <a:rPr lang="da-DK" dirty="0" err="1"/>
              <a:t>Africa</a:t>
            </a:r>
            <a:r>
              <a:rPr lang="da-DK" dirty="0"/>
              <a:t>.</a:t>
            </a:r>
          </a:p>
          <a:p>
            <a:r>
              <a:rPr lang="da-DK" dirty="0"/>
              <a:t>The class had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working</a:t>
            </a:r>
            <a:r>
              <a:rPr lang="da-DK" dirty="0"/>
              <a:t> with the </a:t>
            </a:r>
            <a:r>
              <a:rPr lang="da-DK" dirty="0" err="1"/>
              <a:t>topic</a:t>
            </a:r>
            <a:r>
              <a:rPr lang="da-DK" dirty="0"/>
              <a:t> for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weeks</a:t>
            </a:r>
            <a:r>
              <a:rPr lang="da-DK" dirty="0"/>
              <a:t>.</a:t>
            </a:r>
          </a:p>
          <a:p>
            <a:r>
              <a:rPr lang="da-DK" dirty="0" err="1"/>
              <a:t>They</a:t>
            </a:r>
            <a:r>
              <a:rPr lang="da-DK" dirty="0"/>
              <a:t> had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authentic</a:t>
            </a:r>
            <a:r>
              <a:rPr lang="da-DK" dirty="0"/>
              <a:t> and non-</a:t>
            </a:r>
            <a:r>
              <a:rPr lang="da-DK" dirty="0" err="1"/>
              <a:t>authentic</a:t>
            </a:r>
            <a:r>
              <a:rPr lang="da-DK" dirty="0"/>
              <a:t> materiale, </a:t>
            </a:r>
            <a:r>
              <a:rPr lang="da-DK" dirty="0" err="1"/>
              <a:t>watching</a:t>
            </a:r>
            <a:r>
              <a:rPr lang="da-DK" dirty="0"/>
              <a:t> films, and </a:t>
            </a:r>
            <a:r>
              <a:rPr lang="da-DK" dirty="0" err="1"/>
              <a:t>seen</a:t>
            </a:r>
            <a:r>
              <a:rPr lang="da-DK" dirty="0"/>
              <a:t> </a:t>
            </a:r>
            <a:r>
              <a:rPr lang="da-DK" dirty="0" err="1"/>
              <a:t>youtube</a:t>
            </a:r>
            <a:r>
              <a:rPr lang="da-DK" dirty="0"/>
              <a:t>-clips. </a:t>
            </a:r>
          </a:p>
          <a:p>
            <a:r>
              <a:rPr lang="da-DK" dirty="0"/>
              <a:t>All of the </a:t>
            </a:r>
            <a:r>
              <a:rPr lang="da-DK" dirty="0" err="1"/>
              <a:t>sources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to </a:t>
            </a:r>
            <a:r>
              <a:rPr lang="da-DK" dirty="0" err="1"/>
              <a:t>collect</a:t>
            </a:r>
            <a:r>
              <a:rPr lang="da-DK" dirty="0"/>
              <a:t> </a:t>
            </a:r>
            <a:r>
              <a:rPr lang="da-DK" b="1" dirty="0" err="1"/>
              <a:t>knowledge</a:t>
            </a:r>
            <a:r>
              <a:rPr lang="da-DK" dirty="0"/>
              <a:t> and </a:t>
            </a:r>
            <a:r>
              <a:rPr lang="da-DK" b="1" dirty="0" err="1"/>
              <a:t>vocabulary</a:t>
            </a:r>
            <a:r>
              <a:rPr lang="da-DK" b="1" dirty="0"/>
              <a:t>/</a:t>
            </a:r>
            <a:r>
              <a:rPr lang="da-DK" b="1" dirty="0" err="1"/>
              <a:t>keywords</a:t>
            </a:r>
            <a:r>
              <a:rPr lang="da-DK" b="1" dirty="0"/>
              <a:t>.</a:t>
            </a:r>
          </a:p>
          <a:p>
            <a:endParaRPr lang="da-DK" b="1" dirty="0"/>
          </a:p>
          <a:p>
            <a:endParaRPr lang="da-DK" b="1" dirty="0"/>
          </a:p>
          <a:p>
            <a:pPr marL="0" indent="0">
              <a:buNone/>
            </a:pPr>
            <a:endParaRPr lang="da-DK" b="1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4BCADA1-63D3-4B63-A069-959E24C72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13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CBE9606-92BE-4ADF-A285-96862B2DA41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0AAD27EC-FD0E-4904-B387-80AC4E513853}"/>
              </a:ext>
            </a:extLst>
          </p:cNvPr>
          <p:cNvSpPr txBox="1"/>
          <p:nvPr/>
        </p:nvSpPr>
        <p:spPr>
          <a:xfrm>
            <a:off x="1041504" y="3922776"/>
            <a:ext cx="9281106" cy="258532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/>
              <a:t>Keywords</a:t>
            </a:r>
            <a:r>
              <a:rPr lang="da-DK" b="1" dirty="0"/>
              <a:t>:</a:t>
            </a:r>
          </a:p>
          <a:p>
            <a:r>
              <a:rPr lang="da-DK" i="1" dirty="0"/>
              <a:t>Apartheid</a:t>
            </a:r>
          </a:p>
          <a:p>
            <a:r>
              <a:rPr lang="da-DK" i="1" dirty="0"/>
              <a:t>Segregation</a:t>
            </a:r>
          </a:p>
          <a:p>
            <a:r>
              <a:rPr lang="da-DK" i="1" dirty="0" err="1"/>
              <a:t>Colored</a:t>
            </a:r>
            <a:r>
              <a:rPr lang="da-DK" i="1" dirty="0"/>
              <a:t> </a:t>
            </a:r>
            <a:r>
              <a:rPr lang="da-DK" i="1" dirty="0" err="1"/>
              <a:t>people</a:t>
            </a:r>
            <a:endParaRPr lang="da-DK" i="1" dirty="0"/>
          </a:p>
          <a:p>
            <a:r>
              <a:rPr lang="da-DK" i="1" dirty="0"/>
              <a:t>Townships</a:t>
            </a:r>
          </a:p>
          <a:p>
            <a:r>
              <a:rPr lang="da-DK" i="1" dirty="0" err="1"/>
              <a:t>Poor</a:t>
            </a:r>
            <a:endParaRPr lang="da-DK" i="1" dirty="0"/>
          </a:p>
          <a:p>
            <a:r>
              <a:rPr lang="da-DK" i="1" dirty="0" err="1"/>
              <a:t>Discrimination</a:t>
            </a:r>
            <a:endParaRPr lang="da-DK" i="1" dirty="0"/>
          </a:p>
          <a:p>
            <a:r>
              <a:rPr lang="da-DK" i="1" dirty="0"/>
              <a:t>Non-</a:t>
            </a:r>
            <a:r>
              <a:rPr lang="da-DK" i="1" dirty="0" err="1"/>
              <a:t>violence</a:t>
            </a:r>
            <a:endParaRPr lang="da-DK" i="1" dirty="0"/>
          </a:p>
          <a:p>
            <a:r>
              <a:rPr lang="da-DK" b="1" i="1" dirty="0"/>
              <a:t>And </a:t>
            </a:r>
            <a:r>
              <a:rPr lang="da-DK" b="1" i="1" dirty="0" err="1"/>
              <a:t>many</a:t>
            </a:r>
            <a:r>
              <a:rPr lang="da-DK" b="1" i="1" dirty="0"/>
              <a:t> more….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2194761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Teaching</a:t>
            </a:r>
            <a:r>
              <a:rPr lang="da-DK" dirty="0"/>
              <a:t> </a:t>
            </a:r>
            <a:r>
              <a:rPr lang="da-DK" dirty="0" err="1"/>
              <a:t>learning</a:t>
            </a:r>
            <a:r>
              <a:rPr lang="da-DK" dirty="0"/>
              <a:t> </a:t>
            </a:r>
            <a:r>
              <a:rPr lang="da-DK" dirty="0" err="1"/>
              <a:t>cycle</a:t>
            </a:r>
            <a:endParaRPr lang="da-DK" dirty="0"/>
          </a:p>
        </p:txBody>
      </p:sp>
      <p:pic>
        <p:nvPicPr>
          <p:cNvPr id="1026" name="Picture 2" descr="Teaching-learning cycle: reading and writing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06" y="1524000"/>
            <a:ext cx="5848423" cy="507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lipse 3"/>
          <p:cNvSpPr/>
          <p:nvPr/>
        </p:nvSpPr>
        <p:spPr>
          <a:xfrm>
            <a:off x="3275005" y="2679819"/>
            <a:ext cx="2439869" cy="13128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v</a:t>
            </a:r>
          </a:p>
        </p:txBody>
      </p:sp>
      <p:sp>
        <p:nvSpPr>
          <p:cNvPr id="6" name="Ellipse 5"/>
          <p:cNvSpPr/>
          <p:nvPr/>
        </p:nvSpPr>
        <p:spPr>
          <a:xfrm>
            <a:off x="5912145" y="4191871"/>
            <a:ext cx="2026763" cy="13128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Ellipse 6"/>
          <p:cNvSpPr/>
          <p:nvPr/>
        </p:nvSpPr>
        <p:spPr>
          <a:xfrm>
            <a:off x="5714874" y="2477621"/>
            <a:ext cx="2276680" cy="146507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/>
          <p:cNvSpPr/>
          <p:nvPr/>
        </p:nvSpPr>
        <p:spPr>
          <a:xfrm>
            <a:off x="3585655" y="4194841"/>
            <a:ext cx="2026763" cy="13128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/>
          <p:cNvSpPr txBox="1"/>
          <p:nvPr/>
        </p:nvSpPr>
        <p:spPr>
          <a:xfrm>
            <a:off x="8120390" y="5190980"/>
            <a:ext cx="305618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500" dirty="0"/>
              <a:t>Input </a:t>
            </a:r>
            <a:r>
              <a:rPr lang="da-DK" sz="3500" dirty="0">
                <a:sym typeface="Wingdings" panose="05000000000000000000" pitchFamily="2" charset="2"/>
              </a:rPr>
              <a:t> output</a:t>
            </a:r>
            <a:endParaRPr lang="da-DK" sz="3500" dirty="0"/>
          </a:p>
        </p:txBody>
      </p:sp>
    </p:spTree>
    <p:extLst>
      <p:ext uri="{BB962C8B-B14F-4D97-AF65-F5344CB8AC3E}">
        <p14:creationId xmlns:p14="http://schemas.microsoft.com/office/powerpoint/2010/main" val="404000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F072B-9ECB-4D18-A561-8101C2C34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Information </a:t>
            </a:r>
            <a:r>
              <a:rPr lang="da-DK" dirty="0" err="1"/>
              <a:t>gap</a:t>
            </a:r>
            <a:r>
              <a:rPr lang="da-DK" dirty="0"/>
              <a:t> </a:t>
            </a:r>
            <a:r>
              <a:rPr lang="da-DK" dirty="0" err="1"/>
              <a:t>activity</a:t>
            </a:r>
            <a:endParaRPr lang="da-DK" dirty="0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0ABF511E-2ACB-4E1A-A517-F6A61DEBBD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1383" y="1524000"/>
            <a:ext cx="4191845" cy="4832951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EC8FE16-15BE-48C5-BB86-566A18349C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15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2FD7CC2-AB68-4F26-9BFB-5C08D6F7CB1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2050" name="Picture 2" descr="Information Gap Activities for ESL/EFL Classes: The Top 10">
            <a:extLst>
              <a:ext uri="{FF2B5EF4-FFF2-40B4-BE49-F238E27FC236}">
                <a16:creationId xmlns:a16="http://schemas.microsoft.com/office/drawing/2014/main" id="{AD0A9F36-C265-4A9E-9E1F-16617EA12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413" y="1431318"/>
            <a:ext cx="2986087" cy="3026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055B43F7-B34A-4488-9388-D5595109FA73}"/>
              </a:ext>
            </a:extLst>
          </p:cNvPr>
          <p:cNvSpPr txBox="1"/>
          <p:nvPr/>
        </p:nvSpPr>
        <p:spPr>
          <a:xfrm>
            <a:off x="6096000" y="3157479"/>
            <a:ext cx="3609975" cy="2031325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did </a:t>
            </a:r>
            <a:r>
              <a:rPr lang="da-DK" b="1" dirty="0" err="1"/>
              <a:t>this</a:t>
            </a:r>
            <a:r>
              <a:rPr lang="da-DK" b="1" dirty="0"/>
              <a:t> </a:t>
            </a:r>
            <a:r>
              <a:rPr lang="da-DK" b="1" dirty="0" err="1"/>
              <a:t>activity</a:t>
            </a:r>
            <a:r>
              <a:rPr lang="da-DK" b="1" dirty="0"/>
              <a:t> practice the students </a:t>
            </a:r>
            <a:r>
              <a:rPr lang="da-DK" b="1" dirty="0" err="1"/>
              <a:t>communicative</a:t>
            </a:r>
            <a:r>
              <a:rPr lang="da-DK" b="1" dirty="0"/>
              <a:t> </a:t>
            </a:r>
            <a:r>
              <a:rPr lang="da-DK" b="1" dirty="0" err="1"/>
              <a:t>competence</a:t>
            </a:r>
            <a:r>
              <a:rPr lang="da-DK" b="1" dirty="0"/>
              <a:t>?</a:t>
            </a:r>
          </a:p>
          <a:p>
            <a:endParaRPr lang="da-DK" b="1" dirty="0"/>
          </a:p>
          <a:p>
            <a:pPr marL="285750" indent="-285750">
              <a:buFontTx/>
              <a:buChar char="-"/>
            </a:pP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</a:t>
            </a:r>
            <a:r>
              <a:rPr lang="da-DK" b="1" dirty="0" err="1"/>
              <a:t>does</a:t>
            </a:r>
            <a:r>
              <a:rPr lang="da-DK" b="1" dirty="0"/>
              <a:t> the </a:t>
            </a:r>
            <a:r>
              <a:rPr lang="da-DK" b="1" dirty="0" err="1"/>
              <a:t>activity</a:t>
            </a:r>
            <a:r>
              <a:rPr lang="da-DK" b="1" dirty="0"/>
              <a:t> force the students to speak </a:t>
            </a:r>
            <a:r>
              <a:rPr lang="da-DK" b="1" dirty="0" err="1"/>
              <a:t>english</a:t>
            </a:r>
            <a:r>
              <a:rPr lang="da-DK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8697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C0EFC-1F4D-4953-BCCC-E34C03DC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720" y="2519680"/>
            <a:ext cx="9821955" cy="1256118"/>
          </a:xfrm>
        </p:spPr>
        <p:txBody>
          <a:bodyPr anchor="t">
            <a:normAutofit/>
          </a:bodyPr>
          <a:lstStyle/>
          <a:p>
            <a:r>
              <a:rPr lang="da-DK" sz="3700" dirty="0"/>
              <a:t>A tour of the </a:t>
            </a:r>
            <a:r>
              <a:rPr lang="da-DK" sz="3700" dirty="0" err="1"/>
              <a:t>teaching</a:t>
            </a:r>
            <a:r>
              <a:rPr lang="da-DK" sz="3700" dirty="0"/>
              <a:t> learning </a:t>
            </a:r>
            <a:r>
              <a:rPr lang="da-DK" sz="3700" dirty="0" err="1"/>
              <a:t>cycle</a:t>
            </a:r>
            <a:r>
              <a:rPr lang="da-DK" sz="3700" dirty="0"/>
              <a:t> from students </a:t>
            </a:r>
            <a:r>
              <a:rPr lang="da-DK" sz="3700" dirty="0" err="1"/>
              <a:t>perspective</a:t>
            </a:r>
            <a:endParaRPr lang="da-DK" sz="37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65ED0FF-59AE-445C-8ACB-4563FC96B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16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5CC7B8-E617-46A0-AA82-2A8645CE29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5829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aching-learning cycle: reading and writing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1" y="164026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493302" y="2215299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493302" y="461700"/>
            <a:ext cx="7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/>
              <a:t>1. Building the </a:t>
            </a:r>
            <a:r>
              <a:rPr lang="da-DK" sz="4000" b="1" dirty="0" err="1"/>
              <a:t>context</a:t>
            </a:r>
            <a:r>
              <a:rPr lang="da-DK" sz="4000" b="1" dirty="0"/>
              <a:t> or </a:t>
            </a:r>
            <a:r>
              <a:rPr lang="da-DK" sz="4000" b="1" dirty="0" err="1"/>
              <a:t>field</a:t>
            </a:r>
            <a:endParaRPr lang="da-DK" sz="4000" b="1" dirty="0"/>
          </a:p>
        </p:txBody>
      </p:sp>
      <p:sp>
        <p:nvSpPr>
          <p:cNvPr id="8" name="Tekstfelt 7"/>
          <p:cNvSpPr txBox="1"/>
          <p:nvPr/>
        </p:nvSpPr>
        <p:spPr>
          <a:xfrm>
            <a:off x="5066907" y="1811046"/>
            <a:ext cx="6909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b="1" dirty="0" err="1"/>
              <a:t>Working</a:t>
            </a:r>
            <a:r>
              <a:rPr lang="da-DK" b="1" dirty="0"/>
              <a:t> with </a:t>
            </a:r>
            <a:r>
              <a:rPr lang="da-DK" b="1" dirty="0" err="1"/>
              <a:t>words</a:t>
            </a:r>
            <a:endParaRPr lang="da-DK" b="1" dirty="0"/>
          </a:p>
          <a:p>
            <a:pPr marL="342900" indent="-342900">
              <a:buAutoNum type="arabicPeriod"/>
            </a:pPr>
            <a:r>
              <a:rPr lang="da-DK" b="1" dirty="0"/>
              <a:t>Quiz and </a:t>
            </a:r>
            <a:r>
              <a:rPr lang="da-DK" b="1" dirty="0" err="1"/>
              <a:t>trade</a:t>
            </a:r>
            <a:endParaRPr lang="da-DK" b="1" dirty="0"/>
          </a:p>
          <a:p>
            <a:pPr marL="342900" indent="-342900">
              <a:buAutoNum type="arabicPeriod"/>
            </a:pPr>
            <a:r>
              <a:rPr lang="da-DK" b="1" dirty="0"/>
              <a:t>Building </a:t>
            </a:r>
            <a:r>
              <a:rPr lang="da-DK" b="1" dirty="0" err="1"/>
              <a:t>knowledge</a:t>
            </a:r>
            <a:r>
              <a:rPr lang="da-DK" b="1" dirty="0"/>
              <a:t> of Apartheid in South </a:t>
            </a:r>
            <a:r>
              <a:rPr lang="da-DK" b="1" dirty="0" err="1"/>
              <a:t>Africa</a:t>
            </a:r>
            <a:r>
              <a:rPr lang="da-DK" b="1" dirty="0"/>
              <a:t>: Watch the </a:t>
            </a:r>
            <a:r>
              <a:rPr lang="da-DK" b="1" dirty="0" err="1"/>
              <a:t>youtube</a:t>
            </a:r>
            <a:r>
              <a:rPr lang="da-DK" b="1" dirty="0"/>
              <a:t> </a:t>
            </a:r>
            <a:r>
              <a:rPr lang="da-DK" b="1" dirty="0" err="1"/>
              <a:t>clip</a:t>
            </a:r>
            <a:endParaRPr lang="da-DK" b="1" dirty="0"/>
          </a:p>
          <a:p>
            <a:pPr marL="342900" indent="-342900">
              <a:buAutoNum type="arabicPeriod"/>
            </a:pPr>
            <a:r>
              <a:rPr lang="da-DK" b="1" dirty="0"/>
              <a:t>Work with </a:t>
            </a:r>
            <a:r>
              <a:rPr lang="da-DK" b="1" dirty="0" err="1"/>
              <a:t>questions</a:t>
            </a:r>
            <a:r>
              <a:rPr lang="da-DK" b="1" dirty="0"/>
              <a:t> </a:t>
            </a:r>
          </a:p>
          <a:p>
            <a:pPr marL="342900" indent="-342900">
              <a:buAutoNum type="arabicPeriod"/>
            </a:pPr>
            <a:r>
              <a:rPr lang="da-DK" b="1" dirty="0"/>
              <a:t>Present to a </a:t>
            </a:r>
            <a:r>
              <a:rPr lang="da-DK" b="1" dirty="0" err="1"/>
              <a:t>group</a:t>
            </a:r>
            <a:endParaRPr lang="da-DK" b="1" dirty="0"/>
          </a:p>
          <a:p>
            <a:pPr marL="342900" indent="-342900">
              <a:buAutoNum type="arabicPeriod"/>
            </a:pPr>
            <a:r>
              <a:rPr lang="da-DK" b="1" dirty="0" err="1"/>
              <a:t>Scaffolding</a:t>
            </a:r>
            <a:r>
              <a:rPr lang="da-DK" b="1" dirty="0"/>
              <a:t> </a:t>
            </a:r>
            <a:r>
              <a:rPr lang="da-DK" b="1" dirty="0" err="1"/>
              <a:t>your</a:t>
            </a:r>
            <a:r>
              <a:rPr lang="da-DK" b="1" dirty="0"/>
              <a:t> opinion</a:t>
            </a:r>
          </a:p>
        </p:txBody>
      </p:sp>
    </p:spTree>
    <p:extLst>
      <p:ext uri="{BB962C8B-B14F-4D97-AF65-F5344CB8AC3E}">
        <p14:creationId xmlns:p14="http://schemas.microsoft.com/office/powerpoint/2010/main" val="120066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AED44-70A3-48A2-901E-E28E41442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anchor="t">
            <a:normAutofit/>
          </a:bodyPr>
          <a:lstStyle/>
          <a:p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words</a:t>
            </a:r>
            <a:endParaRPr lang="da-DK" dirty="0"/>
          </a:p>
        </p:txBody>
      </p:sp>
      <p:pic>
        <p:nvPicPr>
          <p:cNvPr id="6" name="Pladsholder til indhold 5">
            <a:extLst>
              <a:ext uri="{FF2B5EF4-FFF2-40B4-BE49-F238E27FC236}">
                <a16:creationId xmlns:a16="http://schemas.microsoft.com/office/drawing/2014/main" id="{B830AA60-F0CA-444C-AE86-DBB91577C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8848" y="1851407"/>
            <a:ext cx="6400799" cy="4352544"/>
          </a:xfrm>
          <a:prstGeom prst="rect">
            <a:avLst/>
          </a:prstGeom>
          <a:noFill/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011B763-4576-4682-8D83-A91B7CD3E6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18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710F91-0DC2-4708-A7EE-CF764328FB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pic>
        <p:nvPicPr>
          <p:cNvPr id="7" name="Picture 2" descr="Teaching-learning cycle: reading and writing connections">
            <a:extLst>
              <a:ext uri="{FF2B5EF4-FFF2-40B4-BE49-F238E27FC236}">
                <a16:creationId xmlns:a16="http://schemas.microsoft.com/office/drawing/2014/main" id="{84A13017-B822-44FB-A5FD-FD88A8728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041" y="159962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78582945-9EDE-4BB8-8428-8CF1C493D2E7}"/>
              </a:ext>
            </a:extLst>
          </p:cNvPr>
          <p:cNvSpPr/>
          <p:nvPr/>
        </p:nvSpPr>
        <p:spPr>
          <a:xfrm>
            <a:off x="979008" y="2131884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aleboble: oval 2">
            <a:extLst>
              <a:ext uri="{FF2B5EF4-FFF2-40B4-BE49-F238E27FC236}">
                <a16:creationId xmlns:a16="http://schemas.microsoft.com/office/drawing/2014/main" id="{38FAA05A-BA78-4424-A58C-819B3304831A}"/>
              </a:ext>
            </a:extLst>
          </p:cNvPr>
          <p:cNvSpPr/>
          <p:nvPr/>
        </p:nvSpPr>
        <p:spPr>
          <a:xfrm>
            <a:off x="6917634" y="860807"/>
            <a:ext cx="3081131" cy="914400"/>
          </a:xfrm>
          <a:prstGeom prst="wedgeEllipseCallou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err="1"/>
              <a:t>Refrasing</a:t>
            </a:r>
            <a:r>
              <a:rPr lang="da-DK" dirty="0"/>
              <a:t> = </a:t>
            </a:r>
            <a:r>
              <a:rPr lang="da-DK" dirty="0" err="1"/>
              <a:t>communicating</a:t>
            </a:r>
            <a:endParaRPr lang="da-DK" dirty="0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7FAC48F5-C823-4D9A-BFBD-598FEA8668D8}"/>
              </a:ext>
            </a:extLst>
          </p:cNvPr>
          <p:cNvSpPr/>
          <p:nvPr/>
        </p:nvSpPr>
        <p:spPr>
          <a:xfrm>
            <a:off x="8130209" y="2131884"/>
            <a:ext cx="2932043" cy="30265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Points of </a:t>
            </a:r>
            <a:r>
              <a:rPr lang="da-DK" b="1" dirty="0" err="1"/>
              <a:t>reflection</a:t>
            </a:r>
            <a:r>
              <a:rPr lang="da-DK" b="1" dirty="0"/>
              <a:t>: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How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scaffold</a:t>
            </a:r>
            <a:r>
              <a:rPr lang="da-DK" dirty="0"/>
              <a:t> the </a:t>
            </a:r>
            <a:r>
              <a:rPr lang="da-DK" dirty="0" err="1"/>
              <a:t>student’s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?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impression</a:t>
            </a:r>
            <a:r>
              <a:rPr lang="da-DK" dirty="0"/>
              <a:t> of </a:t>
            </a:r>
            <a:r>
              <a:rPr lang="da-DK" dirty="0" err="1"/>
              <a:t>explaining</a:t>
            </a:r>
            <a:r>
              <a:rPr lang="da-DK" dirty="0"/>
              <a:t>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translating</a:t>
            </a:r>
            <a:r>
              <a:rPr lang="da-DK" dirty="0"/>
              <a:t>?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24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99C258-EC45-431F-B589-4D4DD12E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Quiz-quiz-</a:t>
            </a:r>
            <a:r>
              <a:rPr lang="da-DK" dirty="0" err="1"/>
              <a:t>trade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5F0D308-59C9-4E60-8A57-1CD568F2E9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19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B136C82-0F3D-497B-A6E6-4F5727C31F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2050" name="Picture 2" descr="Quiz-Quiz-Trade: Vocabulary, Grades 2-6: Rachel Lynette, Rachel Lynette:  9781933445465: Books - Amazon.ca">
            <a:extLst>
              <a:ext uri="{FF2B5EF4-FFF2-40B4-BE49-F238E27FC236}">
                <a16:creationId xmlns:a16="http://schemas.microsoft.com/office/drawing/2014/main" id="{92B15678-FD8E-4701-B706-69F11EA74D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4810" y="1666876"/>
            <a:ext cx="3361332" cy="43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1BBF14EE-8336-406F-BBEF-749FB36E95FF}"/>
              </a:ext>
            </a:extLst>
          </p:cNvPr>
          <p:cNvSpPr/>
          <p:nvPr/>
        </p:nvSpPr>
        <p:spPr>
          <a:xfrm>
            <a:off x="8130209" y="2131884"/>
            <a:ext cx="2932043" cy="30265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a-DK" b="1" dirty="0"/>
              <a:t>Points of </a:t>
            </a:r>
            <a:r>
              <a:rPr lang="da-DK" b="1" dirty="0" err="1"/>
              <a:t>reflection</a:t>
            </a:r>
            <a:r>
              <a:rPr lang="da-DK" b="1" dirty="0"/>
              <a:t>: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communicative</a:t>
            </a:r>
            <a:r>
              <a:rPr lang="da-DK" dirty="0"/>
              <a:t> </a:t>
            </a:r>
            <a:r>
              <a:rPr lang="da-DK" dirty="0" err="1"/>
              <a:t>compentencies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practice?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128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BB20D-5888-4920-9B68-8F28C11B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F93F5E-9121-4970-AE13-CC2400350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6061" y="2067339"/>
            <a:ext cx="5386801" cy="475484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 err="1"/>
              <a:t>Introduction</a:t>
            </a:r>
            <a:r>
              <a:rPr lang="da-DK" sz="1400" b="1" dirty="0"/>
              <a:t> and </a:t>
            </a:r>
            <a:r>
              <a:rPr lang="da-DK" sz="1400" b="1" dirty="0" err="1"/>
              <a:t>getting</a:t>
            </a:r>
            <a:r>
              <a:rPr lang="da-DK" sz="1400" b="1" dirty="0"/>
              <a:t> </a:t>
            </a:r>
            <a:r>
              <a:rPr lang="da-DK" sz="1400" b="1" dirty="0" err="1"/>
              <a:t>started</a:t>
            </a:r>
            <a:endParaRPr lang="da-DK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 err="1"/>
              <a:t>Warm</a:t>
            </a:r>
            <a:r>
              <a:rPr lang="da-DK" sz="1400" b="1" dirty="0"/>
              <a:t> up </a:t>
            </a:r>
            <a:r>
              <a:rPr lang="da-DK" sz="1400" b="1" dirty="0" err="1"/>
              <a:t>your</a:t>
            </a:r>
            <a:r>
              <a:rPr lang="da-DK" sz="1400" b="1" dirty="0"/>
              <a:t> </a:t>
            </a:r>
            <a:r>
              <a:rPr lang="da-DK" sz="1400" b="1" dirty="0" err="1"/>
              <a:t>english</a:t>
            </a:r>
            <a:r>
              <a:rPr lang="da-DK" sz="1400" b="1" dirty="0"/>
              <a:t> </a:t>
            </a:r>
            <a:r>
              <a:rPr lang="da-DK" sz="1400" b="1" dirty="0" err="1"/>
              <a:t>language</a:t>
            </a:r>
            <a:endParaRPr lang="da-DK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 err="1"/>
              <a:t>Scaffolding</a:t>
            </a:r>
            <a:r>
              <a:rPr lang="da-DK" sz="1400" b="1" dirty="0"/>
              <a:t> </a:t>
            </a:r>
            <a:r>
              <a:rPr lang="da-DK" sz="1400" b="1" dirty="0" err="1"/>
              <a:t>language</a:t>
            </a:r>
            <a:r>
              <a:rPr lang="da-DK" sz="1400" b="1" dirty="0"/>
              <a:t> in </a:t>
            </a:r>
            <a:r>
              <a:rPr lang="da-DK" sz="1400" b="1" dirty="0" err="1"/>
              <a:t>writing</a:t>
            </a:r>
            <a:endParaRPr lang="da-DK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/>
              <a:t>Feedback on an </a:t>
            </a:r>
            <a:r>
              <a:rPr lang="da-DK" sz="1400" b="1" dirty="0" err="1"/>
              <a:t>authentic</a:t>
            </a:r>
            <a:r>
              <a:rPr lang="da-DK" sz="1400" b="1" dirty="0"/>
              <a:t> student </a:t>
            </a:r>
            <a:r>
              <a:rPr lang="da-DK" sz="1400" b="1" dirty="0" err="1"/>
              <a:t>production</a:t>
            </a:r>
            <a:endParaRPr lang="da-DK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/>
              <a:t>In </a:t>
            </a:r>
            <a:r>
              <a:rPr lang="da-DK" sz="1400" b="1" dirty="0" err="1"/>
              <a:t>groups</a:t>
            </a:r>
            <a:r>
              <a:rPr lang="da-DK" sz="1400" b="1" dirty="0"/>
              <a:t>: </a:t>
            </a:r>
            <a:r>
              <a:rPr lang="da-DK" sz="1400" b="1" dirty="0" err="1"/>
              <a:t>Prepare</a:t>
            </a:r>
            <a:r>
              <a:rPr lang="da-DK" sz="1400" b="1" dirty="0"/>
              <a:t> a </a:t>
            </a:r>
            <a:r>
              <a:rPr lang="da-DK" sz="1400" b="1" dirty="0" err="1"/>
              <a:t>teachingplan</a:t>
            </a:r>
            <a:r>
              <a:rPr lang="da-DK" sz="1400" b="1" dirty="0"/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/>
              <a:t>Present </a:t>
            </a:r>
            <a:r>
              <a:rPr lang="da-DK" sz="1400" b="1" dirty="0" err="1"/>
              <a:t>your</a:t>
            </a:r>
            <a:r>
              <a:rPr lang="da-DK" sz="1400" b="1" dirty="0"/>
              <a:t> </a:t>
            </a:r>
            <a:r>
              <a:rPr lang="da-DK" sz="1400" b="1" dirty="0" err="1"/>
              <a:t>lessonplan</a:t>
            </a:r>
            <a:endParaRPr lang="da-DK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sz="1400" b="1" dirty="0" err="1"/>
              <a:t>Reflections</a:t>
            </a:r>
            <a:r>
              <a:rPr lang="da-DK" sz="1400" b="1" dirty="0"/>
              <a:t> from </a:t>
            </a:r>
            <a:r>
              <a:rPr lang="da-DK" sz="1400" b="1" dirty="0" err="1"/>
              <a:t>today</a:t>
            </a:r>
            <a:endParaRPr lang="da-DK" sz="1400" b="1" dirty="0"/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698B20F-7C32-4733-B28C-595A6E9D0A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F94349E-33A5-461C-A1B4-A87AACB102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3B5EA1F-0099-4F28-8CB4-3CDF9C8154B8}"/>
              </a:ext>
            </a:extLst>
          </p:cNvPr>
          <p:cNvSpPr/>
          <p:nvPr/>
        </p:nvSpPr>
        <p:spPr>
          <a:xfrm>
            <a:off x="1948070" y="1871582"/>
            <a:ext cx="5076205" cy="3861706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72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9DC75-F4D6-4DC5-A827-B4860DD0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Onlinemedier 5" title="Apartheid: The rise and fall of South Africa's 'apartness' laws">
            <a:hlinkClick r:id="" action="ppaction://media"/>
            <a:extLst>
              <a:ext uri="{FF2B5EF4-FFF2-40B4-BE49-F238E27FC236}">
                <a16:creationId xmlns:a16="http://schemas.microsoft.com/office/drawing/2014/main" id="{8D198583-4303-400C-9DF4-499A18360046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989353" y="1851026"/>
            <a:ext cx="7704137" cy="4352925"/>
          </a:xfrm>
          <a:prstGeom prst="rect">
            <a:avLst/>
          </a:prstGeo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9A4754E-9F35-4ED9-94FD-BC2BF96B34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20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9675DD2-BB51-44CF-BD87-3CC998029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7" name="Picture 2" descr="Teaching-learning cycle: reading and writing connections">
            <a:extLst>
              <a:ext uri="{FF2B5EF4-FFF2-40B4-BE49-F238E27FC236}">
                <a16:creationId xmlns:a16="http://schemas.microsoft.com/office/drawing/2014/main" id="{A5F712A2-6FCC-4AF0-B5DB-40A2B1186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95" y="2396651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EF07FB2D-9DFD-44CB-87FD-AD1FE4585A09}"/>
              </a:ext>
            </a:extLst>
          </p:cNvPr>
          <p:cNvSpPr/>
          <p:nvPr/>
        </p:nvSpPr>
        <p:spPr>
          <a:xfrm>
            <a:off x="498510" y="2928911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211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07E52A-71E6-4455-97BD-7904EEB18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Questions</a:t>
            </a:r>
            <a:r>
              <a:rPr lang="da-DK" dirty="0"/>
              <a:t> for the </a:t>
            </a:r>
            <a:r>
              <a:rPr lang="da-DK" dirty="0" err="1"/>
              <a:t>clip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EBA980-6052-4910-8611-C1DA30BEC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760" y="1667257"/>
            <a:ext cx="9820656" cy="435254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election</a:t>
            </a:r>
            <a:r>
              <a:rPr lang="da-DK" dirty="0"/>
              <a:t> in South </a:t>
            </a:r>
            <a:r>
              <a:rPr lang="da-DK" dirty="0" err="1"/>
              <a:t>Africa</a:t>
            </a:r>
            <a:r>
              <a:rPr lang="da-DK" dirty="0"/>
              <a:t>?</a:t>
            </a:r>
          </a:p>
          <a:p>
            <a:pPr marL="457200" indent="-457200">
              <a:buAutoNum type="arabicPeriod"/>
            </a:pPr>
            <a:r>
              <a:rPr lang="da-DK" dirty="0" err="1"/>
              <a:t>What</a:t>
            </a:r>
            <a:r>
              <a:rPr lang="da-DK" dirty="0"/>
              <a:t> is apartheid with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words</a:t>
            </a:r>
            <a:r>
              <a:rPr lang="da-DK" dirty="0"/>
              <a:t>?</a:t>
            </a:r>
          </a:p>
          <a:p>
            <a:pPr marL="457200" indent="-457200">
              <a:buAutoNum type="arabicPeriod"/>
            </a:pPr>
            <a:r>
              <a:rPr lang="da-DK" dirty="0"/>
              <a:t>How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life</a:t>
            </a:r>
            <a:r>
              <a:rPr lang="da-DK" dirty="0"/>
              <a:t> for the </a:t>
            </a:r>
            <a:r>
              <a:rPr lang="da-DK" dirty="0" err="1"/>
              <a:t>black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?</a:t>
            </a:r>
          </a:p>
          <a:p>
            <a:pPr marL="457200" indent="-457200">
              <a:buAutoNum type="arabicPeriod"/>
            </a:pPr>
            <a:r>
              <a:rPr lang="da-DK" dirty="0"/>
              <a:t>Give </a:t>
            </a:r>
            <a:r>
              <a:rPr lang="da-DK" dirty="0" err="1"/>
              <a:t>examples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the races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segregated</a:t>
            </a:r>
            <a:r>
              <a:rPr lang="da-DK" dirty="0"/>
              <a:t>…</a:t>
            </a:r>
          </a:p>
          <a:p>
            <a:pPr marL="457200" indent="-457200">
              <a:buAutoNum type="arabicPeriod"/>
            </a:pPr>
            <a:r>
              <a:rPr lang="da-DK" dirty="0" err="1"/>
              <a:t>Could</a:t>
            </a:r>
            <a:r>
              <a:rPr lang="da-DK" dirty="0"/>
              <a:t> non-</a:t>
            </a:r>
            <a:r>
              <a:rPr lang="da-DK" dirty="0" err="1"/>
              <a:t>whites</a:t>
            </a:r>
            <a:r>
              <a:rPr lang="da-DK" dirty="0"/>
              <a:t> </a:t>
            </a:r>
            <a:r>
              <a:rPr lang="da-DK" dirty="0" err="1"/>
              <a:t>vote</a:t>
            </a:r>
            <a:r>
              <a:rPr lang="da-DK" dirty="0"/>
              <a:t>?</a:t>
            </a:r>
          </a:p>
          <a:p>
            <a:pPr marL="457200" indent="-457200">
              <a:buAutoNum type="arabicPeriod"/>
            </a:pPr>
            <a:r>
              <a:rPr lang="da-DK" dirty="0"/>
              <a:t>How did </a:t>
            </a:r>
            <a:r>
              <a:rPr lang="da-DK" dirty="0" err="1"/>
              <a:t>they</a:t>
            </a:r>
            <a:r>
              <a:rPr lang="da-DK" dirty="0"/>
              <a:t> test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were</a:t>
            </a:r>
            <a:r>
              <a:rPr lang="da-DK" dirty="0"/>
              <a:t> </a:t>
            </a:r>
            <a:r>
              <a:rPr lang="da-DK" dirty="0" err="1"/>
              <a:t>european</a:t>
            </a:r>
            <a:r>
              <a:rPr lang="da-DK" dirty="0"/>
              <a:t> </a:t>
            </a:r>
            <a:r>
              <a:rPr lang="da-DK" dirty="0" err="1"/>
              <a:t>enough</a:t>
            </a:r>
            <a:r>
              <a:rPr lang="da-DK" dirty="0"/>
              <a:t>?</a:t>
            </a:r>
          </a:p>
          <a:p>
            <a:pPr marL="457200" indent="-457200">
              <a:buAutoNum type="arabicPeriod"/>
            </a:pPr>
            <a:r>
              <a:rPr lang="da-DK" dirty="0"/>
              <a:t>How did the </a:t>
            </a:r>
            <a:r>
              <a:rPr lang="da-DK" dirty="0" err="1"/>
              <a:t>black</a:t>
            </a:r>
            <a:r>
              <a:rPr lang="da-DK" dirty="0"/>
              <a:t> </a:t>
            </a:r>
            <a:r>
              <a:rPr lang="da-DK" dirty="0" err="1"/>
              <a:t>people</a:t>
            </a:r>
            <a:r>
              <a:rPr lang="da-DK" dirty="0"/>
              <a:t> protest </a:t>
            </a:r>
            <a:r>
              <a:rPr lang="da-DK" dirty="0" err="1"/>
              <a:t>against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system?</a:t>
            </a:r>
          </a:p>
          <a:p>
            <a:pPr marL="457200" indent="-457200">
              <a:buAutoNum type="arabicPeriod"/>
            </a:pPr>
            <a:r>
              <a:rPr lang="da-DK" dirty="0"/>
              <a:t>How did apartheid </a:t>
            </a:r>
            <a:r>
              <a:rPr lang="da-DK" dirty="0" err="1"/>
              <a:t>come</a:t>
            </a:r>
            <a:r>
              <a:rPr lang="da-DK" dirty="0"/>
              <a:t> to an end?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D7B1A25-056C-4291-BF76-3F538247CD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21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9352F1-4A4D-4B61-A58C-56B9276805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6" name="Picture 2" descr="Teaching-learning cycle: reading and writing connections">
            <a:extLst>
              <a:ext uri="{FF2B5EF4-FFF2-40B4-BE49-F238E27FC236}">
                <a16:creationId xmlns:a16="http://schemas.microsoft.com/office/drawing/2014/main" id="{458980E6-5ABA-4EE1-9693-0F792A978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101" y="1843726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1F1BB983-CF5C-4364-A4E4-199C5F0F1D11}"/>
              </a:ext>
            </a:extLst>
          </p:cNvPr>
          <p:cNvSpPr/>
          <p:nvPr/>
        </p:nvSpPr>
        <p:spPr>
          <a:xfrm>
            <a:off x="602708" y="2295750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A2FD36D0-DA71-4299-BF02-52595262654C}"/>
              </a:ext>
            </a:extLst>
          </p:cNvPr>
          <p:cNvSpPr/>
          <p:nvPr/>
        </p:nvSpPr>
        <p:spPr>
          <a:xfrm>
            <a:off x="2932043" y="5615609"/>
            <a:ext cx="7464287" cy="941629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 </a:t>
            </a:r>
            <a:r>
              <a:rPr lang="da-DK" dirty="0" err="1"/>
              <a:t>groups</a:t>
            </a:r>
            <a:r>
              <a:rPr lang="da-DK" dirty="0"/>
              <a:t> of 3</a:t>
            </a:r>
          </a:p>
          <a:p>
            <a:pPr algn="ctr"/>
            <a:r>
              <a:rPr lang="da-DK" dirty="0" err="1"/>
              <a:t>Reflect</a:t>
            </a:r>
            <a:r>
              <a:rPr lang="da-DK" dirty="0"/>
              <a:t> – </a:t>
            </a:r>
            <a:r>
              <a:rPr lang="da-DK" dirty="0" err="1"/>
              <a:t>write</a:t>
            </a:r>
            <a:r>
              <a:rPr lang="da-D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6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B2E41A-A108-48EC-BF96-6AAC9A86C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045DC62-AC06-4EC1-B1FC-0CDDD034F0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0023BB3-0160-4343-A1D2-4F07559BEB0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0BD162F9-CF55-4496-86BF-E9826890DEA0}"/>
              </a:ext>
            </a:extLst>
          </p:cNvPr>
          <p:cNvSpPr txBox="1">
            <a:spLocks/>
          </p:cNvSpPr>
          <p:nvPr/>
        </p:nvSpPr>
        <p:spPr>
          <a:xfrm>
            <a:off x="2366010" y="2042476"/>
            <a:ext cx="7772400" cy="3803175"/>
          </a:xfrm>
          <a:prstGeom prst="rect">
            <a:avLst/>
          </a:prstGeom>
          <a:solidFill>
            <a:srgbClr val="FFFF00"/>
          </a:solidFill>
        </p:spPr>
        <p:txBody>
          <a:bodyPr vert="horz" lIns="0" tIns="0" rIns="0" bIns="0" rtlCol="0">
            <a:noAutofit/>
          </a:bodyPr>
          <a:lstStyle>
            <a:defPPr>
              <a:defRPr lang="da-DK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0000" b="1" dirty="0"/>
              <a:t>REFLECT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822C73A6-7302-4810-A3D8-5304D67341C1}"/>
              </a:ext>
            </a:extLst>
          </p:cNvPr>
          <p:cNvSpPr txBox="1">
            <a:spLocks/>
          </p:cNvSpPr>
          <p:nvPr/>
        </p:nvSpPr>
        <p:spPr>
          <a:xfrm>
            <a:off x="2366010" y="2042475"/>
            <a:ext cx="7772400" cy="3803175"/>
          </a:xfrm>
          <a:prstGeom prst="rect">
            <a:avLst/>
          </a:prstGeom>
          <a:solidFill>
            <a:srgbClr val="00B050"/>
          </a:solidFill>
        </p:spPr>
        <p:txBody>
          <a:bodyPr vert="horz" lIns="0" tIns="0" rIns="0" bIns="0" rtlCol="0">
            <a:noAutofit/>
          </a:bodyPr>
          <a:lstStyle>
            <a:defPPr>
              <a:defRPr lang="da-DK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a-DK" sz="2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20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6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400" b="0" i="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a-DK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da-DK" sz="10000" b="1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32236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8725B1-B994-4D7B-A07F-AE714E4E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14D018D-E9F0-43E5-8FA6-AE28C07174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4FE3AA4-C959-4598-A81D-3107E4A79C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B5B086B2-BE0E-4210-8A89-700C52DD7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75" y="1666876"/>
            <a:ext cx="9820275" cy="4352925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da-DK" b="1" dirty="0"/>
              <a:t>Points of </a:t>
            </a:r>
            <a:r>
              <a:rPr lang="da-DK" b="1" dirty="0" err="1"/>
              <a:t>reflection</a:t>
            </a:r>
            <a:r>
              <a:rPr lang="da-DK" b="1" dirty="0"/>
              <a:t>: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Why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think</a:t>
            </a:r>
            <a:r>
              <a:rPr lang="da-DK" dirty="0"/>
              <a:t> I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in </a:t>
            </a:r>
            <a:r>
              <a:rPr lang="da-DK" dirty="0" err="1"/>
              <a:t>control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groups</a:t>
            </a:r>
            <a:r>
              <a:rPr lang="da-DK" dirty="0"/>
              <a:t> has to </a:t>
            </a:r>
            <a:r>
              <a:rPr lang="da-DK" dirty="0" err="1"/>
              <a:t>reflect</a:t>
            </a:r>
            <a:r>
              <a:rPr lang="da-DK" dirty="0"/>
              <a:t> and </a:t>
            </a:r>
            <a:r>
              <a:rPr lang="da-DK" dirty="0" err="1"/>
              <a:t>write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didactical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context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have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communicative</a:t>
            </a:r>
            <a:r>
              <a:rPr lang="da-DK" dirty="0"/>
              <a:t> </a:t>
            </a:r>
            <a:r>
              <a:rPr lang="da-DK" dirty="0" err="1"/>
              <a:t>competences</a:t>
            </a:r>
            <a:r>
              <a:rPr lang="da-DK" dirty="0"/>
              <a:t>?</a:t>
            </a:r>
          </a:p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4677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53D451-46C3-4F6D-A25B-9326C610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anchor="t">
            <a:normAutofit/>
          </a:bodyPr>
          <a:lstStyle/>
          <a:p>
            <a:r>
              <a:rPr lang="da-DK" sz="3000" dirty="0"/>
              <a:t>Present </a:t>
            </a:r>
            <a:r>
              <a:rPr lang="da-DK" sz="3000" dirty="0" err="1"/>
              <a:t>your</a:t>
            </a:r>
            <a:r>
              <a:rPr lang="da-DK" sz="3000" dirty="0"/>
              <a:t> </a:t>
            </a:r>
            <a:r>
              <a:rPr lang="da-DK" sz="3000" dirty="0" err="1"/>
              <a:t>answers</a:t>
            </a:r>
            <a:r>
              <a:rPr lang="da-DK" sz="3000" dirty="0"/>
              <a:t> in </a:t>
            </a:r>
            <a:r>
              <a:rPr lang="da-DK" sz="3000" dirty="0" err="1"/>
              <a:t>inner-outer</a:t>
            </a:r>
            <a:r>
              <a:rPr lang="da-DK" sz="3000" dirty="0"/>
              <a:t> </a:t>
            </a:r>
            <a:r>
              <a:rPr lang="da-DK" sz="3000" dirty="0" err="1"/>
              <a:t>circle</a:t>
            </a:r>
            <a:endParaRPr lang="da-DK" sz="30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C800812-878A-4786-A104-49861F8E3F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52AE9A-BFA3-4C3C-AB9C-A138DBA394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1999E2B6-D8C9-48FA-86DF-EBCE4CF8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D1DEF6B-7034-4263-8C38-23C31E7A3808}"/>
              </a:ext>
            </a:extLst>
          </p:cNvPr>
          <p:cNvSpPr/>
          <p:nvPr/>
        </p:nvSpPr>
        <p:spPr>
          <a:xfrm>
            <a:off x="5618921" y="948005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/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284929C-901F-4457-894B-FCD00B0DBF2A}"/>
              </a:ext>
            </a:extLst>
          </p:cNvPr>
          <p:cNvSpPr/>
          <p:nvPr/>
        </p:nvSpPr>
        <p:spPr>
          <a:xfrm>
            <a:off x="5602779" y="1474557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8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18470B0-0C08-4F2C-9ED2-F43316C41A75}"/>
              </a:ext>
            </a:extLst>
          </p:cNvPr>
          <p:cNvSpPr/>
          <p:nvPr/>
        </p:nvSpPr>
        <p:spPr>
          <a:xfrm>
            <a:off x="3891407" y="2178729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7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6643238-ADB6-404C-B7CC-16186D35A8F7}"/>
              </a:ext>
            </a:extLst>
          </p:cNvPr>
          <p:cNvSpPr/>
          <p:nvPr/>
        </p:nvSpPr>
        <p:spPr>
          <a:xfrm>
            <a:off x="7319143" y="2084657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1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197AC54-0D8D-4DB6-985B-1808D52D82BA}"/>
              </a:ext>
            </a:extLst>
          </p:cNvPr>
          <p:cNvSpPr/>
          <p:nvPr/>
        </p:nvSpPr>
        <p:spPr>
          <a:xfrm>
            <a:off x="7851240" y="3163366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F08B0D7-6D1E-4DA2-A53C-4FEA61FBDC20}"/>
              </a:ext>
            </a:extLst>
          </p:cNvPr>
          <p:cNvSpPr/>
          <p:nvPr/>
        </p:nvSpPr>
        <p:spPr>
          <a:xfrm>
            <a:off x="7587344" y="4696024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3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4C4ACEA-2C11-4C21-88FF-84D024C46548}"/>
              </a:ext>
            </a:extLst>
          </p:cNvPr>
          <p:cNvSpPr/>
          <p:nvPr/>
        </p:nvSpPr>
        <p:spPr>
          <a:xfrm>
            <a:off x="5971760" y="5758717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4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5DAB5FA-18C8-48F4-971F-395D40FB4525}"/>
              </a:ext>
            </a:extLst>
          </p:cNvPr>
          <p:cNvSpPr/>
          <p:nvPr/>
        </p:nvSpPr>
        <p:spPr>
          <a:xfrm>
            <a:off x="3995670" y="5142777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5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D742C7A2-926F-4009-A412-054B58A39599}"/>
              </a:ext>
            </a:extLst>
          </p:cNvPr>
          <p:cNvSpPr/>
          <p:nvPr/>
        </p:nvSpPr>
        <p:spPr>
          <a:xfrm>
            <a:off x="3383973" y="3701233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6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F751E82-3203-473A-AD6B-52D8DE81C8E1}"/>
              </a:ext>
            </a:extLst>
          </p:cNvPr>
          <p:cNvSpPr/>
          <p:nvPr/>
        </p:nvSpPr>
        <p:spPr>
          <a:xfrm>
            <a:off x="7926253" y="1737692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2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D6FB3E98-BF16-44A1-92D8-DC78FEE8166F}"/>
              </a:ext>
            </a:extLst>
          </p:cNvPr>
          <p:cNvSpPr/>
          <p:nvPr/>
        </p:nvSpPr>
        <p:spPr>
          <a:xfrm>
            <a:off x="8631931" y="3177370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3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23E55AA-C0BB-4093-BC27-743D293A47BB}"/>
              </a:ext>
            </a:extLst>
          </p:cNvPr>
          <p:cNvSpPr/>
          <p:nvPr/>
        </p:nvSpPr>
        <p:spPr>
          <a:xfrm>
            <a:off x="8107530" y="5026207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4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FD59700-F15C-4F7B-BC65-776C8D88D1B9}"/>
              </a:ext>
            </a:extLst>
          </p:cNvPr>
          <p:cNvSpPr/>
          <p:nvPr/>
        </p:nvSpPr>
        <p:spPr>
          <a:xfrm>
            <a:off x="5989779" y="6249444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5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9BCCA83-E650-4887-9828-111CF68519CA}"/>
              </a:ext>
            </a:extLst>
          </p:cNvPr>
          <p:cNvSpPr/>
          <p:nvPr/>
        </p:nvSpPr>
        <p:spPr>
          <a:xfrm>
            <a:off x="3455091" y="5552662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6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C45FF000-6119-4ED0-A503-300A87AAAF55}"/>
              </a:ext>
            </a:extLst>
          </p:cNvPr>
          <p:cNvSpPr/>
          <p:nvPr/>
        </p:nvSpPr>
        <p:spPr>
          <a:xfrm>
            <a:off x="2631108" y="3704303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7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18F0B23-2A56-4B04-9EBD-303B63610555}"/>
              </a:ext>
            </a:extLst>
          </p:cNvPr>
          <p:cNvSpPr/>
          <p:nvPr/>
        </p:nvSpPr>
        <p:spPr>
          <a:xfrm>
            <a:off x="3302216" y="1855945"/>
            <a:ext cx="705678" cy="467139"/>
          </a:xfrm>
          <a:prstGeom prst="ellips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8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DFABCBE-AED1-4A34-B7E2-BB17E79CA3D1}"/>
              </a:ext>
            </a:extLst>
          </p:cNvPr>
          <p:cNvSpPr/>
          <p:nvPr/>
        </p:nvSpPr>
        <p:spPr>
          <a:xfrm>
            <a:off x="3055455" y="1170681"/>
            <a:ext cx="6081090" cy="5254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DFEA7347-F500-451E-9B5A-8A86373AAFD9}"/>
              </a:ext>
            </a:extLst>
          </p:cNvPr>
          <p:cNvSpPr/>
          <p:nvPr/>
        </p:nvSpPr>
        <p:spPr>
          <a:xfrm>
            <a:off x="3519190" y="1619863"/>
            <a:ext cx="4941179" cy="44920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644B9EF9-837A-47D6-B115-62F84B7B59BE}"/>
              </a:ext>
            </a:extLst>
          </p:cNvPr>
          <p:cNvCxnSpPr/>
          <p:nvPr/>
        </p:nvCxnSpPr>
        <p:spPr>
          <a:xfrm>
            <a:off x="5971760" y="2178729"/>
            <a:ext cx="1204292" cy="467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FCC29186-85F4-4F45-AA7E-0B7359A9D236}"/>
              </a:ext>
            </a:extLst>
          </p:cNvPr>
          <p:cNvCxnSpPr>
            <a:cxnSpLocks/>
          </p:cNvCxnSpPr>
          <p:nvPr/>
        </p:nvCxnSpPr>
        <p:spPr>
          <a:xfrm>
            <a:off x="7404652" y="2787878"/>
            <a:ext cx="338101" cy="657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C6DF2EB6-C51A-41AF-AE8A-24A45F2FFF69}"/>
              </a:ext>
            </a:extLst>
          </p:cNvPr>
          <p:cNvCxnSpPr>
            <a:cxnSpLocks/>
          </p:cNvCxnSpPr>
          <p:nvPr/>
        </p:nvCxnSpPr>
        <p:spPr>
          <a:xfrm flipH="1">
            <a:off x="7742753" y="3836918"/>
            <a:ext cx="197430" cy="701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CE8EA863-B681-400B-BB32-10A894D5F0A3}"/>
              </a:ext>
            </a:extLst>
          </p:cNvPr>
          <p:cNvCxnSpPr>
            <a:cxnSpLocks/>
          </p:cNvCxnSpPr>
          <p:nvPr/>
        </p:nvCxnSpPr>
        <p:spPr>
          <a:xfrm flipH="1">
            <a:off x="6677439" y="5173178"/>
            <a:ext cx="708841" cy="436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pilforbindelse 37">
            <a:extLst>
              <a:ext uri="{FF2B5EF4-FFF2-40B4-BE49-F238E27FC236}">
                <a16:creationId xmlns:a16="http://schemas.microsoft.com/office/drawing/2014/main" id="{B50EA214-C9C3-4BA7-9343-580EE199812C}"/>
              </a:ext>
            </a:extLst>
          </p:cNvPr>
          <p:cNvCxnSpPr>
            <a:cxnSpLocks/>
          </p:cNvCxnSpPr>
          <p:nvPr/>
        </p:nvCxnSpPr>
        <p:spPr>
          <a:xfrm flipH="1" flipV="1">
            <a:off x="4918322" y="5238137"/>
            <a:ext cx="1037296" cy="352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ige pilforbindelse 41">
            <a:extLst>
              <a:ext uri="{FF2B5EF4-FFF2-40B4-BE49-F238E27FC236}">
                <a16:creationId xmlns:a16="http://schemas.microsoft.com/office/drawing/2014/main" id="{5739CB02-5AEA-4ECA-9727-22870BA45B77}"/>
              </a:ext>
            </a:extLst>
          </p:cNvPr>
          <p:cNvCxnSpPr>
            <a:cxnSpLocks/>
          </p:cNvCxnSpPr>
          <p:nvPr/>
        </p:nvCxnSpPr>
        <p:spPr>
          <a:xfrm flipH="1" flipV="1">
            <a:off x="4160769" y="4168372"/>
            <a:ext cx="316491" cy="85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Lige pilforbindelse 44">
            <a:extLst>
              <a:ext uri="{FF2B5EF4-FFF2-40B4-BE49-F238E27FC236}">
                <a16:creationId xmlns:a16="http://schemas.microsoft.com/office/drawing/2014/main" id="{B843022D-9AD9-4E41-8955-F8A7CBB7ABCC}"/>
              </a:ext>
            </a:extLst>
          </p:cNvPr>
          <p:cNvCxnSpPr>
            <a:cxnSpLocks/>
          </p:cNvCxnSpPr>
          <p:nvPr/>
        </p:nvCxnSpPr>
        <p:spPr>
          <a:xfrm flipV="1">
            <a:off x="4083853" y="2787878"/>
            <a:ext cx="264656" cy="873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Lige pilforbindelse 46">
            <a:extLst>
              <a:ext uri="{FF2B5EF4-FFF2-40B4-BE49-F238E27FC236}">
                <a16:creationId xmlns:a16="http://schemas.microsoft.com/office/drawing/2014/main" id="{E6F673F5-F6E0-4B01-8BE6-4A3986BCD33E}"/>
              </a:ext>
            </a:extLst>
          </p:cNvPr>
          <p:cNvCxnSpPr>
            <a:cxnSpLocks/>
          </p:cNvCxnSpPr>
          <p:nvPr/>
        </p:nvCxnSpPr>
        <p:spPr>
          <a:xfrm flipV="1">
            <a:off x="4672288" y="2164372"/>
            <a:ext cx="1013411" cy="334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89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55E72-B6FD-436D-91BB-DE37E290E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CD8AB4FA-9474-4CD9-A473-1422A894F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0375" y="1600200"/>
            <a:ext cx="6942895" cy="4346143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D1672B5-0307-45E2-A977-0B72CFC278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14A9669-4DC2-4B0C-B55C-C2DE8EF18B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16142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F5EA3-FC87-4089-A899-6C61C578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 anchor="t">
            <a:normAutofit/>
          </a:bodyPr>
          <a:lstStyle/>
          <a:p>
            <a:r>
              <a:rPr lang="da-DK" sz="4400" err="1"/>
              <a:t>Scaffolding</a:t>
            </a:r>
            <a:r>
              <a:rPr lang="da-DK" sz="4400"/>
              <a:t>: </a:t>
            </a:r>
            <a:r>
              <a:rPr lang="da-DK" sz="4400" err="1"/>
              <a:t>Your</a:t>
            </a:r>
            <a:r>
              <a:rPr lang="da-DK" sz="4400"/>
              <a:t> opinion</a:t>
            </a:r>
          </a:p>
        </p:txBody>
      </p:sp>
      <p:pic>
        <p:nvPicPr>
          <p:cNvPr id="7" name="Pladsholder til indhold 6" descr="Et billede, der indeholder tekst&#10;&#10;Automatisk genereret beskrivelse">
            <a:extLst>
              <a:ext uri="{FF2B5EF4-FFF2-40B4-BE49-F238E27FC236}">
                <a16:creationId xmlns:a16="http://schemas.microsoft.com/office/drawing/2014/main" id="{ABE723EF-B86E-432A-82EF-933C88D1E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0698" y="1524000"/>
            <a:ext cx="8023124" cy="4352544"/>
          </a:xfrm>
          <a:noFill/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C14401B-A373-4F97-89F3-4F1622E71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26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F33A5F4-41A5-4174-A751-6E96D79624F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pic>
        <p:nvPicPr>
          <p:cNvPr id="8" name="Picture 2" descr="Teaching-learning cycle: reading and writing connections">
            <a:extLst>
              <a:ext uri="{FF2B5EF4-FFF2-40B4-BE49-F238E27FC236}">
                <a16:creationId xmlns:a16="http://schemas.microsoft.com/office/drawing/2014/main" id="{4262CBD3-82F4-4410-9F10-BA46C171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1" y="198570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A237762F-DACB-4C79-A5F2-7F8C7D8FE11C}"/>
              </a:ext>
            </a:extLst>
          </p:cNvPr>
          <p:cNvSpPr/>
          <p:nvPr/>
        </p:nvSpPr>
        <p:spPr>
          <a:xfrm>
            <a:off x="504424" y="2500568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4247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29D96-22D1-4C3F-B608-42B8EFF1D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19539"/>
            <a:ext cx="9829800" cy="91440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09703F-1964-4585-AD26-580B3AAE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CF82FCE-BFC8-4732-A100-4E08411D1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75AED07-5AF5-46AD-ADC1-555CDE7D0C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B1971FBC-0B17-4312-B347-E2F96EDA8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15" y="2438401"/>
            <a:ext cx="3990975" cy="2867025"/>
          </a:xfrm>
          <a:prstGeom prst="rect">
            <a:avLst/>
          </a:prstGeom>
        </p:spPr>
      </p:pic>
      <p:sp>
        <p:nvSpPr>
          <p:cNvPr id="8" name="Taleboble: oval 7">
            <a:extLst>
              <a:ext uri="{FF2B5EF4-FFF2-40B4-BE49-F238E27FC236}">
                <a16:creationId xmlns:a16="http://schemas.microsoft.com/office/drawing/2014/main" id="{389DB56B-14A6-4D8E-A76B-20038CD0A2B9}"/>
              </a:ext>
            </a:extLst>
          </p:cNvPr>
          <p:cNvSpPr/>
          <p:nvPr/>
        </p:nvSpPr>
        <p:spPr>
          <a:xfrm>
            <a:off x="7096539" y="3667539"/>
            <a:ext cx="2156791" cy="1192696"/>
          </a:xfrm>
          <a:prstGeom prst="wedgeEllipseCallout">
            <a:avLst>
              <a:gd name="adj1" fmla="val -79358"/>
              <a:gd name="adj2" fmla="val -375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 </a:t>
            </a:r>
            <a:r>
              <a:rPr lang="da-DK" dirty="0" err="1"/>
              <a:t>play</a:t>
            </a:r>
            <a:r>
              <a:rPr lang="da-DK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6397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aching-learning cycle: reading and writing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1" y="164026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1711858" y="2149311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3695307" y="415951"/>
            <a:ext cx="7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/>
              <a:t>Modelling</a:t>
            </a:r>
            <a:r>
              <a:rPr lang="da-DK" sz="4000" b="1" dirty="0"/>
              <a:t> the </a:t>
            </a:r>
            <a:r>
              <a:rPr lang="da-DK" sz="4000" b="1" dirty="0" err="1"/>
              <a:t>text</a:t>
            </a:r>
            <a:endParaRPr lang="da-DK" sz="4000" b="1" dirty="0"/>
          </a:p>
        </p:txBody>
      </p:sp>
      <p:sp>
        <p:nvSpPr>
          <p:cNvPr id="3" name="Tekstfelt 2"/>
          <p:cNvSpPr txBox="1"/>
          <p:nvPr/>
        </p:nvSpPr>
        <p:spPr>
          <a:xfrm>
            <a:off x="3850640" y="2149311"/>
            <a:ext cx="65531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Read an </a:t>
            </a:r>
            <a:r>
              <a:rPr lang="da-DK" dirty="0" err="1"/>
              <a:t>example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 err="1"/>
              <a:t>Deconstruct</a:t>
            </a:r>
            <a:r>
              <a:rPr lang="da-DK" dirty="0"/>
              <a:t> the </a:t>
            </a:r>
            <a:r>
              <a:rPr lang="da-DK" dirty="0" err="1"/>
              <a:t>example</a:t>
            </a:r>
            <a:endParaRPr lang="da-DK" dirty="0"/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endParaRPr lang="da-DK" dirty="0"/>
          </a:p>
          <a:p>
            <a:pPr marL="342900" indent="-342900">
              <a:buAutoNum type="arabicPeriod"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CF471AF-3D5E-4CD8-8C83-589F4B70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824" y="990600"/>
            <a:ext cx="4238560" cy="527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7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9DCBA-0537-4460-BD1C-C87CDAA6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an </a:t>
            </a:r>
            <a:r>
              <a:rPr lang="da-DK" dirty="0" err="1"/>
              <a:t>arguing</a:t>
            </a:r>
            <a:r>
              <a:rPr lang="da-DK" dirty="0"/>
              <a:t> </a:t>
            </a:r>
            <a:r>
              <a:rPr lang="da-DK" dirty="0" err="1"/>
              <a:t>text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0FA8120-9A04-4A09-9A68-E2E35D40F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29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0D3FC1-4F8D-4997-BE2A-0900CFE4191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C260324B-F346-4FD6-A4BE-0450D5079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8320" y="224744"/>
            <a:ext cx="3679520" cy="6501175"/>
          </a:xfr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2C9F4451-A751-44FC-8340-65C67DF003DD}"/>
              </a:ext>
            </a:extLst>
          </p:cNvPr>
          <p:cNvSpPr txBox="1"/>
          <p:nvPr/>
        </p:nvSpPr>
        <p:spPr>
          <a:xfrm>
            <a:off x="8639175" y="2228850"/>
            <a:ext cx="2943225" cy="3139321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 err="1"/>
              <a:t>Deconstruct</a:t>
            </a:r>
            <a:r>
              <a:rPr lang="da-DK" b="1" dirty="0"/>
              <a:t> the </a:t>
            </a:r>
            <a:r>
              <a:rPr lang="da-DK" b="1" dirty="0" err="1"/>
              <a:t>text</a:t>
            </a:r>
            <a:r>
              <a:rPr lang="da-DK" b="1" dirty="0"/>
              <a:t>:</a:t>
            </a:r>
          </a:p>
          <a:p>
            <a:pPr marL="342900" indent="-342900">
              <a:buAutoNum type="arabicPeriod"/>
            </a:pPr>
            <a:r>
              <a:rPr lang="da-DK" dirty="0" err="1"/>
              <a:t>Use</a:t>
            </a:r>
            <a:r>
              <a:rPr lang="da-DK" dirty="0"/>
              <a:t> the template. Find the </a:t>
            </a:r>
            <a:r>
              <a:rPr lang="da-DK" dirty="0" err="1"/>
              <a:t>sentencestarters</a:t>
            </a:r>
            <a:r>
              <a:rPr lang="da-DK" dirty="0"/>
              <a:t> and mark </a:t>
            </a:r>
            <a:r>
              <a:rPr lang="da-DK" dirty="0" err="1"/>
              <a:t>them</a:t>
            </a:r>
            <a:r>
              <a:rPr lang="da-DK" dirty="0"/>
              <a:t> with </a:t>
            </a:r>
            <a:r>
              <a:rPr lang="da-DK" dirty="0" err="1"/>
              <a:t>yellow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coherence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the </a:t>
            </a:r>
            <a:r>
              <a:rPr lang="da-DK" dirty="0" err="1"/>
              <a:t>headline</a:t>
            </a:r>
            <a:r>
              <a:rPr lang="da-DK" dirty="0"/>
              <a:t> and the end?</a:t>
            </a:r>
          </a:p>
          <a:p>
            <a:pPr marL="342900" indent="-342900">
              <a:buAutoNum type="arabicPeriod"/>
            </a:pPr>
            <a:r>
              <a:rPr lang="da-DK" dirty="0" err="1"/>
              <a:t>What</a:t>
            </a:r>
            <a:r>
              <a:rPr lang="da-DK" dirty="0"/>
              <a:t> opinion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article</a:t>
            </a:r>
            <a:r>
              <a:rPr lang="da-DK" dirty="0"/>
              <a:t> </a:t>
            </a:r>
            <a:r>
              <a:rPr lang="da-DK" dirty="0" err="1"/>
              <a:t>express</a:t>
            </a:r>
            <a:r>
              <a:rPr lang="da-DK" dirty="0"/>
              <a:t>?</a:t>
            </a:r>
          </a:p>
          <a:p>
            <a:pPr marL="342900" indent="-342900">
              <a:buAutoNum type="arabicPeriod"/>
            </a:pPr>
            <a:r>
              <a:rPr lang="da-DK" dirty="0" err="1"/>
              <a:t>Create</a:t>
            </a:r>
            <a:r>
              <a:rPr lang="da-DK" dirty="0"/>
              <a:t> an alternative </a:t>
            </a:r>
            <a:r>
              <a:rPr lang="da-DK" dirty="0" err="1"/>
              <a:t>headline</a:t>
            </a:r>
            <a:endParaRPr lang="da-DK" dirty="0"/>
          </a:p>
        </p:txBody>
      </p:sp>
      <p:pic>
        <p:nvPicPr>
          <p:cNvPr id="12" name="Picture 2" descr="Teaching-learning cycle: reading and writing connections">
            <a:extLst>
              <a:ext uri="{FF2B5EF4-FFF2-40B4-BE49-F238E27FC236}">
                <a16:creationId xmlns:a16="http://schemas.microsoft.com/office/drawing/2014/main" id="{6768140D-696D-444F-838A-B91F558F1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4846" y="2494122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E16240C3-8AA6-40CB-BEE0-BEC4DD005962}"/>
              </a:ext>
            </a:extLst>
          </p:cNvPr>
          <p:cNvSpPr/>
          <p:nvPr/>
        </p:nvSpPr>
        <p:spPr>
          <a:xfrm>
            <a:off x="1835683" y="3054186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43654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3C76AA2-D3EF-934D-3AB9-B07510EC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/>
          <a:p>
            <a:r>
              <a:rPr lang="da-DK" sz="4800" dirty="0" err="1"/>
              <a:t>Teaching</a:t>
            </a:r>
            <a:r>
              <a:rPr lang="da-DK" sz="4800" dirty="0"/>
              <a:t> </a:t>
            </a:r>
            <a:r>
              <a:rPr lang="da-DK" sz="4800" dirty="0" err="1"/>
              <a:t>goals</a:t>
            </a:r>
            <a:br>
              <a:rPr lang="da-DK" sz="4800" dirty="0"/>
            </a:br>
            <a:endParaRPr lang="en-US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4DA9187-8EB1-4E4F-B334-89FFC6C91602}"/>
              </a:ext>
            </a:extLst>
          </p:cNvPr>
          <p:cNvSpPr txBox="1"/>
          <p:nvPr/>
        </p:nvSpPr>
        <p:spPr>
          <a:xfrm>
            <a:off x="1188720" y="1746504"/>
            <a:ext cx="9829800" cy="435254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a-DK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da-DK" sz="2400" dirty="0"/>
              <a:t>1. I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dirty="0" err="1"/>
              <a:t>teaching</a:t>
            </a:r>
            <a:r>
              <a:rPr lang="da-DK" sz="2400" dirty="0"/>
              <a:t> plan by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didactical</a:t>
            </a:r>
            <a:r>
              <a:rPr lang="da-DK" sz="2400" dirty="0"/>
              <a:t> model: The </a:t>
            </a:r>
            <a:r>
              <a:rPr lang="da-DK" sz="2400" dirty="0" err="1"/>
              <a:t>Teaching</a:t>
            </a:r>
            <a:r>
              <a:rPr lang="da-DK" sz="2400" dirty="0"/>
              <a:t> Learning </a:t>
            </a:r>
            <a:r>
              <a:rPr lang="da-DK" sz="2400" dirty="0" err="1"/>
              <a:t>Cycle</a:t>
            </a:r>
            <a:endParaRPr lang="da-DK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da-DK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da-DK" sz="2400" dirty="0"/>
              <a:t>2. I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scaffold</a:t>
            </a:r>
            <a:r>
              <a:rPr lang="da-DK" sz="2400" dirty="0"/>
              <a:t> </a:t>
            </a:r>
            <a:r>
              <a:rPr lang="da-DK" sz="2400" dirty="0" err="1"/>
              <a:t>language</a:t>
            </a:r>
            <a:r>
              <a:rPr lang="da-DK" sz="2400" dirty="0"/>
              <a:t> by </a:t>
            </a:r>
            <a:r>
              <a:rPr lang="da-DK" sz="2400" dirty="0" err="1"/>
              <a:t>having</a:t>
            </a:r>
            <a:r>
              <a:rPr lang="da-DK" sz="2400" dirty="0"/>
              <a:t> a </a:t>
            </a:r>
            <a:r>
              <a:rPr lang="da-DK" sz="2400" dirty="0" err="1"/>
              <a:t>focus</a:t>
            </a:r>
            <a:r>
              <a:rPr lang="da-DK" sz="2400" dirty="0"/>
              <a:t> on </a:t>
            </a:r>
            <a:r>
              <a:rPr lang="da-DK" sz="2400" dirty="0" err="1"/>
              <a:t>keywords</a:t>
            </a:r>
            <a:r>
              <a:rPr lang="da-DK" sz="2400" dirty="0"/>
              <a:t> and </a:t>
            </a:r>
            <a:r>
              <a:rPr lang="da-DK" sz="2400" dirty="0" err="1"/>
              <a:t>chunks</a:t>
            </a:r>
            <a:endParaRPr lang="da-DK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da-DK" sz="2400" dirty="0"/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r>
              <a:rPr lang="da-DK" sz="2400" dirty="0"/>
              <a:t>3. I </a:t>
            </a:r>
            <a:r>
              <a:rPr lang="da-DK" sz="2400" dirty="0" err="1"/>
              <a:t>can</a:t>
            </a:r>
            <a:r>
              <a:rPr lang="da-DK" sz="2400" dirty="0"/>
              <a:t> give feedback on an </a:t>
            </a:r>
            <a:r>
              <a:rPr lang="da-DK" sz="2400" dirty="0" err="1"/>
              <a:t>authentic</a:t>
            </a:r>
            <a:r>
              <a:rPr lang="da-DK" sz="2400" dirty="0"/>
              <a:t> student </a:t>
            </a:r>
            <a:r>
              <a:rPr lang="da-DK" sz="2400" dirty="0" err="1"/>
              <a:t>production</a:t>
            </a:r>
            <a:endParaRPr lang="da-DK" sz="24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F1100F6-D51D-4124-AA50-36D9638B9C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75DF2D63-3FF5-D547-96B9-BE9CCD1ABA58}" type="slidenum">
              <a:rPr lang="da-DK" smtClean="0"/>
              <a:pPr>
                <a:spcAft>
                  <a:spcPts val="600"/>
                </a:spcAft>
              </a:pPr>
              <a:t>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82BD7E-B72E-4C5E-9A20-2DA64A354A6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a-DK" kern="1200" cap="all" spc="100" baseline="0">
                <a:latin typeface="Posterama" panose="020B0504020200020000" pitchFamily="34" charset="0"/>
                <a:ea typeface="+mn-ea"/>
                <a:cs typeface="+mn-cs"/>
              </a:rPr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1024812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aching-learning cycle: reading and writing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1" y="164026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1711858" y="3139125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3695307" y="415951"/>
            <a:ext cx="7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 err="1"/>
              <a:t>Guided</a:t>
            </a:r>
            <a:r>
              <a:rPr lang="da-DK" sz="4000" b="1" dirty="0"/>
              <a:t> </a:t>
            </a:r>
            <a:r>
              <a:rPr lang="da-DK" sz="4000" b="1" dirty="0" err="1"/>
              <a:t>practise</a:t>
            </a:r>
            <a:endParaRPr lang="da-DK" sz="4000" b="1" dirty="0"/>
          </a:p>
        </p:txBody>
      </p:sp>
      <p:sp>
        <p:nvSpPr>
          <p:cNvPr id="3" name="Tekstfelt 2"/>
          <p:cNvSpPr txBox="1"/>
          <p:nvPr/>
        </p:nvSpPr>
        <p:spPr>
          <a:xfrm>
            <a:off x="3846135" y="1640264"/>
            <a:ext cx="60991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Watch </a:t>
            </a:r>
            <a:r>
              <a:rPr lang="da-DK" dirty="0" err="1"/>
              <a:t>youtube</a:t>
            </a:r>
            <a:r>
              <a:rPr lang="da-DK" dirty="0"/>
              <a:t>: Det er jo forår </a:t>
            </a:r>
          </a:p>
          <a:p>
            <a:pPr marL="342900" indent="-342900">
              <a:buAutoNum type="arabicPeriod"/>
            </a:pPr>
            <a:r>
              <a:rPr lang="da-DK" dirty="0"/>
              <a:t>Point of </a:t>
            </a:r>
            <a:r>
              <a:rPr lang="da-DK" dirty="0" err="1"/>
              <a:t>discussion</a:t>
            </a:r>
            <a:r>
              <a:rPr lang="da-DK" dirty="0"/>
              <a:t>: Is it ok to shop not </a:t>
            </a:r>
            <a:r>
              <a:rPr lang="da-DK" dirty="0" err="1"/>
              <a:t>wearing</a:t>
            </a:r>
            <a:r>
              <a:rPr lang="da-DK" dirty="0"/>
              <a:t> </a:t>
            </a:r>
            <a:r>
              <a:rPr lang="da-DK" dirty="0" err="1"/>
              <a:t>clothes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 err="1"/>
              <a:t>Pros</a:t>
            </a:r>
            <a:r>
              <a:rPr lang="da-DK" dirty="0"/>
              <a:t> / cons list</a:t>
            </a:r>
          </a:p>
          <a:p>
            <a:pPr marL="342900" indent="-342900">
              <a:buAutoNum type="arabicPeriod"/>
            </a:pPr>
            <a:r>
              <a:rPr lang="da-DK" dirty="0"/>
              <a:t>Overall opinion in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Joint </a:t>
            </a:r>
            <a:r>
              <a:rPr lang="da-DK" dirty="0" err="1"/>
              <a:t>construction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template</a:t>
            </a:r>
          </a:p>
          <a:p>
            <a:pPr marL="342900" indent="-342900">
              <a:buAutoNum type="arabicPeriod"/>
            </a:pP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b="1" dirty="0"/>
              <a:t>Output: </a:t>
            </a:r>
            <a:r>
              <a:rPr lang="da-DK" dirty="0"/>
              <a:t>Model </a:t>
            </a:r>
            <a:r>
              <a:rPr lang="da-DK" dirty="0" err="1"/>
              <a:t>construction</a:t>
            </a:r>
            <a:endParaRPr lang="da-DK" b="1" dirty="0"/>
          </a:p>
        </p:txBody>
      </p:sp>
      <p:sp>
        <p:nvSpPr>
          <p:cNvPr id="2" name="Pil: højre 1">
            <a:extLst>
              <a:ext uri="{FF2B5EF4-FFF2-40B4-BE49-F238E27FC236}">
                <a16:creationId xmlns:a16="http://schemas.microsoft.com/office/drawing/2014/main" id="{FFB1411E-A2F0-4D7C-8CC9-1C7AFFBC841A}"/>
              </a:ext>
            </a:extLst>
          </p:cNvPr>
          <p:cNvSpPr/>
          <p:nvPr/>
        </p:nvSpPr>
        <p:spPr>
          <a:xfrm>
            <a:off x="3695307" y="3738976"/>
            <a:ext cx="4067175" cy="3859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94A93092-5570-4BD9-8AC0-0B7B285F1695}"/>
              </a:ext>
            </a:extLst>
          </p:cNvPr>
          <p:cNvSpPr txBox="1"/>
          <p:nvPr/>
        </p:nvSpPr>
        <p:spPr>
          <a:xfrm>
            <a:off x="8054565" y="3667213"/>
            <a:ext cx="378142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text</a:t>
            </a:r>
            <a:r>
              <a:rPr lang="da-DK" dirty="0"/>
              <a:t> from template </a:t>
            </a:r>
            <a:r>
              <a:rPr lang="da-DK" dirty="0" err="1"/>
              <a:t>together</a:t>
            </a:r>
            <a:r>
              <a:rPr lang="da-DK" dirty="0"/>
              <a:t> in class</a:t>
            </a:r>
          </a:p>
        </p:txBody>
      </p:sp>
    </p:spTree>
    <p:extLst>
      <p:ext uri="{BB962C8B-B14F-4D97-AF65-F5344CB8AC3E}">
        <p14:creationId xmlns:p14="http://schemas.microsoft.com/office/powerpoint/2010/main" val="19628423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79C3B-DF56-49A7-AFD3-CA06C4D08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Det er forår!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73F94E4-6083-4D8A-8103-61E11B0E2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hlinkClick r:id="rId2"/>
              </a:rPr>
              <a:t>https://www.youtube.com/shorts/NTpEa8oi9Yk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Point of </a:t>
            </a:r>
            <a:r>
              <a:rPr lang="da-DK" dirty="0" err="1"/>
              <a:t>discussion</a:t>
            </a:r>
            <a:r>
              <a:rPr lang="da-DK" dirty="0"/>
              <a:t>: Is </a:t>
            </a:r>
            <a:r>
              <a:rPr lang="da-DK" dirty="0" err="1"/>
              <a:t>is</a:t>
            </a:r>
            <a:r>
              <a:rPr lang="da-DK" dirty="0"/>
              <a:t> ok to </a:t>
            </a:r>
            <a:r>
              <a:rPr lang="da-DK" dirty="0" err="1"/>
              <a:t>wear</a:t>
            </a:r>
            <a:r>
              <a:rPr lang="da-DK" dirty="0"/>
              <a:t>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shopping?</a:t>
            </a:r>
          </a:p>
          <a:p>
            <a:pPr marL="0" indent="0">
              <a:buNone/>
            </a:pPr>
            <a:endParaRPr lang="da-DK" dirty="0"/>
          </a:p>
          <a:p>
            <a:pPr marL="457200" indent="-457200">
              <a:buAutoNum type="arabicPeriod"/>
            </a:pP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pros</a:t>
            </a:r>
            <a:r>
              <a:rPr lang="da-DK" dirty="0"/>
              <a:t>/cons list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ED6B08E-4033-41F1-A71B-5CB27FE12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31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8700C6-4184-45F1-A9B6-499A7D301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0C585604-4807-418B-ABE8-9C3264533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147115"/>
              </p:ext>
            </p:extLst>
          </p:nvPr>
        </p:nvGraphicFramePr>
        <p:xfrm>
          <a:off x="1152143" y="3686175"/>
          <a:ext cx="4219958" cy="2695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9979">
                  <a:extLst>
                    <a:ext uri="{9D8B030D-6E8A-4147-A177-3AD203B41FA5}">
                      <a16:colId xmlns:a16="http://schemas.microsoft.com/office/drawing/2014/main" val="2363979400"/>
                    </a:ext>
                  </a:extLst>
                </a:gridCol>
                <a:gridCol w="2109979">
                  <a:extLst>
                    <a:ext uri="{9D8B030D-6E8A-4147-A177-3AD203B41FA5}">
                      <a16:colId xmlns:a16="http://schemas.microsoft.com/office/drawing/2014/main" val="3340133758"/>
                    </a:ext>
                  </a:extLst>
                </a:gridCol>
              </a:tblGrid>
              <a:tr h="539115">
                <a:tc>
                  <a:txBody>
                    <a:bodyPr/>
                    <a:lstStyle/>
                    <a:p>
                      <a:r>
                        <a:rPr lang="da-DK" dirty="0" err="1"/>
                        <a:t>Pros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71763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85440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291877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6683"/>
                  </a:ext>
                </a:extLst>
              </a:tr>
              <a:tr h="539115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0740"/>
                  </a:ext>
                </a:extLst>
              </a:tr>
            </a:tbl>
          </a:graphicData>
        </a:graphic>
      </p:graphicFrame>
      <p:sp>
        <p:nvSpPr>
          <p:cNvPr id="8" name="Pil: højre 7">
            <a:extLst>
              <a:ext uri="{FF2B5EF4-FFF2-40B4-BE49-F238E27FC236}">
                <a16:creationId xmlns:a16="http://schemas.microsoft.com/office/drawing/2014/main" id="{80EC8F4F-8DF0-4130-8832-DB78DDE96A53}"/>
              </a:ext>
            </a:extLst>
          </p:cNvPr>
          <p:cNvSpPr/>
          <p:nvPr/>
        </p:nvSpPr>
        <p:spPr>
          <a:xfrm>
            <a:off x="5819775" y="4010025"/>
            <a:ext cx="1657350" cy="704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Stjerne: 6 takker 8">
            <a:extLst>
              <a:ext uri="{FF2B5EF4-FFF2-40B4-BE49-F238E27FC236}">
                <a16:creationId xmlns:a16="http://schemas.microsoft.com/office/drawing/2014/main" id="{80A72E82-3CE3-4648-B254-DF18A98C7019}"/>
              </a:ext>
            </a:extLst>
          </p:cNvPr>
          <p:cNvSpPr/>
          <p:nvPr/>
        </p:nvSpPr>
        <p:spPr>
          <a:xfrm>
            <a:off x="7705725" y="3180969"/>
            <a:ext cx="3190875" cy="2506887"/>
          </a:xfrm>
          <a:prstGeom prst="star6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The overall opinion in class is….??</a:t>
            </a:r>
          </a:p>
        </p:txBody>
      </p:sp>
    </p:spTree>
    <p:extLst>
      <p:ext uri="{BB962C8B-B14F-4D97-AF65-F5344CB8AC3E}">
        <p14:creationId xmlns:p14="http://schemas.microsoft.com/office/powerpoint/2010/main" val="1647159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93C07-B571-4554-B708-534D2CFA8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Joint </a:t>
            </a:r>
            <a:r>
              <a:rPr lang="da-DK" dirty="0" err="1"/>
              <a:t>construction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65EFA4C-CF1D-40AA-8D30-7B04BFEE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Together</a:t>
            </a:r>
            <a:r>
              <a:rPr lang="da-DK" dirty="0"/>
              <a:t> with the class the </a:t>
            </a:r>
            <a:r>
              <a:rPr lang="da-DK" dirty="0" err="1"/>
              <a:t>teacher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the template to </a:t>
            </a:r>
            <a:r>
              <a:rPr lang="da-DK" dirty="0" err="1"/>
              <a:t>create</a:t>
            </a:r>
            <a:r>
              <a:rPr lang="da-DK" dirty="0"/>
              <a:t> an </a:t>
            </a:r>
            <a:r>
              <a:rPr lang="da-DK" dirty="0" err="1"/>
              <a:t>arguing</a:t>
            </a:r>
            <a:r>
              <a:rPr lang="da-DK" dirty="0"/>
              <a:t> </a:t>
            </a:r>
            <a:r>
              <a:rPr lang="da-DK" dirty="0" err="1"/>
              <a:t>article</a:t>
            </a:r>
            <a:r>
              <a:rPr lang="da-DK" dirty="0"/>
              <a:t> on </a:t>
            </a:r>
            <a:r>
              <a:rPr lang="da-DK" dirty="0" err="1"/>
              <a:t>whether</a:t>
            </a:r>
            <a:r>
              <a:rPr lang="da-DK" dirty="0"/>
              <a:t> it is ok to go out shopping </a:t>
            </a:r>
            <a:r>
              <a:rPr lang="da-DK" dirty="0" err="1"/>
              <a:t>wearing</a:t>
            </a:r>
            <a:r>
              <a:rPr lang="da-DK" dirty="0"/>
              <a:t> </a:t>
            </a:r>
            <a:r>
              <a:rPr lang="da-DK" dirty="0" err="1"/>
              <a:t>almost</a:t>
            </a:r>
            <a:r>
              <a:rPr lang="da-DK" dirty="0"/>
              <a:t> </a:t>
            </a:r>
            <a:r>
              <a:rPr lang="da-DK" dirty="0" err="1"/>
              <a:t>nothing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b="1" i="1" dirty="0" err="1"/>
              <a:t>Encourage</a:t>
            </a:r>
            <a:r>
              <a:rPr lang="da-DK" b="1" i="1" dirty="0"/>
              <a:t> the </a:t>
            </a:r>
            <a:r>
              <a:rPr lang="da-DK" b="1" i="1" dirty="0" err="1"/>
              <a:t>learner</a:t>
            </a:r>
            <a:r>
              <a:rPr lang="da-DK" b="1" i="1" dirty="0"/>
              <a:t> to </a:t>
            </a:r>
            <a:r>
              <a:rPr lang="da-DK" b="1" i="1" dirty="0" err="1"/>
              <a:t>use</a:t>
            </a:r>
            <a:r>
              <a:rPr lang="da-DK" b="1" i="1" dirty="0"/>
              <a:t> the </a:t>
            </a:r>
            <a:r>
              <a:rPr lang="da-DK" b="1" i="1" dirty="0" err="1"/>
              <a:t>sentencestarters</a:t>
            </a:r>
            <a:r>
              <a:rPr lang="da-DK" b="1" i="1" dirty="0"/>
              <a:t>/</a:t>
            </a:r>
            <a:r>
              <a:rPr lang="da-DK" b="1" i="1" dirty="0" err="1"/>
              <a:t>chunks</a:t>
            </a:r>
            <a:endParaRPr lang="da-DK" b="1" i="1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65F0958-7724-47A9-8FFF-B69A302187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32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63D929D-8072-41FC-905B-E04A28710D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6" name="Taleboble: rektangel 5">
            <a:extLst>
              <a:ext uri="{FF2B5EF4-FFF2-40B4-BE49-F238E27FC236}">
                <a16:creationId xmlns:a16="http://schemas.microsoft.com/office/drawing/2014/main" id="{39D256F9-8706-468D-AE04-83BF343CA7EA}"/>
              </a:ext>
            </a:extLst>
          </p:cNvPr>
          <p:cNvSpPr/>
          <p:nvPr/>
        </p:nvSpPr>
        <p:spPr>
          <a:xfrm>
            <a:off x="1533525" y="3248025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From </a:t>
            </a:r>
            <a:r>
              <a:rPr lang="da-DK" dirty="0" err="1"/>
              <a:t>my</a:t>
            </a:r>
            <a:r>
              <a:rPr lang="da-DK" dirty="0"/>
              <a:t> point of view</a:t>
            </a:r>
          </a:p>
        </p:txBody>
      </p:sp>
      <p:sp>
        <p:nvSpPr>
          <p:cNvPr id="7" name="Taleboble: rektangel 6">
            <a:extLst>
              <a:ext uri="{FF2B5EF4-FFF2-40B4-BE49-F238E27FC236}">
                <a16:creationId xmlns:a16="http://schemas.microsoft.com/office/drawing/2014/main" id="{E4C11626-EBA7-49D3-8C83-8FDD39571550}"/>
              </a:ext>
            </a:extLst>
          </p:cNvPr>
          <p:cNvSpPr/>
          <p:nvPr/>
        </p:nvSpPr>
        <p:spPr>
          <a:xfrm>
            <a:off x="1533525" y="4420623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 </a:t>
            </a:r>
            <a:r>
              <a:rPr lang="da-DK" dirty="0" err="1"/>
              <a:t>believe</a:t>
            </a:r>
            <a:r>
              <a:rPr lang="da-DK" dirty="0"/>
              <a:t> </a:t>
            </a:r>
            <a:r>
              <a:rPr lang="da-DK" dirty="0" err="1"/>
              <a:t>that</a:t>
            </a:r>
            <a:endParaRPr lang="da-DK" dirty="0"/>
          </a:p>
        </p:txBody>
      </p:sp>
      <p:sp>
        <p:nvSpPr>
          <p:cNvPr id="8" name="Taleboble: rektangel 7">
            <a:extLst>
              <a:ext uri="{FF2B5EF4-FFF2-40B4-BE49-F238E27FC236}">
                <a16:creationId xmlns:a16="http://schemas.microsoft.com/office/drawing/2014/main" id="{B6ABECF0-D527-4C1D-B258-4BF79921BBA7}"/>
              </a:ext>
            </a:extLst>
          </p:cNvPr>
          <p:cNvSpPr/>
          <p:nvPr/>
        </p:nvSpPr>
        <p:spPr>
          <a:xfrm>
            <a:off x="6172390" y="4352019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First </a:t>
            </a:r>
            <a:r>
              <a:rPr lang="da-DK" dirty="0" err="1"/>
              <a:t>thing</a:t>
            </a:r>
            <a:r>
              <a:rPr lang="da-DK" dirty="0"/>
              <a:t> is…</a:t>
            </a:r>
          </a:p>
        </p:txBody>
      </p:sp>
      <p:sp>
        <p:nvSpPr>
          <p:cNvPr id="9" name="Taleboble: rektangel 8">
            <a:extLst>
              <a:ext uri="{FF2B5EF4-FFF2-40B4-BE49-F238E27FC236}">
                <a16:creationId xmlns:a16="http://schemas.microsoft.com/office/drawing/2014/main" id="{A950B081-55F9-43FD-9051-6A3985E22736}"/>
              </a:ext>
            </a:extLst>
          </p:cNvPr>
          <p:cNvSpPr/>
          <p:nvPr/>
        </p:nvSpPr>
        <p:spPr>
          <a:xfrm>
            <a:off x="6172390" y="3238500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 </a:t>
            </a:r>
            <a:r>
              <a:rPr lang="da-DK" dirty="0" err="1"/>
              <a:t>my</a:t>
            </a:r>
            <a:r>
              <a:rPr lang="da-DK" dirty="0"/>
              <a:t> opinion</a:t>
            </a:r>
          </a:p>
        </p:txBody>
      </p:sp>
      <p:sp>
        <p:nvSpPr>
          <p:cNvPr id="10" name="Taleboble: rektangel 9">
            <a:extLst>
              <a:ext uri="{FF2B5EF4-FFF2-40B4-BE49-F238E27FC236}">
                <a16:creationId xmlns:a16="http://schemas.microsoft.com/office/drawing/2014/main" id="{A87525FF-0068-44D8-9FED-73CBC841C769}"/>
              </a:ext>
            </a:extLst>
          </p:cNvPr>
          <p:cNvSpPr/>
          <p:nvPr/>
        </p:nvSpPr>
        <p:spPr>
          <a:xfrm>
            <a:off x="6172390" y="5505450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In addition to </a:t>
            </a:r>
            <a:r>
              <a:rPr lang="da-DK" dirty="0" err="1"/>
              <a:t>that</a:t>
            </a:r>
            <a:r>
              <a:rPr lang="da-DK" dirty="0"/>
              <a:t>&lt;</a:t>
            </a:r>
          </a:p>
        </p:txBody>
      </p:sp>
      <p:sp>
        <p:nvSpPr>
          <p:cNvPr id="11" name="Taleboble: rektangel 10">
            <a:extLst>
              <a:ext uri="{FF2B5EF4-FFF2-40B4-BE49-F238E27FC236}">
                <a16:creationId xmlns:a16="http://schemas.microsoft.com/office/drawing/2014/main" id="{2AEA928B-1CB6-4153-874B-4DD0233880F0}"/>
              </a:ext>
            </a:extLst>
          </p:cNvPr>
          <p:cNvSpPr/>
          <p:nvPr/>
        </p:nvSpPr>
        <p:spPr>
          <a:xfrm>
            <a:off x="1533525" y="5602746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Third I </a:t>
            </a:r>
            <a:r>
              <a:rPr lang="da-DK" dirty="0" err="1"/>
              <a:t>would</a:t>
            </a:r>
            <a:r>
              <a:rPr lang="da-DK" dirty="0"/>
              <a:t> like to </a:t>
            </a:r>
            <a:r>
              <a:rPr lang="da-DK" dirty="0" err="1"/>
              <a:t>argue</a:t>
            </a:r>
            <a:r>
              <a:rPr lang="da-DK" dirty="0"/>
              <a:t> </a:t>
            </a:r>
            <a:r>
              <a:rPr lang="da-DK" dirty="0" err="1"/>
              <a:t>that</a:t>
            </a:r>
            <a:endParaRPr lang="da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B7759995-8215-4B4C-A150-8DA1C8F0701A}"/>
              </a:ext>
            </a:extLst>
          </p:cNvPr>
          <p:cNvSpPr txBox="1"/>
          <p:nvPr/>
        </p:nvSpPr>
        <p:spPr>
          <a:xfrm>
            <a:off x="9563099" y="2438400"/>
            <a:ext cx="2219325" cy="14773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a-DK" b="1" dirty="0"/>
              <a:t>Group </a:t>
            </a:r>
            <a:r>
              <a:rPr lang="da-DK" b="1" dirty="0" err="1"/>
              <a:t>preparation</a:t>
            </a:r>
            <a:r>
              <a:rPr lang="da-DK" b="1" dirty="0"/>
              <a:t>:</a:t>
            </a:r>
          </a:p>
          <a:p>
            <a:r>
              <a:rPr lang="da-DK" dirty="0" err="1"/>
              <a:t>Devide</a:t>
            </a:r>
            <a:r>
              <a:rPr lang="da-DK" dirty="0"/>
              <a:t> </a:t>
            </a:r>
            <a:r>
              <a:rPr lang="da-DK" dirty="0" err="1"/>
              <a:t>chunks</a:t>
            </a:r>
            <a:r>
              <a:rPr lang="da-DK" dirty="0"/>
              <a:t> in </a:t>
            </a:r>
            <a:r>
              <a:rPr lang="da-DK" dirty="0" err="1"/>
              <a:t>groups</a:t>
            </a:r>
            <a:r>
              <a:rPr lang="da-DK" dirty="0"/>
              <a:t> and give time to </a:t>
            </a:r>
            <a:r>
              <a:rPr lang="da-DK" dirty="0" err="1"/>
              <a:t>prepare</a:t>
            </a:r>
            <a:r>
              <a:rPr lang="da-DK" dirty="0"/>
              <a:t> </a:t>
            </a:r>
            <a:r>
              <a:rPr lang="da-DK" dirty="0" err="1"/>
              <a:t>their</a:t>
            </a:r>
            <a:r>
              <a:rPr lang="da-DK" dirty="0"/>
              <a:t> part of the joint </a:t>
            </a:r>
            <a:r>
              <a:rPr lang="da-DK" dirty="0" err="1"/>
              <a:t>construction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55456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eaching-learning cycle: reading and writing connection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21" y="1640264"/>
            <a:ext cx="3261674" cy="3261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/>
          <p:cNvSpPr/>
          <p:nvPr/>
        </p:nvSpPr>
        <p:spPr>
          <a:xfrm>
            <a:off x="485430" y="3195687"/>
            <a:ext cx="1241230" cy="119970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kstfelt 6"/>
          <p:cNvSpPr txBox="1"/>
          <p:nvPr/>
        </p:nvSpPr>
        <p:spPr>
          <a:xfrm>
            <a:off x="3695307" y="415951"/>
            <a:ext cx="79750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 dirty="0"/>
              <a:t>Independent </a:t>
            </a:r>
            <a:r>
              <a:rPr lang="da-DK" sz="4000" b="1" dirty="0" err="1"/>
              <a:t>construction</a:t>
            </a:r>
            <a:endParaRPr lang="da-DK" sz="4000" b="1" dirty="0"/>
          </a:p>
        </p:txBody>
      </p:sp>
      <p:sp>
        <p:nvSpPr>
          <p:cNvPr id="3" name="Tekstfelt 2"/>
          <p:cNvSpPr txBox="1"/>
          <p:nvPr/>
        </p:nvSpPr>
        <p:spPr>
          <a:xfrm>
            <a:off x="3874416" y="1640264"/>
            <a:ext cx="61274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a-DK" dirty="0"/>
              <a:t>Write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draft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the template</a:t>
            </a:r>
          </a:p>
          <a:p>
            <a:pPr marL="342900" indent="-342900">
              <a:buAutoNum type="arabicPeriod"/>
            </a:pPr>
            <a:r>
              <a:rPr lang="da-DK" dirty="0"/>
              <a:t>Peer feedback</a:t>
            </a:r>
          </a:p>
          <a:p>
            <a:pPr marL="342900" indent="-342900">
              <a:buAutoNum type="arabicPeriod"/>
            </a:pPr>
            <a:r>
              <a:rPr lang="da-DK" dirty="0"/>
              <a:t>Second </a:t>
            </a:r>
            <a:r>
              <a:rPr lang="da-DK" dirty="0" err="1"/>
              <a:t>draft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 err="1"/>
              <a:t>Hand</a:t>
            </a:r>
            <a:r>
              <a:rPr lang="da-DK" dirty="0"/>
              <a:t> in </a:t>
            </a:r>
            <a:r>
              <a:rPr lang="da-DK" dirty="0" err="1"/>
              <a:t>teacher</a:t>
            </a:r>
            <a:endParaRPr lang="da-DK" dirty="0"/>
          </a:p>
          <a:p>
            <a:pPr marL="342900" indent="-342900">
              <a:buAutoNum type="arabicPeriod"/>
            </a:pPr>
            <a:r>
              <a:rPr lang="da-DK" dirty="0"/>
              <a:t>Feedback from </a:t>
            </a:r>
            <a:r>
              <a:rPr lang="da-DK" dirty="0" err="1"/>
              <a:t>teacher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7DD9CFE7-27DA-44D9-903D-6F1E71FF7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850" y="1047750"/>
            <a:ext cx="92583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0AFB8C4-BF57-D414-CB37-C68FBEB97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/>
          <a:p>
            <a:r>
              <a:rPr lang="en-US" dirty="0"/>
              <a:t>Peer feedback</a:t>
            </a:r>
          </a:p>
        </p:txBody>
      </p:sp>
      <p:pic>
        <p:nvPicPr>
          <p:cNvPr id="6" name="Pladsholder til indhold 3">
            <a:extLst>
              <a:ext uri="{FF2B5EF4-FFF2-40B4-BE49-F238E27FC236}">
                <a16:creationId xmlns:a16="http://schemas.microsoft.com/office/drawing/2014/main" id="{DFB35C48-0823-4133-9B87-8D4D1BD16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3495" y="1746504"/>
            <a:ext cx="7440249" cy="4352544"/>
          </a:xfrm>
          <a:prstGeom prst="rect">
            <a:avLst/>
          </a:prstGeom>
          <a:noFill/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9ACFE02-CF98-465C-852A-689FA35C41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34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C40C27B-3A3D-4613-B5E7-FFA7887DEC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1842831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E3DA6-444B-4B34-9769-A99158942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 anchor="t">
            <a:normAutofit/>
          </a:bodyPr>
          <a:lstStyle/>
          <a:p>
            <a:endParaRPr lang="da-DK" dirty="0"/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1A4D5E1-82B2-4140-B041-BB2E21BD9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423" y="391888"/>
            <a:ext cx="8879737" cy="6326813"/>
          </a:xfrm>
          <a:prstGeom prst="rect">
            <a:avLst/>
          </a:prstGeom>
          <a:noFill/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E8FCDD3-C97B-4846-BC65-FEC9CCA33F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35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9534CB8-904F-4BBF-A291-4F6C5EB70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8846987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3CBCE-DBBA-40BE-B394-080AF593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Warm</a:t>
            </a:r>
            <a:r>
              <a:rPr lang="da-DK" dirty="0"/>
              <a:t> up –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….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1C79C53-92D1-4DE2-8692-44B45D3A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08B1961-010B-4B85-BCCC-24AAA3BC7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36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D95E47-B3E8-4076-9496-084698959F7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470020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F111A-D894-46BF-B6B6-3D6B5369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Give </a:t>
            </a:r>
            <a:r>
              <a:rPr lang="da-DK" dirty="0" err="1"/>
              <a:t>your</a:t>
            </a:r>
            <a:r>
              <a:rPr lang="da-DK" dirty="0"/>
              <a:t> feedback </a:t>
            </a:r>
          </a:p>
        </p:txBody>
      </p:sp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8BD07F7C-980F-4ABD-9D40-5FB3FB64B4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290" y="1758951"/>
            <a:ext cx="3542779" cy="4352925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C84E127-AFEB-4D5A-A925-58BBE9C5CD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D1846FC-0E16-4AAB-9E4E-8D801C2A43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CB9FE60C-1F67-422B-856B-491AADBF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235" y="391888"/>
            <a:ext cx="34194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6C120-C312-4E8F-9BAF-8AC6B19BA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Present </a:t>
            </a:r>
            <a:r>
              <a:rPr lang="da-DK" dirty="0" err="1"/>
              <a:t>your</a:t>
            </a:r>
            <a:r>
              <a:rPr lang="da-DK" dirty="0"/>
              <a:t> feedback 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C1CDB2E-00E8-47B0-9282-1E65C78D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Team A presents to team B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662E12F-CED5-4214-8689-81E929F75A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38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1A672F-A4DB-4C61-AD64-B8D22BC107F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6758547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789B0-84E7-4BAF-9060-C41E6BC30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Task </a:t>
            </a:r>
            <a:r>
              <a:rPr lang="da-DK" dirty="0" err="1"/>
              <a:t>Based</a:t>
            </a:r>
            <a:r>
              <a:rPr lang="da-DK" dirty="0"/>
              <a:t> Learning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7FAC2AE-EAE4-45F1-B69E-A00B5A15FF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39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C97596-9306-4797-B666-C886F5334CA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8" name="Pladsholder til indhold 7">
            <a:extLst>
              <a:ext uri="{FF2B5EF4-FFF2-40B4-BE49-F238E27FC236}">
                <a16:creationId xmlns:a16="http://schemas.microsoft.com/office/drawing/2014/main" id="{87726251-7065-489E-B6EF-62F51322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2834" y="4707476"/>
            <a:ext cx="9820656" cy="4352544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E501635D-61C6-43E0-95F9-73509334D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99" y="0"/>
            <a:ext cx="10363200" cy="6848475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9EBFC06F-BEF3-45BA-B0C7-335759F06EFF}"/>
              </a:ext>
            </a:extLst>
          </p:cNvPr>
          <p:cNvSpPr txBox="1"/>
          <p:nvPr/>
        </p:nvSpPr>
        <p:spPr>
          <a:xfrm>
            <a:off x="4175469" y="2041973"/>
            <a:ext cx="5248275" cy="2308324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did </a:t>
            </a:r>
            <a:r>
              <a:rPr lang="da-DK" b="1" dirty="0" err="1"/>
              <a:t>this</a:t>
            </a:r>
            <a:r>
              <a:rPr lang="da-DK" b="1" dirty="0"/>
              <a:t> </a:t>
            </a:r>
            <a:r>
              <a:rPr lang="da-DK" b="1" dirty="0" err="1"/>
              <a:t>activity</a:t>
            </a:r>
            <a:r>
              <a:rPr lang="da-DK" b="1" dirty="0"/>
              <a:t> practice the students </a:t>
            </a:r>
            <a:r>
              <a:rPr lang="da-DK" b="1" dirty="0" err="1"/>
              <a:t>communicative</a:t>
            </a:r>
            <a:r>
              <a:rPr lang="da-DK" b="1" dirty="0"/>
              <a:t> </a:t>
            </a:r>
            <a:r>
              <a:rPr lang="da-DK" b="1" dirty="0" err="1"/>
              <a:t>competence</a:t>
            </a:r>
            <a:r>
              <a:rPr lang="da-DK" b="1" dirty="0"/>
              <a:t>?</a:t>
            </a:r>
          </a:p>
          <a:p>
            <a:endParaRPr lang="da-DK" b="1" dirty="0"/>
          </a:p>
          <a:p>
            <a:pPr marL="285750" indent="-285750">
              <a:buFontTx/>
              <a:buChar char="-"/>
            </a:pP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</a:t>
            </a:r>
            <a:r>
              <a:rPr lang="da-DK" b="1" dirty="0" err="1"/>
              <a:t>does</a:t>
            </a:r>
            <a:r>
              <a:rPr lang="da-DK" b="1" dirty="0"/>
              <a:t> the </a:t>
            </a:r>
            <a:r>
              <a:rPr lang="da-DK" b="1" dirty="0" err="1"/>
              <a:t>activity</a:t>
            </a:r>
            <a:r>
              <a:rPr lang="da-DK" b="1" dirty="0"/>
              <a:t> force the students to speak </a:t>
            </a:r>
            <a:r>
              <a:rPr lang="da-DK" b="1" dirty="0" err="1"/>
              <a:t>english</a:t>
            </a:r>
            <a:r>
              <a:rPr lang="da-DK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is </a:t>
            </a:r>
            <a:r>
              <a:rPr lang="da-DK" b="1" dirty="0" err="1"/>
              <a:t>this</a:t>
            </a:r>
            <a:r>
              <a:rPr lang="da-DK" b="1" dirty="0"/>
              <a:t> </a:t>
            </a:r>
            <a:r>
              <a:rPr lang="da-DK" b="1" dirty="0" err="1"/>
              <a:t>activity</a:t>
            </a:r>
            <a:r>
              <a:rPr lang="da-DK" b="1" dirty="0"/>
              <a:t> </a:t>
            </a:r>
            <a:r>
              <a:rPr lang="da-DK" b="1" dirty="0" err="1"/>
              <a:t>pushing</a:t>
            </a:r>
            <a:r>
              <a:rPr lang="da-DK" b="1" dirty="0"/>
              <a:t> the students </a:t>
            </a:r>
            <a:r>
              <a:rPr lang="da-DK" b="1" dirty="0" err="1"/>
              <a:t>vocabulary</a:t>
            </a:r>
            <a:r>
              <a:rPr lang="da-DK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432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FA0E695-ED6F-4542-9A8E-2205C98011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4D53CD9-DC14-40C3-972C-7F29644C4E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pic>
        <p:nvPicPr>
          <p:cNvPr id="1026" name="Picture 2" descr="Point Of View Shot Of A High School Lesson Where The Teacher Has Asked A  Question And Some Students Have Their Hands Up To Answer. Stock Photo,  Picture And Royalty Free Image.">
            <a:extLst>
              <a:ext uri="{FF2B5EF4-FFF2-40B4-BE49-F238E27FC236}">
                <a16:creationId xmlns:a16="http://schemas.microsoft.com/office/drawing/2014/main" id="{A5A28F41-BC02-4B45-B356-D79089E580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 r="3" b="8038"/>
          <a:stretch/>
        </p:blipFill>
        <p:spPr bwMode="auto">
          <a:xfrm>
            <a:off x="5370576" y="1472184"/>
            <a:ext cx="6821424" cy="33467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Subtitle 4">
            <a:extLst>
              <a:ext uri="{FF2B5EF4-FFF2-40B4-BE49-F238E27FC236}">
                <a16:creationId xmlns:a16="http://schemas.microsoft.com/office/drawing/2014/main" id="{345CF0D9-FE99-0E18-F473-81730C0E3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004" y="2310384"/>
            <a:ext cx="2985516" cy="21701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841CB85-E52C-4F5A-ACF1-F63BBA634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751" y="542925"/>
            <a:ext cx="6923024" cy="656844"/>
          </a:xfrm>
        </p:spPr>
        <p:txBody>
          <a:bodyPr anchor="b">
            <a:normAutofit/>
          </a:bodyPr>
          <a:lstStyle/>
          <a:p>
            <a:r>
              <a:rPr lang="da-DK" dirty="0"/>
              <a:t>From the students point of view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9153325F-9868-4EC0-B42C-8F8037C1E896}"/>
              </a:ext>
            </a:extLst>
          </p:cNvPr>
          <p:cNvSpPr txBox="1"/>
          <p:nvPr/>
        </p:nvSpPr>
        <p:spPr>
          <a:xfrm>
            <a:off x="821839" y="1833653"/>
            <a:ext cx="3670647" cy="3693319"/>
          </a:xfrm>
          <a:prstGeom prst="rect">
            <a:avLst/>
          </a:prstGeom>
          <a:solidFill>
            <a:schemeClr val="accent4">
              <a:lumMod val="90000"/>
            </a:schemeClr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a-DK" b="1" dirty="0"/>
              <a:t>Points of </a:t>
            </a:r>
            <a:r>
              <a:rPr lang="da-DK" b="1" dirty="0" err="1"/>
              <a:t>reflection</a:t>
            </a:r>
            <a:r>
              <a:rPr lang="da-DK" b="1" dirty="0"/>
              <a:t> </a:t>
            </a:r>
            <a:r>
              <a:rPr lang="da-DK" b="1" dirty="0" err="1"/>
              <a:t>throughout</a:t>
            </a:r>
            <a:r>
              <a:rPr lang="da-DK" b="1" dirty="0"/>
              <a:t> the </a:t>
            </a:r>
            <a:r>
              <a:rPr lang="da-DK" b="1" dirty="0" err="1"/>
              <a:t>day</a:t>
            </a:r>
            <a:r>
              <a:rPr lang="da-DK" b="1" dirty="0"/>
              <a:t>:</a:t>
            </a:r>
          </a:p>
          <a:p>
            <a:endParaRPr lang="da-DK" b="1" dirty="0"/>
          </a:p>
          <a:p>
            <a:pPr marL="285750" indent="-285750">
              <a:buFontTx/>
              <a:buChar char="-"/>
            </a:pPr>
            <a:r>
              <a:rPr lang="da-DK" dirty="0" err="1"/>
              <a:t>Which</a:t>
            </a:r>
            <a:r>
              <a:rPr lang="da-DK" dirty="0"/>
              <a:t> parts of the </a:t>
            </a:r>
            <a:r>
              <a:rPr lang="da-DK" dirty="0" err="1"/>
              <a:t>activities</a:t>
            </a:r>
            <a:r>
              <a:rPr lang="da-DK" dirty="0"/>
              <a:t> forces the students to speak </a:t>
            </a:r>
            <a:r>
              <a:rPr lang="da-DK" dirty="0" err="1"/>
              <a:t>english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How is the </a:t>
            </a:r>
            <a:r>
              <a:rPr lang="da-DK" dirty="0" err="1"/>
              <a:t>student’s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scaffolded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How did the students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intercultural</a:t>
            </a:r>
            <a:r>
              <a:rPr lang="da-DK" dirty="0"/>
              <a:t> </a:t>
            </a:r>
            <a:r>
              <a:rPr lang="da-DK" dirty="0" err="1"/>
              <a:t>competence</a:t>
            </a:r>
            <a:r>
              <a:rPr lang="da-DK" dirty="0"/>
              <a:t>?</a:t>
            </a:r>
          </a:p>
          <a:p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activities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include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future </a:t>
            </a:r>
            <a:r>
              <a:rPr lang="da-DK" dirty="0" err="1"/>
              <a:t>teaching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3987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473E83-DF1F-4EE3-BD33-F7DE98A4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turn</a:t>
            </a:r>
            <a:r>
              <a:rPr lang="da-DK" dirty="0"/>
              <a:t>!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9EC450C-D025-43CA-98B9-21B63CCD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5000" b="1" dirty="0" err="1"/>
              <a:t>Create</a:t>
            </a:r>
            <a:r>
              <a:rPr lang="da-DK" sz="5000" b="1" dirty="0"/>
              <a:t> a </a:t>
            </a:r>
            <a:r>
              <a:rPr lang="da-DK" sz="5000" b="1" dirty="0" err="1"/>
              <a:t>teaching</a:t>
            </a:r>
            <a:r>
              <a:rPr lang="da-DK" sz="5000" b="1" dirty="0"/>
              <a:t> plan.</a:t>
            </a:r>
          </a:p>
          <a:p>
            <a:pPr marL="0" indent="0">
              <a:buNone/>
            </a:pPr>
            <a:r>
              <a:rPr lang="da-DK" b="1" dirty="0" err="1"/>
              <a:t>Mainfocus</a:t>
            </a:r>
            <a:r>
              <a:rPr lang="da-DK" b="1" dirty="0"/>
              <a:t>: </a:t>
            </a:r>
            <a:r>
              <a:rPr lang="da-DK" b="1" dirty="0" err="1"/>
              <a:t>Scaffold</a:t>
            </a:r>
            <a:r>
              <a:rPr lang="da-DK" b="1" dirty="0"/>
              <a:t> the </a:t>
            </a:r>
            <a:r>
              <a:rPr lang="da-DK" b="1" dirty="0" err="1"/>
              <a:t>student’s</a:t>
            </a:r>
            <a:r>
              <a:rPr lang="da-DK" b="1" dirty="0"/>
              <a:t> </a:t>
            </a:r>
            <a:r>
              <a:rPr lang="da-DK" b="1" dirty="0" err="1"/>
              <a:t>language</a:t>
            </a:r>
            <a:r>
              <a:rPr lang="da-DK" b="1" dirty="0"/>
              <a:t> in </a:t>
            </a:r>
            <a:r>
              <a:rPr lang="da-DK" b="1" dirty="0" err="1"/>
              <a:t>writing</a:t>
            </a:r>
            <a:endParaRPr lang="da-DK" b="1" dirty="0"/>
          </a:p>
          <a:p>
            <a:pPr marL="0" indent="0">
              <a:buNone/>
            </a:pPr>
            <a:r>
              <a:rPr lang="da-DK" b="1" dirty="0"/>
              <a:t>Proces:</a:t>
            </a:r>
          </a:p>
          <a:p>
            <a:pPr marL="457200" indent="-457200">
              <a:buAutoNum type="arabicPeriod"/>
            </a:pPr>
            <a:r>
              <a:rPr lang="da-DK" dirty="0" err="1"/>
              <a:t>Choose</a:t>
            </a:r>
            <a:r>
              <a:rPr lang="da-DK" dirty="0"/>
              <a:t> 4 </a:t>
            </a:r>
            <a:r>
              <a:rPr lang="da-DK" dirty="0" err="1"/>
              <a:t>commongoals</a:t>
            </a:r>
            <a:endParaRPr lang="da-DK" dirty="0"/>
          </a:p>
          <a:p>
            <a:pPr marL="457200" indent="-457200">
              <a:buAutoNum type="arabicPeriod"/>
            </a:pPr>
            <a:r>
              <a:rPr lang="da-DK" dirty="0" err="1"/>
              <a:t>Decide</a:t>
            </a:r>
            <a:r>
              <a:rPr lang="da-DK" dirty="0"/>
              <a:t> on a type of </a:t>
            </a:r>
            <a:r>
              <a:rPr lang="da-DK" dirty="0" err="1"/>
              <a:t>text</a:t>
            </a:r>
            <a:r>
              <a:rPr lang="da-DK" dirty="0"/>
              <a:t> (</a:t>
            </a:r>
            <a:r>
              <a:rPr lang="da-DK" dirty="0" err="1"/>
              <a:t>fairytail</a:t>
            </a:r>
            <a:r>
              <a:rPr lang="da-DK" dirty="0"/>
              <a:t>, shortstory, </a:t>
            </a:r>
            <a:r>
              <a:rPr lang="da-DK" dirty="0" err="1"/>
              <a:t>newsarticle</a:t>
            </a:r>
            <a:r>
              <a:rPr lang="da-DK" dirty="0"/>
              <a:t>, speech, letter etc.)</a:t>
            </a:r>
          </a:p>
          <a:p>
            <a:pPr marL="457200" indent="-457200">
              <a:buAutoNum type="arabicPeriod"/>
            </a:pPr>
            <a:r>
              <a:rPr lang="da-DK" dirty="0" err="1"/>
              <a:t>Formulate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  <a:p>
            <a:pPr marL="457200" indent="-457200">
              <a:buAutoNum type="arabicPeriod"/>
            </a:pPr>
            <a:r>
              <a:rPr lang="da-DK" dirty="0"/>
              <a:t>Plan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plan (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Teaching</a:t>
            </a:r>
            <a:r>
              <a:rPr lang="da-DK" dirty="0"/>
              <a:t> Learning </a:t>
            </a:r>
            <a:r>
              <a:rPr lang="da-DK" dirty="0" err="1"/>
              <a:t>Cycle</a:t>
            </a:r>
            <a:r>
              <a:rPr lang="da-DK" dirty="0"/>
              <a:t>)</a:t>
            </a:r>
          </a:p>
          <a:p>
            <a:pPr marL="457200" indent="-457200">
              <a:buAutoNum type="arabicPeriod"/>
            </a:pPr>
            <a:r>
              <a:rPr lang="da-DK" dirty="0" err="1"/>
              <a:t>Include</a:t>
            </a:r>
            <a:r>
              <a:rPr lang="da-DK" dirty="0"/>
              <a:t>: Peerfeedback in stage 4 + </a:t>
            </a:r>
            <a:r>
              <a:rPr lang="da-DK" dirty="0" err="1"/>
              <a:t>teacher</a:t>
            </a:r>
            <a:r>
              <a:rPr lang="da-DK" dirty="0"/>
              <a:t> feedback </a:t>
            </a:r>
            <a:r>
              <a:rPr lang="da-DK" dirty="0" err="1"/>
              <a:t>criteria</a:t>
            </a:r>
            <a:endParaRPr lang="da-DK" dirty="0"/>
          </a:p>
          <a:p>
            <a:pPr marL="457200" indent="-457200">
              <a:buAutoNum type="arabicPeriod"/>
            </a:pPr>
            <a:r>
              <a:rPr lang="da-DK" dirty="0" err="1"/>
              <a:t>Include</a:t>
            </a:r>
            <a:r>
              <a:rPr lang="da-DK" dirty="0"/>
              <a:t> </a:t>
            </a:r>
            <a:r>
              <a:rPr lang="da-DK" dirty="0" err="1"/>
              <a:t>chunks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F21AD89-CACF-4330-8E1B-84DF972A0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40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FDAAE02-EA50-428B-9DB5-A3ADE36854F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131075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946659-9674-4A1A-B6D6-E67120AF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Chunks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ADF210D-B1CA-4A20-8FD6-33EDC8B4B0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41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4B7FCDA-B536-42B2-83F6-74AFEED3DD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E21FD6D-5BC0-432A-9EA2-BA3B565E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855789"/>
            <a:ext cx="2895600" cy="792162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a-DK" sz="1800" b="1" i="1" dirty="0">
                <a:latin typeface="Abadi Extra Light" panose="020B0204020104020204" pitchFamily="34" charset="0"/>
              </a:rPr>
              <a:t>From </a:t>
            </a:r>
            <a:r>
              <a:rPr lang="da-DK" sz="1800" b="1" i="1" dirty="0" err="1">
                <a:latin typeface="Abadi Extra Light" panose="020B0204020104020204" pitchFamily="34" charset="0"/>
              </a:rPr>
              <a:t>my</a:t>
            </a:r>
            <a:r>
              <a:rPr lang="da-DK" sz="1800" b="1" i="1" dirty="0">
                <a:latin typeface="Abadi Extra Light" panose="020B0204020104020204" pitchFamily="34" charset="0"/>
              </a:rPr>
              <a:t> point of view</a:t>
            </a:r>
          </a:p>
        </p:txBody>
      </p:sp>
      <p:sp>
        <p:nvSpPr>
          <p:cNvPr id="7" name="Taleboble: rektangel 6">
            <a:extLst>
              <a:ext uri="{FF2B5EF4-FFF2-40B4-BE49-F238E27FC236}">
                <a16:creationId xmlns:a16="http://schemas.microsoft.com/office/drawing/2014/main" id="{8BDB23E1-68FB-4C0C-B0D4-F1035A773325}"/>
              </a:ext>
            </a:extLst>
          </p:cNvPr>
          <p:cNvSpPr/>
          <p:nvPr/>
        </p:nvSpPr>
        <p:spPr>
          <a:xfrm>
            <a:off x="1295399" y="2979740"/>
            <a:ext cx="2895602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>
                <a:latin typeface="Abadi Extra Light" panose="020B0204020104020204" pitchFamily="34" charset="0"/>
              </a:rPr>
              <a:t>As I </a:t>
            </a:r>
            <a:r>
              <a:rPr lang="da-DK" sz="1800" b="1" i="1" dirty="0" err="1">
                <a:latin typeface="Abadi Extra Light" panose="020B0204020104020204" pitchFamily="34" charset="0"/>
              </a:rPr>
              <a:t>see</a:t>
            </a:r>
            <a:r>
              <a:rPr lang="da-DK" sz="1800" b="1" i="1" dirty="0">
                <a:latin typeface="Abadi Extra Light" panose="020B0204020104020204" pitchFamily="34" charset="0"/>
              </a:rPr>
              <a:t> it…</a:t>
            </a:r>
            <a:endParaRPr lang="da-DK" dirty="0"/>
          </a:p>
        </p:txBody>
      </p:sp>
      <p:sp>
        <p:nvSpPr>
          <p:cNvPr id="8" name="Taleboble: rektangel 7">
            <a:extLst>
              <a:ext uri="{FF2B5EF4-FFF2-40B4-BE49-F238E27FC236}">
                <a16:creationId xmlns:a16="http://schemas.microsoft.com/office/drawing/2014/main" id="{E7A06358-5B74-45A5-AB32-D6A5DBF36F8D}"/>
              </a:ext>
            </a:extLst>
          </p:cNvPr>
          <p:cNvSpPr/>
          <p:nvPr/>
        </p:nvSpPr>
        <p:spPr>
          <a:xfrm>
            <a:off x="7753349" y="4054479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a-DK" sz="1800" b="1" i="1" dirty="0">
                <a:latin typeface="Abadi Extra Light" panose="020B0204020104020204" pitchFamily="34" charset="0"/>
              </a:rPr>
              <a:t>”As for </a:t>
            </a:r>
            <a:r>
              <a:rPr lang="da-DK" sz="1800" b="1" i="1" dirty="0" err="1">
                <a:latin typeface="Abadi Extra Light" panose="020B0204020104020204" pitchFamily="34" charset="0"/>
              </a:rPr>
              <a:t>example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9" name="Taleboble: rektangel 8">
            <a:extLst>
              <a:ext uri="{FF2B5EF4-FFF2-40B4-BE49-F238E27FC236}">
                <a16:creationId xmlns:a16="http://schemas.microsoft.com/office/drawing/2014/main" id="{1CFCFF53-AD9B-481D-931E-4E46FB088310}"/>
              </a:ext>
            </a:extLst>
          </p:cNvPr>
          <p:cNvSpPr/>
          <p:nvPr/>
        </p:nvSpPr>
        <p:spPr>
          <a:xfrm>
            <a:off x="4381502" y="2971800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>
                <a:latin typeface="Abadi Extra Light" panose="020B0204020104020204" pitchFamily="34" charset="0"/>
              </a:rPr>
              <a:t>I am </a:t>
            </a:r>
            <a:r>
              <a:rPr lang="da-DK" sz="1800" b="1" i="1" dirty="0" err="1">
                <a:latin typeface="Abadi Extra Light" panose="020B0204020104020204" pitchFamily="34" charset="0"/>
              </a:rPr>
              <a:t>convinced</a:t>
            </a:r>
            <a:r>
              <a:rPr lang="da-DK" sz="1800" b="1" i="1" dirty="0">
                <a:latin typeface="Abadi Extra Light" panose="020B0204020104020204" pitchFamily="34" charset="0"/>
              </a:rPr>
              <a:t> </a:t>
            </a:r>
            <a:r>
              <a:rPr lang="da-DK" sz="1800" b="1" i="1" dirty="0" err="1">
                <a:latin typeface="Abadi Extra Light" panose="020B0204020104020204" pitchFamily="34" charset="0"/>
              </a:rPr>
              <a:t>that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  <a:endParaRPr lang="da-DK" dirty="0"/>
          </a:p>
        </p:txBody>
      </p:sp>
      <p:sp>
        <p:nvSpPr>
          <p:cNvPr id="10" name="Taleboble: rektangel 9">
            <a:extLst>
              <a:ext uri="{FF2B5EF4-FFF2-40B4-BE49-F238E27FC236}">
                <a16:creationId xmlns:a16="http://schemas.microsoft.com/office/drawing/2014/main" id="{46BAB997-C2EA-4BA8-A1A5-F3625E59FA99}"/>
              </a:ext>
            </a:extLst>
          </p:cNvPr>
          <p:cNvSpPr/>
          <p:nvPr/>
        </p:nvSpPr>
        <p:spPr>
          <a:xfrm>
            <a:off x="7753349" y="2979740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 err="1">
                <a:latin typeface="Abadi Extra Light" panose="020B0204020104020204" pitchFamily="34" charset="0"/>
              </a:rPr>
              <a:t>Meanwhile</a:t>
            </a:r>
            <a:r>
              <a:rPr lang="da-DK" b="1" i="1" dirty="0">
                <a:latin typeface="Abadi Extra Light" panose="020B0204020104020204" pitchFamily="34" charset="0"/>
              </a:rPr>
              <a:t>…</a:t>
            </a:r>
            <a:endParaRPr lang="da-DK" dirty="0"/>
          </a:p>
        </p:txBody>
      </p:sp>
      <p:sp>
        <p:nvSpPr>
          <p:cNvPr id="11" name="Taleboble: rektangel 10">
            <a:extLst>
              <a:ext uri="{FF2B5EF4-FFF2-40B4-BE49-F238E27FC236}">
                <a16:creationId xmlns:a16="http://schemas.microsoft.com/office/drawing/2014/main" id="{FCE2FA2A-D19E-42D8-A0D0-E716066C4B94}"/>
              </a:ext>
            </a:extLst>
          </p:cNvPr>
          <p:cNvSpPr/>
          <p:nvPr/>
        </p:nvSpPr>
        <p:spPr>
          <a:xfrm>
            <a:off x="7753349" y="1905001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>
                <a:latin typeface="Abadi Extra Light" panose="020B0204020104020204" pitchFamily="34" charset="0"/>
              </a:rPr>
              <a:t>As a matter of </a:t>
            </a:r>
            <a:r>
              <a:rPr lang="da-DK" sz="1800" b="1" i="1" dirty="0" err="1">
                <a:latin typeface="Abadi Extra Light" panose="020B0204020104020204" pitchFamily="34" charset="0"/>
              </a:rPr>
              <a:t>fact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  <a:endParaRPr lang="da-DK" dirty="0"/>
          </a:p>
        </p:txBody>
      </p:sp>
      <p:sp>
        <p:nvSpPr>
          <p:cNvPr id="12" name="Taleboble: rektangel 11">
            <a:extLst>
              <a:ext uri="{FF2B5EF4-FFF2-40B4-BE49-F238E27FC236}">
                <a16:creationId xmlns:a16="http://schemas.microsoft.com/office/drawing/2014/main" id="{14C4519A-BE20-4A80-9FD7-EDE64534C517}"/>
              </a:ext>
            </a:extLst>
          </p:cNvPr>
          <p:cNvSpPr/>
          <p:nvPr/>
        </p:nvSpPr>
        <p:spPr>
          <a:xfrm>
            <a:off x="4438652" y="1876425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 err="1">
                <a:latin typeface="Abadi Extra Light" panose="020B0204020104020204" pitchFamily="34" charset="0"/>
              </a:rPr>
              <a:t>It’s</a:t>
            </a:r>
            <a:r>
              <a:rPr lang="da-DK" sz="1800" b="1" i="1" dirty="0">
                <a:latin typeface="Abadi Extra Light" panose="020B0204020104020204" pitchFamily="34" charset="0"/>
              </a:rPr>
              <a:t> </a:t>
            </a:r>
            <a:r>
              <a:rPr lang="da-DK" sz="1800" b="1" i="1" dirty="0" err="1">
                <a:latin typeface="Abadi Extra Light" panose="020B0204020104020204" pitchFamily="34" charset="0"/>
              </a:rPr>
              <a:t>obvious</a:t>
            </a:r>
            <a:r>
              <a:rPr lang="da-DK" sz="1800" b="1" i="1" dirty="0">
                <a:latin typeface="Abadi Extra Light" panose="020B0204020104020204" pitchFamily="34" charset="0"/>
              </a:rPr>
              <a:t> </a:t>
            </a:r>
            <a:r>
              <a:rPr lang="da-DK" sz="1800" b="1" i="1" dirty="0" err="1">
                <a:latin typeface="Abadi Extra Light" panose="020B0204020104020204" pitchFamily="34" charset="0"/>
              </a:rPr>
              <a:t>that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  <a:endParaRPr lang="da-DK" dirty="0"/>
          </a:p>
        </p:txBody>
      </p:sp>
      <p:sp>
        <p:nvSpPr>
          <p:cNvPr id="13" name="Taleboble: rektangel 12">
            <a:extLst>
              <a:ext uri="{FF2B5EF4-FFF2-40B4-BE49-F238E27FC236}">
                <a16:creationId xmlns:a16="http://schemas.microsoft.com/office/drawing/2014/main" id="{1C8F3CA5-3BCB-4BA5-BE9D-BF484E599D8F}"/>
              </a:ext>
            </a:extLst>
          </p:cNvPr>
          <p:cNvSpPr/>
          <p:nvPr/>
        </p:nvSpPr>
        <p:spPr>
          <a:xfrm>
            <a:off x="1295399" y="3981449"/>
            <a:ext cx="2800352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>
                <a:latin typeface="Abadi Extra Light" panose="020B0204020104020204" pitchFamily="34" charset="0"/>
              </a:rPr>
              <a:t>With </a:t>
            </a:r>
            <a:r>
              <a:rPr lang="da-DK" sz="1800" b="1" i="1" dirty="0" err="1">
                <a:latin typeface="Abadi Extra Light" panose="020B0204020104020204" pitchFamily="34" charset="0"/>
              </a:rPr>
              <a:t>that</a:t>
            </a:r>
            <a:r>
              <a:rPr lang="da-DK" sz="1800" b="1" i="1" dirty="0">
                <a:latin typeface="Abadi Extra Light" panose="020B0204020104020204" pitchFamily="34" charset="0"/>
              </a:rPr>
              <a:t> </a:t>
            </a:r>
            <a:r>
              <a:rPr lang="da-DK" sz="1800" b="1" i="1" dirty="0" err="1">
                <a:latin typeface="Abadi Extra Light" panose="020B0204020104020204" pitchFamily="34" charset="0"/>
              </a:rPr>
              <a:t>said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  <a:endParaRPr lang="da-DK" dirty="0"/>
          </a:p>
        </p:txBody>
      </p:sp>
      <p:sp>
        <p:nvSpPr>
          <p:cNvPr id="14" name="Taleboble: rektangel 13">
            <a:extLst>
              <a:ext uri="{FF2B5EF4-FFF2-40B4-BE49-F238E27FC236}">
                <a16:creationId xmlns:a16="http://schemas.microsoft.com/office/drawing/2014/main" id="{22ABFA62-A4DD-4449-8DF4-D08BE5D29B5D}"/>
              </a:ext>
            </a:extLst>
          </p:cNvPr>
          <p:cNvSpPr/>
          <p:nvPr/>
        </p:nvSpPr>
        <p:spPr>
          <a:xfrm>
            <a:off x="4352925" y="3981449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 err="1">
                <a:latin typeface="Abadi Extra Light" panose="020B0204020104020204" pitchFamily="34" charset="0"/>
              </a:rPr>
              <a:t>When</a:t>
            </a:r>
            <a:r>
              <a:rPr lang="da-DK" sz="1800" b="1" i="1" dirty="0">
                <a:latin typeface="Abadi Extra Light" panose="020B0204020104020204" pitchFamily="34" charset="0"/>
              </a:rPr>
              <a:t> it </a:t>
            </a:r>
            <a:r>
              <a:rPr lang="da-DK" sz="1800" b="1" i="1" dirty="0" err="1">
                <a:latin typeface="Abadi Extra Light" panose="020B0204020104020204" pitchFamily="34" charset="0"/>
              </a:rPr>
              <a:t>comes</a:t>
            </a:r>
            <a:r>
              <a:rPr lang="da-DK" sz="1800" b="1" i="1" dirty="0">
                <a:latin typeface="Abadi Extra Light" panose="020B0204020104020204" pitchFamily="34" charset="0"/>
              </a:rPr>
              <a:t> to…</a:t>
            </a:r>
            <a:endParaRPr lang="da-DK" dirty="0"/>
          </a:p>
        </p:txBody>
      </p:sp>
      <p:sp>
        <p:nvSpPr>
          <p:cNvPr id="15" name="Taleboble: rektangel 14">
            <a:extLst>
              <a:ext uri="{FF2B5EF4-FFF2-40B4-BE49-F238E27FC236}">
                <a16:creationId xmlns:a16="http://schemas.microsoft.com/office/drawing/2014/main" id="{453C7955-7DC0-492A-A92B-FEE058F0E03D}"/>
              </a:ext>
            </a:extLst>
          </p:cNvPr>
          <p:cNvSpPr/>
          <p:nvPr/>
        </p:nvSpPr>
        <p:spPr>
          <a:xfrm>
            <a:off x="4352925" y="5162550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a-DK" sz="1800" b="1" i="1" dirty="0">
                <a:latin typeface="Abadi Extra Light" panose="020B0204020104020204" pitchFamily="34" charset="0"/>
              </a:rPr>
              <a:t>”Last but not </a:t>
            </a:r>
            <a:r>
              <a:rPr lang="da-DK" sz="1800" b="1" i="1" dirty="0" err="1">
                <a:latin typeface="Abadi Extra Light" panose="020B0204020104020204" pitchFamily="34" charset="0"/>
              </a:rPr>
              <a:t>least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16" name="Taleboble: rektangel 15">
            <a:extLst>
              <a:ext uri="{FF2B5EF4-FFF2-40B4-BE49-F238E27FC236}">
                <a16:creationId xmlns:a16="http://schemas.microsoft.com/office/drawing/2014/main" id="{9CC6D272-2F1B-4701-A091-00C5C36952A9}"/>
              </a:ext>
            </a:extLst>
          </p:cNvPr>
          <p:cNvSpPr/>
          <p:nvPr/>
        </p:nvSpPr>
        <p:spPr>
          <a:xfrm>
            <a:off x="7753349" y="5095875"/>
            <a:ext cx="3143250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da-DK" sz="1800" b="1" i="1" dirty="0">
                <a:latin typeface="Abadi Extra Light" panose="020B0204020104020204" pitchFamily="34" charset="0"/>
              </a:rPr>
              <a:t>”To start </a:t>
            </a:r>
            <a:r>
              <a:rPr lang="da-DK" sz="1800" b="1" i="1" dirty="0" err="1">
                <a:latin typeface="Abadi Extra Light" panose="020B0204020104020204" pitchFamily="34" charset="0"/>
              </a:rPr>
              <a:t>off</a:t>
            </a:r>
            <a:r>
              <a:rPr lang="da-DK" sz="1800" b="1" i="1" dirty="0">
                <a:latin typeface="Abadi Extra Light" panose="020B0204020104020204" pitchFamily="34" charset="0"/>
              </a:rPr>
              <a:t> I </a:t>
            </a:r>
            <a:r>
              <a:rPr lang="da-DK" sz="1800" b="1" i="1" dirty="0" err="1">
                <a:latin typeface="Abadi Extra Light" panose="020B0204020104020204" pitchFamily="34" charset="0"/>
              </a:rPr>
              <a:t>want</a:t>
            </a:r>
            <a:r>
              <a:rPr lang="da-DK" sz="1800" b="1" i="1" dirty="0">
                <a:latin typeface="Abadi Extra Light" panose="020B0204020104020204" pitchFamily="34" charset="0"/>
              </a:rPr>
              <a:t> to </a:t>
            </a:r>
            <a:r>
              <a:rPr lang="da-DK" sz="1800" b="1" i="1" dirty="0" err="1">
                <a:latin typeface="Abadi Extra Light" panose="020B0204020104020204" pitchFamily="34" charset="0"/>
              </a:rPr>
              <a:t>define</a:t>
            </a:r>
            <a:r>
              <a:rPr lang="da-DK" sz="1800" b="1" i="1" dirty="0">
                <a:latin typeface="Abadi Extra Light" panose="020B0204020104020204" pitchFamily="34" charset="0"/>
              </a:rPr>
              <a:t>…</a:t>
            </a:r>
          </a:p>
        </p:txBody>
      </p:sp>
      <p:sp>
        <p:nvSpPr>
          <p:cNvPr id="17" name="Taleboble: rektangel 16">
            <a:extLst>
              <a:ext uri="{FF2B5EF4-FFF2-40B4-BE49-F238E27FC236}">
                <a16:creationId xmlns:a16="http://schemas.microsoft.com/office/drawing/2014/main" id="{352E6DD3-BBFF-41EF-B33A-AC39CF217CFD}"/>
              </a:ext>
            </a:extLst>
          </p:cNvPr>
          <p:cNvSpPr/>
          <p:nvPr/>
        </p:nvSpPr>
        <p:spPr>
          <a:xfrm>
            <a:off x="1295397" y="5162550"/>
            <a:ext cx="2895603" cy="742950"/>
          </a:xfrm>
          <a:prstGeom prst="wedgeRectCallou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sz="1800" b="1" i="1" dirty="0">
                <a:latin typeface="Abadi Extra Light" panose="020B0204020104020204" pitchFamily="34" charset="0"/>
              </a:rPr>
              <a:t>”</a:t>
            </a:r>
            <a:r>
              <a:rPr lang="da-DK" sz="1800" b="1" i="1" dirty="0" err="1">
                <a:latin typeface="Abadi Extra Light" panose="020B0204020104020204" pitchFamily="34" charset="0"/>
              </a:rPr>
              <a:t>We</a:t>
            </a:r>
            <a:r>
              <a:rPr lang="da-DK" sz="1800" b="1" i="1" dirty="0">
                <a:latin typeface="Abadi Extra Light" panose="020B0204020104020204" pitchFamily="34" charset="0"/>
              </a:rPr>
              <a:t> </a:t>
            </a:r>
            <a:r>
              <a:rPr lang="da-DK" sz="1800" b="1" i="1" dirty="0" err="1">
                <a:latin typeface="Abadi Extra Light" panose="020B0204020104020204" pitchFamily="34" charset="0"/>
              </a:rPr>
              <a:t>may</a:t>
            </a:r>
            <a:r>
              <a:rPr lang="da-DK" sz="1800" b="1" i="1" dirty="0">
                <a:latin typeface="Abadi Extra Light" panose="020B0204020104020204" pitchFamily="34" charset="0"/>
              </a:rPr>
              <a:t> ask…</a:t>
            </a:r>
          </a:p>
        </p:txBody>
      </p:sp>
    </p:spTree>
    <p:extLst>
      <p:ext uri="{BB962C8B-B14F-4D97-AF65-F5344CB8AC3E}">
        <p14:creationId xmlns:p14="http://schemas.microsoft.com/office/powerpoint/2010/main" val="3028382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47372A7-071C-4D18-BCA3-162666CD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</p:spPr>
        <p:txBody>
          <a:bodyPr anchor="t">
            <a:normAutofit/>
          </a:bodyPr>
          <a:lstStyle/>
          <a:p>
            <a:r>
              <a:rPr lang="da-DK" dirty="0" err="1"/>
              <a:t>Listening</a:t>
            </a:r>
            <a:br>
              <a:rPr lang="da-DK" dirty="0"/>
            </a:br>
            <a:r>
              <a:rPr lang="da-DK" dirty="0"/>
              <a:t>bingo</a:t>
            </a:r>
          </a:p>
        </p:txBody>
      </p:sp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9786C4F2-AA49-4CD9-9D6A-38DBBFA5ACF1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a-DK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Aft>
                <a:spcPts val="600"/>
              </a:spcAft>
            </a:pPr>
            <a:fld id="{62D221EA-F7E9-42A6-AE85-B754F67BDEF2}" type="datetimeFigureOut">
              <a:rPr lang="da-DK" smtClean="0"/>
              <a:pPr rtl="0">
                <a:spcAft>
                  <a:spcPts val="600"/>
                </a:spcAft>
              </a:pPr>
              <a:t>09-03-2023</a:t>
            </a:fld>
            <a:endParaRPr lang="da-DK" noProof="0"/>
          </a:p>
        </p:txBody>
      </p:sp>
      <p:sp>
        <p:nvSpPr>
          <p:cNvPr id="3" name="Pladsholder til slidenummer 2" hidden="1">
            <a:extLst>
              <a:ext uri="{FF2B5EF4-FFF2-40B4-BE49-F238E27FC236}">
                <a16:creationId xmlns:a16="http://schemas.microsoft.com/office/drawing/2014/main" id="{38CD5EAA-4FD1-4774-9E81-6AD1E3CE0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15450" y="6486982"/>
            <a:ext cx="274320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da-DK" noProof="0" smtClean="0"/>
              <a:pPr rtl="0">
                <a:spcAft>
                  <a:spcPts val="600"/>
                </a:spcAft>
              </a:pPr>
              <a:t>42</a:t>
            </a:fld>
            <a:endParaRPr lang="da-DK" noProof="0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47CBC69-3024-414A-9F53-BBA38963C795}"/>
              </a:ext>
            </a:extLst>
          </p:cNvPr>
          <p:cNvSpPr/>
          <p:nvPr/>
        </p:nvSpPr>
        <p:spPr>
          <a:xfrm>
            <a:off x="543733" y="3563653"/>
            <a:ext cx="5017212" cy="946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i="1" dirty="0"/>
              <a:t>To give all students a </a:t>
            </a:r>
            <a:r>
              <a:rPr lang="da-DK" i="1" dirty="0" err="1"/>
              <a:t>role</a:t>
            </a:r>
            <a:r>
              <a:rPr lang="da-DK" i="1" dirty="0"/>
              <a:t> </a:t>
            </a:r>
            <a:r>
              <a:rPr lang="da-DK" i="1" dirty="0" err="1"/>
              <a:t>during</a:t>
            </a:r>
            <a:r>
              <a:rPr lang="da-DK" i="1" dirty="0"/>
              <a:t> </a:t>
            </a:r>
            <a:r>
              <a:rPr lang="da-DK" i="1" dirty="0" err="1"/>
              <a:t>presentations</a:t>
            </a:r>
            <a:r>
              <a:rPr lang="da-DK" i="1" dirty="0"/>
              <a:t> and </a:t>
            </a:r>
            <a:r>
              <a:rPr lang="da-DK" i="1" dirty="0" err="1"/>
              <a:t>use</a:t>
            </a:r>
            <a:r>
              <a:rPr lang="da-DK" i="1" dirty="0"/>
              <a:t> as peerfeedback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19B32927-2126-49BD-B1DC-56CFABDD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49" y="4876687"/>
            <a:ext cx="762000" cy="828675"/>
          </a:xfrm>
          <a:prstGeom prst="rect">
            <a:avLst/>
          </a:prstGeom>
        </p:spPr>
      </p:pic>
      <p:pic>
        <p:nvPicPr>
          <p:cNvPr id="13" name="Billede 12">
            <a:extLst>
              <a:ext uri="{FF2B5EF4-FFF2-40B4-BE49-F238E27FC236}">
                <a16:creationId xmlns:a16="http://schemas.microsoft.com/office/drawing/2014/main" id="{D5F15E4C-7615-4107-A216-391DDD8FB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009" y="4876687"/>
            <a:ext cx="781050" cy="828675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1E24FC12-FCD6-434F-84D7-DA8D08F8C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7720" y="4892631"/>
            <a:ext cx="771525" cy="828675"/>
          </a:xfrm>
          <a:prstGeom prst="rect">
            <a:avLst/>
          </a:prstGeom>
        </p:spPr>
      </p:pic>
      <p:sp>
        <p:nvSpPr>
          <p:cNvPr id="16" name="Rektangel 15">
            <a:extLst>
              <a:ext uri="{FF2B5EF4-FFF2-40B4-BE49-F238E27FC236}">
                <a16:creationId xmlns:a16="http://schemas.microsoft.com/office/drawing/2014/main" id="{ECE62E44-A9D3-4849-ABF8-DF202C7ADA49}"/>
              </a:ext>
            </a:extLst>
          </p:cNvPr>
          <p:cNvSpPr/>
          <p:nvPr/>
        </p:nvSpPr>
        <p:spPr>
          <a:xfrm>
            <a:off x="5931725" y="5738213"/>
            <a:ext cx="1825264" cy="580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Do I </a:t>
            </a:r>
            <a:r>
              <a:rPr lang="da-DK" dirty="0" err="1"/>
              <a:t>hear</a:t>
            </a:r>
            <a:r>
              <a:rPr lang="da-DK" dirty="0"/>
              <a:t> the </a:t>
            </a:r>
            <a:r>
              <a:rPr lang="da-DK" dirty="0" err="1"/>
              <a:t>word</a:t>
            </a:r>
            <a:r>
              <a:rPr lang="da-DK" dirty="0"/>
              <a:t>?</a:t>
            </a:r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37676BE-32CF-4BCE-8DD3-2E8E291DA4DF}"/>
              </a:ext>
            </a:extLst>
          </p:cNvPr>
          <p:cNvSpPr/>
          <p:nvPr/>
        </p:nvSpPr>
        <p:spPr>
          <a:xfrm>
            <a:off x="7894089" y="5738212"/>
            <a:ext cx="1825264" cy="58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Is the </a:t>
            </a:r>
            <a:r>
              <a:rPr lang="da-DK" dirty="0" err="1"/>
              <a:t>word</a:t>
            </a:r>
            <a:r>
              <a:rPr lang="da-DK" dirty="0"/>
              <a:t> </a:t>
            </a:r>
            <a:r>
              <a:rPr lang="da-DK" dirty="0" err="1"/>
              <a:t>explained</a:t>
            </a:r>
            <a:r>
              <a:rPr lang="da-DK" dirty="0"/>
              <a:t>?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D9FEAB3-44BD-4B22-9D9F-93BAF73E4992}"/>
              </a:ext>
            </a:extLst>
          </p:cNvPr>
          <p:cNvSpPr/>
          <p:nvPr/>
        </p:nvSpPr>
        <p:spPr>
          <a:xfrm>
            <a:off x="9926659" y="5738212"/>
            <a:ext cx="1939993" cy="580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Is the </a:t>
            </a:r>
            <a:r>
              <a:rPr lang="da-DK" dirty="0" err="1"/>
              <a:t>word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?</a:t>
            </a:r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A6CB4F9-9C3B-40D5-8377-CEB102E12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654" y="163225"/>
            <a:ext cx="5453338" cy="4705009"/>
          </a:xfrm>
          <a:prstGeom prst="rect">
            <a:avLst/>
          </a:prstGeom>
        </p:spPr>
      </p:pic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8EBE14A1-4300-4301-9529-57933B8DC0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701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1F036-30D9-48E1-90B6-8EFAE690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4800" dirty="0" err="1"/>
              <a:t>Reflections</a:t>
            </a:r>
            <a:r>
              <a:rPr lang="da-DK" sz="4800" dirty="0"/>
              <a:t> from </a:t>
            </a:r>
            <a:r>
              <a:rPr lang="da-DK" sz="4800" dirty="0" err="1"/>
              <a:t>today</a:t>
            </a:r>
            <a:br>
              <a:rPr lang="da-DK" sz="4800" dirty="0"/>
            </a:b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F3891C-FA6A-4755-9510-5C14B91C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da-DK" dirty="0" err="1"/>
              <a:t>Which</a:t>
            </a:r>
            <a:r>
              <a:rPr lang="da-DK" dirty="0"/>
              <a:t> parts of the </a:t>
            </a:r>
            <a:r>
              <a:rPr lang="da-DK" dirty="0" err="1"/>
              <a:t>activities</a:t>
            </a:r>
            <a:r>
              <a:rPr lang="da-DK" dirty="0"/>
              <a:t> forces the students to speak </a:t>
            </a:r>
            <a:r>
              <a:rPr lang="da-DK" dirty="0" err="1"/>
              <a:t>english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r>
              <a:rPr lang="da-DK" dirty="0"/>
              <a:t>How is the </a:t>
            </a:r>
            <a:r>
              <a:rPr lang="da-DK" dirty="0" err="1"/>
              <a:t>student’s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scaffolded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r>
              <a:rPr lang="da-DK" dirty="0"/>
              <a:t>How did the students </a:t>
            </a:r>
            <a:r>
              <a:rPr lang="da-DK" dirty="0" err="1"/>
              <a:t>work</a:t>
            </a:r>
            <a:r>
              <a:rPr lang="da-DK" dirty="0"/>
              <a:t> on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da-DK" dirty="0" err="1"/>
              <a:t>intercultural</a:t>
            </a:r>
            <a:r>
              <a:rPr lang="da-DK" dirty="0"/>
              <a:t> </a:t>
            </a:r>
            <a:r>
              <a:rPr lang="da-DK" dirty="0" err="1"/>
              <a:t>competence</a:t>
            </a:r>
            <a:r>
              <a:rPr lang="da-DK" dirty="0"/>
              <a:t>?</a:t>
            </a:r>
          </a:p>
          <a:p>
            <a:pPr marL="285750" indent="-285750">
              <a:buFontTx/>
              <a:buChar char="-"/>
            </a:pP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activities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include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future </a:t>
            </a:r>
            <a:r>
              <a:rPr lang="da-DK" dirty="0" err="1"/>
              <a:t>teaching</a:t>
            </a:r>
            <a:r>
              <a:rPr lang="da-DK" dirty="0"/>
              <a:t>?</a:t>
            </a:r>
          </a:p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AECF351-130E-4C13-8A50-B4E21C059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43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D52A541-96D3-4E80-AFB5-62D8B2F64B8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4040182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ECEB0-17E9-43D7-B675-D364357D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1F3E4BD-FE49-4F7E-B5A3-D6D4B8461B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5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E841DF2-7121-4FAD-8455-95E498C58A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  <p:pic>
        <p:nvPicPr>
          <p:cNvPr id="3074" name="Picture 2" descr="The 4 Language Skills | Learn English | EnglishClub">
            <a:extLst>
              <a:ext uri="{FF2B5EF4-FFF2-40B4-BE49-F238E27FC236}">
                <a16:creationId xmlns:a16="http://schemas.microsoft.com/office/drawing/2014/main" id="{E71CEF62-204F-45CB-97AF-2F2E6D991EF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080" y="19141"/>
            <a:ext cx="8879840" cy="6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66B17AC-55BF-4504-BEDF-04C1CEF71A86}"/>
              </a:ext>
            </a:extLst>
          </p:cNvPr>
          <p:cNvSpPr/>
          <p:nvPr/>
        </p:nvSpPr>
        <p:spPr>
          <a:xfrm>
            <a:off x="3931920" y="3037840"/>
            <a:ext cx="267208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ED0C890-CF31-4277-9CFF-8D023A098E65}"/>
              </a:ext>
            </a:extLst>
          </p:cNvPr>
          <p:cNvSpPr/>
          <p:nvPr/>
        </p:nvSpPr>
        <p:spPr>
          <a:xfrm>
            <a:off x="6905626" y="5962560"/>
            <a:ext cx="267208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F8629CC-077C-45F5-B0E2-B1EAA4A5125E}"/>
              </a:ext>
            </a:extLst>
          </p:cNvPr>
          <p:cNvSpPr/>
          <p:nvPr/>
        </p:nvSpPr>
        <p:spPr>
          <a:xfrm>
            <a:off x="3998595" y="6019801"/>
            <a:ext cx="267208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9ADC77D-DAA7-413A-9BAA-1DF6F5038124}"/>
              </a:ext>
            </a:extLst>
          </p:cNvPr>
          <p:cNvSpPr/>
          <p:nvPr/>
        </p:nvSpPr>
        <p:spPr>
          <a:xfrm>
            <a:off x="6845618" y="3037840"/>
            <a:ext cx="267208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utediagram: Forberedelse 6">
            <a:extLst>
              <a:ext uri="{FF2B5EF4-FFF2-40B4-BE49-F238E27FC236}">
                <a16:creationId xmlns:a16="http://schemas.microsoft.com/office/drawing/2014/main" id="{A9480A8E-0F88-457A-8B72-26FC0EC24A0F}"/>
              </a:ext>
            </a:extLst>
          </p:cNvPr>
          <p:cNvSpPr/>
          <p:nvPr/>
        </p:nvSpPr>
        <p:spPr>
          <a:xfrm>
            <a:off x="9686925" y="2876551"/>
            <a:ext cx="2362200" cy="1562100"/>
          </a:xfrm>
          <a:prstGeom prst="flowChartPreparation">
            <a:avLst/>
          </a:prstGeom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err="1"/>
              <a:t>Aim</a:t>
            </a:r>
            <a:r>
              <a:rPr lang="da-DK" b="1" dirty="0"/>
              <a:t>: </a:t>
            </a:r>
          </a:p>
          <a:p>
            <a:pPr algn="ctr"/>
            <a:r>
              <a:rPr lang="da-DK" dirty="0"/>
              <a:t>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every</a:t>
            </a:r>
            <a:r>
              <a:rPr lang="da-DK" dirty="0"/>
              <a:t> </a:t>
            </a:r>
            <a:r>
              <a:rPr lang="da-DK" dirty="0" err="1"/>
              <a:t>lesson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444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6344DF-347D-1E06-F1C2-A37FC6F4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/>
          <a:p>
            <a:r>
              <a:rPr lang="en-US" dirty="0"/>
              <a:t>Getting to know you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73288B5C-5F73-40D8-8013-8C755E4D3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525" y="1175068"/>
            <a:ext cx="7863635" cy="5334850"/>
          </a:xfrm>
        </p:spPr>
      </p:pic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BDB20B7-E2AC-4721-8733-B0E1AB6FA5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6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60F1C12-A6FD-4794-931F-FCF11BACC0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sp>
        <p:nvSpPr>
          <p:cNvPr id="3" name="Eksplosion: 14 pkt. 2">
            <a:extLst>
              <a:ext uri="{FF2B5EF4-FFF2-40B4-BE49-F238E27FC236}">
                <a16:creationId xmlns:a16="http://schemas.microsoft.com/office/drawing/2014/main" id="{0FE93004-A02B-45D5-95FB-EC2E8D6E9D44}"/>
              </a:ext>
            </a:extLst>
          </p:cNvPr>
          <p:cNvSpPr/>
          <p:nvPr/>
        </p:nvSpPr>
        <p:spPr>
          <a:xfrm>
            <a:off x="498510" y="3110948"/>
            <a:ext cx="2493168" cy="1994452"/>
          </a:xfrm>
          <a:prstGeom prst="irregularSeal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Listen</a:t>
            </a:r>
          </a:p>
        </p:txBody>
      </p:sp>
      <p:sp>
        <p:nvSpPr>
          <p:cNvPr id="9" name="Eksplosion: 14 pkt. 8">
            <a:extLst>
              <a:ext uri="{FF2B5EF4-FFF2-40B4-BE49-F238E27FC236}">
                <a16:creationId xmlns:a16="http://schemas.microsoft.com/office/drawing/2014/main" id="{F4A49E78-2086-48CE-9F29-6DF5B3E06E04}"/>
              </a:ext>
            </a:extLst>
          </p:cNvPr>
          <p:cNvSpPr/>
          <p:nvPr/>
        </p:nvSpPr>
        <p:spPr>
          <a:xfrm>
            <a:off x="681378" y="4863548"/>
            <a:ext cx="2493168" cy="1994452"/>
          </a:xfrm>
          <a:prstGeom prst="irregularSeal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Read</a:t>
            </a:r>
          </a:p>
        </p:txBody>
      </p:sp>
      <p:sp>
        <p:nvSpPr>
          <p:cNvPr id="10" name="Eksplosion: 14 pkt. 9">
            <a:extLst>
              <a:ext uri="{FF2B5EF4-FFF2-40B4-BE49-F238E27FC236}">
                <a16:creationId xmlns:a16="http://schemas.microsoft.com/office/drawing/2014/main" id="{9B85CA9C-4700-4721-AD38-D1AA1DAACA2D}"/>
              </a:ext>
            </a:extLst>
          </p:cNvPr>
          <p:cNvSpPr/>
          <p:nvPr/>
        </p:nvSpPr>
        <p:spPr>
          <a:xfrm>
            <a:off x="649224" y="1116496"/>
            <a:ext cx="2493168" cy="1994452"/>
          </a:xfrm>
          <a:prstGeom prst="irregularSeal2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/>
              <a:t>Speak</a:t>
            </a:r>
          </a:p>
        </p:txBody>
      </p:sp>
    </p:spTree>
    <p:extLst>
      <p:ext uri="{BB962C8B-B14F-4D97-AF65-F5344CB8AC3E}">
        <p14:creationId xmlns:p14="http://schemas.microsoft.com/office/powerpoint/2010/main" val="273377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B92D0B-617E-4E6C-A32A-BE26CF2F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An </a:t>
            </a:r>
            <a:r>
              <a:rPr lang="da-DK" dirty="0" err="1"/>
              <a:t>authentic</a:t>
            </a:r>
            <a:r>
              <a:rPr lang="da-DK" dirty="0"/>
              <a:t> </a:t>
            </a:r>
            <a:r>
              <a:rPr lang="da-DK" dirty="0" err="1"/>
              <a:t>lesson</a:t>
            </a:r>
            <a:r>
              <a:rPr lang="da-DK" dirty="0"/>
              <a:t> in</a:t>
            </a:r>
            <a:br>
              <a:rPr lang="da-DK" dirty="0"/>
            </a:br>
            <a:r>
              <a:rPr lang="da-DK" dirty="0"/>
              <a:t>8.D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272999-0310-4927-AE8B-9709B9E83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82F01F8-ABC9-4A34-8E07-D6E62B045F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7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A085204-E9F1-4A94-A82D-D98987FF7FF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283745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06608D-03E6-F30B-8CF8-ABCC5E55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/>
          <a:p>
            <a:r>
              <a:rPr lang="en-US" dirty="0"/>
              <a:t>Warm up 1: Lego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786F758-F790-74C7-CBBD-2DD252BB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/>
          <a:p>
            <a:r>
              <a:rPr lang="en-US" dirty="0"/>
              <a:t>Giving instructions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6176335-B63B-406A-91D1-00B7AC6C31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20624" y="6019801"/>
            <a:ext cx="457200" cy="18415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75DF2D63-3FF5-D547-96B9-BE9CCD1ABA58}" type="slidenum">
              <a:rPr lang="da-DK" smtClean="0"/>
              <a:pPr rtl="0">
                <a:spcAft>
                  <a:spcPts val="600"/>
                </a:spcAft>
              </a:pPr>
              <a:t>8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7FE9F2-1EC0-4888-8F4E-32BA0D4811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363081" y="1253480"/>
            <a:ext cx="2046512" cy="323329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a-DK"/>
              <a:t>præsentationstitel</a:t>
            </a: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E1D8D933-A583-4150-96B4-EB1E7ACD2B77}"/>
              </a:ext>
            </a:extLst>
          </p:cNvPr>
          <p:cNvSpPr txBox="1"/>
          <p:nvPr/>
        </p:nvSpPr>
        <p:spPr>
          <a:xfrm>
            <a:off x="6486525" y="1855945"/>
            <a:ext cx="3609975" cy="2862322"/>
          </a:xfrm>
          <a:prstGeom prst="rect">
            <a:avLst/>
          </a:prstGeom>
          <a:solidFill>
            <a:schemeClr val="accent4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did </a:t>
            </a:r>
            <a:r>
              <a:rPr lang="da-DK" b="1" dirty="0" err="1"/>
              <a:t>this</a:t>
            </a:r>
            <a:r>
              <a:rPr lang="da-DK" b="1" dirty="0"/>
              <a:t> </a:t>
            </a:r>
            <a:r>
              <a:rPr lang="da-DK" b="1" dirty="0" err="1"/>
              <a:t>activity</a:t>
            </a:r>
            <a:r>
              <a:rPr lang="da-DK" b="1" dirty="0"/>
              <a:t> practice the students </a:t>
            </a:r>
            <a:r>
              <a:rPr lang="da-DK" b="1" dirty="0" err="1"/>
              <a:t>communicative</a:t>
            </a:r>
            <a:r>
              <a:rPr lang="da-DK" b="1" dirty="0"/>
              <a:t> </a:t>
            </a:r>
            <a:r>
              <a:rPr lang="da-DK" b="1" dirty="0" err="1"/>
              <a:t>competence</a:t>
            </a:r>
            <a:r>
              <a:rPr lang="da-DK" b="1" dirty="0"/>
              <a:t>?</a:t>
            </a:r>
          </a:p>
          <a:p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Any </a:t>
            </a:r>
            <a:r>
              <a:rPr lang="da-DK" b="1" dirty="0" err="1"/>
              <a:t>specific</a:t>
            </a:r>
            <a:r>
              <a:rPr lang="da-DK" b="1" dirty="0"/>
              <a:t> </a:t>
            </a:r>
            <a:r>
              <a:rPr lang="da-DK" b="1" dirty="0" err="1"/>
              <a:t>wordclasses</a:t>
            </a:r>
            <a:r>
              <a:rPr lang="da-DK" b="1" dirty="0"/>
              <a:t> </a:t>
            </a:r>
            <a:r>
              <a:rPr lang="da-DK" b="1" dirty="0" err="1"/>
              <a:t>that</a:t>
            </a:r>
            <a:r>
              <a:rPr lang="da-DK" b="1" dirty="0"/>
              <a:t> </a:t>
            </a:r>
            <a:r>
              <a:rPr lang="da-DK" b="1" dirty="0" err="1"/>
              <a:t>are</a:t>
            </a:r>
            <a:r>
              <a:rPr lang="da-DK" b="1" dirty="0"/>
              <a:t> </a:t>
            </a:r>
            <a:r>
              <a:rPr lang="da-DK" b="1" dirty="0" err="1"/>
              <a:t>being</a:t>
            </a:r>
            <a:r>
              <a:rPr lang="da-DK" b="1" dirty="0"/>
              <a:t> </a:t>
            </a:r>
            <a:r>
              <a:rPr lang="da-DK" b="1" dirty="0" err="1"/>
              <a:t>used</a:t>
            </a:r>
            <a:r>
              <a:rPr lang="da-DK" b="1" dirty="0"/>
              <a:t> to give </a:t>
            </a:r>
            <a:r>
              <a:rPr lang="da-DK" b="1" dirty="0" err="1"/>
              <a:t>instructions</a:t>
            </a:r>
            <a:r>
              <a:rPr lang="da-DK" b="1" dirty="0"/>
              <a:t>??</a:t>
            </a:r>
          </a:p>
          <a:p>
            <a:pPr marL="285750" indent="-285750">
              <a:buFontTx/>
              <a:buChar char="-"/>
            </a:pPr>
            <a:endParaRPr lang="da-DK" b="1" dirty="0"/>
          </a:p>
          <a:p>
            <a:pPr marL="285750" indent="-285750">
              <a:buFontTx/>
              <a:buChar char="-"/>
            </a:pPr>
            <a:endParaRPr lang="da-DK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How </a:t>
            </a:r>
            <a:r>
              <a:rPr lang="da-DK" b="1" dirty="0" err="1"/>
              <a:t>does</a:t>
            </a:r>
            <a:r>
              <a:rPr lang="da-DK" b="1" dirty="0"/>
              <a:t> the </a:t>
            </a:r>
            <a:r>
              <a:rPr lang="da-DK" b="1" dirty="0" err="1"/>
              <a:t>activity</a:t>
            </a:r>
            <a:r>
              <a:rPr lang="da-DK" b="1" dirty="0"/>
              <a:t> force the students to speak </a:t>
            </a:r>
            <a:r>
              <a:rPr lang="da-DK" b="1" dirty="0" err="1"/>
              <a:t>english</a:t>
            </a:r>
            <a:r>
              <a:rPr lang="da-DK" b="1" dirty="0"/>
              <a:t>?</a:t>
            </a:r>
          </a:p>
        </p:txBody>
      </p:sp>
      <p:pic>
        <p:nvPicPr>
          <p:cNvPr id="1026" name="Picture 2" descr="Sjove LEGO maskiner | Silkeborg Bibliotekerne">
            <a:extLst>
              <a:ext uri="{FF2B5EF4-FFF2-40B4-BE49-F238E27FC236}">
                <a16:creationId xmlns:a16="http://schemas.microsoft.com/office/drawing/2014/main" id="{C7BAAA08-F415-485C-98DC-DDD383417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08" y="2931838"/>
            <a:ext cx="4640382" cy="30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2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43E5DB-1D9E-430A-A33A-91E8DCA8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Scaffolding</a:t>
            </a:r>
            <a:r>
              <a:rPr lang="da-DK" dirty="0"/>
              <a:t> </a:t>
            </a:r>
            <a:r>
              <a:rPr lang="da-DK" dirty="0" err="1"/>
              <a:t>language</a:t>
            </a:r>
            <a:r>
              <a:rPr lang="da-DK" dirty="0"/>
              <a:t> in </a:t>
            </a:r>
            <a:r>
              <a:rPr lang="da-DK" dirty="0" err="1"/>
              <a:t>writing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C98377-0D29-4FD3-A6EF-D6929E33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DFD29F-6BA0-41D5-9FE8-3F0A04C8CD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rtl="0"/>
            <a:fld id="{75DF2D63-3FF5-D547-96B9-BE9CCD1ABA58}" type="slidenum">
              <a:rPr lang="da-DK" smtClean="0"/>
              <a:t>9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D95918-6332-4A90-9D93-3284FD1379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rtl="0"/>
            <a:r>
              <a:rPr lang="da-DK"/>
              <a:t>præsentationstitel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898502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694707_TF67061901_Win32" id="{8890F5C3-32AA-4DC3-A93F-A0AE5D027D05}" vid="{42735422-662A-49BA-9282-6A1C1085038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746342-5E84-430E-9251-61001F208E7A}">
  <ds:schemaRefs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sharepoint/v3"/>
    <ds:schemaRef ds:uri="http://schemas.microsoft.com/office/infopath/2007/PartnerControls"/>
    <ds:schemaRef ds:uri="http://purl.org/dc/terms/"/>
    <ds:schemaRef ds:uri="71af3243-3dd4-4a8d-8c0d-dd76da1f02a5"/>
    <ds:schemaRef ds:uri="http://schemas.openxmlformats.org/package/2006/metadata/core-properties"/>
    <ds:schemaRef ds:uri="230e9df3-be65-4c73-a93b-d1236ebd677e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{2B8B657E-37C5-40B4-B379-F29B97B38ACC}tf67061901_win32</Template>
  <TotalTime>27617</TotalTime>
  <Words>1199</Words>
  <Application>Microsoft Office PowerPoint</Application>
  <PresentationFormat>Widescreen</PresentationFormat>
  <Paragraphs>300</Paragraphs>
  <Slides>43</Slides>
  <Notes>1</Notes>
  <HiddenSlides>0</HiddenSlides>
  <MMClips>1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43</vt:i4>
      </vt:variant>
    </vt:vector>
  </HeadingPairs>
  <TitlesOfParts>
    <vt:vector size="49" baseType="lpstr">
      <vt:lpstr>Abadi Extra Light</vt:lpstr>
      <vt:lpstr>Arial</vt:lpstr>
      <vt:lpstr>Calibri</vt:lpstr>
      <vt:lpstr>Daytona Condensed Light</vt:lpstr>
      <vt:lpstr>Posterama</vt:lpstr>
      <vt:lpstr>Office-tema</vt:lpstr>
      <vt:lpstr>A Practical view on teaching english </vt:lpstr>
      <vt:lpstr>agenda</vt:lpstr>
      <vt:lpstr>Teaching goals </vt:lpstr>
      <vt:lpstr>From the students point of view</vt:lpstr>
      <vt:lpstr>PowerPoint-præsentation</vt:lpstr>
      <vt:lpstr>Getting to know you</vt:lpstr>
      <vt:lpstr>An authentic lesson in 8.D</vt:lpstr>
      <vt:lpstr>Warm up 1: Lego</vt:lpstr>
      <vt:lpstr>Scaffolding language in writing</vt:lpstr>
      <vt:lpstr>Scaffolding language in writing…</vt:lpstr>
      <vt:lpstr>PowerPoint-præsentation</vt:lpstr>
      <vt:lpstr>The commongoals into teaching goals</vt:lpstr>
      <vt:lpstr>Pre knowledge</vt:lpstr>
      <vt:lpstr>Teaching learning cycle</vt:lpstr>
      <vt:lpstr>Information gap activity</vt:lpstr>
      <vt:lpstr>A tour of the teaching learning cycle from students perspective</vt:lpstr>
      <vt:lpstr>PowerPoint-præsentation</vt:lpstr>
      <vt:lpstr>Working with words</vt:lpstr>
      <vt:lpstr>Quiz-quiz-trade</vt:lpstr>
      <vt:lpstr>PowerPoint-præsentation</vt:lpstr>
      <vt:lpstr>Questions for the clip</vt:lpstr>
      <vt:lpstr>PowerPoint-præsentation</vt:lpstr>
      <vt:lpstr>PowerPoint-præsentation</vt:lpstr>
      <vt:lpstr>Present your answers in inner-outer circle</vt:lpstr>
      <vt:lpstr>PowerPoint-præsentation</vt:lpstr>
      <vt:lpstr>Scaffolding: Your opinion</vt:lpstr>
      <vt:lpstr>PowerPoint-præsentation</vt:lpstr>
      <vt:lpstr>PowerPoint-præsentation</vt:lpstr>
      <vt:lpstr>Example of an arguing text</vt:lpstr>
      <vt:lpstr>PowerPoint-præsentation</vt:lpstr>
      <vt:lpstr>Det er forår!</vt:lpstr>
      <vt:lpstr>Joint construction</vt:lpstr>
      <vt:lpstr>PowerPoint-præsentation</vt:lpstr>
      <vt:lpstr>Peer feedback</vt:lpstr>
      <vt:lpstr>PowerPoint-præsentation</vt:lpstr>
      <vt:lpstr>Warm up – tell about….</vt:lpstr>
      <vt:lpstr>Give your feedback </vt:lpstr>
      <vt:lpstr>Present your feedback </vt:lpstr>
      <vt:lpstr>Task Based Learning</vt:lpstr>
      <vt:lpstr>Now it’s your turn!</vt:lpstr>
      <vt:lpstr>Chunks</vt:lpstr>
      <vt:lpstr>Listening bingo</vt:lpstr>
      <vt:lpstr>Reflections from today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view on teaching english in the danish primary school</dc:title>
  <dc:creator>Jacob Gaston</dc:creator>
  <cp:lastModifiedBy>Jacob Gaston</cp:lastModifiedBy>
  <cp:revision>2</cp:revision>
  <cp:lastPrinted>2023-02-23T10:45:22Z</cp:lastPrinted>
  <dcterms:created xsi:type="dcterms:W3CDTF">2023-02-02T08:00:08Z</dcterms:created>
  <dcterms:modified xsi:type="dcterms:W3CDTF">2023-03-09T07:39:25Z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