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71" r:id="rId9"/>
    <p:sldId id="263" r:id="rId10"/>
    <p:sldId id="265" r:id="rId11"/>
    <p:sldId id="266" r:id="rId12"/>
    <p:sldId id="268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0249B-7028-2B9C-69F6-AD980FD6E312}" v="6" dt="2024-10-09T13:54:41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5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9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14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1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532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i master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E9C44-9DAE-47EA-BF7B-527501938C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0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  <a:endParaRPr lang="en-US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AE9C44-9DAE-47EA-BF7B-527501938C3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0FC2E3-A69C-4D5E-9D0D-9F10D106B08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Learner language and language learning Ch. 18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Claus Færch, Kirsten Hastrup, Robert Phillipson</a:t>
            </a:r>
          </a:p>
          <a:p>
            <a:endParaRPr lang="en-US" dirty="0"/>
          </a:p>
          <a:p>
            <a:r>
              <a:rPr lang="en-US" dirty="0"/>
              <a:t>Some methods of analysis</a:t>
            </a:r>
          </a:p>
        </p:txBody>
      </p:sp>
    </p:spTree>
    <p:extLst>
      <p:ext uri="{BB962C8B-B14F-4D97-AF65-F5344CB8AC3E}">
        <p14:creationId xmlns:p14="http://schemas.microsoft.com/office/powerpoint/2010/main" val="342494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8B5AF-3F0E-3680-2D9A-74A2C523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ea typeface="+mj-lt"/>
                <a:cs typeface="+mj-lt"/>
              </a:rPr>
              <a:t>Classification</a:t>
            </a:r>
            <a:r>
              <a:rPr lang="da-DK" dirty="0">
                <a:ea typeface="+mj-lt"/>
                <a:cs typeface="+mj-lt"/>
              </a:rPr>
              <a:t> </a:t>
            </a:r>
            <a:r>
              <a:rPr lang="da-DK" err="1">
                <a:ea typeface="+mj-lt"/>
                <a:cs typeface="+mj-lt"/>
              </a:rPr>
              <a:t>into</a:t>
            </a:r>
            <a:r>
              <a:rPr lang="da-DK" dirty="0">
                <a:ea typeface="+mj-lt"/>
                <a:cs typeface="+mj-lt"/>
              </a:rPr>
              <a:t> </a:t>
            </a:r>
            <a:r>
              <a:rPr lang="da-DK" err="1">
                <a:ea typeface="+mj-lt"/>
                <a:cs typeface="+mj-lt"/>
              </a:rPr>
              <a:t>linguistic</a:t>
            </a:r>
            <a:r>
              <a:rPr lang="da-DK" dirty="0">
                <a:ea typeface="+mj-lt"/>
                <a:cs typeface="+mj-lt"/>
              </a:rPr>
              <a:t> </a:t>
            </a:r>
            <a:r>
              <a:rPr lang="da-DK" err="1">
                <a:ea typeface="+mj-lt"/>
                <a:cs typeface="+mj-lt"/>
              </a:rPr>
              <a:t>categories</a:t>
            </a:r>
            <a:endParaRPr lang="da-DK" dirty="0" err="1">
              <a:ea typeface="+mj-lt"/>
              <a:cs typeface="+mj-lt"/>
            </a:endParaRPr>
          </a:p>
        </p:txBody>
      </p:sp>
      <p:pic>
        <p:nvPicPr>
          <p:cNvPr id="6" name="Billede 5" descr="Et billede, der indeholder tekst, Font/skrifttype, brev, sort-hvid&#10;&#10;Beskrivelsen er genereret automatisk">
            <a:extLst>
              <a:ext uri="{FF2B5EF4-FFF2-40B4-BE49-F238E27FC236}">
                <a16:creationId xmlns:a16="http://schemas.microsoft.com/office/drawing/2014/main" id="{8AE875FF-CB9C-47AD-FA24-86B7A6CCC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855" y="1693032"/>
            <a:ext cx="6078952" cy="1039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98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8B5AF-3F0E-3680-2D9A-74A2C523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25314"/>
            <a:ext cx="10515600" cy="1325563"/>
          </a:xfrm>
        </p:spPr>
        <p:txBody>
          <a:bodyPr/>
          <a:lstStyle/>
          <a:p>
            <a:r>
              <a:rPr lang="da-DK" err="1">
                <a:ea typeface="+mj-lt"/>
                <a:cs typeface="+mj-lt"/>
              </a:rPr>
              <a:t>Classification</a:t>
            </a:r>
            <a:r>
              <a:rPr lang="da-DK" dirty="0">
                <a:ea typeface="+mj-lt"/>
                <a:cs typeface="+mj-lt"/>
              </a:rPr>
              <a:t> </a:t>
            </a:r>
            <a:r>
              <a:rPr lang="da-DK" err="1">
                <a:ea typeface="+mj-lt"/>
                <a:cs typeface="+mj-lt"/>
              </a:rPr>
              <a:t>into</a:t>
            </a:r>
            <a:r>
              <a:rPr lang="da-DK" dirty="0">
                <a:ea typeface="+mj-lt"/>
                <a:cs typeface="+mj-lt"/>
              </a:rPr>
              <a:t> </a:t>
            </a:r>
            <a:r>
              <a:rPr lang="da-DK" err="1">
                <a:ea typeface="+mj-lt"/>
                <a:cs typeface="+mj-lt"/>
              </a:rPr>
              <a:t>linguistic</a:t>
            </a:r>
            <a:r>
              <a:rPr lang="da-DK" dirty="0">
                <a:ea typeface="+mj-lt"/>
                <a:cs typeface="+mj-lt"/>
              </a:rPr>
              <a:t> </a:t>
            </a:r>
            <a:r>
              <a:rPr lang="da-DK" err="1">
                <a:ea typeface="+mj-lt"/>
                <a:cs typeface="+mj-lt"/>
              </a:rPr>
              <a:t>categories</a:t>
            </a:r>
            <a:endParaRPr lang="da-DK" dirty="0" err="1">
              <a:ea typeface="+mj-lt"/>
              <a:cs typeface="+mj-lt"/>
            </a:endParaRPr>
          </a:p>
        </p:txBody>
      </p:sp>
      <p:pic>
        <p:nvPicPr>
          <p:cNvPr id="6" name="Billede 5" descr="Et billede, der indeholder tekst, Font/skrifttype, brev, sort-hvid&#10;&#10;Beskrivelsen er genereret automatisk">
            <a:extLst>
              <a:ext uri="{FF2B5EF4-FFF2-40B4-BE49-F238E27FC236}">
                <a16:creationId xmlns:a16="http://schemas.microsoft.com/office/drawing/2014/main" id="{8AE875FF-CB9C-47AD-FA24-86B7A6CCC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034" y="-4730150"/>
            <a:ext cx="6078952" cy="1039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2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8B5AF-3F0E-3680-2D9A-74A2C523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ea typeface="+mj-lt"/>
                <a:cs typeface="+mj-lt"/>
              </a:rPr>
              <a:t>Classification</a:t>
            </a:r>
            <a:r>
              <a:rPr lang="da-DK" dirty="0">
                <a:ea typeface="+mj-lt"/>
                <a:cs typeface="+mj-lt"/>
              </a:rPr>
              <a:t> </a:t>
            </a:r>
            <a:r>
              <a:rPr lang="da-DK" err="1">
                <a:ea typeface="+mj-lt"/>
                <a:cs typeface="+mj-lt"/>
              </a:rPr>
              <a:t>into</a:t>
            </a:r>
            <a:r>
              <a:rPr lang="da-DK" dirty="0">
                <a:ea typeface="+mj-lt"/>
                <a:cs typeface="+mj-lt"/>
              </a:rPr>
              <a:t> </a:t>
            </a:r>
            <a:r>
              <a:rPr lang="da-DK" err="1">
                <a:ea typeface="+mj-lt"/>
                <a:cs typeface="+mj-lt"/>
              </a:rPr>
              <a:t>linguistic</a:t>
            </a:r>
            <a:r>
              <a:rPr lang="da-DK" dirty="0">
                <a:ea typeface="+mj-lt"/>
                <a:cs typeface="+mj-lt"/>
              </a:rPr>
              <a:t> </a:t>
            </a:r>
            <a:r>
              <a:rPr lang="da-DK" err="1">
                <a:ea typeface="+mj-lt"/>
                <a:cs typeface="+mj-lt"/>
              </a:rPr>
              <a:t>categories</a:t>
            </a:r>
            <a:endParaRPr lang="da-DK" dirty="0" err="1">
              <a:ea typeface="+mj-lt"/>
              <a:cs typeface="+mj-lt"/>
            </a:endParaRPr>
          </a:p>
        </p:txBody>
      </p:sp>
      <p:pic>
        <p:nvPicPr>
          <p:cNvPr id="3" name="Billede 2" descr="Et billede, der indeholder tekst, skærmbillede, Font/skrifttype, dokument&#10;&#10;Beskrivelsen er genereret automatisk">
            <a:extLst>
              <a:ext uri="{FF2B5EF4-FFF2-40B4-BE49-F238E27FC236}">
                <a16:creationId xmlns:a16="http://schemas.microsoft.com/office/drawing/2014/main" id="{D297D01A-59F0-00E9-7A3C-74E11DEEE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571" y="1540893"/>
            <a:ext cx="4129537" cy="53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2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FEB07-E11E-36E7-F720-16C967E2D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44242" cy="2375110"/>
          </a:xfrm>
        </p:spPr>
        <p:txBody>
          <a:bodyPr/>
          <a:lstStyle/>
          <a:p>
            <a:r>
              <a:rPr lang="da-DK" dirty="0" err="1"/>
              <a:t>Classification</a:t>
            </a:r>
            <a:r>
              <a:rPr lang="da-DK" dirty="0"/>
              <a:t> on the basis of </a:t>
            </a:r>
            <a:r>
              <a:rPr lang="da-DK" b="1" dirty="0"/>
              <a:t>Cause</a:t>
            </a:r>
            <a:endParaRPr lang="da-DK" dirty="0"/>
          </a:p>
        </p:txBody>
      </p:sp>
      <p:pic>
        <p:nvPicPr>
          <p:cNvPr id="6" name="Pladsholder til indhold 5" descr="Et billede, der indeholder tekst, skærmbillede, Font/skrifttype, sort-hvid&#10;&#10;Beskrivelsen er genereret automatisk">
            <a:extLst>
              <a:ext uri="{FF2B5EF4-FFF2-40B4-BE49-F238E27FC236}">
                <a16:creationId xmlns:a16="http://schemas.microsoft.com/office/drawing/2014/main" id="{E8766629-6358-EAE0-EB29-A5726210A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7179" y="172229"/>
            <a:ext cx="6026585" cy="6349790"/>
          </a:xfrm>
        </p:spPr>
      </p:pic>
    </p:spTree>
    <p:extLst>
      <p:ext uri="{BB962C8B-B14F-4D97-AF65-F5344CB8AC3E}">
        <p14:creationId xmlns:p14="http://schemas.microsoft.com/office/powerpoint/2010/main" val="265614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17DBB8-0894-52B7-CFEF-E8BDBDD1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Glossary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129FC4-F79D-08B2-87FB-5ABE499CD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712"/>
            <a:ext cx="10515600" cy="5378381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da-DK" dirty="0"/>
              <a:t>IL = </a:t>
            </a:r>
            <a:r>
              <a:rPr lang="da-DK" b="1" err="1"/>
              <a:t>Interlanguage</a:t>
            </a:r>
            <a:endParaRPr lang="da-DK" b="1"/>
          </a:p>
          <a:p>
            <a:pPr>
              <a:lnSpc>
                <a:spcPct val="170000"/>
              </a:lnSpc>
            </a:pPr>
            <a:r>
              <a:rPr lang="da-DK" dirty="0"/>
              <a:t>L1 = </a:t>
            </a:r>
            <a:r>
              <a:rPr lang="da-DK" b="1" dirty="0"/>
              <a:t>Native</a:t>
            </a:r>
            <a:r>
              <a:rPr lang="da-DK" dirty="0"/>
              <a:t> </a:t>
            </a:r>
            <a:r>
              <a:rPr lang="da-DK" err="1"/>
              <a:t>language</a:t>
            </a:r>
            <a:endParaRPr lang="da-DK"/>
          </a:p>
          <a:p>
            <a:pPr>
              <a:lnSpc>
                <a:spcPct val="170000"/>
              </a:lnSpc>
            </a:pPr>
            <a:r>
              <a:rPr lang="da-DK" dirty="0"/>
              <a:t>L2 = </a:t>
            </a:r>
            <a:r>
              <a:rPr lang="da-DK" b="1" err="1"/>
              <a:t>Secondary</a:t>
            </a:r>
            <a:r>
              <a:rPr lang="da-DK" dirty="0"/>
              <a:t> </a:t>
            </a:r>
            <a:r>
              <a:rPr lang="da-DK" err="1"/>
              <a:t>language</a:t>
            </a:r>
            <a:endParaRPr lang="da-DK"/>
          </a:p>
          <a:p>
            <a:pPr>
              <a:lnSpc>
                <a:spcPct val="170000"/>
              </a:lnSpc>
            </a:pPr>
            <a:r>
              <a:rPr lang="da-DK" err="1"/>
              <a:t>Orthographic</a:t>
            </a:r>
            <a:r>
              <a:rPr lang="da-DK" dirty="0"/>
              <a:t> = </a:t>
            </a:r>
            <a:r>
              <a:rPr lang="da-DK" dirty="0">
                <a:ea typeface="+mn-lt"/>
                <a:cs typeface="+mn-lt"/>
              </a:rPr>
              <a:t>the </a:t>
            </a:r>
            <a:r>
              <a:rPr lang="da-DK" b="1" err="1">
                <a:ea typeface="+mn-lt"/>
                <a:cs typeface="+mn-lt"/>
              </a:rPr>
              <a:t>conventional</a:t>
            </a:r>
            <a:r>
              <a:rPr lang="da-DK" b="1" dirty="0">
                <a:ea typeface="+mn-lt"/>
                <a:cs typeface="+mn-lt"/>
              </a:rPr>
              <a:t> </a:t>
            </a:r>
            <a:r>
              <a:rPr lang="da-DK" b="1" err="1">
                <a:ea typeface="+mn-lt"/>
                <a:cs typeface="+mn-lt"/>
              </a:rPr>
              <a:t>spellings</a:t>
            </a:r>
            <a:r>
              <a:rPr lang="da-DK" dirty="0">
                <a:ea typeface="+mn-lt"/>
                <a:cs typeface="+mn-lt"/>
              </a:rPr>
              <a:t> of a </a:t>
            </a:r>
            <a:r>
              <a:rPr lang="da-DK" err="1">
                <a:ea typeface="+mn-lt"/>
                <a:cs typeface="+mn-lt"/>
              </a:rPr>
              <a:t>language</a:t>
            </a:r>
            <a:r>
              <a:rPr lang="da-DK" dirty="0">
                <a:ea typeface="+mn-lt"/>
                <a:cs typeface="+mn-lt"/>
              </a:rPr>
              <a:t>; Greek </a:t>
            </a:r>
            <a:r>
              <a:rPr lang="da-DK" err="1">
                <a:ea typeface="+mn-lt"/>
                <a:cs typeface="+mn-lt"/>
              </a:rPr>
              <a:t>roots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ortho</a:t>
            </a:r>
            <a:r>
              <a:rPr lang="da-DK" dirty="0">
                <a:ea typeface="+mn-lt"/>
                <a:cs typeface="+mn-lt"/>
              </a:rPr>
              <a:t>, </a:t>
            </a:r>
            <a:r>
              <a:rPr lang="da-DK" err="1">
                <a:ea typeface="+mn-lt"/>
                <a:cs typeface="+mn-lt"/>
              </a:rPr>
              <a:t>meaning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correct</a:t>
            </a:r>
            <a:r>
              <a:rPr lang="da-DK" dirty="0">
                <a:ea typeface="+mn-lt"/>
                <a:cs typeface="+mn-lt"/>
              </a:rPr>
              <a:t>, and </a:t>
            </a:r>
            <a:r>
              <a:rPr lang="da-DK" err="1">
                <a:ea typeface="+mn-lt"/>
                <a:cs typeface="+mn-lt"/>
              </a:rPr>
              <a:t>graphos</a:t>
            </a:r>
            <a:r>
              <a:rPr lang="da-DK" dirty="0">
                <a:ea typeface="+mn-lt"/>
                <a:cs typeface="+mn-lt"/>
              </a:rPr>
              <a:t>, </a:t>
            </a:r>
            <a:r>
              <a:rPr lang="da-DK" err="1">
                <a:ea typeface="+mn-lt"/>
                <a:cs typeface="+mn-lt"/>
              </a:rPr>
              <a:t>meaning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err="1">
                <a:ea typeface="+mn-lt"/>
                <a:cs typeface="+mn-lt"/>
              </a:rPr>
              <a:t>writing</a:t>
            </a:r>
            <a:r>
              <a:rPr lang="da-DK" dirty="0">
                <a:ea typeface="+mn-lt"/>
                <a:cs typeface="+mn-lt"/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da-DK" err="1">
                <a:ea typeface="+mn-lt"/>
                <a:cs typeface="+mn-lt"/>
              </a:rPr>
              <a:t>Syntactic</a:t>
            </a:r>
            <a:r>
              <a:rPr lang="da-DK" dirty="0">
                <a:ea typeface="+mn-lt"/>
                <a:cs typeface="+mn-lt"/>
              </a:rPr>
              <a:t> = the </a:t>
            </a:r>
            <a:r>
              <a:rPr lang="da-DK" b="1" err="1">
                <a:ea typeface="+mn-lt"/>
                <a:cs typeface="+mn-lt"/>
              </a:rPr>
              <a:t>rules</a:t>
            </a:r>
            <a:r>
              <a:rPr lang="da-DK" b="1" dirty="0">
                <a:ea typeface="+mn-lt"/>
                <a:cs typeface="+mn-lt"/>
              </a:rPr>
              <a:t> of </a:t>
            </a:r>
            <a:r>
              <a:rPr lang="da-DK" b="1" err="1">
                <a:ea typeface="+mn-lt"/>
                <a:cs typeface="+mn-lt"/>
              </a:rPr>
              <a:t>constructing</a:t>
            </a:r>
            <a:r>
              <a:rPr lang="da-DK" b="1" dirty="0">
                <a:ea typeface="+mn-lt"/>
                <a:cs typeface="+mn-lt"/>
              </a:rPr>
              <a:t> </a:t>
            </a:r>
            <a:r>
              <a:rPr lang="da-DK" b="1" err="1">
                <a:ea typeface="+mn-lt"/>
                <a:cs typeface="+mn-lt"/>
              </a:rPr>
              <a:t>writing</a:t>
            </a:r>
            <a:r>
              <a:rPr lang="da-DK" dirty="0">
                <a:ea typeface="+mn-lt"/>
                <a:cs typeface="+mn-lt"/>
              </a:rPr>
              <a:t> eg. </a:t>
            </a:r>
            <a:r>
              <a:rPr lang="da-DK" err="1">
                <a:ea typeface="+mn-lt"/>
                <a:cs typeface="+mn-lt"/>
              </a:rPr>
              <a:t>sentences</a:t>
            </a:r>
            <a:r>
              <a:rPr lang="da-DK" dirty="0">
                <a:ea typeface="+mn-lt"/>
                <a:cs typeface="+mn-lt"/>
              </a:rPr>
              <a:t> etc.</a:t>
            </a:r>
          </a:p>
          <a:p>
            <a:pPr>
              <a:lnSpc>
                <a:spcPct val="170000"/>
              </a:lnSpc>
            </a:pPr>
            <a:r>
              <a:rPr lang="da-DK" err="1">
                <a:ea typeface="+mn-lt"/>
                <a:cs typeface="+mn-lt"/>
              </a:rPr>
              <a:t>Lexical</a:t>
            </a:r>
            <a:r>
              <a:rPr lang="da-DK" dirty="0">
                <a:ea typeface="+mn-lt"/>
                <a:cs typeface="+mn-lt"/>
              </a:rPr>
              <a:t> = </a:t>
            </a:r>
            <a:r>
              <a:rPr lang="da-DK" err="1">
                <a:ea typeface="+mn-lt"/>
                <a:cs typeface="+mn-lt"/>
              </a:rPr>
              <a:t>vocabulary</a:t>
            </a:r>
            <a:r>
              <a:rPr lang="da-DK" dirty="0">
                <a:ea typeface="+mn-lt"/>
                <a:cs typeface="+mn-lt"/>
              </a:rPr>
              <a:t>, </a:t>
            </a:r>
            <a:r>
              <a:rPr lang="da-DK" err="1">
                <a:ea typeface="+mn-lt"/>
                <a:cs typeface="+mn-lt"/>
              </a:rPr>
              <a:t>words</a:t>
            </a:r>
            <a:r>
              <a:rPr lang="da-DK" dirty="0">
                <a:ea typeface="+mn-lt"/>
                <a:cs typeface="+mn-lt"/>
              </a:rPr>
              <a:t>, or </a:t>
            </a:r>
            <a:r>
              <a:rPr lang="da-DK" err="1">
                <a:ea typeface="+mn-lt"/>
                <a:cs typeface="+mn-lt"/>
              </a:rPr>
              <a:t>morphemes</a:t>
            </a:r>
            <a:r>
              <a:rPr lang="da-DK" dirty="0">
                <a:ea typeface="+mn-lt"/>
                <a:cs typeface="+mn-lt"/>
              </a:rPr>
              <a:t> of a </a:t>
            </a:r>
            <a:r>
              <a:rPr lang="da-DK" err="1">
                <a:ea typeface="+mn-lt"/>
                <a:cs typeface="+mn-lt"/>
              </a:rPr>
              <a:t>language</a:t>
            </a:r>
            <a:endParaRPr lang="da-DK">
              <a:ea typeface="+mn-lt"/>
              <a:cs typeface="+mn-lt"/>
            </a:endParaRPr>
          </a:p>
          <a:p>
            <a:pPr>
              <a:lnSpc>
                <a:spcPct val="170000"/>
              </a:lnSpc>
            </a:pPr>
            <a:r>
              <a:rPr lang="da-DK" dirty="0" err="1">
                <a:ea typeface="+mn-lt"/>
                <a:cs typeface="+mn-lt"/>
              </a:rPr>
              <a:t>Morphological</a:t>
            </a:r>
            <a:r>
              <a:rPr lang="da-DK" dirty="0">
                <a:ea typeface="+mn-lt"/>
                <a:cs typeface="+mn-lt"/>
              </a:rPr>
              <a:t> = The </a:t>
            </a:r>
            <a:r>
              <a:rPr lang="da-DK" b="1" dirty="0" err="1">
                <a:ea typeface="+mn-lt"/>
                <a:cs typeface="+mn-lt"/>
              </a:rPr>
              <a:t>study</a:t>
            </a:r>
            <a:r>
              <a:rPr lang="da-DK" b="1" dirty="0">
                <a:ea typeface="+mn-lt"/>
                <a:cs typeface="+mn-lt"/>
              </a:rPr>
              <a:t> of </a:t>
            </a:r>
            <a:r>
              <a:rPr lang="da-DK" b="1" dirty="0" err="1">
                <a:ea typeface="+mn-lt"/>
                <a:cs typeface="+mn-lt"/>
              </a:rPr>
              <a:t>words</a:t>
            </a:r>
            <a:r>
              <a:rPr lang="da-DK" dirty="0">
                <a:ea typeface="+mn-lt"/>
                <a:cs typeface="+mn-lt"/>
              </a:rPr>
              <a:t> and </a:t>
            </a:r>
            <a:r>
              <a:rPr lang="da-DK" dirty="0" err="1">
                <a:ea typeface="+mn-lt"/>
                <a:cs typeface="+mn-lt"/>
              </a:rPr>
              <a:t>how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they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are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formed</a:t>
            </a:r>
            <a:r>
              <a:rPr lang="da-DK" dirty="0">
                <a:ea typeface="+mn-lt"/>
                <a:cs typeface="+mn-lt"/>
              </a:rPr>
              <a:t>. </a:t>
            </a:r>
            <a:r>
              <a:rPr lang="da-DK" dirty="0" err="1">
                <a:ea typeface="+mn-lt"/>
                <a:cs typeface="+mn-lt"/>
              </a:rPr>
              <a:t>E.g</a:t>
            </a:r>
            <a:r>
              <a:rPr lang="da-DK" dirty="0">
                <a:ea typeface="+mn-lt"/>
                <a:cs typeface="+mn-lt"/>
              </a:rPr>
              <a:t> </a:t>
            </a:r>
            <a:r>
              <a:rPr lang="da-DK" dirty="0" err="1">
                <a:ea typeface="+mn-lt"/>
                <a:cs typeface="+mn-lt"/>
              </a:rPr>
              <a:t>roots</a:t>
            </a:r>
            <a:r>
              <a:rPr lang="da-DK" dirty="0">
                <a:ea typeface="+mn-lt"/>
                <a:cs typeface="+mn-lt"/>
              </a:rPr>
              <a:t>, </a:t>
            </a:r>
            <a:r>
              <a:rPr lang="da-DK" dirty="0" err="1">
                <a:ea typeface="+mn-lt"/>
                <a:cs typeface="+mn-lt"/>
              </a:rPr>
              <a:t>affixes</a:t>
            </a:r>
            <a:r>
              <a:rPr lang="da-DK" dirty="0">
                <a:ea typeface="+mn-lt"/>
                <a:cs typeface="+mn-lt"/>
              </a:rPr>
              <a:t> and </a:t>
            </a:r>
            <a:r>
              <a:rPr lang="da-DK" dirty="0" err="1">
                <a:ea typeface="+mn-lt"/>
                <a:cs typeface="+mn-lt"/>
              </a:rPr>
              <a:t>suffixes</a:t>
            </a:r>
            <a:endParaRPr lang="da-DK" dirty="0" err="1"/>
          </a:p>
        </p:txBody>
      </p:sp>
    </p:spTree>
    <p:extLst>
      <p:ext uri="{BB962C8B-B14F-4D97-AF65-F5344CB8AC3E}">
        <p14:creationId xmlns:p14="http://schemas.microsoft.com/office/powerpoint/2010/main" val="229339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B1767-532C-F374-6E62-8D807B87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text</a:t>
            </a:r>
            <a:r>
              <a:rPr lang="da-DK" dirty="0"/>
              <a:t>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843FFBE-EAFB-829B-2EC2-305EA20D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/>
              <a:t>Insight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IL studies</a:t>
            </a:r>
          </a:p>
          <a:p>
            <a:r>
              <a:rPr lang="da-DK" dirty="0" err="1"/>
              <a:t>Examples</a:t>
            </a:r>
            <a:r>
              <a:rPr lang="da-DK" dirty="0"/>
              <a:t> of performance </a:t>
            </a:r>
            <a:r>
              <a:rPr lang="da-DK" dirty="0" err="1"/>
              <a:t>analysis</a:t>
            </a:r>
            <a:endParaRPr lang="da-DK"/>
          </a:p>
          <a:p>
            <a:r>
              <a:rPr lang="da-DK" dirty="0" err="1"/>
              <a:t>Examples</a:t>
            </a:r>
            <a:r>
              <a:rPr lang="da-DK" dirty="0"/>
              <a:t> of </a:t>
            </a:r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correction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4396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0A042-1D1B-8171-2315-FF93711D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b="1" dirty="0"/>
              <a:t>NOT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3AE77C7-553B-B554-CB3C-5C649F53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/>
              <a:t>A </a:t>
            </a:r>
            <a:r>
              <a:rPr lang="da-DK" dirty="0" err="1"/>
              <a:t>detailed</a:t>
            </a:r>
            <a:r>
              <a:rPr lang="da-DK" dirty="0"/>
              <a:t> guide on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correct</a:t>
            </a:r>
            <a:r>
              <a:rPr lang="da-DK" dirty="0"/>
              <a:t> students essays</a:t>
            </a:r>
          </a:p>
          <a:p>
            <a:r>
              <a:rPr lang="da-DK" dirty="0"/>
              <a:t>A </a:t>
            </a:r>
            <a:r>
              <a:rPr lang="da-DK" dirty="0" err="1"/>
              <a:t>realistic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 of </a:t>
            </a:r>
            <a:r>
              <a:rPr lang="da-DK" dirty="0" err="1"/>
              <a:t>working</a:t>
            </a:r>
            <a:r>
              <a:rPr lang="da-DK" dirty="0"/>
              <a:t> with </a:t>
            </a:r>
            <a:r>
              <a:rPr lang="da-DK" b="1" dirty="0" err="1"/>
              <a:t>scientifically</a:t>
            </a:r>
            <a:r>
              <a:rPr lang="da-DK" b="1" dirty="0"/>
              <a:t> </a:t>
            </a:r>
            <a:r>
              <a:rPr lang="da-DK" b="1" dirty="0" err="1"/>
              <a:t>correct</a:t>
            </a:r>
            <a:r>
              <a:rPr lang="da-DK" dirty="0"/>
              <a:t> </a:t>
            </a:r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9579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21364-AA51-B0D9-587C-96D11EA8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Performance </a:t>
            </a:r>
            <a:r>
              <a:rPr lang="da-DK" dirty="0" err="1"/>
              <a:t>analysis</a:t>
            </a:r>
          </a:p>
        </p:txBody>
      </p:sp>
      <p:pic>
        <p:nvPicPr>
          <p:cNvPr id="4" name="Billede 3" descr="Et billede, der indeholder tekst, nummer/tal, skærmbillede, Font/skrifttype&#10;&#10;Beskrivelsen er genereret automatisk">
            <a:extLst>
              <a:ext uri="{FF2B5EF4-FFF2-40B4-BE49-F238E27FC236}">
                <a16:creationId xmlns:a16="http://schemas.microsoft.com/office/drawing/2014/main" id="{1238AD0A-12B8-3CFC-74B4-2BF1AECF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90" y="1032023"/>
            <a:ext cx="4770768" cy="4808329"/>
          </a:xfrm>
          <a:prstGeom prst="rect">
            <a:avLst/>
          </a:prstGeom>
        </p:spPr>
      </p:pic>
      <p:pic>
        <p:nvPicPr>
          <p:cNvPr id="5" name="Billede 4" descr="Et billede, der indeholder tekst, skærmbillede, Font/skrifttype, nummer/tal&#10;&#10;Beskrivelsen er genereret automatisk">
            <a:extLst>
              <a:ext uri="{FF2B5EF4-FFF2-40B4-BE49-F238E27FC236}">
                <a16:creationId xmlns:a16="http://schemas.microsoft.com/office/drawing/2014/main" id="{7DD899D1-5A8F-F126-6EF4-CB6B93E5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139" y="2911953"/>
            <a:ext cx="4339987" cy="3780169"/>
          </a:xfrm>
          <a:prstGeom prst="rect">
            <a:avLst/>
          </a:prstGeom>
        </p:spPr>
      </p:pic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1517F9BF-FC62-2BCE-76AD-DEB1A2EBD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984"/>
            <a:ext cx="5426016" cy="11595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 b="1" dirty="0" err="1"/>
              <a:t>Frequency</a:t>
            </a:r>
            <a:r>
              <a:rPr lang="da-DK" dirty="0"/>
              <a:t> of </a:t>
            </a:r>
            <a:r>
              <a:rPr lang="da-DK" dirty="0" err="1"/>
              <a:t>conjunctions</a:t>
            </a:r>
          </a:p>
          <a:p>
            <a:r>
              <a:rPr lang="da-DK" b="1" err="1"/>
              <a:t>Complexity</a:t>
            </a:r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422083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3E066-C650-B722-7345-196AF9A8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Error</a:t>
            </a:r>
            <a:r>
              <a:rPr lang="da-DK" dirty="0"/>
              <a:t> </a:t>
            </a:r>
            <a:r>
              <a:rPr lang="da-DK" dirty="0" err="1"/>
              <a:t>analysis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B1A7CF8-62EF-DA00-CD5B-8BFE84055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dirty="0" err="1"/>
              <a:t>Identification</a:t>
            </a:r>
          </a:p>
          <a:p>
            <a:r>
              <a:rPr lang="da-DK" dirty="0" err="1"/>
              <a:t>Classification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linguistic</a:t>
            </a:r>
            <a:r>
              <a:rPr lang="da-DK" dirty="0"/>
              <a:t> </a:t>
            </a:r>
            <a:r>
              <a:rPr lang="da-DK" dirty="0" err="1"/>
              <a:t>categories</a:t>
            </a:r>
          </a:p>
          <a:p>
            <a:r>
              <a:rPr lang="da-DK" dirty="0" err="1"/>
              <a:t>Classification</a:t>
            </a:r>
            <a:r>
              <a:rPr lang="da-DK" dirty="0"/>
              <a:t> </a:t>
            </a:r>
            <a:r>
              <a:rPr lang="da-DK" dirty="0" err="1"/>
              <a:t>according</a:t>
            </a:r>
            <a:r>
              <a:rPr lang="da-DK" dirty="0"/>
              <a:t> to the causes of the </a:t>
            </a:r>
            <a:r>
              <a:rPr lang="da-DK" dirty="0" err="1"/>
              <a:t>errors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6611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3CCF37-E277-EC3D-437B-B344E3544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Identification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2DBC50C-B6A7-16B7-84A1-7344B77E3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a-DK" err="1"/>
              <a:t>Use</a:t>
            </a:r>
            <a:r>
              <a:rPr lang="da-DK" dirty="0"/>
              <a:t> the norms of the </a:t>
            </a:r>
            <a:r>
              <a:rPr lang="da-DK" err="1"/>
              <a:t>target</a:t>
            </a:r>
            <a:r>
              <a:rPr lang="da-DK" dirty="0"/>
              <a:t> </a:t>
            </a:r>
            <a:r>
              <a:rPr lang="da-DK" err="1"/>
              <a:t>language</a:t>
            </a:r>
            <a:endParaRPr lang="da-DK" dirty="0" err="1"/>
          </a:p>
          <a:p>
            <a:r>
              <a:rPr lang="da-DK" dirty="0"/>
              <a:t>Even </a:t>
            </a:r>
            <a:r>
              <a:rPr lang="da-DK" b="1" err="1"/>
              <a:t>native</a:t>
            </a:r>
            <a:r>
              <a:rPr lang="da-DK" b="1" dirty="0"/>
              <a:t> speakers</a:t>
            </a:r>
            <a:r>
              <a:rPr lang="da-DK" dirty="0"/>
              <a:t> of a </a:t>
            </a:r>
            <a:r>
              <a:rPr lang="da-DK" err="1"/>
              <a:t>language</a:t>
            </a:r>
            <a:r>
              <a:rPr lang="da-DK" dirty="0"/>
              <a:t> </a:t>
            </a:r>
            <a:r>
              <a:rPr lang="da-DK" b="1" err="1"/>
              <a:t>may</a:t>
            </a:r>
            <a:r>
              <a:rPr lang="da-DK" b="1" dirty="0"/>
              <a:t> not </a:t>
            </a:r>
            <a:r>
              <a:rPr lang="da-DK" b="1" err="1"/>
              <a:t>agree</a:t>
            </a:r>
            <a:endParaRPr lang="da-DK" b="1" dirty="0"/>
          </a:p>
          <a:p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582418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E7743-86EC-F70F-3232-DDAEE3AB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94317" cy="1339940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Example</a:t>
            </a:r>
            <a:r>
              <a:rPr lang="da-DK" dirty="0"/>
              <a:t/>
            </a:r>
            <a:br>
              <a:rPr lang="da-DK" dirty="0"/>
            </a:br>
            <a:r>
              <a:rPr lang="da-DK" dirty="0"/>
              <a:t>(tolerance </a:t>
            </a:r>
            <a:r>
              <a:rPr lang="da-DK" dirty="0" err="1"/>
              <a:t>testing</a:t>
            </a:r>
            <a:r>
              <a:rPr lang="da-DK" dirty="0"/>
              <a:t>)</a:t>
            </a:r>
          </a:p>
        </p:txBody>
      </p:sp>
      <p:pic>
        <p:nvPicPr>
          <p:cNvPr id="4" name="Billede 3" descr="Et billede, der indeholder tekst, skærmbillede, Font/skrifttype, dokument&#10;&#10;Beskrivelsen er genereret automatisk">
            <a:extLst>
              <a:ext uri="{FF2B5EF4-FFF2-40B4-BE49-F238E27FC236}">
                <a16:creationId xmlns:a16="http://schemas.microsoft.com/office/drawing/2014/main" id="{15EC4D62-0388-9BE1-60C6-0B6E6CA1F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360243"/>
            <a:ext cx="8295376" cy="616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286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8B5AF-3F0E-3680-2D9A-74A2C523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err="1">
                <a:ea typeface="+mj-lt"/>
                <a:cs typeface="+mj-lt"/>
              </a:rPr>
              <a:t>Classification</a:t>
            </a:r>
            <a:r>
              <a:rPr lang="da-DK" dirty="0">
                <a:ea typeface="+mj-lt"/>
                <a:cs typeface="+mj-lt"/>
              </a:rPr>
              <a:t> </a:t>
            </a:r>
            <a:r>
              <a:rPr lang="da-DK" err="1">
                <a:ea typeface="+mj-lt"/>
                <a:cs typeface="+mj-lt"/>
              </a:rPr>
              <a:t>into</a:t>
            </a:r>
            <a:r>
              <a:rPr lang="da-DK" dirty="0">
                <a:ea typeface="+mj-lt"/>
                <a:cs typeface="+mj-lt"/>
              </a:rPr>
              <a:t> </a:t>
            </a:r>
            <a:r>
              <a:rPr lang="da-DK" err="1">
                <a:ea typeface="+mj-lt"/>
                <a:cs typeface="+mj-lt"/>
              </a:rPr>
              <a:t>linguistic</a:t>
            </a:r>
            <a:r>
              <a:rPr lang="da-DK" dirty="0">
                <a:ea typeface="+mj-lt"/>
                <a:cs typeface="+mj-lt"/>
              </a:rPr>
              <a:t> </a:t>
            </a:r>
            <a:r>
              <a:rPr lang="da-DK" err="1">
                <a:ea typeface="+mj-lt"/>
                <a:cs typeface="+mj-lt"/>
              </a:rPr>
              <a:t>categories</a:t>
            </a:r>
            <a:endParaRPr lang="da-DK" dirty="0" err="1">
              <a:ea typeface="+mj-lt"/>
              <a:cs typeface="+mj-lt"/>
            </a:endParaRPr>
          </a:p>
        </p:txBody>
      </p:sp>
      <p:pic>
        <p:nvPicPr>
          <p:cNvPr id="4" name="Pladsholder til indhold 3" descr="Et billede, der indeholder tekst, skærmbillede, Font/skrifttype, linje/række&#10;&#10;Beskrivelsen er genereret automatisk">
            <a:extLst>
              <a:ext uri="{FF2B5EF4-FFF2-40B4-BE49-F238E27FC236}">
                <a16:creationId xmlns:a16="http://schemas.microsoft.com/office/drawing/2014/main" id="{977A4EC7-0839-56C5-A233-116F78851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600" y="2121274"/>
            <a:ext cx="6400800" cy="2609850"/>
          </a:xfrm>
        </p:spPr>
      </p:pic>
    </p:spTree>
    <p:extLst>
      <p:ext uri="{BB962C8B-B14F-4D97-AF65-F5344CB8AC3E}">
        <p14:creationId xmlns:p14="http://schemas.microsoft.com/office/powerpoint/2010/main" val="630641279"/>
      </p:ext>
    </p:extLst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ont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Kontortema</vt:lpstr>
      <vt:lpstr>Learner language and language learning Ch. 18</vt:lpstr>
      <vt:lpstr>Glossary</vt:lpstr>
      <vt:lpstr>What is this text?</vt:lpstr>
      <vt:lpstr>What is this text NOT</vt:lpstr>
      <vt:lpstr>Performance analysis</vt:lpstr>
      <vt:lpstr>Error analysis</vt:lpstr>
      <vt:lpstr>Identification</vt:lpstr>
      <vt:lpstr>Example (tolerance testing)</vt:lpstr>
      <vt:lpstr>Classification into linguistic categories</vt:lpstr>
      <vt:lpstr>Classification into linguistic categories</vt:lpstr>
      <vt:lpstr>Classification into linguistic categories</vt:lpstr>
      <vt:lpstr>Classification into linguistic categories</vt:lpstr>
      <vt:lpstr>Classification on the basis of Cause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Learner language and language learning Ch. 18</dc:title>
  <dc:creator>Finn Peter Aarup (fpa)</dc:creator>
  <cp:lastModifiedBy>Finn Peter Aarup (fpa)</cp:lastModifiedBy>
  <cp:revision>170</cp:revision>
  <dcterms:created xsi:type="dcterms:W3CDTF">2012-08-10T12:37:40Z</dcterms:created>
  <dcterms:modified xsi:type="dcterms:W3CDTF">2024-11-13T00:08:37Z</dcterms:modified>
</cp:coreProperties>
</file>