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or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Italic.fntdata"/><Relationship Id="rId14"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e6e1a21d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e6e1a21d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6e1a21d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6e1a21d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6e1a21da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6e1a21da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6e1a21da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6e1a21da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6e1a21d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6e1a21d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5958" y="1069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a">
                <a:latin typeface="Lora"/>
                <a:ea typeface="Lora"/>
                <a:cs typeface="Lora"/>
                <a:sym typeface="Lora"/>
              </a:rPr>
              <a:t>Language learning in early childhood</a:t>
            </a:r>
            <a:endParaRPr>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a" sz="3320">
                <a:latin typeface="Impact"/>
                <a:ea typeface="Impact"/>
                <a:cs typeface="Impact"/>
                <a:sym typeface="Impact"/>
              </a:rPr>
              <a:t>FACTS</a:t>
            </a:r>
            <a:endParaRPr sz="3320">
              <a:latin typeface="Impact"/>
              <a:ea typeface="Impact"/>
              <a:cs typeface="Impact"/>
              <a:sym typeface="Impact"/>
            </a:endParaRPr>
          </a:p>
          <a:p>
            <a:pPr indent="0" lvl="0" marL="0" rtl="0" algn="l">
              <a:spcBef>
                <a:spcPts val="0"/>
              </a:spcBef>
              <a:spcAft>
                <a:spcPts val="0"/>
              </a:spcAft>
              <a:buSzPts val="990"/>
              <a:buNone/>
            </a:pPr>
            <a:r>
              <a:t/>
            </a:r>
            <a:endParaRPr sz="3320">
              <a:latin typeface="Impact"/>
              <a:ea typeface="Impact"/>
              <a:cs typeface="Impact"/>
              <a:sym typeface="Impact"/>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There is a high degree of similarity in the early language of children all over the world.</a:t>
            </a:r>
            <a:endParaRPr/>
          </a:p>
          <a:p>
            <a:pPr indent="0" lvl="0" marL="0" rtl="0" algn="l">
              <a:spcBef>
                <a:spcPts val="1200"/>
              </a:spcBef>
              <a:spcAft>
                <a:spcPts val="0"/>
              </a:spcAft>
              <a:buNone/>
            </a:pPr>
            <a:r>
              <a:rPr lang="da"/>
              <a:t>By the end of their first year, babies recognize different words and phrases when paired with actions.</a:t>
            </a:r>
            <a:endParaRPr/>
          </a:p>
          <a:p>
            <a:pPr indent="0" lvl="0" marL="0" rtl="0" algn="l">
              <a:spcBef>
                <a:spcPts val="1200"/>
              </a:spcBef>
              <a:spcAft>
                <a:spcPts val="0"/>
              </a:spcAft>
              <a:buNone/>
            </a:pPr>
            <a:r>
              <a:rPr lang="da"/>
              <a:t>At twelve months, babies can produce a word or two.</a:t>
            </a:r>
            <a:endParaRPr/>
          </a:p>
          <a:p>
            <a:pPr indent="0" lvl="0" marL="0" rtl="0" algn="l">
              <a:spcBef>
                <a:spcPts val="1200"/>
              </a:spcBef>
              <a:spcAft>
                <a:spcPts val="1200"/>
              </a:spcAft>
              <a:buNone/>
            </a:pPr>
            <a:r>
              <a:rPr lang="da"/>
              <a:t>By the age of two, most children know approximately fifty words and are able to string simple sentences together. These sentences are described as ‘telegraphic’ sentences as they lack articles, auxiliary verbs and prepositions.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a" sz="3320">
                <a:latin typeface="Impact"/>
                <a:ea typeface="Impact"/>
                <a:cs typeface="Impact"/>
                <a:sym typeface="Impact"/>
              </a:rPr>
              <a:t>Speech development </a:t>
            </a:r>
            <a:endParaRPr sz="3320">
              <a:latin typeface="Impact"/>
              <a:ea typeface="Impact"/>
              <a:cs typeface="Impact"/>
              <a:sym typeface="Impact"/>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a"/>
              <a:t>At age two, most children are able to produce bilabial plosives and nasals such as ‘b’, ‘p’, and ‘m’ as well as the alveolar nasal ‘n’.</a:t>
            </a:r>
            <a:endParaRPr/>
          </a:p>
          <a:p>
            <a:pPr indent="0" lvl="0" marL="0" rtl="0" algn="l">
              <a:spcBef>
                <a:spcPts val="1200"/>
              </a:spcBef>
              <a:spcAft>
                <a:spcPts val="0"/>
              </a:spcAft>
              <a:buNone/>
            </a:pPr>
            <a:r>
              <a:rPr lang="da"/>
              <a:t>At age three, most children learn to produce the fricative ‘f’, and other types of plosives such as alveolar plosives ‘t’ and ‘d’, and velar plosives ‘g’ and ‘k’.</a:t>
            </a:r>
            <a:endParaRPr/>
          </a:p>
          <a:p>
            <a:pPr indent="0" lvl="0" marL="0" rtl="0" algn="l">
              <a:spcBef>
                <a:spcPts val="1200"/>
              </a:spcBef>
              <a:spcAft>
                <a:spcPts val="0"/>
              </a:spcAft>
              <a:buNone/>
            </a:pPr>
            <a:r>
              <a:rPr lang="da"/>
              <a:t>At age five, children learn to produce post-alveolar fricatives such as ‘sh’ and ‘zh’. They also learn affricates such as ‘ch’ and ‘j’. </a:t>
            </a:r>
            <a:endParaRPr/>
          </a:p>
          <a:p>
            <a:pPr indent="0" lvl="0" marL="0" rtl="0" algn="l">
              <a:spcBef>
                <a:spcPts val="1200"/>
              </a:spcBef>
              <a:spcAft>
                <a:spcPts val="0"/>
              </a:spcAft>
              <a:buNone/>
            </a:pPr>
            <a:r>
              <a:rPr lang="da"/>
              <a:t>At age six, children further adopt consonant blends (br, dr, fr etc.) and start adopting more complicated fricatives such as ‘v’. They also adopt approximants (two articulators approximate closely) such s ‘r’.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a" sz="3320">
                <a:latin typeface="Impact"/>
                <a:ea typeface="Impact"/>
                <a:cs typeface="Impact"/>
                <a:sym typeface="Impact"/>
              </a:rPr>
              <a:t>The school years</a:t>
            </a:r>
            <a:endParaRPr sz="3320">
              <a:latin typeface="Impact"/>
              <a:ea typeface="Impact"/>
              <a:cs typeface="Impact"/>
              <a:sym typeface="Impact"/>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The children’s </a:t>
            </a:r>
            <a:r>
              <a:rPr lang="da"/>
              <a:t>ability</a:t>
            </a:r>
            <a:r>
              <a:rPr lang="da"/>
              <a:t> to express themselves grow and expand in the school years.</a:t>
            </a:r>
            <a:endParaRPr/>
          </a:p>
          <a:p>
            <a:pPr indent="0" lvl="0" marL="0" rtl="0" algn="l">
              <a:spcBef>
                <a:spcPts val="1200"/>
              </a:spcBef>
              <a:spcAft>
                <a:spcPts val="0"/>
              </a:spcAft>
              <a:buNone/>
            </a:pPr>
            <a:r>
              <a:rPr lang="da"/>
              <a:t>Unlike pre-school children, the school children who can read understand that “the” is a word, just like “house” is. They understand that “caterpillar” is a longer word than “train” even though the object they represent is </a:t>
            </a:r>
            <a:r>
              <a:rPr lang="da"/>
              <a:t>substantially</a:t>
            </a:r>
            <a:r>
              <a:rPr lang="da"/>
              <a:t> shorter.</a:t>
            </a:r>
            <a:endParaRPr/>
          </a:p>
          <a:p>
            <a:pPr indent="0" lvl="0" marL="0" rtl="0" algn="l">
              <a:spcBef>
                <a:spcPts val="1200"/>
              </a:spcBef>
              <a:spcAft>
                <a:spcPts val="1200"/>
              </a:spcAft>
              <a:buNone/>
            </a:pPr>
            <a:r>
              <a:rPr lang="da"/>
              <a:t>Knowing that words and sentences can have different meanings gives children access to jokes, trick </a:t>
            </a:r>
            <a:r>
              <a:rPr lang="da"/>
              <a:t>questions</a:t>
            </a:r>
            <a:r>
              <a:rPr lang="da"/>
              <a:t>, riddles and such.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a" sz="3320">
                <a:latin typeface="Impact"/>
                <a:ea typeface="Impact"/>
                <a:cs typeface="Impact"/>
                <a:sym typeface="Impact"/>
              </a:rPr>
              <a:t>Grammatical morphemes</a:t>
            </a:r>
            <a:endParaRPr sz="3320">
              <a:latin typeface="Impact"/>
              <a:ea typeface="Impact"/>
              <a:cs typeface="Impact"/>
              <a:sym typeface="Impact"/>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da">
                <a:solidFill>
                  <a:schemeClr val="dk1"/>
                </a:solidFill>
              </a:rPr>
              <a:t>Research on how children acquire grammatical morphemes in English.</a:t>
            </a:r>
            <a:endParaRPr>
              <a:solidFill>
                <a:schemeClr val="dk1"/>
              </a:solidFill>
            </a:endParaRPr>
          </a:p>
          <a:p>
            <a:pPr indent="0" lvl="0" marL="0" rtl="0" algn="l">
              <a:spcBef>
                <a:spcPts val="1200"/>
              </a:spcBef>
              <a:spcAft>
                <a:spcPts val="0"/>
              </a:spcAft>
              <a:buNone/>
            </a:pPr>
            <a:r>
              <a:rPr lang="da" sz="1500">
                <a:solidFill>
                  <a:schemeClr val="dk1"/>
                </a:solidFill>
              </a:rPr>
              <a:t>Present progressive (-</a:t>
            </a:r>
            <a:r>
              <a:rPr i="1" lang="da" sz="1500">
                <a:solidFill>
                  <a:schemeClr val="dk1"/>
                </a:solidFill>
              </a:rPr>
              <a:t>ing</a:t>
            </a:r>
            <a:r>
              <a:rPr lang="da" sz="1500">
                <a:solidFill>
                  <a:schemeClr val="dk1"/>
                </a:solidFill>
              </a:rPr>
              <a:t>)</a:t>
            </a:r>
            <a:br>
              <a:rPr lang="da" sz="1500">
                <a:solidFill>
                  <a:schemeClr val="dk1"/>
                </a:solidFill>
              </a:rPr>
            </a:br>
            <a:r>
              <a:rPr lang="da" sz="1500">
                <a:solidFill>
                  <a:schemeClr val="dk1"/>
                </a:solidFill>
              </a:rPr>
              <a:t>Plural (-</a:t>
            </a:r>
            <a:r>
              <a:rPr i="1" lang="da" sz="1500">
                <a:solidFill>
                  <a:schemeClr val="dk1"/>
                </a:solidFill>
              </a:rPr>
              <a:t>s</a:t>
            </a:r>
            <a:r>
              <a:rPr lang="da" sz="1500">
                <a:solidFill>
                  <a:schemeClr val="dk1"/>
                </a:solidFill>
              </a:rPr>
              <a:t>)</a:t>
            </a:r>
            <a:br>
              <a:rPr lang="da" sz="1500">
                <a:solidFill>
                  <a:schemeClr val="dk1"/>
                </a:solidFill>
              </a:rPr>
            </a:br>
            <a:r>
              <a:rPr lang="da" sz="1500">
                <a:solidFill>
                  <a:schemeClr val="dk1"/>
                </a:solidFill>
              </a:rPr>
              <a:t>Irregular past forms (</a:t>
            </a:r>
            <a:r>
              <a:rPr i="1" lang="da" sz="1500">
                <a:solidFill>
                  <a:schemeClr val="dk1"/>
                </a:solidFill>
              </a:rPr>
              <a:t>went</a:t>
            </a:r>
            <a:r>
              <a:rPr lang="da" sz="1500">
                <a:solidFill>
                  <a:schemeClr val="dk1"/>
                </a:solidFill>
              </a:rPr>
              <a:t>)</a:t>
            </a:r>
            <a:br>
              <a:rPr lang="da" sz="1500">
                <a:solidFill>
                  <a:schemeClr val="dk1"/>
                </a:solidFill>
              </a:rPr>
            </a:br>
            <a:r>
              <a:rPr lang="da" sz="1500">
                <a:solidFill>
                  <a:schemeClr val="dk1"/>
                </a:solidFill>
              </a:rPr>
              <a:t>Possessive</a:t>
            </a:r>
            <a:r>
              <a:rPr lang="da" sz="1500">
                <a:solidFill>
                  <a:schemeClr val="dk1"/>
                </a:solidFill>
              </a:rPr>
              <a:t> (</a:t>
            </a:r>
            <a:r>
              <a:rPr i="1" lang="da" sz="1500">
                <a:solidFill>
                  <a:schemeClr val="dk1"/>
                </a:solidFill>
              </a:rPr>
              <a:t>‘s</a:t>
            </a:r>
            <a:r>
              <a:rPr lang="da" sz="1500">
                <a:solidFill>
                  <a:schemeClr val="dk1"/>
                </a:solidFill>
              </a:rPr>
              <a:t>)</a:t>
            </a:r>
            <a:br>
              <a:rPr lang="da" sz="1500">
                <a:solidFill>
                  <a:schemeClr val="dk1"/>
                </a:solidFill>
              </a:rPr>
            </a:br>
            <a:r>
              <a:rPr lang="da" sz="1500">
                <a:solidFill>
                  <a:schemeClr val="dk1"/>
                </a:solidFill>
              </a:rPr>
              <a:t>Copula (annie </a:t>
            </a:r>
            <a:r>
              <a:rPr i="1" lang="da" sz="1500">
                <a:solidFill>
                  <a:schemeClr val="dk1"/>
                </a:solidFill>
              </a:rPr>
              <a:t>is </a:t>
            </a:r>
            <a:r>
              <a:rPr lang="da" sz="1500">
                <a:solidFill>
                  <a:schemeClr val="dk1"/>
                </a:solidFill>
              </a:rPr>
              <a:t>happy)</a:t>
            </a:r>
            <a:br>
              <a:rPr lang="da" sz="1500">
                <a:solidFill>
                  <a:schemeClr val="dk1"/>
                </a:solidFill>
              </a:rPr>
            </a:br>
            <a:r>
              <a:rPr lang="da" sz="1500">
                <a:solidFill>
                  <a:schemeClr val="dk1"/>
                </a:solidFill>
              </a:rPr>
              <a:t>Articles</a:t>
            </a:r>
            <a:r>
              <a:rPr lang="da" sz="1500">
                <a:solidFill>
                  <a:schemeClr val="dk1"/>
                </a:solidFill>
              </a:rPr>
              <a:t> (</a:t>
            </a:r>
            <a:r>
              <a:rPr i="1" lang="da" sz="1500">
                <a:solidFill>
                  <a:schemeClr val="dk1"/>
                </a:solidFill>
              </a:rPr>
              <a:t>the</a:t>
            </a:r>
            <a:r>
              <a:rPr lang="da" sz="1500">
                <a:solidFill>
                  <a:schemeClr val="dk1"/>
                </a:solidFill>
              </a:rPr>
              <a:t> and</a:t>
            </a:r>
            <a:r>
              <a:rPr i="1" lang="da" sz="1500">
                <a:solidFill>
                  <a:schemeClr val="dk1"/>
                </a:solidFill>
              </a:rPr>
              <a:t> a</a:t>
            </a:r>
            <a:r>
              <a:rPr lang="da" sz="1500">
                <a:solidFill>
                  <a:schemeClr val="dk1"/>
                </a:solidFill>
              </a:rPr>
              <a:t>)</a:t>
            </a:r>
            <a:br>
              <a:rPr lang="da" sz="1500">
                <a:solidFill>
                  <a:schemeClr val="dk1"/>
                </a:solidFill>
              </a:rPr>
            </a:br>
            <a:r>
              <a:rPr lang="da" sz="1500">
                <a:solidFill>
                  <a:schemeClr val="dk1"/>
                </a:solidFill>
              </a:rPr>
              <a:t>Regular past (-ed)</a:t>
            </a:r>
            <a:br>
              <a:rPr lang="da" sz="1500">
                <a:solidFill>
                  <a:schemeClr val="dk1"/>
                </a:solidFill>
              </a:rPr>
            </a:br>
            <a:r>
              <a:rPr lang="da" sz="1500">
                <a:solidFill>
                  <a:schemeClr val="dk1"/>
                </a:solidFill>
              </a:rPr>
              <a:t>Third person singular simple present (He </a:t>
            </a:r>
            <a:r>
              <a:rPr i="1" lang="da" sz="1500">
                <a:solidFill>
                  <a:schemeClr val="dk1"/>
                </a:solidFill>
              </a:rPr>
              <a:t>runs</a:t>
            </a:r>
            <a:r>
              <a:rPr lang="da" sz="1500">
                <a:solidFill>
                  <a:schemeClr val="dk1"/>
                </a:solidFill>
              </a:rPr>
              <a:t>)</a:t>
            </a:r>
            <a:br>
              <a:rPr lang="da" sz="1500">
                <a:solidFill>
                  <a:schemeClr val="dk1"/>
                </a:solidFill>
              </a:rPr>
            </a:br>
            <a:r>
              <a:rPr lang="da" sz="1500">
                <a:solidFill>
                  <a:schemeClr val="dk1"/>
                </a:solidFill>
              </a:rPr>
              <a:t>Auxiliary</a:t>
            </a:r>
            <a:r>
              <a:rPr lang="da" sz="1500">
                <a:solidFill>
                  <a:schemeClr val="dk1"/>
                </a:solidFill>
              </a:rPr>
              <a:t> “be” (he </a:t>
            </a:r>
            <a:r>
              <a:rPr i="1" lang="da" sz="1500">
                <a:solidFill>
                  <a:schemeClr val="dk1"/>
                </a:solidFill>
              </a:rPr>
              <a:t>is </a:t>
            </a:r>
            <a:r>
              <a:rPr lang="da" sz="1500">
                <a:solidFill>
                  <a:schemeClr val="dk1"/>
                </a:solidFill>
              </a:rPr>
              <a:t>coming)</a:t>
            </a:r>
            <a:endParaRPr sz="1500">
              <a:solidFill>
                <a:schemeClr val="dk1"/>
              </a:solidFill>
            </a:endParaRPr>
          </a:p>
          <a:p>
            <a:pPr indent="0" lvl="0" marL="0" rtl="0" algn="l">
              <a:spcBef>
                <a:spcPts val="1200"/>
              </a:spcBef>
              <a:spcAft>
                <a:spcPts val="1200"/>
              </a:spcAft>
              <a:buNone/>
            </a:pPr>
            <a:r>
              <a:rPr lang="da">
                <a:solidFill>
                  <a:schemeClr val="dk1"/>
                </a:solidFill>
              </a:rPr>
              <a:t>Children who mastered the grammatical morphemes at the bottom of the list was sure to have mastered those at the top, but not in reverse. This shows evidence for a “development sequence” aka. order of </a:t>
            </a:r>
            <a:r>
              <a:rPr lang="da">
                <a:solidFill>
                  <a:schemeClr val="dk1"/>
                </a:solidFill>
              </a:rPr>
              <a:t>acquisition</a:t>
            </a:r>
            <a:r>
              <a:rPr lang="da">
                <a:solidFill>
                  <a:schemeClr val="dk1"/>
                </a:solidFill>
              </a:rPr>
              <a:t>.</a:t>
            </a:r>
            <a:br>
              <a:rPr lang="da"/>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a" sz="3320">
                <a:latin typeface="Impact"/>
                <a:ea typeface="Impact"/>
                <a:cs typeface="Impact"/>
                <a:sym typeface="Impact"/>
              </a:rPr>
              <a:t>Questionnaire</a:t>
            </a:r>
            <a:endParaRPr sz="3320">
              <a:latin typeface="Impact"/>
              <a:ea typeface="Impact"/>
              <a:cs typeface="Impact"/>
              <a:sym typeface="Impact"/>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da">
                <a:solidFill>
                  <a:schemeClr val="dk1"/>
                </a:solidFill>
              </a:rPr>
              <a:t>Is the early language in children across the world similar?</a:t>
            </a:r>
            <a:endParaRPr>
              <a:solidFill>
                <a:schemeClr val="dk1"/>
              </a:solidFill>
            </a:endParaRPr>
          </a:p>
          <a:p>
            <a:pPr indent="0" lvl="0" marL="0" rtl="0" algn="l">
              <a:spcBef>
                <a:spcPts val="1200"/>
              </a:spcBef>
              <a:spcAft>
                <a:spcPts val="0"/>
              </a:spcAft>
              <a:buNone/>
            </a:pPr>
            <a:r>
              <a:rPr lang="da">
                <a:solidFill>
                  <a:schemeClr val="dk1"/>
                </a:solidFill>
              </a:rPr>
              <a:t>By the end of the first year, are children usually able to understand words and phrases on their own?</a:t>
            </a:r>
            <a:endParaRPr>
              <a:solidFill>
                <a:schemeClr val="dk1"/>
              </a:solidFill>
            </a:endParaRPr>
          </a:p>
          <a:p>
            <a:pPr indent="0" lvl="0" marL="0" rtl="0" algn="l">
              <a:spcBef>
                <a:spcPts val="1200"/>
              </a:spcBef>
              <a:spcAft>
                <a:spcPts val="0"/>
              </a:spcAft>
              <a:buNone/>
            </a:pPr>
            <a:r>
              <a:rPr lang="da">
                <a:solidFill>
                  <a:schemeClr val="dk1"/>
                </a:solidFill>
              </a:rPr>
              <a:t>At what age are children usually able to produce a few words?</a:t>
            </a:r>
            <a:endParaRPr>
              <a:solidFill>
                <a:schemeClr val="dk1"/>
              </a:solidFill>
            </a:endParaRPr>
          </a:p>
          <a:p>
            <a:pPr indent="0" lvl="0" marL="0" rtl="0" algn="l">
              <a:spcBef>
                <a:spcPts val="1200"/>
              </a:spcBef>
              <a:spcAft>
                <a:spcPts val="0"/>
              </a:spcAft>
              <a:buNone/>
            </a:pPr>
            <a:r>
              <a:rPr lang="da">
                <a:solidFill>
                  <a:schemeClr val="dk1"/>
                </a:solidFill>
              </a:rPr>
              <a:t>How many words do children usually know at age two?</a:t>
            </a:r>
            <a:endParaRPr>
              <a:solidFill>
                <a:schemeClr val="dk1"/>
              </a:solidFill>
            </a:endParaRPr>
          </a:p>
          <a:p>
            <a:pPr indent="0" lvl="0" marL="0" rtl="0" algn="l">
              <a:spcBef>
                <a:spcPts val="1200"/>
              </a:spcBef>
              <a:spcAft>
                <a:spcPts val="0"/>
              </a:spcAft>
              <a:buNone/>
            </a:pPr>
            <a:r>
              <a:rPr lang="da">
                <a:solidFill>
                  <a:schemeClr val="dk1"/>
                </a:solidFill>
              </a:rPr>
              <a:t>What are the sentences the two-year-olds produce called?</a:t>
            </a:r>
            <a:endParaRPr>
              <a:solidFill>
                <a:schemeClr val="dk1"/>
              </a:solidFill>
            </a:endParaRPr>
          </a:p>
          <a:p>
            <a:pPr indent="0" lvl="0" marL="0" rtl="0" algn="l">
              <a:spcBef>
                <a:spcPts val="1200"/>
              </a:spcBef>
              <a:spcAft>
                <a:spcPts val="0"/>
              </a:spcAft>
              <a:buNone/>
            </a:pPr>
            <a:r>
              <a:rPr lang="da">
                <a:solidFill>
                  <a:schemeClr val="dk1"/>
                </a:solidFill>
              </a:rPr>
              <a:t>Which four consonants do children first learn to produce?</a:t>
            </a:r>
            <a:endParaRPr>
              <a:solidFill>
                <a:schemeClr val="dk1"/>
              </a:solidFill>
            </a:endParaRPr>
          </a:p>
          <a:p>
            <a:pPr indent="0" lvl="0" marL="0" rtl="0" algn="l">
              <a:spcBef>
                <a:spcPts val="1200"/>
              </a:spcBef>
              <a:spcAft>
                <a:spcPts val="0"/>
              </a:spcAft>
              <a:buNone/>
            </a:pPr>
            <a:r>
              <a:rPr lang="da">
                <a:solidFill>
                  <a:schemeClr val="dk1"/>
                </a:solidFill>
              </a:rPr>
              <a:t>At what age do children usually learn consonant blends (two or more consonants combined e.g. ‘br’, ‘dr’ and fr’)?‘</a:t>
            </a:r>
            <a:endParaRPr>
              <a:solidFill>
                <a:schemeClr val="dk1"/>
              </a:solidFill>
            </a:endParaRPr>
          </a:p>
          <a:p>
            <a:pPr indent="0" lvl="0" marL="0" rtl="0" algn="l">
              <a:spcBef>
                <a:spcPts val="1200"/>
              </a:spcBef>
              <a:spcAft>
                <a:spcPts val="0"/>
              </a:spcAft>
              <a:buNone/>
            </a:pPr>
            <a:r>
              <a:rPr lang="da">
                <a:solidFill>
                  <a:schemeClr val="dk1"/>
                </a:solidFill>
              </a:rPr>
              <a:t>What does knowledge of word senses give children access to?</a:t>
            </a:r>
            <a:endParaRPr>
              <a:solidFill>
                <a:schemeClr val="dk1"/>
              </a:solidFill>
            </a:endParaRPr>
          </a:p>
          <a:p>
            <a:pPr indent="0" lvl="0" marL="0" rtl="0" algn="l">
              <a:spcBef>
                <a:spcPts val="1200"/>
              </a:spcBef>
              <a:spcAft>
                <a:spcPts val="1200"/>
              </a:spcAft>
              <a:buNone/>
            </a:pPr>
            <a:r>
              <a:rPr lang="da">
                <a:solidFill>
                  <a:schemeClr val="dk1"/>
                </a:solidFill>
              </a:rPr>
              <a:t>What is the sequence in which children learn morphemes called?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