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4" r:id="rId5"/>
  </p:sldMasterIdLst>
  <p:notesMasterIdLst>
    <p:notesMasterId r:id="rId23"/>
  </p:notesMasterIdLst>
  <p:handoutMasterIdLst>
    <p:handoutMasterId r:id="rId24"/>
  </p:handoutMasterIdLst>
  <p:sldIdLst>
    <p:sldId id="256" r:id="rId6"/>
    <p:sldId id="2243" r:id="rId7"/>
    <p:sldId id="2233" r:id="rId8"/>
    <p:sldId id="2235" r:id="rId9"/>
    <p:sldId id="2234" r:id="rId10"/>
    <p:sldId id="2230" r:id="rId11"/>
    <p:sldId id="2232" r:id="rId12"/>
    <p:sldId id="2244" r:id="rId13"/>
    <p:sldId id="2227" r:id="rId14"/>
    <p:sldId id="259" r:id="rId15"/>
    <p:sldId id="263" r:id="rId16"/>
    <p:sldId id="264" r:id="rId17"/>
    <p:sldId id="265" r:id="rId18"/>
    <p:sldId id="260" r:id="rId19"/>
    <p:sldId id="261" r:id="rId20"/>
    <p:sldId id="224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0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44" y="72"/>
      </p:cViewPr>
      <p:guideLst>
        <p:guide orient="horz" pos="279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447B-0C6E-C740-9D75-228D8EFAB3F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07E4C-7D67-204D-ABC3-44BD1BB21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79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6B65F-2CB2-7542-8C3B-AA18A08C1362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E554-D176-F447-AF02-B69A6B8D80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1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ACFB8-1512-4B88-A1D9-A6BD79755A5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7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80"/>
          <a:stretch/>
        </p:blipFill>
        <p:spPr bwMode="auto">
          <a:xfrm>
            <a:off x="5579402" y="3877117"/>
            <a:ext cx="3564598" cy="147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3877117"/>
            <a:ext cx="4791223" cy="1067611"/>
          </a:xfrm>
        </p:spPr>
        <p:txBody>
          <a:bodyPr>
            <a:normAutofit/>
          </a:bodyPr>
          <a:lstStyle>
            <a:lvl1pPr>
              <a:defRPr sz="3200" b="1" i="1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040087"/>
            <a:ext cx="4791223" cy="311150"/>
          </a:xfrm>
        </p:spPr>
        <p:txBody>
          <a:bodyPr anchor="ctr"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7" name="Picture 6" descr="AF_Getnet_endosso_pos_bran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58" y="797573"/>
            <a:ext cx="2196000" cy="8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4374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52431"/>
            <a:ext cx="6564435" cy="743283"/>
          </a:xfrm>
        </p:spPr>
        <p:txBody>
          <a:bodyPr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x-none" dirty="0"/>
              <a:t>Texto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6682" y="274638"/>
            <a:ext cx="6564913" cy="80203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2189238"/>
            <a:ext cx="8167688" cy="36051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err="1"/>
              <a:t>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6163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564395" cy="80203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52432"/>
            <a:ext cx="4038600" cy="4578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52432"/>
            <a:ext cx="4038600" cy="4578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7" name="Picture 16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19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9245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50763"/>
            <a:ext cx="4038600" cy="4424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8200" y="1250763"/>
            <a:ext cx="4038600" cy="44245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564395" cy="80203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1693220"/>
            <a:ext cx="4038600" cy="41372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93220"/>
            <a:ext cx="4038600" cy="41372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5" name="Picture 14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17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1474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7818"/>
            <a:ext cx="6564395" cy="57420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8618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3441653"/>
            <a:ext cx="4038600" cy="23888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441653"/>
            <a:ext cx="4038600" cy="23888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</p:spTree>
    <p:extLst>
      <p:ext uri="{BB962C8B-B14F-4D97-AF65-F5344CB8AC3E}">
        <p14:creationId xmlns:p14="http://schemas.microsoft.com/office/powerpoint/2010/main" val="394067808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4038600" cy="80203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4675908" y="0"/>
            <a:ext cx="4468091" cy="609192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1252431"/>
            <a:ext cx="4038600" cy="4578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</p:spTree>
    <p:extLst>
      <p:ext uri="{BB962C8B-B14F-4D97-AF65-F5344CB8AC3E}">
        <p14:creationId xmlns:p14="http://schemas.microsoft.com/office/powerpoint/2010/main" val="357631570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9192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236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339435" cy="365125"/>
          </a:xfrm>
        </p:spPr>
        <p:txBody>
          <a:bodyPr/>
          <a:lstStyle/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</p:spPr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52911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6" name="Picture 5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8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4895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2" r="1" b="63586"/>
          <a:stretch/>
        </p:blipFill>
        <p:spPr bwMode="auto">
          <a:xfrm>
            <a:off x="8466667" y="484188"/>
            <a:ext cx="169333" cy="24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51" r="26064"/>
          <a:stretch/>
        </p:blipFill>
        <p:spPr bwMode="auto">
          <a:xfrm>
            <a:off x="8023226" y="484188"/>
            <a:ext cx="466724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040087"/>
            <a:ext cx="3248891" cy="31115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4332201"/>
            <a:ext cx="324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4000" b="1" i="1" dirty="0">
                <a:solidFill>
                  <a:schemeClr val="accent1"/>
                </a:solidFill>
              </a:rPr>
              <a:t>Obrigado!</a:t>
            </a:r>
            <a:endParaRPr lang="en-US" sz="4000" b="1" i="1" dirty="0">
              <a:solidFill>
                <a:schemeClr val="accent1"/>
              </a:solidFill>
            </a:endParaRPr>
          </a:p>
        </p:txBody>
      </p:sp>
      <p:pic>
        <p:nvPicPr>
          <p:cNvPr id="16" name="Picture 3" descr="PATTERN_03_P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06" b="22594"/>
          <a:stretch/>
        </p:blipFill>
        <p:spPr bwMode="auto">
          <a:xfrm>
            <a:off x="3833813" y="3883025"/>
            <a:ext cx="5310187" cy="146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295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7938-2218-4BE8-B6F5-BBF65E6860D0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14/05/2020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33AC-67A0-49E4-B190-D087921FA3C7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7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3877117"/>
            <a:ext cx="4791223" cy="1067611"/>
          </a:xfrm>
        </p:spPr>
        <p:txBody>
          <a:bodyPr>
            <a:normAutofit/>
          </a:bodyPr>
          <a:lstStyle>
            <a:lvl1pPr>
              <a:defRPr sz="3200" b="1" i="1"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040087"/>
            <a:ext cx="4791223" cy="311150"/>
          </a:xfrm>
        </p:spPr>
        <p:txBody>
          <a:bodyPr anchor="ctr">
            <a:no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r="47528"/>
          <a:stretch/>
        </p:blipFill>
        <p:spPr>
          <a:xfrm>
            <a:off x="5579403" y="3877117"/>
            <a:ext cx="3564598" cy="1474120"/>
          </a:xfrm>
          <a:prstGeom prst="rect">
            <a:avLst/>
          </a:prstGeom>
        </p:spPr>
      </p:pic>
      <p:pic>
        <p:nvPicPr>
          <p:cNvPr id="11" name="Picture 10" descr="AF_Getnet_endosso_pos_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58" y="797573"/>
            <a:ext cx="2196000" cy="8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8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F9667-4FFE-4E8B-B930-383BDFD7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8438E-367C-4BF7-BFD5-4D892312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F6310-CAF4-4680-8BFD-2FA64DDE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3DD9-7DE7-405A-BF48-F99801E13858}" type="datetimeFigureOut">
              <a:rPr lang="pt-BR" smtClean="0"/>
              <a:t>14/05/2020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D118D4-662C-4BDE-8FBB-DA72B742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4F37A-4CDD-4981-B8CF-0AE0DE9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95CD-4346-4A45-819E-79F5A518A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3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79402" y="3877117"/>
            <a:ext cx="3564598" cy="147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1" y="3877119"/>
            <a:ext cx="4791223" cy="1067611"/>
          </a:xfrm>
        </p:spPr>
        <p:txBody>
          <a:bodyPr>
            <a:normAutofit/>
          </a:bodyPr>
          <a:lstStyle>
            <a:lvl1pPr>
              <a:defRPr sz="2463" b="1" i="1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040087"/>
            <a:ext cx="4791223" cy="311150"/>
          </a:xfrm>
        </p:spPr>
        <p:txBody>
          <a:bodyPr anchor="ctr">
            <a:noAutofit/>
          </a:bodyPr>
          <a:lstStyle>
            <a:lvl1pPr marL="0" indent="0">
              <a:buNone/>
              <a:defRPr sz="1539"/>
            </a:lvl1pPr>
            <a:lvl2pPr>
              <a:defRPr sz="1385"/>
            </a:lvl2pPr>
            <a:lvl3pPr>
              <a:defRPr sz="1385"/>
            </a:lvl3pPr>
            <a:lvl4pPr>
              <a:defRPr sz="1385"/>
            </a:lvl4pPr>
            <a:lvl5pPr>
              <a:defRPr sz="1385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7" name="Picture 6" descr="AF_Getnet_endosso_pos_branc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758" y="797575"/>
            <a:ext cx="2196000" cy="8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19664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1" y="3877119"/>
            <a:ext cx="4791223" cy="1067611"/>
          </a:xfrm>
        </p:spPr>
        <p:txBody>
          <a:bodyPr>
            <a:normAutofit/>
          </a:bodyPr>
          <a:lstStyle>
            <a:lvl1pPr>
              <a:defRPr sz="2463" b="1" i="1"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040087"/>
            <a:ext cx="4791223" cy="311150"/>
          </a:xfrm>
        </p:spPr>
        <p:txBody>
          <a:bodyPr anchor="ctr">
            <a:noAutofit/>
          </a:bodyPr>
          <a:lstStyle>
            <a:lvl1pPr marL="0" indent="0">
              <a:buNone/>
              <a:defRPr sz="1539"/>
            </a:lvl1pPr>
            <a:lvl2pPr>
              <a:defRPr sz="1385"/>
            </a:lvl2pPr>
            <a:lvl3pPr>
              <a:defRPr sz="1385"/>
            </a:lvl3pPr>
            <a:lvl4pPr>
              <a:defRPr sz="1385"/>
            </a:lvl4pPr>
            <a:lvl5pPr>
              <a:defRPr sz="1385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28"/>
          <a:stretch/>
        </p:blipFill>
        <p:spPr>
          <a:xfrm>
            <a:off x="5579403" y="3877117"/>
            <a:ext cx="3564598" cy="1474120"/>
          </a:xfrm>
          <a:prstGeom prst="rect">
            <a:avLst/>
          </a:prstGeom>
        </p:spPr>
      </p:pic>
      <p:pic>
        <p:nvPicPr>
          <p:cNvPr id="11" name="Picture 10" descr="AF_Getnet_endosso_pos_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758" y="797573"/>
            <a:ext cx="2196000" cy="8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75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1">
                <a:solidFill>
                  <a:schemeClr val="tx2"/>
                </a:solidFill>
              </a:defRPr>
            </a:lvl1pPr>
          </a:lstStyle>
          <a:p>
            <a:r>
              <a:rPr lang="x-none" dirty="0"/>
              <a:t>Título da subcapa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/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703722"/>
            <a:r>
              <a:rPr lang="en-US">
                <a:solidFill>
                  <a:srgbClr val="1E1E1E"/>
                </a:solidFill>
              </a:rPr>
              <a:t>Nome da Apresentação</a:t>
            </a:r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28" r="6528"/>
          <a:stretch>
            <a:fillRect/>
          </a:stretch>
        </p:blipFill>
        <p:spPr bwMode="auto">
          <a:xfrm>
            <a:off x="0" y="1809750"/>
            <a:ext cx="9144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81865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703722"/>
            <a:fld id="{08FDDC7F-4685-9F40-974F-5BFFD8258265}" type="slidenum">
              <a:rPr lang="en-US" smtClean="0">
                <a:solidFill>
                  <a:prstClr val="white"/>
                </a:solidFill>
              </a:rPr>
              <a:pPr defTabSz="703722"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703722"/>
            <a:r>
              <a:rPr lang="en-US">
                <a:solidFill>
                  <a:prstClr val="white"/>
                </a:solidFill>
              </a:rPr>
              <a:t>Nome da Apresentação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3" descr="PATTERN_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" r="6514"/>
          <a:stretch>
            <a:fillRect/>
          </a:stretch>
        </p:blipFill>
        <p:spPr bwMode="auto">
          <a:xfrm>
            <a:off x="0" y="1993900"/>
            <a:ext cx="91440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Título da subcapa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91922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TTERN_02_POS_lon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9" r="6487"/>
          <a:stretch>
            <a:fillRect/>
          </a:stretch>
        </p:blipFill>
        <p:spPr bwMode="auto">
          <a:xfrm>
            <a:off x="0" y="0"/>
            <a:ext cx="9144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330201"/>
            <a:ext cx="6784975" cy="1139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703722">
              <a:defRPr/>
            </a:pPr>
            <a:endParaRPr lang="en-US" sz="1385" dirty="0">
              <a:solidFill>
                <a:srgbClr val="1E1E1E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96535" y="329797"/>
            <a:ext cx="6158265" cy="1140986"/>
          </a:xfrm>
        </p:spPr>
        <p:txBody>
          <a:bodyPr anchor="ctr">
            <a:noAutofit/>
          </a:bodyPr>
          <a:lstStyle>
            <a:lvl1pPr marL="0" indent="0">
              <a:buNone/>
              <a:defRPr sz="3078" b="1" i="1" baseline="0">
                <a:solidFill>
                  <a:schemeClr val="bg1"/>
                </a:solidFill>
                <a:latin typeface="+mn-lt"/>
              </a:defRPr>
            </a:lvl1pPr>
            <a:lvl2pPr marL="351861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703722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3pPr>
            <a:lvl4pPr marL="1055583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4pPr>
            <a:lvl5pPr marL="1407444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5pPr>
            <a:lvl6pPr marL="1759306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6pPr>
            <a:lvl7pPr marL="211116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7pPr>
            <a:lvl8pPr marL="2463028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8pPr>
            <a:lvl9pPr marL="2814889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Título da subcapa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6536" y="1858820"/>
            <a:ext cx="6158266" cy="3971637"/>
          </a:xfrm>
        </p:spPr>
        <p:txBody>
          <a:bodyPr>
            <a:normAutofit/>
          </a:bodyPr>
          <a:lstStyle>
            <a:lvl1pPr>
              <a:defRPr sz="1385" baseline="0"/>
            </a:lvl1pPr>
          </a:lstStyle>
          <a:p>
            <a:pPr lvl="0"/>
            <a:r>
              <a:rPr lang="x-none" dirty="0"/>
              <a:t>Tópicos do capítulo</a:t>
            </a:r>
          </a:p>
          <a:p>
            <a:pPr lvl="0"/>
            <a:endParaRPr lang="x-none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/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703722"/>
            <a:r>
              <a:rPr lang="en-US">
                <a:solidFill>
                  <a:srgbClr val="1E1E1E"/>
                </a:solidFill>
              </a:rPr>
              <a:t>Nome da Apresentação</a:t>
            </a:r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6574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4" y="737810"/>
            <a:ext cx="7689272" cy="4900990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35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3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59800" y="107952"/>
            <a:ext cx="584200" cy="365125"/>
          </a:xfrm>
          <a:prstGeom prst="rect">
            <a:avLst/>
          </a:prstGeom>
        </p:spPr>
        <p:txBody>
          <a:bodyPr/>
          <a:lstStyle>
            <a:lvl1pPr>
              <a:defRPr sz="808"/>
            </a:lvl1pPr>
          </a:lstStyle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69171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4" y="737810"/>
            <a:ext cx="7689272" cy="4900990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35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3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59800" y="107952"/>
            <a:ext cx="584200" cy="365125"/>
          </a:xfrm>
          <a:prstGeom prst="rect">
            <a:avLst/>
          </a:prstGeom>
        </p:spPr>
        <p:txBody>
          <a:bodyPr/>
          <a:lstStyle>
            <a:lvl1pPr>
              <a:defRPr sz="808"/>
            </a:lvl1pPr>
          </a:lstStyle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4151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lement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3619502"/>
            <a:ext cx="83724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625475"/>
            <a:ext cx="6561138" cy="391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703722">
              <a:defRPr/>
            </a:pPr>
            <a:endParaRPr lang="en-US" sz="1385" dirty="0">
              <a:solidFill>
                <a:srgbClr val="1E1E1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6389" y="889000"/>
            <a:ext cx="5895445" cy="3386138"/>
          </a:xfrm>
        </p:spPr>
        <p:txBody>
          <a:bodyPr anchor="ctr"/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dirty="0"/>
              <a:t>“Destaque”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/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703722"/>
            <a:r>
              <a:rPr lang="en-US">
                <a:solidFill>
                  <a:srgbClr val="1E1E1E"/>
                </a:solidFill>
              </a:rPr>
              <a:t>Nome da Apresentação</a:t>
            </a:r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1036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59800" y="107952"/>
            <a:ext cx="584200" cy="365125"/>
          </a:xfrm>
          <a:prstGeom prst="rect">
            <a:avLst/>
          </a:prstGeom>
        </p:spPr>
        <p:txBody>
          <a:bodyPr/>
          <a:lstStyle>
            <a:lvl1pPr>
              <a:defRPr sz="808"/>
            </a:lvl1pPr>
          </a:lstStyle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3210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1">
                <a:solidFill>
                  <a:schemeClr val="tx2"/>
                </a:solidFill>
              </a:defRPr>
            </a:lvl1pPr>
          </a:lstStyle>
          <a:p>
            <a:r>
              <a:rPr lang="x-none" dirty="0"/>
              <a:t>Título da subcapa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r="6528"/>
          <a:stretch>
            <a:fillRect/>
          </a:stretch>
        </p:blipFill>
        <p:spPr bwMode="auto">
          <a:xfrm>
            <a:off x="0" y="1809750"/>
            <a:ext cx="91440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3591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82" r="1" b="63586"/>
          <a:stretch/>
        </p:blipFill>
        <p:spPr bwMode="auto">
          <a:xfrm>
            <a:off x="8466668" y="484190"/>
            <a:ext cx="169333" cy="24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351" r="26064"/>
          <a:stretch/>
        </p:blipFill>
        <p:spPr bwMode="auto">
          <a:xfrm>
            <a:off x="8023226" y="484190"/>
            <a:ext cx="466724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040087"/>
            <a:ext cx="3248891" cy="311150"/>
          </a:xfrm>
        </p:spPr>
        <p:txBody>
          <a:bodyPr anchor="ctr">
            <a:noAutofit/>
          </a:bodyPr>
          <a:lstStyle>
            <a:lvl1pPr marL="0" indent="0">
              <a:buNone/>
              <a:defRPr sz="1385">
                <a:solidFill>
                  <a:schemeClr val="tx2"/>
                </a:solidFill>
              </a:defRPr>
            </a:lvl1pPr>
            <a:lvl2pPr>
              <a:defRPr sz="1385"/>
            </a:lvl2pPr>
            <a:lvl3pPr>
              <a:defRPr sz="1385"/>
            </a:lvl3pPr>
            <a:lvl4pPr>
              <a:defRPr sz="1385"/>
            </a:lvl4pPr>
            <a:lvl5pPr>
              <a:defRPr sz="1385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4332202"/>
            <a:ext cx="3248891" cy="56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03722"/>
            <a:r>
              <a:rPr lang="x-none" sz="3078" b="1" i="1" dirty="0">
                <a:solidFill>
                  <a:srgbClr val="FC0006"/>
                </a:solidFill>
              </a:rPr>
              <a:t>Obrigado!</a:t>
            </a:r>
            <a:endParaRPr lang="en-US" sz="3078" b="1" i="1" dirty="0">
              <a:solidFill>
                <a:srgbClr val="FC0006"/>
              </a:solidFill>
            </a:endParaRPr>
          </a:p>
        </p:txBody>
      </p:sp>
      <p:pic>
        <p:nvPicPr>
          <p:cNvPr id="16" name="Picture 3" descr="PATTERN_03_POS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706" b="22594"/>
          <a:stretch/>
        </p:blipFill>
        <p:spPr bwMode="auto">
          <a:xfrm>
            <a:off x="3833814" y="3883025"/>
            <a:ext cx="5310187" cy="146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8004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59800" y="107952"/>
            <a:ext cx="584200" cy="365125"/>
          </a:xfrm>
          <a:prstGeom prst="rect">
            <a:avLst/>
          </a:prstGeom>
        </p:spPr>
        <p:txBody>
          <a:bodyPr/>
          <a:lstStyle>
            <a:lvl1pPr>
              <a:defRPr sz="808"/>
            </a:lvl1pPr>
          </a:lstStyle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851871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to 4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41" name="Objeto 4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59800" y="107952"/>
            <a:ext cx="584200" cy="365125"/>
          </a:xfrm>
          <a:prstGeom prst="rect">
            <a:avLst/>
          </a:prstGeom>
        </p:spPr>
        <p:txBody>
          <a:bodyPr/>
          <a:lstStyle>
            <a:lvl1pPr>
              <a:defRPr sz="808"/>
            </a:lvl1pPr>
          </a:lstStyle>
          <a:p>
            <a:pPr defTabSz="703722"/>
            <a:fld id="{08FDDC7F-4685-9F40-974F-5BFFD8258265}" type="slidenum">
              <a:rPr lang="en-US" smtClean="0">
                <a:solidFill>
                  <a:srgbClr val="1E1E1E"/>
                </a:solidFill>
              </a:rPr>
              <a:pPr defTabSz="703722"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50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79402" y="3877117"/>
            <a:ext cx="3564598" cy="147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1" y="3877119"/>
            <a:ext cx="4791223" cy="1067611"/>
          </a:xfrm>
        </p:spPr>
        <p:txBody>
          <a:bodyPr>
            <a:normAutofit/>
          </a:bodyPr>
          <a:lstStyle>
            <a:lvl1pPr>
              <a:defRPr sz="2463" b="1" i="1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040087"/>
            <a:ext cx="4791223" cy="311150"/>
          </a:xfrm>
        </p:spPr>
        <p:txBody>
          <a:bodyPr anchor="ctr">
            <a:noAutofit/>
          </a:bodyPr>
          <a:lstStyle>
            <a:lvl1pPr marL="0" indent="0">
              <a:buNone/>
              <a:defRPr sz="1539"/>
            </a:lvl1pPr>
            <a:lvl2pPr>
              <a:defRPr sz="1385"/>
            </a:lvl2pPr>
            <a:lvl3pPr>
              <a:defRPr sz="1385"/>
            </a:lvl3pPr>
            <a:lvl4pPr>
              <a:defRPr sz="1385"/>
            </a:lvl4pPr>
            <a:lvl5pPr>
              <a:defRPr sz="1385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7" name="Picture 6" descr="AF_Getnet_endosso_pos_branc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758" y="797575"/>
            <a:ext cx="2196000" cy="8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4971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1" y="3877119"/>
            <a:ext cx="4791223" cy="1067611"/>
          </a:xfrm>
        </p:spPr>
        <p:txBody>
          <a:bodyPr>
            <a:normAutofit/>
          </a:bodyPr>
          <a:lstStyle>
            <a:lvl1pPr>
              <a:defRPr sz="2463" b="1" i="1"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Título da apresentação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040087"/>
            <a:ext cx="4791223" cy="311150"/>
          </a:xfrm>
        </p:spPr>
        <p:txBody>
          <a:bodyPr anchor="ctr">
            <a:noAutofit/>
          </a:bodyPr>
          <a:lstStyle>
            <a:lvl1pPr marL="0" indent="0">
              <a:buNone/>
              <a:defRPr sz="1539"/>
            </a:lvl1pPr>
            <a:lvl2pPr>
              <a:defRPr sz="1385"/>
            </a:lvl2pPr>
            <a:lvl3pPr>
              <a:defRPr sz="1385"/>
            </a:lvl3pPr>
            <a:lvl4pPr>
              <a:defRPr sz="1385"/>
            </a:lvl4pPr>
            <a:lvl5pPr>
              <a:defRPr sz="1385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7528"/>
          <a:stretch/>
        </p:blipFill>
        <p:spPr>
          <a:xfrm>
            <a:off x="5579403" y="3877117"/>
            <a:ext cx="3564598" cy="1474120"/>
          </a:xfrm>
          <a:prstGeom prst="rect">
            <a:avLst/>
          </a:prstGeom>
        </p:spPr>
      </p:pic>
      <p:pic>
        <p:nvPicPr>
          <p:cNvPr id="11" name="Picture 10" descr="AF_Getnet_endosso_pos_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758" y="797573"/>
            <a:ext cx="2196000" cy="8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prstClr val="white"/>
                </a:solidFill>
              </a:rPr>
              <a:pPr/>
              <a:t>‹nº›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Nome da Apresentação</a:t>
            </a:r>
          </a:p>
        </p:txBody>
      </p:sp>
      <p:pic>
        <p:nvPicPr>
          <p:cNvPr id="14" name="Picture 3" descr="PATTERN_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" r="6514"/>
          <a:stretch>
            <a:fillRect/>
          </a:stretch>
        </p:blipFill>
        <p:spPr bwMode="auto">
          <a:xfrm>
            <a:off x="0" y="1993900"/>
            <a:ext cx="91440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Título da subcapa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2222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TTERN_02_POS_lon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9" r="6487"/>
          <a:stretch>
            <a:fillRect/>
          </a:stretch>
        </p:blipFill>
        <p:spPr bwMode="auto">
          <a:xfrm>
            <a:off x="0" y="0"/>
            <a:ext cx="9144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330201"/>
            <a:ext cx="6784975" cy="1139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85">
              <a:solidFill>
                <a:srgbClr val="1E1E1E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96535" y="329797"/>
            <a:ext cx="6158265" cy="1140986"/>
          </a:xfrm>
        </p:spPr>
        <p:txBody>
          <a:bodyPr anchor="ctr">
            <a:noAutofit/>
          </a:bodyPr>
          <a:lstStyle>
            <a:lvl1pPr marL="0" indent="0">
              <a:buNone/>
              <a:defRPr sz="3078" b="1" i="1" baseline="0">
                <a:solidFill>
                  <a:schemeClr val="bg1"/>
                </a:solidFill>
                <a:latin typeface="+mn-lt"/>
              </a:defRPr>
            </a:lvl1pPr>
            <a:lvl2pPr marL="351861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703722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3pPr>
            <a:lvl4pPr marL="1055583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4pPr>
            <a:lvl5pPr marL="1407444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5pPr>
            <a:lvl6pPr marL="1759306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6pPr>
            <a:lvl7pPr marL="2111167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7pPr>
            <a:lvl8pPr marL="2463028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8pPr>
            <a:lvl9pPr marL="2814889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Título da subcapa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6536" y="1858820"/>
            <a:ext cx="6158266" cy="3971637"/>
          </a:xfrm>
        </p:spPr>
        <p:txBody>
          <a:bodyPr>
            <a:normAutofit/>
          </a:bodyPr>
          <a:lstStyle>
            <a:lvl1pPr>
              <a:defRPr sz="1385" baseline="0"/>
            </a:lvl1pPr>
          </a:lstStyle>
          <a:p>
            <a:pPr lvl="0"/>
            <a:r>
              <a:rPr lang="x-none" dirty="0"/>
              <a:t>Tópicos do capítulo</a:t>
            </a:r>
          </a:p>
          <a:p>
            <a:pPr lvl="0"/>
            <a:endParaRPr lang="x-none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976099229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 rot="10800000">
            <a:off x="0" y="6765927"/>
            <a:ext cx="9144000" cy="92075"/>
            <a:chOff x="-111760" y="6079065"/>
            <a:chExt cx="9144000" cy="91442"/>
          </a:xfrm>
        </p:grpSpPr>
        <p:pic>
          <p:nvPicPr>
            <p:cNvPr id="8" name="Picture 5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bg2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E0DBC8"/>
                </a:solidFill>
              </a:rPr>
              <a:pPr/>
              <a:t>‹nº›</a:t>
            </a:fld>
            <a:endParaRPr lang="en-US" dirty="0">
              <a:solidFill>
                <a:srgbClr val="E0DBC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E0DBC8"/>
                </a:solidFill>
              </a:rPr>
              <a:t>Nome da Apresentação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4" y="737810"/>
            <a:ext cx="7689272" cy="4900990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35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3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98849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4" y="737810"/>
            <a:ext cx="7689272" cy="4900990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35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3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 rot="10800000">
            <a:off x="0" y="6765927"/>
            <a:ext cx="9144000" cy="92075"/>
            <a:chOff x="-111760" y="6079065"/>
            <a:chExt cx="9144000" cy="91442"/>
          </a:xfrm>
        </p:grpSpPr>
        <p:pic>
          <p:nvPicPr>
            <p:cNvPr id="8" name="Picture 5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PATTERN_04_LINHA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bg2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E0DBC8"/>
                </a:solidFill>
              </a:rPr>
              <a:pPr/>
              <a:t>‹nº›</a:t>
            </a:fld>
            <a:endParaRPr lang="en-US" dirty="0">
              <a:solidFill>
                <a:srgbClr val="E0DBC8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E0DBC8"/>
                </a:solidFill>
              </a:rPr>
              <a:t>Nome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510818256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lement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3619502"/>
            <a:ext cx="83724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625475"/>
            <a:ext cx="6561138" cy="391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385">
              <a:solidFill>
                <a:srgbClr val="1E1E1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6389" y="889000"/>
            <a:ext cx="5895445" cy="3386138"/>
          </a:xfrm>
        </p:spPr>
        <p:txBody>
          <a:bodyPr anchor="ctr"/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dirty="0"/>
              <a:t>“Destaque”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/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27254385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cap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3394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  <p:pic>
        <p:nvPicPr>
          <p:cNvPr id="14" name="Picture 3" descr="PATTERN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6514"/>
          <a:stretch>
            <a:fillRect/>
          </a:stretch>
        </p:blipFill>
        <p:spPr bwMode="auto">
          <a:xfrm>
            <a:off x="0" y="1993900"/>
            <a:ext cx="91440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 i="1">
                <a:solidFill>
                  <a:srgbClr val="FFFFFF"/>
                </a:solidFill>
              </a:defRPr>
            </a:lvl1pPr>
          </a:lstStyle>
          <a:p>
            <a:r>
              <a:rPr lang="x-none" dirty="0"/>
              <a:t>Título da subcapa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5914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252431"/>
            <a:ext cx="6564435" cy="4578024"/>
          </a:xfrm>
        </p:spPr>
        <p:txBody>
          <a:bodyPr>
            <a:normAutofit/>
          </a:bodyPr>
          <a:lstStyle>
            <a:lvl1pPr>
              <a:defRPr sz="1385" baseline="0"/>
            </a:lvl1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139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90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6682" y="274638"/>
            <a:ext cx="6564913" cy="802030"/>
          </a:xfrm>
        </p:spPr>
        <p:txBody>
          <a:bodyPr>
            <a:normAutofit/>
          </a:bodyPr>
          <a:lstStyle>
            <a:lvl1pPr>
              <a:defRPr sz="1847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07045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252433"/>
            <a:ext cx="6564435" cy="743283"/>
          </a:xfrm>
        </p:spPr>
        <p:txBody>
          <a:bodyPr>
            <a:normAutofit/>
          </a:bodyPr>
          <a:lstStyle>
            <a:lvl1pPr marL="0" indent="0">
              <a:buNone/>
              <a:defRPr sz="1385" i="1"/>
            </a:lvl1pPr>
          </a:lstStyle>
          <a:p>
            <a:pPr lvl="0"/>
            <a:r>
              <a:rPr lang="x-none" dirty="0"/>
              <a:t>Texto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139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90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6682" y="274638"/>
            <a:ext cx="6564913" cy="802030"/>
          </a:xfrm>
        </p:spPr>
        <p:txBody>
          <a:bodyPr>
            <a:normAutofit/>
          </a:bodyPr>
          <a:lstStyle>
            <a:lvl1pPr>
              <a:defRPr sz="1847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2189240"/>
            <a:ext cx="8167688" cy="36051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err="1"/>
              <a:t>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0331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564395" cy="802030"/>
          </a:xfrm>
        </p:spPr>
        <p:txBody>
          <a:bodyPr>
            <a:normAutofit/>
          </a:bodyPr>
          <a:lstStyle>
            <a:lvl1pPr>
              <a:defRPr sz="1847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1" y="1252432"/>
            <a:ext cx="4038600" cy="4578024"/>
          </a:xfrm>
        </p:spPr>
        <p:txBody>
          <a:bodyPr>
            <a:normAutofit/>
          </a:bodyPr>
          <a:lstStyle>
            <a:lvl1pPr>
              <a:defRPr sz="1385"/>
            </a:lvl1pPr>
            <a:lvl2pPr>
              <a:defRPr sz="1847"/>
            </a:lvl2pPr>
            <a:lvl3pPr>
              <a:defRPr sz="153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52432"/>
            <a:ext cx="4038600" cy="4578024"/>
          </a:xfrm>
        </p:spPr>
        <p:txBody>
          <a:bodyPr>
            <a:normAutofit/>
          </a:bodyPr>
          <a:lstStyle>
            <a:lvl1pPr>
              <a:defRPr sz="1385"/>
            </a:lvl1pPr>
            <a:lvl2pPr>
              <a:defRPr sz="1847"/>
            </a:lvl2pPr>
            <a:lvl3pPr>
              <a:defRPr sz="153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17" name="Picture 16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139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6"/>
          <p:cNvGrpSpPr>
            <a:grpSpLocks/>
          </p:cNvGrpSpPr>
          <p:nvPr userDrawn="1"/>
        </p:nvGrpSpPr>
        <p:grpSpPr bwMode="auto">
          <a:xfrm rot="10800000">
            <a:off x="0" y="6034090"/>
            <a:ext cx="9144000" cy="90487"/>
            <a:chOff x="-111760" y="6079065"/>
            <a:chExt cx="9144000" cy="91442"/>
          </a:xfrm>
        </p:grpSpPr>
        <p:pic>
          <p:nvPicPr>
            <p:cNvPr id="19" name="Picture 7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942060155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1250765"/>
            <a:ext cx="4038600" cy="442457"/>
          </a:xfrm>
        </p:spPr>
        <p:txBody>
          <a:bodyPr anchor="b">
            <a:normAutofit/>
          </a:bodyPr>
          <a:lstStyle>
            <a:lvl1pPr marL="0" indent="0">
              <a:buNone/>
              <a:defRPr sz="1539" b="1">
                <a:solidFill>
                  <a:schemeClr val="tx2"/>
                </a:solidFill>
              </a:defRPr>
            </a:lvl1pPr>
            <a:lvl2pPr marL="351861" indent="0">
              <a:buNone/>
              <a:defRPr sz="1539" b="1"/>
            </a:lvl2pPr>
            <a:lvl3pPr marL="703722" indent="0">
              <a:buNone/>
              <a:defRPr sz="1385" b="1"/>
            </a:lvl3pPr>
            <a:lvl4pPr marL="1055583" indent="0">
              <a:buNone/>
              <a:defRPr sz="1231" b="1"/>
            </a:lvl4pPr>
            <a:lvl5pPr marL="1407444" indent="0">
              <a:buNone/>
              <a:defRPr sz="1231" b="1"/>
            </a:lvl5pPr>
            <a:lvl6pPr marL="1759306" indent="0">
              <a:buNone/>
              <a:defRPr sz="1231" b="1"/>
            </a:lvl6pPr>
            <a:lvl7pPr marL="2111167" indent="0">
              <a:buNone/>
              <a:defRPr sz="1231" b="1"/>
            </a:lvl7pPr>
            <a:lvl8pPr marL="2463028" indent="0">
              <a:buNone/>
              <a:defRPr sz="1231" b="1"/>
            </a:lvl8pPr>
            <a:lvl9pPr marL="2814889" indent="0">
              <a:buNone/>
              <a:defRPr sz="1231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8200" y="1250765"/>
            <a:ext cx="4038600" cy="442457"/>
          </a:xfrm>
        </p:spPr>
        <p:txBody>
          <a:bodyPr anchor="b">
            <a:normAutofit/>
          </a:bodyPr>
          <a:lstStyle>
            <a:lvl1pPr marL="0" indent="0">
              <a:buNone/>
              <a:defRPr sz="1539" b="1">
                <a:solidFill>
                  <a:schemeClr val="tx2"/>
                </a:solidFill>
              </a:defRPr>
            </a:lvl1pPr>
            <a:lvl2pPr marL="351861" indent="0">
              <a:buNone/>
              <a:defRPr sz="1539" b="1"/>
            </a:lvl2pPr>
            <a:lvl3pPr marL="703722" indent="0">
              <a:buNone/>
              <a:defRPr sz="1385" b="1"/>
            </a:lvl3pPr>
            <a:lvl4pPr marL="1055583" indent="0">
              <a:buNone/>
              <a:defRPr sz="1231" b="1"/>
            </a:lvl4pPr>
            <a:lvl5pPr marL="1407444" indent="0">
              <a:buNone/>
              <a:defRPr sz="1231" b="1"/>
            </a:lvl5pPr>
            <a:lvl6pPr marL="1759306" indent="0">
              <a:buNone/>
              <a:defRPr sz="1231" b="1"/>
            </a:lvl6pPr>
            <a:lvl7pPr marL="2111167" indent="0">
              <a:buNone/>
              <a:defRPr sz="1231" b="1"/>
            </a:lvl7pPr>
            <a:lvl8pPr marL="2463028" indent="0">
              <a:buNone/>
              <a:defRPr sz="1231" b="1"/>
            </a:lvl8pPr>
            <a:lvl9pPr marL="2814889" indent="0">
              <a:buNone/>
              <a:defRPr sz="1231" b="1"/>
            </a:lvl9pPr>
          </a:lstStyle>
          <a:p>
            <a:pPr lvl="0"/>
            <a:r>
              <a:rPr lang="x-none" dirty="0"/>
              <a:t>Subtítulo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6564395" cy="802030"/>
          </a:xfrm>
        </p:spPr>
        <p:txBody>
          <a:bodyPr>
            <a:normAutofit/>
          </a:bodyPr>
          <a:lstStyle>
            <a:lvl1pPr>
              <a:defRPr sz="1847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1" y="1693222"/>
            <a:ext cx="4038600" cy="4137235"/>
          </a:xfrm>
        </p:spPr>
        <p:txBody>
          <a:bodyPr>
            <a:normAutofit/>
          </a:bodyPr>
          <a:lstStyle>
            <a:lvl1pPr>
              <a:defRPr sz="1385"/>
            </a:lvl1pPr>
            <a:lvl2pPr>
              <a:defRPr sz="1847"/>
            </a:lvl2pPr>
            <a:lvl3pPr>
              <a:defRPr sz="153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93222"/>
            <a:ext cx="4038600" cy="4137235"/>
          </a:xfrm>
        </p:spPr>
        <p:txBody>
          <a:bodyPr>
            <a:normAutofit/>
          </a:bodyPr>
          <a:lstStyle>
            <a:lvl1pPr>
              <a:defRPr sz="1385"/>
            </a:lvl1pPr>
            <a:lvl2pPr>
              <a:defRPr sz="1847"/>
            </a:lvl2pPr>
            <a:lvl3pPr>
              <a:defRPr sz="153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15" name="Picture 14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139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6"/>
          <p:cNvGrpSpPr>
            <a:grpSpLocks/>
          </p:cNvGrpSpPr>
          <p:nvPr userDrawn="1"/>
        </p:nvGrpSpPr>
        <p:grpSpPr bwMode="auto">
          <a:xfrm rot="10800000">
            <a:off x="0" y="6034090"/>
            <a:ext cx="9144000" cy="90487"/>
            <a:chOff x="-111760" y="6079065"/>
            <a:chExt cx="9144000" cy="91442"/>
          </a:xfrm>
        </p:grpSpPr>
        <p:pic>
          <p:nvPicPr>
            <p:cNvPr id="17" name="Picture 7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3579968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139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90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7820"/>
            <a:ext cx="6564395" cy="574205"/>
          </a:xfrm>
        </p:spPr>
        <p:txBody>
          <a:bodyPr>
            <a:normAutofit/>
          </a:bodyPr>
          <a:lstStyle>
            <a:lvl1pPr>
              <a:defRPr sz="1847" b="1">
                <a:solidFill>
                  <a:schemeClr val="accent1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58618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1" y="3441653"/>
            <a:ext cx="4038600" cy="2388802"/>
          </a:xfrm>
        </p:spPr>
        <p:txBody>
          <a:bodyPr>
            <a:normAutofit/>
          </a:bodyPr>
          <a:lstStyle>
            <a:lvl1pPr>
              <a:defRPr sz="1385"/>
            </a:lvl1pPr>
            <a:lvl2pPr>
              <a:defRPr sz="1847"/>
            </a:lvl2pPr>
            <a:lvl3pPr>
              <a:defRPr sz="153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441653"/>
            <a:ext cx="4038600" cy="2388802"/>
          </a:xfrm>
        </p:spPr>
        <p:txBody>
          <a:bodyPr>
            <a:normAutofit/>
          </a:bodyPr>
          <a:lstStyle>
            <a:lvl1pPr>
              <a:defRPr sz="1385"/>
            </a:lvl1pPr>
            <a:lvl2pPr>
              <a:defRPr sz="1847"/>
            </a:lvl2pPr>
            <a:lvl3pPr>
              <a:defRPr sz="153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</p:spTree>
    <p:extLst>
      <p:ext uri="{BB962C8B-B14F-4D97-AF65-F5344CB8AC3E}">
        <p14:creationId xmlns:p14="http://schemas.microsoft.com/office/powerpoint/2010/main" val="3116124263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139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90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4638"/>
            <a:ext cx="4038600" cy="802030"/>
          </a:xfrm>
        </p:spPr>
        <p:txBody>
          <a:bodyPr>
            <a:normAutofit/>
          </a:bodyPr>
          <a:lstStyle>
            <a:lvl1pPr>
              <a:defRPr sz="1847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4675909" y="2"/>
            <a:ext cx="4468091" cy="609192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1" y="1252431"/>
            <a:ext cx="4038600" cy="4578024"/>
          </a:xfrm>
        </p:spPr>
        <p:txBody>
          <a:bodyPr>
            <a:normAutofit/>
          </a:bodyPr>
          <a:lstStyle>
            <a:lvl1pPr>
              <a:defRPr sz="1385"/>
            </a:lvl1pPr>
            <a:lvl2pPr>
              <a:defRPr sz="1847"/>
            </a:lvl2pPr>
            <a:lvl3pPr>
              <a:defRPr sz="153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x-none" dirty="0"/>
              <a:t>Texto, gráfico ou tabela</a:t>
            </a:r>
          </a:p>
        </p:txBody>
      </p:sp>
    </p:spTree>
    <p:extLst>
      <p:ext uri="{BB962C8B-B14F-4D97-AF65-F5344CB8AC3E}">
        <p14:creationId xmlns:p14="http://schemas.microsoft.com/office/powerpoint/2010/main" val="2912423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2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>
                <a:solidFill>
                  <a:srgbClr val="1E1E1E"/>
                </a:solidFill>
              </a:rPr>
              <a:pPr/>
              <a:t>‹nº›</a:t>
            </a:fld>
            <a:endParaRPr lang="en-US" dirty="0">
              <a:solidFill>
                <a:srgbClr val="1E1E1E"/>
              </a:solidFill>
            </a:endParaRPr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7139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90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77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1E1E1E"/>
                </a:solidFill>
              </a:rPr>
              <a:t>Nome da Apresentação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9144000" cy="609192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x-none" dirty="0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75111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782" r="1" b="63586"/>
          <a:stretch/>
        </p:blipFill>
        <p:spPr bwMode="auto">
          <a:xfrm>
            <a:off x="8466668" y="484190"/>
            <a:ext cx="169333" cy="24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351" r="26064"/>
          <a:stretch/>
        </p:blipFill>
        <p:spPr bwMode="auto">
          <a:xfrm>
            <a:off x="8023226" y="484190"/>
            <a:ext cx="466724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040087"/>
            <a:ext cx="3248891" cy="311150"/>
          </a:xfrm>
        </p:spPr>
        <p:txBody>
          <a:bodyPr anchor="ctr">
            <a:noAutofit/>
          </a:bodyPr>
          <a:lstStyle>
            <a:lvl1pPr marL="0" indent="0">
              <a:buNone/>
              <a:defRPr sz="1385">
                <a:solidFill>
                  <a:schemeClr val="tx2"/>
                </a:solidFill>
              </a:defRPr>
            </a:lvl1pPr>
            <a:lvl2pPr>
              <a:defRPr sz="1385"/>
            </a:lvl2pPr>
            <a:lvl3pPr>
              <a:defRPr sz="1385"/>
            </a:lvl3pPr>
            <a:lvl4pPr>
              <a:defRPr sz="1385"/>
            </a:lvl4pPr>
            <a:lvl5pPr>
              <a:defRPr sz="1385"/>
            </a:lvl5pPr>
          </a:lstStyle>
          <a:p>
            <a:pPr lvl="0"/>
            <a:r>
              <a:rPr lang="x-none" dirty="0"/>
              <a:t>Local | Data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57200" y="4332202"/>
            <a:ext cx="3248891" cy="56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3078" b="1" i="1" dirty="0">
                <a:solidFill>
                  <a:srgbClr val="FC0006"/>
                </a:solidFill>
              </a:rPr>
              <a:t>Obrigado!</a:t>
            </a:r>
            <a:endParaRPr lang="en-US" sz="3078" b="1" i="1" dirty="0">
              <a:solidFill>
                <a:srgbClr val="FC0006"/>
              </a:solidFill>
            </a:endParaRPr>
          </a:p>
        </p:txBody>
      </p:sp>
      <p:pic>
        <p:nvPicPr>
          <p:cNvPr id="16" name="Picture 3" descr="PATTERN_03_POS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706" b="22594"/>
          <a:stretch/>
        </p:blipFill>
        <p:spPr bwMode="auto">
          <a:xfrm>
            <a:off x="3833814" y="3883025"/>
            <a:ext cx="5310187" cy="146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799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TTERN_02_POS_lon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r="6487"/>
          <a:stretch>
            <a:fillRect/>
          </a:stretch>
        </p:blipFill>
        <p:spPr bwMode="auto">
          <a:xfrm>
            <a:off x="0" y="0"/>
            <a:ext cx="9144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330200"/>
            <a:ext cx="6784975" cy="1139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96535" y="329797"/>
            <a:ext cx="6158265" cy="1140986"/>
          </a:xfrm>
        </p:spPr>
        <p:txBody>
          <a:bodyPr anchor="ctr">
            <a:noAutofit/>
          </a:bodyPr>
          <a:lstStyle>
            <a:lvl1pPr marL="0" indent="0">
              <a:buNone/>
              <a:defRPr sz="4000" b="1" i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Título da subcapa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6535" y="1858818"/>
            <a:ext cx="6158266" cy="3971637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x-none" dirty="0"/>
              <a:t>Tópicos do capítulo</a:t>
            </a:r>
          </a:p>
          <a:p>
            <a:pPr lvl="0"/>
            <a:endParaRPr lang="x-none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200" y="6356350"/>
            <a:ext cx="339435" cy="365125"/>
          </a:xfrm>
        </p:spPr>
        <p:txBody>
          <a:bodyPr/>
          <a:lstStyle/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</p:spPr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3517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 rot="10800000">
            <a:off x="0" y="6765925"/>
            <a:ext cx="9144000" cy="92075"/>
            <a:chOff x="-111760" y="6079065"/>
            <a:chExt cx="9144000" cy="91442"/>
          </a:xfrm>
        </p:grpSpPr>
        <p:pic>
          <p:nvPicPr>
            <p:cNvPr id="8" name="Picture 5" descr="PATTERN_04_LINHA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PATTERN_04_LINHA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4" y="737810"/>
            <a:ext cx="7689272" cy="4900990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909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q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7364" y="737810"/>
            <a:ext cx="7689272" cy="4900990"/>
          </a:xfrm>
        </p:spPr>
        <p:txBody>
          <a:bodyPr anchor="ctr"/>
          <a:lstStyle>
            <a:lvl1pPr marL="0" indent="0" algn="ctr">
              <a:buNone/>
              <a:defRPr b="0" i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“Citação ou destaque”</a:t>
            </a:r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 userDrawn="1"/>
        </p:nvGrpSpPr>
        <p:grpSpPr bwMode="auto">
          <a:xfrm rot="10800000">
            <a:off x="0" y="6765925"/>
            <a:ext cx="9144000" cy="92075"/>
            <a:chOff x="-111760" y="6079065"/>
            <a:chExt cx="9144000" cy="91442"/>
          </a:xfrm>
        </p:grpSpPr>
        <p:pic>
          <p:nvPicPr>
            <p:cNvPr id="8" name="Picture 5" descr="PATTERN_04_LINHA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PATTERN_04_LINHA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8414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lement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9500"/>
            <a:ext cx="83724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625475"/>
            <a:ext cx="6561138" cy="3917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6388" y="889000"/>
            <a:ext cx="5895445" cy="3386138"/>
          </a:xfrm>
        </p:spPr>
        <p:txBody>
          <a:bodyPr anchor="ctr"/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x-none" dirty="0"/>
              <a:t>“Destaque”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457200" y="6356350"/>
            <a:ext cx="339435" cy="365125"/>
          </a:xfrm>
        </p:spPr>
        <p:txBody>
          <a:bodyPr/>
          <a:lstStyle/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92730" y="6356350"/>
            <a:ext cx="2895600" cy="365125"/>
          </a:xfrm>
        </p:spPr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0115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52431"/>
            <a:ext cx="6564435" cy="4578024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x-none" dirty="0"/>
              <a:t>Texto, gráfico ou tabela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 descr="LOGO_VERMELHO_PR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63420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"/>
          <p:cNvGrpSpPr>
            <a:grpSpLocks/>
          </p:cNvGrpSpPr>
          <p:nvPr userDrawn="1"/>
        </p:nvGrpSpPr>
        <p:grpSpPr bwMode="auto">
          <a:xfrm rot="10800000">
            <a:off x="0" y="6034088"/>
            <a:ext cx="9144000" cy="90487"/>
            <a:chOff x="-111760" y="6079065"/>
            <a:chExt cx="9144000" cy="91442"/>
          </a:xfrm>
        </p:grpSpPr>
        <p:pic>
          <p:nvPicPr>
            <p:cNvPr id="9" name="Picture 7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PATTERN_04_LINHA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6682" y="274638"/>
            <a:ext cx="6564913" cy="80203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C0006"/>
                </a:solidFill>
              </a:defRPr>
            </a:lvl1pPr>
          </a:lstStyle>
          <a:p>
            <a:r>
              <a:rPr lang="x-none" dirty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027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image" Target="../media/image15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image" Target="../media/image14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vmlDrawing" Target="../drawings/vmlDrawing1.v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image" Target="../media/image13.emf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tags" Target="../tags/tag1.xml"/><Relationship Id="rId35" Type="http://schemas.openxmlformats.org/officeDocument/2006/relationships/image" Target="../media/image8.png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339435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FDDC7F-4685-9F40-974F-5BFFD82582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730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Nome da 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7" r:id="rId2"/>
    <p:sldLayoutId id="2147483666" r:id="rId3"/>
    <p:sldLayoutId id="2147483672" r:id="rId4"/>
    <p:sldLayoutId id="2147483668" r:id="rId5"/>
    <p:sldLayoutId id="2147483660" r:id="rId6"/>
    <p:sldLayoutId id="2147483661" r:id="rId7"/>
    <p:sldLayoutId id="2147483654" r:id="rId8"/>
    <p:sldLayoutId id="2147483662" r:id="rId9"/>
    <p:sldLayoutId id="2147483673" r:id="rId10"/>
    <p:sldLayoutId id="2147483652" r:id="rId11"/>
    <p:sldLayoutId id="2147483653" r:id="rId12"/>
    <p:sldLayoutId id="2147483670" r:id="rId13"/>
    <p:sldLayoutId id="2147483671" r:id="rId14"/>
    <p:sldLayoutId id="2147483650" r:id="rId15"/>
    <p:sldLayoutId id="2147483663" r:id="rId16"/>
    <p:sldLayoutId id="2147483655" r:id="rId17"/>
    <p:sldLayoutId id="2147483669" r:id="rId18"/>
    <p:sldLayoutId id="2147483702" r:id="rId19"/>
    <p:sldLayoutId id="2147483703" r:id="rId20"/>
  </p:sldLayoutIdLst>
  <p:transition spd="slow"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30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Slide do think-cell" r:id="rId31" imgW="270" imgH="270" progId="TCLayout.ActiveDocument.1">
                  <p:embed/>
                </p:oleObj>
              </mc:Choice>
              <mc:Fallback>
                <p:oleObj name="Slide do think-cell" r:id="rId31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</p:txBody>
      </p:sp>
      <p:pic>
        <p:nvPicPr>
          <p:cNvPr id="6" name="Picture 14" descr="LOGO_VERMELHO_PREF.png"/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0838" y="6557963"/>
            <a:ext cx="1047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 userDrawn="1"/>
        </p:nvGrpSpPr>
        <p:grpSpPr bwMode="auto">
          <a:xfrm rot="10800000">
            <a:off x="0" y="6427790"/>
            <a:ext cx="9144000" cy="90487"/>
            <a:chOff x="-111760" y="6079065"/>
            <a:chExt cx="9144000" cy="91442"/>
          </a:xfrm>
        </p:grpSpPr>
        <p:pic>
          <p:nvPicPr>
            <p:cNvPr id="8" name="Picture 7" descr="PATTERN_04_LINHA.png"/>
            <p:cNvPicPr>
              <a:picLocks noChangeAspect="1"/>
            </p:cNvPicPr>
            <p:nvPr userDrawn="1"/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 r="1782" b="-127019"/>
            <a:stretch>
              <a:fillRect/>
            </a:stretch>
          </p:blipFill>
          <p:spPr bwMode="auto">
            <a:xfrm>
              <a:off x="2872754" y="6079065"/>
              <a:ext cx="6159486" cy="8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PATTERN_04_LINHA.png"/>
            <p:cNvPicPr>
              <a:picLocks noChangeAspect="1"/>
            </p:cNvPicPr>
            <p:nvPr userDrawn="1"/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662" t="6" r="5115" b="-154025"/>
            <a:stretch>
              <a:fillRect/>
            </a:stretch>
          </p:blipFill>
          <p:spPr bwMode="auto">
            <a:xfrm>
              <a:off x="-111760" y="6079065"/>
              <a:ext cx="2961588" cy="9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423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</p:sldLayoutIdLst>
  <p:transition spd="slow">
    <p:fade/>
  </p:transition>
  <p:hf hdr="0" ftr="0" dt="0"/>
  <p:txStyles>
    <p:titleStyle>
      <a:lvl1pPr algn="l" defTabSz="351861" rtl="0" eaLnBrk="1" latinLnBrk="0" hangingPunct="1">
        <a:spcBef>
          <a:spcPct val="0"/>
        </a:spcBef>
        <a:buNone/>
        <a:defRPr sz="30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896" indent="-263896" algn="l" defTabSz="351861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§"/>
        <a:defRPr sz="2463" kern="1200">
          <a:solidFill>
            <a:schemeClr val="tx1"/>
          </a:solidFill>
          <a:latin typeface="+mn-lt"/>
          <a:ea typeface="+mn-ea"/>
          <a:cs typeface="+mn-cs"/>
        </a:defRPr>
      </a:lvl1pPr>
      <a:lvl2pPr marL="571774" indent="-219913" algn="l" defTabSz="351861" rtl="0" eaLnBrk="1" latinLnBrk="0" hangingPunct="1">
        <a:spcBef>
          <a:spcPct val="20000"/>
        </a:spcBef>
        <a:buFont typeface="Arial"/>
        <a:buChar char="–"/>
        <a:defRPr sz="2155" kern="1200">
          <a:solidFill>
            <a:schemeClr val="tx1"/>
          </a:solidFill>
          <a:latin typeface="+mn-lt"/>
          <a:ea typeface="+mn-ea"/>
          <a:cs typeface="+mn-cs"/>
        </a:defRPr>
      </a:lvl2pPr>
      <a:lvl3pPr marL="879653" indent="-175931" algn="l" defTabSz="351861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231514" indent="-175931" algn="l" defTabSz="351861" rtl="0" eaLnBrk="1" latinLnBrk="0" hangingPunct="1">
        <a:spcBef>
          <a:spcPct val="20000"/>
        </a:spcBef>
        <a:buFont typeface="Arial"/>
        <a:buChar char="–"/>
        <a:defRPr sz="1539" kern="1200">
          <a:solidFill>
            <a:schemeClr val="tx1"/>
          </a:solidFill>
          <a:latin typeface="+mn-lt"/>
          <a:ea typeface="+mn-ea"/>
          <a:cs typeface="+mn-cs"/>
        </a:defRPr>
      </a:lvl4pPr>
      <a:lvl5pPr marL="1583375" indent="-175931" algn="l" defTabSz="351861" rtl="0" eaLnBrk="1" latinLnBrk="0" hangingPunct="1">
        <a:spcBef>
          <a:spcPct val="20000"/>
        </a:spcBef>
        <a:buFont typeface="Arial"/>
        <a:buChar char="»"/>
        <a:defRPr sz="1539" kern="1200">
          <a:solidFill>
            <a:schemeClr val="tx1"/>
          </a:solidFill>
          <a:latin typeface="+mn-lt"/>
          <a:ea typeface="+mn-ea"/>
          <a:cs typeface="+mn-cs"/>
        </a:defRPr>
      </a:lvl5pPr>
      <a:lvl6pPr marL="1935236" indent="-175931" algn="l" defTabSz="351861" rtl="0" eaLnBrk="1" latinLnBrk="0" hangingPunct="1">
        <a:spcBef>
          <a:spcPct val="20000"/>
        </a:spcBef>
        <a:buFont typeface="Arial"/>
        <a:buChar char="•"/>
        <a:defRPr sz="1539" kern="1200">
          <a:solidFill>
            <a:schemeClr val="tx1"/>
          </a:solidFill>
          <a:latin typeface="+mn-lt"/>
          <a:ea typeface="+mn-ea"/>
          <a:cs typeface="+mn-cs"/>
        </a:defRPr>
      </a:lvl6pPr>
      <a:lvl7pPr marL="2287097" indent="-175931" algn="l" defTabSz="351861" rtl="0" eaLnBrk="1" latinLnBrk="0" hangingPunct="1">
        <a:spcBef>
          <a:spcPct val="20000"/>
        </a:spcBef>
        <a:buFont typeface="Arial"/>
        <a:buChar char="•"/>
        <a:defRPr sz="1539" kern="1200">
          <a:solidFill>
            <a:schemeClr val="tx1"/>
          </a:solidFill>
          <a:latin typeface="+mn-lt"/>
          <a:ea typeface="+mn-ea"/>
          <a:cs typeface="+mn-cs"/>
        </a:defRPr>
      </a:lvl7pPr>
      <a:lvl8pPr marL="2638958" indent="-175931" algn="l" defTabSz="351861" rtl="0" eaLnBrk="1" latinLnBrk="0" hangingPunct="1">
        <a:spcBef>
          <a:spcPct val="20000"/>
        </a:spcBef>
        <a:buFont typeface="Arial"/>
        <a:buChar char="•"/>
        <a:defRPr sz="1539" kern="1200">
          <a:solidFill>
            <a:schemeClr val="tx1"/>
          </a:solidFill>
          <a:latin typeface="+mn-lt"/>
          <a:ea typeface="+mn-ea"/>
          <a:cs typeface="+mn-cs"/>
        </a:defRPr>
      </a:lvl8pPr>
      <a:lvl9pPr marL="2990820" indent="-175931" algn="l" defTabSz="351861" rtl="0" eaLnBrk="1" latinLnBrk="0" hangingPunct="1">
        <a:spcBef>
          <a:spcPct val="20000"/>
        </a:spcBef>
        <a:buFont typeface="Arial"/>
        <a:buChar char="•"/>
        <a:defRPr sz="15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51861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2pPr>
      <a:lvl3pPr marL="703722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055583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07444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59306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111167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463028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814889" algn="l" defTabSz="351861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11" Type="http://schemas.openxmlformats.org/officeDocument/2006/relationships/image" Target="../media/image29.png"/><Relationship Id="rId5" Type="http://schemas.openxmlformats.org/officeDocument/2006/relationships/image" Target="../media/image40.png"/><Relationship Id="rId10" Type="http://schemas.openxmlformats.org/officeDocument/2006/relationships/image" Target="../media/image44.jpeg"/><Relationship Id="rId4" Type="http://schemas.openxmlformats.org/officeDocument/2006/relationships/image" Target="../media/image39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44.jpe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7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Superintendência</a:t>
            </a:r>
            <a:r>
              <a:rPr lang="en-US" dirty="0"/>
              <a:t>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16/09/2019</a:t>
            </a:r>
          </a:p>
        </p:txBody>
      </p:sp>
    </p:spTree>
    <p:extLst>
      <p:ext uri="{BB962C8B-B14F-4D97-AF65-F5344CB8AC3E}">
        <p14:creationId xmlns:p14="http://schemas.microsoft.com/office/powerpoint/2010/main" val="215872852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169F2C21-A1FB-4A69-A9C1-9C26741979C2}"/>
              </a:ext>
            </a:extLst>
          </p:cNvPr>
          <p:cNvSpPr/>
          <p:nvPr/>
        </p:nvSpPr>
        <p:spPr>
          <a:xfrm>
            <a:off x="179229" y="838933"/>
            <a:ext cx="8617277" cy="5768343"/>
          </a:xfrm>
          <a:prstGeom prst="roundRect">
            <a:avLst>
              <a:gd name="adj" fmla="val 777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98F0CB24-7DEF-4FC7-B525-72B59E12EEF0}"/>
              </a:ext>
            </a:extLst>
          </p:cNvPr>
          <p:cNvSpPr/>
          <p:nvPr/>
        </p:nvSpPr>
        <p:spPr>
          <a:xfrm>
            <a:off x="6909183" y="2890758"/>
            <a:ext cx="1864432" cy="729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93BC528A-99BF-48F7-B3A1-D764AFD5E9D0}"/>
              </a:ext>
            </a:extLst>
          </p:cNvPr>
          <p:cNvSpPr/>
          <p:nvPr/>
        </p:nvSpPr>
        <p:spPr>
          <a:xfrm>
            <a:off x="4723282" y="2890758"/>
            <a:ext cx="1752077" cy="729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B51DF29A-C22C-44BD-A7BA-7C94C1D9C817}"/>
              </a:ext>
            </a:extLst>
          </p:cNvPr>
          <p:cNvSpPr/>
          <p:nvPr/>
        </p:nvSpPr>
        <p:spPr>
          <a:xfrm>
            <a:off x="2582557" y="2909136"/>
            <a:ext cx="1752077" cy="729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DF42F20A-3286-4244-B320-739CBDBEA089}"/>
              </a:ext>
            </a:extLst>
          </p:cNvPr>
          <p:cNvSpPr/>
          <p:nvPr/>
        </p:nvSpPr>
        <p:spPr>
          <a:xfrm>
            <a:off x="551621" y="2904987"/>
            <a:ext cx="1617194" cy="729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92E2C580-9104-4FE5-A711-4CFCCBB6F679}"/>
              </a:ext>
            </a:extLst>
          </p:cNvPr>
          <p:cNvSpPr/>
          <p:nvPr/>
        </p:nvSpPr>
        <p:spPr>
          <a:xfrm>
            <a:off x="2847752" y="3458959"/>
            <a:ext cx="1410508" cy="970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Escritório de Projetos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4099A28F-5DB9-493F-9D51-979976C7725D}"/>
              </a:ext>
            </a:extLst>
          </p:cNvPr>
          <p:cNvSpPr/>
          <p:nvPr/>
        </p:nvSpPr>
        <p:spPr>
          <a:xfrm>
            <a:off x="607359" y="3443140"/>
            <a:ext cx="1410508" cy="9706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Transformação Digital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AFAE860-4453-4786-82DF-C17D944C80C2}"/>
              </a:ext>
            </a:extLst>
          </p:cNvPr>
          <p:cNvSpPr/>
          <p:nvPr/>
        </p:nvSpPr>
        <p:spPr>
          <a:xfrm>
            <a:off x="7039184" y="3535052"/>
            <a:ext cx="1410508" cy="19302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u="sng" dirty="0"/>
              <a:t>Processos:</a:t>
            </a:r>
          </a:p>
          <a:p>
            <a:pPr algn="ctr"/>
            <a:r>
              <a:rPr lang="pt-BR" sz="1050" dirty="0"/>
              <a:t>Serviços Financeiros</a:t>
            </a:r>
          </a:p>
          <a:p>
            <a:pPr algn="ctr"/>
            <a:r>
              <a:rPr lang="pt-BR" sz="1050" dirty="0" err="1"/>
              <a:t>Auttar</a:t>
            </a:r>
            <a:endParaRPr lang="pt-BR" sz="1050" dirty="0"/>
          </a:p>
          <a:p>
            <a:pPr algn="ctr"/>
            <a:r>
              <a:rPr lang="pt-BR" sz="1050" dirty="0"/>
              <a:t>Plataforma Digital</a:t>
            </a:r>
          </a:p>
          <a:p>
            <a:pPr algn="ctr"/>
            <a:r>
              <a:rPr lang="pt-BR" sz="1050" dirty="0"/>
              <a:t>Transacional</a:t>
            </a:r>
          </a:p>
          <a:p>
            <a:pPr algn="ctr"/>
            <a:r>
              <a:rPr lang="pt-BR" sz="1050" dirty="0"/>
              <a:t>BackOffice</a:t>
            </a:r>
          </a:p>
          <a:p>
            <a:pPr algn="ctr"/>
            <a:r>
              <a:rPr lang="pt-BR" sz="1050" dirty="0"/>
              <a:t>Prevenção a Fraudes</a:t>
            </a:r>
          </a:p>
          <a:p>
            <a:pPr algn="ctr"/>
            <a:r>
              <a:rPr lang="pt-BR" sz="1050" dirty="0"/>
              <a:t>Finanças</a:t>
            </a:r>
          </a:p>
          <a:p>
            <a:pPr algn="ctr"/>
            <a:r>
              <a:rPr lang="pt-BR" sz="1050" dirty="0"/>
              <a:t>Controladoria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EE28CFD-8EBB-4A57-AEA3-264AAF973F5E}"/>
              </a:ext>
            </a:extLst>
          </p:cNvPr>
          <p:cNvSpPr/>
          <p:nvPr/>
        </p:nvSpPr>
        <p:spPr>
          <a:xfrm>
            <a:off x="3118518" y="1547078"/>
            <a:ext cx="2530494" cy="9052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500" dirty="0"/>
              <a:t>Leila Klevanskis</a:t>
            </a:r>
          </a:p>
          <a:p>
            <a:pPr algn="r"/>
            <a:r>
              <a:rPr lang="pt-BR" sz="1500" b="1" dirty="0"/>
              <a:t>Gerente Sênior</a:t>
            </a:r>
          </a:p>
        </p:txBody>
      </p:sp>
      <p:pic>
        <p:nvPicPr>
          <p:cNvPr id="28" name="Picture 2" descr="Foto de Leila Caires Klevanskis">
            <a:extLst>
              <a:ext uri="{FF2B5EF4-FFF2-40B4-BE49-F238E27FC236}">
                <a16:creationId xmlns:a16="http://schemas.microsoft.com/office/drawing/2014/main" id="{3F6D6F6F-0B4D-4197-9F7D-5E7D10233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5"/>
          <a:stretch/>
        </p:blipFill>
        <p:spPr bwMode="auto">
          <a:xfrm>
            <a:off x="2884924" y="1479019"/>
            <a:ext cx="1096709" cy="1060916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7D98AA2-01F2-43E4-916A-1DA62631B437}"/>
              </a:ext>
            </a:extLst>
          </p:cNvPr>
          <p:cNvSpPr/>
          <p:nvPr/>
        </p:nvSpPr>
        <p:spPr>
          <a:xfrm>
            <a:off x="7237370" y="2957687"/>
            <a:ext cx="1460259" cy="6028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dirty="0"/>
              <a:t>Patricia Dotte</a:t>
            </a:r>
          </a:p>
          <a:p>
            <a:pPr algn="r"/>
            <a:r>
              <a:rPr lang="pt-BR" sz="1050" b="1" dirty="0"/>
              <a:t>Gerente de Portfólio</a:t>
            </a:r>
          </a:p>
        </p:txBody>
      </p:sp>
      <p:sp>
        <p:nvSpPr>
          <p:cNvPr id="7" name="AutoShape 4" descr="Foto de Patricia De Castro Dotte">
            <a:extLst>
              <a:ext uri="{FF2B5EF4-FFF2-40B4-BE49-F238E27FC236}">
                <a16:creationId xmlns:a16="http://schemas.microsoft.com/office/drawing/2014/main" id="{DF6115AA-DC26-4917-A22E-13B3F505E7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4956" y="31447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DF956C2-64F5-4356-9CAC-0E3416F0CF4D}"/>
              </a:ext>
            </a:extLst>
          </p:cNvPr>
          <p:cNvSpPr/>
          <p:nvPr/>
        </p:nvSpPr>
        <p:spPr>
          <a:xfrm>
            <a:off x="4921481" y="2957687"/>
            <a:ext cx="1460259" cy="6028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dirty="0"/>
              <a:t>Magda Godoy</a:t>
            </a:r>
          </a:p>
          <a:p>
            <a:pPr algn="r"/>
            <a:r>
              <a:rPr lang="pt-BR" sz="1050" b="1" dirty="0"/>
              <a:t>Gerente de Portfólio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0837DA-57E3-4C8A-A462-050D6A1D9165}"/>
              </a:ext>
            </a:extLst>
          </p:cNvPr>
          <p:cNvSpPr/>
          <p:nvPr/>
        </p:nvSpPr>
        <p:spPr>
          <a:xfrm>
            <a:off x="2806028" y="2957687"/>
            <a:ext cx="1460259" cy="6028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dirty="0"/>
              <a:t>Carolina Castro</a:t>
            </a:r>
          </a:p>
          <a:p>
            <a:pPr algn="r"/>
            <a:r>
              <a:rPr lang="pt-BR" sz="1050" b="1" dirty="0"/>
              <a:t>Gerente de Portfólio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2DE9DFB-A342-4C55-8049-1A518479A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0" b="15856"/>
          <a:stretch/>
        </p:blipFill>
        <p:spPr>
          <a:xfrm>
            <a:off x="4368869" y="2894594"/>
            <a:ext cx="725768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E12209-BD7A-43B3-87E9-CE319D08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324" y="2894594"/>
            <a:ext cx="729000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2944883B-D360-445A-9A65-3029329B3F44}"/>
              </a:ext>
            </a:extLst>
          </p:cNvPr>
          <p:cNvSpPr/>
          <p:nvPr/>
        </p:nvSpPr>
        <p:spPr>
          <a:xfrm>
            <a:off x="659064" y="2957687"/>
            <a:ext cx="1400526" cy="6028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dirty="0"/>
              <a:t>Ana </a:t>
            </a:r>
            <a:r>
              <a:rPr lang="pt-BR" sz="1050" dirty="0" err="1"/>
              <a:t>Guadagnim</a:t>
            </a:r>
            <a:endParaRPr lang="pt-BR" sz="1050" dirty="0"/>
          </a:p>
          <a:p>
            <a:pPr algn="r"/>
            <a:r>
              <a:rPr lang="pt-BR" sz="1050" b="1" dirty="0"/>
              <a:t>Consultora de TI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B01E8D8-CF62-4685-8FC2-A9050D3B9C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43" r="2819" b="24565"/>
          <a:stretch/>
        </p:blipFill>
        <p:spPr>
          <a:xfrm>
            <a:off x="213543" y="2894594"/>
            <a:ext cx="724729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8" name="Retângulo 67">
            <a:extLst>
              <a:ext uri="{FF2B5EF4-FFF2-40B4-BE49-F238E27FC236}">
                <a16:creationId xmlns:a16="http://schemas.microsoft.com/office/drawing/2014/main" id="{1F436018-750E-4695-BF3A-C2DAD39B2B48}"/>
              </a:ext>
            </a:extLst>
          </p:cNvPr>
          <p:cNvSpPr/>
          <p:nvPr/>
        </p:nvSpPr>
        <p:spPr>
          <a:xfrm>
            <a:off x="4900661" y="3579153"/>
            <a:ext cx="1603077" cy="1930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u="sng" dirty="0"/>
              <a:t>Processos:</a:t>
            </a:r>
          </a:p>
          <a:p>
            <a:pPr algn="ctr"/>
            <a:r>
              <a:rPr lang="pt-BR" sz="1050" dirty="0"/>
              <a:t>Canais Digitais</a:t>
            </a:r>
          </a:p>
          <a:p>
            <a:pPr algn="ctr"/>
            <a:r>
              <a:rPr lang="pt-BR" sz="1050" dirty="0"/>
              <a:t>Canais Transacionais</a:t>
            </a:r>
          </a:p>
          <a:p>
            <a:pPr algn="ctr"/>
            <a:r>
              <a:rPr lang="pt-BR" sz="1050" dirty="0" err="1"/>
              <a:t>Pricing</a:t>
            </a:r>
            <a:r>
              <a:rPr lang="pt-BR" sz="1050" dirty="0"/>
              <a:t> | CRM | Ofertas</a:t>
            </a:r>
          </a:p>
          <a:p>
            <a:pPr algn="ctr"/>
            <a:r>
              <a:rPr lang="pt-BR" sz="1050" dirty="0"/>
              <a:t>Risco | </a:t>
            </a:r>
            <a:r>
              <a:rPr lang="pt-BR" sz="1050" dirty="0" err="1"/>
              <a:t>Compliance</a:t>
            </a:r>
            <a:endParaRPr lang="pt-BR" sz="1050" dirty="0"/>
          </a:p>
          <a:p>
            <a:pPr algn="ctr"/>
            <a:r>
              <a:rPr lang="pt-BR" sz="1050" dirty="0"/>
              <a:t>Atendimento </a:t>
            </a:r>
          </a:p>
          <a:p>
            <a:pPr algn="ctr"/>
            <a:r>
              <a:rPr lang="pt-BR" sz="1050" dirty="0"/>
              <a:t> Cadastro e Cobrança</a:t>
            </a:r>
          </a:p>
          <a:p>
            <a:pPr algn="ctr"/>
            <a:r>
              <a:rPr lang="pt-BR" sz="1050" dirty="0"/>
              <a:t>Comercial</a:t>
            </a:r>
          </a:p>
          <a:p>
            <a:pPr algn="ctr"/>
            <a:r>
              <a:rPr lang="pt-BR" sz="1050" dirty="0"/>
              <a:t>Gente &amp; Gestão</a:t>
            </a:r>
          </a:p>
          <a:p>
            <a:pPr algn="ctr"/>
            <a:r>
              <a:rPr lang="pt-BR" sz="1050" dirty="0"/>
              <a:t>Logísticas</a:t>
            </a:r>
          </a:p>
          <a:p>
            <a:pPr algn="ctr"/>
            <a:r>
              <a:rPr lang="pt-BR" sz="1050" dirty="0"/>
              <a:t>Tecnologia</a:t>
            </a:r>
            <a:endParaRPr lang="pt-BR" sz="135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EB1244-8635-4B10-B388-29BAF23078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68" t="17329" r="11661" b="11953"/>
          <a:stretch/>
        </p:blipFill>
        <p:spPr>
          <a:xfrm>
            <a:off x="6526630" y="2881645"/>
            <a:ext cx="883184" cy="743531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B8FB9602-0E48-4FCD-AD7C-8F5A39BE23CA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de Projetos| </a:t>
            </a: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Estrutura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D1669A9-9C9A-4463-96A3-DA677297C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14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AF44990-DF4F-4ADB-82A3-C4E679656674}"/>
              </a:ext>
            </a:extLst>
          </p:cNvPr>
          <p:cNvSpPr/>
          <p:nvPr/>
        </p:nvSpPr>
        <p:spPr>
          <a:xfrm>
            <a:off x="189933" y="806496"/>
            <a:ext cx="8751093" cy="5400216"/>
          </a:xfrm>
          <a:prstGeom prst="roundRect">
            <a:avLst>
              <a:gd name="adj" fmla="val 718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2A618063-DCED-4424-932E-4859C5F87D5A}"/>
              </a:ext>
            </a:extLst>
          </p:cNvPr>
          <p:cNvGrpSpPr/>
          <p:nvPr/>
        </p:nvGrpSpPr>
        <p:grpSpPr>
          <a:xfrm>
            <a:off x="937795" y="3526263"/>
            <a:ext cx="1779752" cy="740400"/>
            <a:chOff x="811869" y="2164959"/>
            <a:chExt cx="2373002" cy="987200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4850845B-BB26-4203-9642-435E42243E80}"/>
                </a:ext>
              </a:extLst>
            </p:cNvPr>
            <p:cNvSpPr/>
            <p:nvPr/>
          </p:nvSpPr>
          <p:spPr>
            <a:xfrm>
              <a:off x="917434" y="2164959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DE7BC8E-483B-4059-BA30-D92D1A8CBE24}"/>
                </a:ext>
              </a:extLst>
            </p:cNvPr>
            <p:cNvSpPr/>
            <p:nvPr/>
          </p:nvSpPr>
          <p:spPr>
            <a:xfrm>
              <a:off x="811869" y="2244599"/>
              <a:ext cx="2286928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Marcelo Ferreira</a:t>
              </a:r>
            </a:p>
            <a:p>
              <a:pPr algn="r"/>
              <a:r>
                <a:rPr lang="pt-BR" sz="900" b="1" dirty="0" err="1"/>
                <a:t>Auttar</a:t>
              </a:r>
              <a:endParaRPr lang="pt-BR" sz="900" b="1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3325673-A453-4C85-82E9-41CBB375F26C}"/>
              </a:ext>
            </a:extLst>
          </p:cNvPr>
          <p:cNvGrpSpPr/>
          <p:nvPr/>
        </p:nvGrpSpPr>
        <p:grpSpPr>
          <a:xfrm>
            <a:off x="678909" y="2569776"/>
            <a:ext cx="2092796" cy="750198"/>
            <a:chOff x="1086755" y="889643"/>
            <a:chExt cx="2790394" cy="1000264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73F3F75A-A4F6-4981-9AE5-0B88A7964DA3}"/>
                </a:ext>
              </a:extLst>
            </p:cNvPr>
            <p:cNvSpPr/>
            <p:nvPr/>
          </p:nvSpPr>
          <p:spPr>
            <a:xfrm>
              <a:off x="1609712" y="902707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D7A41B99-849B-4CCB-B978-5B694E56F5A8}"/>
                </a:ext>
              </a:extLst>
            </p:cNvPr>
            <p:cNvSpPr/>
            <p:nvPr/>
          </p:nvSpPr>
          <p:spPr>
            <a:xfrm>
              <a:off x="1489646" y="975514"/>
              <a:ext cx="2286928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Alvaro Feitosa</a:t>
              </a:r>
            </a:p>
            <a:p>
              <a:pPr algn="r"/>
              <a:r>
                <a:rPr lang="pt-BR" sz="900" b="1" dirty="0"/>
                <a:t>Prevenção a Fraudes  </a:t>
              </a:r>
            </a:p>
            <a:p>
              <a:pPr algn="r"/>
              <a:r>
                <a:rPr lang="pt-BR" sz="900" b="1" dirty="0"/>
                <a:t>BackOffice</a:t>
              </a:r>
            </a:p>
          </p:txBody>
        </p:sp>
        <p:pic>
          <p:nvPicPr>
            <p:cNvPr id="2050" name="Picture 2" descr="Foto de Jose Alvaro Feitosa">
              <a:extLst>
                <a:ext uri="{FF2B5EF4-FFF2-40B4-BE49-F238E27FC236}">
                  <a16:creationId xmlns:a16="http://schemas.microsoft.com/office/drawing/2014/main" id="{5A6BD4D6-1D23-45A2-9E67-5E796FC44F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2" t="3918" r="10342" b="41587"/>
            <a:stretch/>
          </p:blipFill>
          <p:spPr bwMode="auto">
            <a:xfrm>
              <a:off x="1086755" y="889643"/>
              <a:ext cx="1101525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0068B28-8383-45E0-AB15-FD02D48F714D}"/>
              </a:ext>
            </a:extLst>
          </p:cNvPr>
          <p:cNvGrpSpPr/>
          <p:nvPr/>
        </p:nvGrpSpPr>
        <p:grpSpPr>
          <a:xfrm>
            <a:off x="769146" y="4617522"/>
            <a:ext cx="2081734" cy="747061"/>
            <a:chOff x="894426" y="3619970"/>
            <a:chExt cx="2549765" cy="996081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FB2F63B-005A-4E99-B7C8-0043A0057163}"/>
                </a:ext>
              </a:extLst>
            </p:cNvPr>
            <p:cNvSpPr/>
            <p:nvPr/>
          </p:nvSpPr>
          <p:spPr>
            <a:xfrm>
              <a:off x="1176754" y="3628851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961AF848-D51B-42EA-8E81-8308D10B9ED6}"/>
                </a:ext>
              </a:extLst>
            </p:cNvPr>
            <p:cNvSpPr/>
            <p:nvPr/>
          </p:nvSpPr>
          <p:spPr>
            <a:xfrm>
              <a:off x="1039985" y="3705841"/>
              <a:ext cx="2286928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Rogerio  Sampaio</a:t>
              </a:r>
            </a:p>
            <a:p>
              <a:pPr algn="r"/>
              <a:r>
                <a:rPr lang="pt-BR" sz="900" b="1" dirty="0"/>
                <a:t>Transacional</a:t>
              </a:r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BBE3884-7401-4932-9F42-EA71547804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39" t="10512" r="14274" b="37574"/>
            <a:stretch/>
          </p:blipFill>
          <p:spPr>
            <a:xfrm>
              <a:off x="894426" y="3619970"/>
              <a:ext cx="1003681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CB3C667-9358-4874-8C14-BA4E8F1C7D50}"/>
              </a:ext>
            </a:extLst>
          </p:cNvPr>
          <p:cNvGrpSpPr/>
          <p:nvPr/>
        </p:nvGrpSpPr>
        <p:grpSpPr>
          <a:xfrm>
            <a:off x="6248653" y="2108929"/>
            <a:ext cx="1789435" cy="740400"/>
            <a:chOff x="8333074" y="969285"/>
            <a:chExt cx="2385913" cy="987200"/>
          </a:xfrm>
          <a:solidFill>
            <a:schemeClr val="bg2"/>
          </a:solidFill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228EBB2-0785-42BF-A7F6-3922AB6AF362}"/>
                </a:ext>
              </a:extLst>
            </p:cNvPr>
            <p:cNvSpPr/>
            <p:nvPr/>
          </p:nvSpPr>
          <p:spPr>
            <a:xfrm>
              <a:off x="8451550" y="969285"/>
              <a:ext cx="2267437" cy="987200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EBB326FA-ACD6-4445-8C3A-4595637B11A5}"/>
                </a:ext>
              </a:extLst>
            </p:cNvPr>
            <p:cNvSpPr/>
            <p:nvPr/>
          </p:nvSpPr>
          <p:spPr>
            <a:xfrm>
              <a:off x="8333074" y="1070811"/>
              <a:ext cx="2286928" cy="800259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Vilma</a:t>
              </a:r>
            </a:p>
            <a:p>
              <a:pPr algn="r"/>
              <a:r>
                <a:rPr lang="pt-BR" sz="900" b="1" dirty="0"/>
                <a:t>Transacional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8FB2C6B-CF49-427C-B2AD-F2830E9BBAAC}"/>
              </a:ext>
            </a:extLst>
          </p:cNvPr>
          <p:cNvGrpSpPr/>
          <p:nvPr/>
        </p:nvGrpSpPr>
        <p:grpSpPr>
          <a:xfrm>
            <a:off x="3633218" y="4018369"/>
            <a:ext cx="2054879" cy="747470"/>
            <a:chOff x="1330653" y="5113238"/>
            <a:chExt cx="2440453" cy="996627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B968D80A-3F69-4506-ACD3-72D5BED85B07}"/>
                </a:ext>
              </a:extLst>
            </p:cNvPr>
            <p:cNvSpPr/>
            <p:nvPr/>
          </p:nvSpPr>
          <p:spPr>
            <a:xfrm>
              <a:off x="1802947" y="5122665"/>
              <a:ext cx="1968159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8F696DA6-E314-43E1-A0D3-5A14121793B5}"/>
                </a:ext>
              </a:extLst>
            </p:cNvPr>
            <p:cNvSpPr/>
            <p:nvPr/>
          </p:nvSpPr>
          <p:spPr>
            <a:xfrm>
              <a:off x="1694609" y="5208536"/>
              <a:ext cx="1961514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Rodrigo Rossi</a:t>
              </a:r>
            </a:p>
            <a:p>
              <a:pPr algn="r"/>
              <a:r>
                <a:rPr lang="pt-BR" sz="900" b="1" dirty="0"/>
                <a:t>Plataforma Digital</a:t>
              </a:r>
            </a:p>
          </p:txBody>
        </p:sp>
        <p:pic>
          <p:nvPicPr>
            <p:cNvPr id="2052" name="Picture 4" descr="Foto de Rodrigo Rossi">
              <a:extLst>
                <a:ext uri="{FF2B5EF4-FFF2-40B4-BE49-F238E27FC236}">
                  <a16:creationId xmlns:a16="http://schemas.microsoft.com/office/drawing/2014/main" id="{44AF3DF7-FD29-4F41-9623-D95F9C6306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8" t="5093" r="8370" b="11278"/>
            <a:stretch/>
          </p:blipFill>
          <p:spPr bwMode="auto">
            <a:xfrm>
              <a:off x="1330653" y="5113238"/>
              <a:ext cx="953561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81AEC4A7-8ACF-44CC-B817-84C12421CC64}"/>
              </a:ext>
            </a:extLst>
          </p:cNvPr>
          <p:cNvGrpSpPr/>
          <p:nvPr/>
        </p:nvGrpSpPr>
        <p:grpSpPr>
          <a:xfrm>
            <a:off x="6241075" y="3154223"/>
            <a:ext cx="1804592" cy="740400"/>
            <a:chOff x="8726030" y="2167897"/>
            <a:chExt cx="2406123" cy="987200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9FAE8F61-BA8A-47DF-93A5-8D1CEE8619A5}"/>
                </a:ext>
              </a:extLst>
            </p:cNvPr>
            <p:cNvSpPr/>
            <p:nvPr/>
          </p:nvSpPr>
          <p:spPr>
            <a:xfrm>
              <a:off x="8864716" y="2167897"/>
              <a:ext cx="2267437" cy="987200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770A8DA-6959-4AC0-A0E5-3B17A9EF5BD3}"/>
                </a:ext>
              </a:extLst>
            </p:cNvPr>
            <p:cNvSpPr/>
            <p:nvPr/>
          </p:nvSpPr>
          <p:spPr>
            <a:xfrm>
              <a:off x="8726030" y="2244599"/>
              <a:ext cx="2286928" cy="800259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Karen Nicoletti</a:t>
              </a:r>
            </a:p>
            <a:p>
              <a:pPr algn="r"/>
              <a:r>
                <a:rPr lang="pt-BR" sz="900" b="1" dirty="0"/>
                <a:t>Serviços Financeiros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8898454-CC15-42EB-8CDA-59C3EDC9214C}"/>
              </a:ext>
            </a:extLst>
          </p:cNvPr>
          <p:cNvGrpSpPr/>
          <p:nvPr/>
        </p:nvGrpSpPr>
        <p:grpSpPr>
          <a:xfrm>
            <a:off x="6233690" y="4079803"/>
            <a:ext cx="1819359" cy="740400"/>
            <a:chOff x="8629419" y="3552453"/>
            <a:chExt cx="2425812" cy="987200"/>
          </a:xfrm>
          <a:solidFill>
            <a:schemeClr val="bg2"/>
          </a:solidFill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14E28B22-4574-4609-9A5C-2C7BA7512A8D}"/>
                </a:ext>
              </a:extLst>
            </p:cNvPr>
            <p:cNvSpPr/>
            <p:nvPr/>
          </p:nvSpPr>
          <p:spPr>
            <a:xfrm>
              <a:off x="8787794" y="3552453"/>
              <a:ext cx="2267437" cy="987200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E214413E-54F7-4B8F-85EB-6641F5334EAD}"/>
                </a:ext>
              </a:extLst>
            </p:cNvPr>
            <p:cNvSpPr/>
            <p:nvPr/>
          </p:nvSpPr>
          <p:spPr>
            <a:xfrm>
              <a:off x="8629419" y="3639940"/>
              <a:ext cx="2286928" cy="800259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Barasal</a:t>
              </a:r>
            </a:p>
            <a:p>
              <a:pPr algn="r"/>
              <a:r>
                <a:rPr lang="pt-BR" sz="900" b="1" dirty="0"/>
                <a:t>Serviços Financeiros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AE62399-EC4F-4413-B590-9A58304D8329}"/>
              </a:ext>
            </a:extLst>
          </p:cNvPr>
          <p:cNvGrpSpPr/>
          <p:nvPr/>
        </p:nvGrpSpPr>
        <p:grpSpPr>
          <a:xfrm>
            <a:off x="3526995" y="2992184"/>
            <a:ext cx="2239623" cy="740400"/>
            <a:chOff x="4471733" y="5500588"/>
            <a:chExt cx="2723715" cy="987200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A26B6C09-A4F2-4D11-BBF9-14A22E1834DB}"/>
                </a:ext>
              </a:extLst>
            </p:cNvPr>
            <p:cNvSpPr/>
            <p:nvPr/>
          </p:nvSpPr>
          <p:spPr>
            <a:xfrm>
              <a:off x="4928011" y="5500588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8B10753B-695F-4A2C-933C-FA522247CDF4}"/>
                </a:ext>
              </a:extLst>
            </p:cNvPr>
            <p:cNvSpPr/>
            <p:nvPr/>
          </p:nvSpPr>
          <p:spPr>
            <a:xfrm>
              <a:off x="4813028" y="5607214"/>
              <a:ext cx="2286928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Joel Puchalski</a:t>
              </a:r>
            </a:p>
            <a:p>
              <a:pPr algn="r"/>
              <a:r>
                <a:rPr lang="pt-BR" sz="900" b="1" dirty="0"/>
                <a:t>Finanças Controladoria</a:t>
              </a: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E288C4F-7EA0-4540-B65F-BF53E5F17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918" r="2082" b="30312"/>
            <a:stretch/>
          </p:blipFill>
          <p:spPr>
            <a:xfrm>
              <a:off x="4471733" y="5515788"/>
              <a:ext cx="1036105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40DB561-D9A6-410B-B4A0-549EC0C01C97}"/>
              </a:ext>
            </a:extLst>
          </p:cNvPr>
          <p:cNvGrpSpPr/>
          <p:nvPr/>
        </p:nvGrpSpPr>
        <p:grpSpPr>
          <a:xfrm>
            <a:off x="3540434" y="2036161"/>
            <a:ext cx="2226184" cy="740400"/>
            <a:chOff x="4699830" y="639063"/>
            <a:chExt cx="2687880" cy="987200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5D53A210-2DBE-4939-8D88-5E3BD7598AD4}"/>
                </a:ext>
              </a:extLst>
            </p:cNvPr>
            <p:cNvSpPr/>
            <p:nvPr/>
          </p:nvSpPr>
          <p:spPr>
            <a:xfrm>
              <a:off x="5120273" y="639063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01FA41D8-BF22-4497-BE10-6752E1BE58E0}"/>
                </a:ext>
              </a:extLst>
            </p:cNvPr>
            <p:cNvSpPr/>
            <p:nvPr/>
          </p:nvSpPr>
          <p:spPr>
            <a:xfrm>
              <a:off x="4974163" y="728272"/>
              <a:ext cx="2286928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50" b="1" dirty="0">
                  <a:solidFill>
                    <a:schemeClr val="tx1"/>
                  </a:solidFill>
                </a:rPr>
                <a:t>Renato Lordao</a:t>
              </a:r>
            </a:p>
            <a:p>
              <a:pPr algn="r"/>
              <a:r>
                <a:rPr lang="pt-BR" sz="900" b="1" dirty="0"/>
                <a:t>Serviços Financeiros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C580873-4D86-4597-A389-116566AB9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44" r="4330" b="20771"/>
            <a:stretch/>
          </p:blipFill>
          <p:spPr>
            <a:xfrm>
              <a:off x="4699830" y="639063"/>
              <a:ext cx="1019351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02A9611-0A0F-4FE2-90E8-DDAF4EA7A9B6}"/>
              </a:ext>
            </a:extLst>
          </p:cNvPr>
          <p:cNvGrpSpPr/>
          <p:nvPr/>
        </p:nvGrpSpPr>
        <p:grpSpPr>
          <a:xfrm>
            <a:off x="6101660" y="4929767"/>
            <a:ext cx="2083419" cy="740400"/>
            <a:chOff x="7956881" y="5047249"/>
            <a:chExt cx="2777892" cy="9872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CECDDA24-6697-4817-AC27-9EB63B2ECCE1}"/>
                </a:ext>
              </a:extLst>
            </p:cNvPr>
            <p:cNvSpPr/>
            <p:nvPr/>
          </p:nvSpPr>
          <p:spPr>
            <a:xfrm>
              <a:off x="8467336" y="5047249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1342C76-FF84-47D2-ABFC-F10C20959E20}"/>
                </a:ext>
              </a:extLst>
            </p:cNvPr>
            <p:cNvSpPr/>
            <p:nvPr/>
          </p:nvSpPr>
          <p:spPr>
            <a:xfrm>
              <a:off x="8371844" y="5140719"/>
              <a:ext cx="2286928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900" dirty="0"/>
                <a:t>Alexsander Gomes</a:t>
              </a:r>
            </a:p>
            <a:p>
              <a:pPr algn="r"/>
              <a:r>
                <a:rPr lang="pt-BR" sz="900" b="1" dirty="0"/>
                <a:t>Analista de Projetos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E8DB53E-DAFB-4892-B77E-45736D409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44" b="29747"/>
            <a:stretch/>
          </p:blipFill>
          <p:spPr>
            <a:xfrm>
              <a:off x="7956881" y="5054848"/>
              <a:ext cx="1049611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2555A5CA-9BBB-4C59-8BB6-B5F5C6E333C6}"/>
              </a:ext>
            </a:extLst>
          </p:cNvPr>
          <p:cNvSpPr/>
          <p:nvPr/>
        </p:nvSpPr>
        <p:spPr>
          <a:xfrm>
            <a:off x="966274" y="1010064"/>
            <a:ext cx="1715196" cy="6028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350" dirty="0"/>
              <a:t>Patricia Dotte</a:t>
            </a:r>
          </a:p>
          <a:p>
            <a:pPr algn="r"/>
            <a:r>
              <a:rPr lang="pt-BR" sz="1200" b="1" dirty="0"/>
              <a:t>Gerente de Portfólio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2F561A0-F1F4-47EC-9FC3-D6A2971962D0}"/>
              </a:ext>
            </a:extLst>
          </p:cNvPr>
          <p:cNvSpPr/>
          <p:nvPr/>
        </p:nvSpPr>
        <p:spPr>
          <a:xfrm>
            <a:off x="3636556" y="4967816"/>
            <a:ext cx="2026826" cy="7013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FD53364C-7AB2-4EB7-BD48-E3BFC8DDB9C2}"/>
              </a:ext>
            </a:extLst>
          </p:cNvPr>
          <p:cNvSpPr/>
          <p:nvPr/>
        </p:nvSpPr>
        <p:spPr>
          <a:xfrm>
            <a:off x="3848125" y="5029576"/>
            <a:ext cx="1743155" cy="52956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50" b="1" dirty="0">
                <a:solidFill>
                  <a:schemeClr val="tx1"/>
                </a:solidFill>
              </a:rPr>
              <a:t>Angelica Mazia</a:t>
            </a:r>
          </a:p>
          <a:p>
            <a:pPr algn="r"/>
            <a:r>
              <a:rPr lang="pt-BR" sz="1050" b="1" dirty="0"/>
              <a:t>Estagiária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5647EA99-66D0-43E8-8690-BBCBF01128D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277" b="32483"/>
          <a:stretch/>
        </p:blipFill>
        <p:spPr>
          <a:xfrm>
            <a:off x="3444186" y="4955836"/>
            <a:ext cx="852747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E6188CC3-8A2F-4C86-ABA1-9D7682B098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968" t="17329" r="11661" b="11953"/>
          <a:stretch/>
        </p:blipFill>
        <p:spPr>
          <a:xfrm>
            <a:off x="379450" y="946001"/>
            <a:ext cx="870751" cy="743531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3" name="Picture 2" descr="bcc1a3de-c598-49d4-9349-be4187bb0c72@LAMP152">
            <a:extLst>
              <a:ext uri="{FF2B5EF4-FFF2-40B4-BE49-F238E27FC236}">
                <a16:creationId xmlns:a16="http://schemas.microsoft.com/office/drawing/2014/main" id="{4B450BAE-EFDC-47DB-B299-67605423D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 t="64723" r="69690" b="17090"/>
          <a:stretch/>
        </p:blipFill>
        <p:spPr bwMode="auto">
          <a:xfrm flipV="1">
            <a:off x="684522" y="3539588"/>
            <a:ext cx="654171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635EEE89-E08C-41A5-B0DA-5E2E14085F06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de Projetos| </a:t>
            </a: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Estrutura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4CB3CD73-2A4D-4FC2-B425-6458AB82C1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F399006-1E8C-4B93-A35C-95514F38E17C}"/>
              </a:ext>
            </a:extLst>
          </p:cNvPr>
          <p:cNvSpPr/>
          <p:nvPr/>
        </p:nvSpPr>
        <p:spPr>
          <a:xfrm>
            <a:off x="212348" y="6555645"/>
            <a:ext cx="1757129" cy="2514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HC Existente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65C5A53B-33E5-4702-B861-94240AC9DF02}"/>
              </a:ext>
            </a:extLst>
          </p:cNvPr>
          <p:cNvSpPr/>
          <p:nvPr/>
        </p:nvSpPr>
        <p:spPr>
          <a:xfrm>
            <a:off x="2034593" y="6569814"/>
            <a:ext cx="1757129" cy="2514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Vaga Aberta</a:t>
            </a: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21EDEADB-5068-49D0-996F-1577EDEC7F50}"/>
              </a:ext>
            </a:extLst>
          </p:cNvPr>
          <p:cNvSpPr/>
          <p:nvPr/>
        </p:nvSpPr>
        <p:spPr>
          <a:xfrm>
            <a:off x="3906186" y="6552702"/>
            <a:ext cx="1757129" cy="2514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Sem HC</a:t>
            </a:r>
          </a:p>
        </p:txBody>
      </p:sp>
    </p:spTree>
    <p:extLst>
      <p:ext uri="{BB962C8B-B14F-4D97-AF65-F5344CB8AC3E}">
        <p14:creationId xmlns:p14="http://schemas.microsoft.com/office/powerpoint/2010/main" val="194332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EEA8D20-6A8E-439E-84E5-17F3F1ECA52F}"/>
              </a:ext>
            </a:extLst>
          </p:cNvPr>
          <p:cNvSpPr/>
          <p:nvPr/>
        </p:nvSpPr>
        <p:spPr>
          <a:xfrm>
            <a:off x="361482" y="819015"/>
            <a:ext cx="8421036" cy="5194255"/>
          </a:xfrm>
          <a:prstGeom prst="roundRect">
            <a:avLst>
              <a:gd name="adj" fmla="val 961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D725F755-3162-4373-985E-0C144B6EB1A1}"/>
              </a:ext>
            </a:extLst>
          </p:cNvPr>
          <p:cNvSpPr/>
          <p:nvPr/>
        </p:nvSpPr>
        <p:spPr>
          <a:xfrm>
            <a:off x="1570483" y="4967408"/>
            <a:ext cx="1700578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EDE0454-F9E4-4DE6-9854-292FD214DB37}"/>
              </a:ext>
            </a:extLst>
          </p:cNvPr>
          <p:cNvSpPr/>
          <p:nvPr/>
        </p:nvSpPr>
        <p:spPr>
          <a:xfrm>
            <a:off x="4167645" y="4825492"/>
            <a:ext cx="1700578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EB61905E-EB5F-482D-BBB3-C0B57705A44D}"/>
              </a:ext>
            </a:extLst>
          </p:cNvPr>
          <p:cNvSpPr/>
          <p:nvPr/>
        </p:nvSpPr>
        <p:spPr>
          <a:xfrm>
            <a:off x="1383435" y="3151734"/>
            <a:ext cx="1818969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B413D760-A3C9-4980-8BAE-3A32D7D37237}"/>
              </a:ext>
            </a:extLst>
          </p:cNvPr>
          <p:cNvSpPr/>
          <p:nvPr/>
        </p:nvSpPr>
        <p:spPr>
          <a:xfrm>
            <a:off x="6713193" y="4002730"/>
            <a:ext cx="1608917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FA534728-FC1F-4080-A9F9-41DECE6AFEAC}"/>
              </a:ext>
            </a:extLst>
          </p:cNvPr>
          <p:cNvSpPr/>
          <p:nvPr/>
        </p:nvSpPr>
        <p:spPr>
          <a:xfrm>
            <a:off x="6651414" y="2031704"/>
            <a:ext cx="1700578" cy="75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559E3F9-DAE7-425B-84CE-8C3C43AC42DB}"/>
              </a:ext>
            </a:extLst>
          </p:cNvPr>
          <p:cNvSpPr/>
          <p:nvPr/>
        </p:nvSpPr>
        <p:spPr>
          <a:xfrm>
            <a:off x="1108741" y="994629"/>
            <a:ext cx="1740623" cy="6028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350" dirty="0"/>
              <a:t>Magda Godoy</a:t>
            </a:r>
          </a:p>
          <a:p>
            <a:pPr algn="r"/>
            <a:r>
              <a:rPr lang="pt-BR" sz="1350" b="1" dirty="0"/>
              <a:t>Gerente de Portfólio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3973EF3-E50C-48A6-8630-A8A5CAF0F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" b="15856"/>
          <a:stretch/>
        </p:blipFill>
        <p:spPr>
          <a:xfrm>
            <a:off x="556129" y="931536"/>
            <a:ext cx="725768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CC3CEC7-AD6D-4297-8E9F-57A850C239FB}"/>
              </a:ext>
            </a:extLst>
          </p:cNvPr>
          <p:cNvGrpSpPr/>
          <p:nvPr/>
        </p:nvGrpSpPr>
        <p:grpSpPr>
          <a:xfrm>
            <a:off x="3906187" y="2004695"/>
            <a:ext cx="2058872" cy="751800"/>
            <a:chOff x="5876853" y="687759"/>
            <a:chExt cx="2525665" cy="1002400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33CB3249-598C-4005-B5F7-924005D0E070}"/>
                </a:ext>
              </a:extLst>
            </p:cNvPr>
            <p:cNvSpPr/>
            <p:nvPr/>
          </p:nvSpPr>
          <p:spPr>
            <a:xfrm>
              <a:off x="6135081" y="687759"/>
              <a:ext cx="2267437" cy="1002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01FA41D8-BF22-4497-BE10-6752E1BE58E0}"/>
                </a:ext>
              </a:extLst>
            </p:cNvPr>
            <p:cNvSpPr/>
            <p:nvPr/>
          </p:nvSpPr>
          <p:spPr>
            <a:xfrm>
              <a:off x="6253090" y="785176"/>
              <a:ext cx="2020526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00" b="1" dirty="0">
                  <a:solidFill>
                    <a:schemeClr val="tx1"/>
                  </a:solidFill>
                </a:rPr>
                <a:t>Daniela Soto </a:t>
              </a:r>
            </a:p>
            <a:p>
              <a:pPr algn="r"/>
              <a:r>
                <a:rPr lang="pt-BR" sz="900" b="1" dirty="0"/>
                <a:t>Canais Digitais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7B75DD0-E295-4830-876E-7DEFB13BD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1087" b="24565"/>
            <a:stretch/>
          </p:blipFill>
          <p:spPr>
            <a:xfrm>
              <a:off x="5876853" y="699305"/>
              <a:ext cx="911772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0A40A04-A408-40D7-97BC-A72EC5E4F6BA}"/>
              </a:ext>
            </a:extLst>
          </p:cNvPr>
          <p:cNvSpPr/>
          <p:nvPr/>
        </p:nvSpPr>
        <p:spPr>
          <a:xfrm>
            <a:off x="6744004" y="2103178"/>
            <a:ext cx="1515395" cy="600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Mael Prauchner </a:t>
            </a:r>
          </a:p>
          <a:p>
            <a:pPr algn="r"/>
            <a:r>
              <a:rPr lang="pt-BR" sz="900" b="1" dirty="0"/>
              <a:t>Canais Digitais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DD23CD-946C-47EF-86C3-DA068D723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2" r="-70" b="26544"/>
          <a:stretch/>
        </p:blipFill>
        <p:spPr>
          <a:xfrm>
            <a:off x="6481961" y="2031703"/>
            <a:ext cx="683829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44770E7-D76F-46AE-96E9-E2ECA42067D5}"/>
              </a:ext>
            </a:extLst>
          </p:cNvPr>
          <p:cNvGrpSpPr/>
          <p:nvPr/>
        </p:nvGrpSpPr>
        <p:grpSpPr>
          <a:xfrm>
            <a:off x="1383435" y="2175698"/>
            <a:ext cx="1799379" cy="740400"/>
            <a:chOff x="613815" y="2144350"/>
            <a:chExt cx="2267437" cy="9872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7421A285-A3EA-4484-82D7-09B82B4CA254}"/>
                </a:ext>
              </a:extLst>
            </p:cNvPr>
            <p:cNvSpPr/>
            <p:nvPr/>
          </p:nvSpPr>
          <p:spPr>
            <a:xfrm>
              <a:off x="613815" y="2144350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BEE533A-06DF-4325-A4E4-23A5A6958567}"/>
                </a:ext>
              </a:extLst>
            </p:cNvPr>
            <p:cNvSpPr/>
            <p:nvPr/>
          </p:nvSpPr>
          <p:spPr>
            <a:xfrm>
              <a:off x="741505" y="2237821"/>
              <a:ext cx="2020526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00" b="1" dirty="0">
                  <a:solidFill>
                    <a:schemeClr val="tx1"/>
                  </a:solidFill>
                </a:rPr>
                <a:t>Ricardo Bonfim</a:t>
              </a:r>
            </a:p>
            <a:p>
              <a:pPr algn="r"/>
              <a:r>
                <a:rPr lang="pt-BR" sz="900" b="1" dirty="0"/>
                <a:t>Canais Digitais</a:t>
              </a:r>
            </a:p>
          </p:txBody>
        </p:sp>
      </p:grp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EC1C453-D405-49FA-BE88-39F7159AB7D4}"/>
              </a:ext>
            </a:extLst>
          </p:cNvPr>
          <p:cNvSpPr/>
          <p:nvPr/>
        </p:nvSpPr>
        <p:spPr>
          <a:xfrm>
            <a:off x="1581537" y="3221838"/>
            <a:ext cx="1515395" cy="600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Paulo Rolim</a:t>
            </a:r>
          </a:p>
          <a:p>
            <a:pPr algn="r"/>
            <a:r>
              <a:rPr lang="pt-BR" sz="900" b="1" dirty="0"/>
              <a:t>Canais Transacionais</a:t>
            </a:r>
          </a:p>
          <a:p>
            <a:pPr algn="r"/>
            <a:r>
              <a:rPr lang="pt-BR" sz="900" b="1" dirty="0"/>
              <a:t>Comercial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B1ACB2F-1273-412C-AD0A-A15D298EDBF6}"/>
              </a:ext>
            </a:extLst>
          </p:cNvPr>
          <p:cNvSpPr/>
          <p:nvPr/>
        </p:nvSpPr>
        <p:spPr>
          <a:xfrm>
            <a:off x="4278313" y="4941066"/>
            <a:ext cx="1515395" cy="55956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Felipe Ramão</a:t>
            </a:r>
          </a:p>
          <a:p>
            <a:pPr algn="r"/>
            <a:r>
              <a:rPr lang="pt-BR" sz="900" dirty="0"/>
              <a:t>Risco| </a:t>
            </a:r>
            <a:r>
              <a:rPr lang="pt-BR" sz="900" dirty="0" err="1"/>
              <a:t>Compliance</a:t>
            </a:r>
            <a:endParaRPr lang="pt-BR" sz="900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3F85A85-B6A6-4ED4-954D-69509E0B6219}"/>
              </a:ext>
            </a:extLst>
          </p:cNvPr>
          <p:cNvSpPr/>
          <p:nvPr/>
        </p:nvSpPr>
        <p:spPr>
          <a:xfrm>
            <a:off x="6728636" y="4115002"/>
            <a:ext cx="1515395" cy="55956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Sheila Silva</a:t>
            </a:r>
          </a:p>
          <a:p>
            <a:pPr algn="r"/>
            <a:r>
              <a:rPr lang="pt-BR" sz="900" b="1" dirty="0"/>
              <a:t>Logística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AE269C2-EECB-47E4-89E9-BBA890CD6586}"/>
              </a:ext>
            </a:extLst>
          </p:cNvPr>
          <p:cNvSpPr/>
          <p:nvPr/>
        </p:nvSpPr>
        <p:spPr>
          <a:xfrm>
            <a:off x="1663074" y="5043657"/>
            <a:ext cx="1515395" cy="55956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TBD</a:t>
            </a:r>
          </a:p>
          <a:p>
            <a:pPr algn="r"/>
            <a:r>
              <a:rPr lang="pt-BR" sz="900" b="1" dirty="0" err="1"/>
              <a:t>Pricing</a:t>
            </a:r>
            <a:r>
              <a:rPr lang="pt-BR" sz="900" b="1" dirty="0"/>
              <a:t> | CRM | Ofertas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20AF8D-314B-4842-B39A-0EE5631768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02" b="15732"/>
          <a:stretch/>
        </p:blipFill>
        <p:spPr>
          <a:xfrm>
            <a:off x="6565675" y="4014130"/>
            <a:ext cx="628043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FBA5DD0-5525-40F0-8ED7-A7CCA2FBE607}"/>
              </a:ext>
            </a:extLst>
          </p:cNvPr>
          <p:cNvGrpSpPr/>
          <p:nvPr/>
        </p:nvGrpSpPr>
        <p:grpSpPr>
          <a:xfrm>
            <a:off x="1071300" y="4110767"/>
            <a:ext cx="2194963" cy="740400"/>
            <a:chOff x="693600" y="4583039"/>
            <a:chExt cx="2753437" cy="987200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DFF45CF2-D3E1-44CD-91E8-8D298DC94BC4}"/>
                </a:ext>
              </a:extLst>
            </p:cNvPr>
            <p:cNvSpPr/>
            <p:nvPr/>
          </p:nvSpPr>
          <p:spPr>
            <a:xfrm>
              <a:off x="1179600" y="4583039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B19CD62-A3B0-444A-B1A2-60948D53C26A}"/>
                </a:ext>
              </a:extLst>
            </p:cNvPr>
            <p:cNvSpPr/>
            <p:nvPr/>
          </p:nvSpPr>
          <p:spPr>
            <a:xfrm>
              <a:off x="1310179" y="4676510"/>
              <a:ext cx="2020526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00" b="1" dirty="0">
                  <a:solidFill>
                    <a:schemeClr val="tx1"/>
                  </a:solidFill>
                </a:rPr>
                <a:t>Fabio Pinto</a:t>
              </a:r>
            </a:p>
            <a:p>
              <a:pPr algn="r"/>
              <a:r>
                <a:rPr lang="pt-BR" sz="900" b="1" dirty="0" err="1"/>
                <a:t>Pricing</a:t>
              </a:r>
              <a:r>
                <a:rPr lang="pt-BR" sz="900" b="1" dirty="0"/>
                <a:t> | CRM | Ofertas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0E29CE82-3444-4708-99D1-997FD139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600" y="4588013"/>
              <a:ext cx="972000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pic>
        <p:nvPicPr>
          <p:cNvPr id="3076" name="Picture 4" descr="Foto de Paulo Ricardo Ferreira Rolim">
            <a:extLst>
              <a:ext uri="{FF2B5EF4-FFF2-40B4-BE49-F238E27FC236}">
                <a16:creationId xmlns:a16="http://schemas.microsoft.com/office/drawing/2014/main" id="{6171CDAF-715E-4C15-AE46-590AD7DEE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r="-2856" b="37344"/>
          <a:stretch/>
        </p:blipFill>
        <p:spPr bwMode="auto">
          <a:xfrm>
            <a:off x="1093513" y="3149459"/>
            <a:ext cx="829076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A54C411-A1E5-4429-9C33-D40DA6C4783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3583" r="2721" b="26940"/>
          <a:stretch/>
        </p:blipFill>
        <p:spPr>
          <a:xfrm>
            <a:off x="3912707" y="4789870"/>
            <a:ext cx="775056" cy="773111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7249415-0CFF-458C-8CFA-F7F1A7EC02F5}"/>
              </a:ext>
            </a:extLst>
          </p:cNvPr>
          <p:cNvGrpSpPr/>
          <p:nvPr/>
        </p:nvGrpSpPr>
        <p:grpSpPr>
          <a:xfrm>
            <a:off x="3915088" y="2910986"/>
            <a:ext cx="2070559" cy="740400"/>
            <a:chOff x="4825199" y="3127638"/>
            <a:chExt cx="2667696" cy="987200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4B58926E-A202-4BD2-818A-F842FC7C3231}"/>
                </a:ext>
              </a:extLst>
            </p:cNvPr>
            <p:cNvSpPr/>
            <p:nvPr/>
          </p:nvSpPr>
          <p:spPr>
            <a:xfrm>
              <a:off x="5225458" y="3127638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CF28054-AFC0-4943-AB57-DEB1370AFCEB}"/>
                </a:ext>
              </a:extLst>
            </p:cNvPr>
            <p:cNvSpPr/>
            <p:nvPr/>
          </p:nvSpPr>
          <p:spPr>
            <a:xfrm>
              <a:off x="5341903" y="3248196"/>
              <a:ext cx="2020526" cy="74608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000" b="1" dirty="0">
                  <a:solidFill>
                    <a:schemeClr val="tx1"/>
                  </a:solidFill>
                </a:rPr>
                <a:t>Ana Conte</a:t>
              </a:r>
            </a:p>
            <a:p>
              <a:pPr algn="r"/>
              <a:r>
                <a:rPr lang="pt-BR" sz="900" b="1" dirty="0"/>
                <a:t>Atendimento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16EEE51-51D0-41B1-BE59-989D1DC6E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400" b="13968"/>
            <a:stretch/>
          </p:blipFill>
          <p:spPr>
            <a:xfrm>
              <a:off x="4825199" y="3139075"/>
              <a:ext cx="955952" cy="972000"/>
            </a:xfrm>
            <a:prstGeom prst="ellipse">
              <a:avLst/>
            </a:prstGeom>
            <a:ln w="6350" cap="rnd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2D2D11D-6DE6-4D30-A50E-8A7916A18516}"/>
              </a:ext>
            </a:extLst>
          </p:cNvPr>
          <p:cNvSpPr/>
          <p:nvPr/>
        </p:nvSpPr>
        <p:spPr>
          <a:xfrm>
            <a:off x="4213475" y="3882991"/>
            <a:ext cx="1759894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7B14498-E67A-4588-92EA-BC8879716187}"/>
              </a:ext>
            </a:extLst>
          </p:cNvPr>
          <p:cNvSpPr/>
          <p:nvPr/>
        </p:nvSpPr>
        <p:spPr>
          <a:xfrm>
            <a:off x="6651414" y="4923865"/>
            <a:ext cx="1700578" cy="7102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74A44463-C4E9-4AFC-827D-19EFBD66197F}"/>
              </a:ext>
            </a:extLst>
          </p:cNvPr>
          <p:cNvSpPr/>
          <p:nvPr/>
        </p:nvSpPr>
        <p:spPr>
          <a:xfrm>
            <a:off x="6744004" y="5009479"/>
            <a:ext cx="1515395" cy="53072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Alex Ilha </a:t>
            </a:r>
          </a:p>
          <a:p>
            <a:pPr algn="r"/>
            <a:r>
              <a:rPr lang="pt-BR" sz="900" b="1" dirty="0"/>
              <a:t>Tecnologia</a:t>
            </a:r>
          </a:p>
          <a:p>
            <a:pPr algn="r"/>
            <a:r>
              <a:rPr lang="pt-BR" sz="900" b="1" dirty="0"/>
              <a:t>Cobrança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780E0BB-8B15-4DE2-A4B8-0136C632545D}"/>
              </a:ext>
            </a:extLst>
          </p:cNvPr>
          <p:cNvSpPr/>
          <p:nvPr/>
        </p:nvSpPr>
        <p:spPr>
          <a:xfrm>
            <a:off x="4378219" y="3991504"/>
            <a:ext cx="1515395" cy="55956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Adriana Wierrbicki </a:t>
            </a:r>
          </a:p>
          <a:p>
            <a:pPr algn="r"/>
            <a:r>
              <a:rPr lang="pt-BR" sz="900" b="1" dirty="0"/>
              <a:t>Cadastro e Tecnologia</a:t>
            </a:r>
          </a:p>
          <a:p>
            <a:pPr algn="r"/>
            <a:r>
              <a:rPr lang="pt-BR" sz="900" b="1" dirty="0"/>
              <a:t>Gente &amp; Gestão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1428C2-6767-492E-927E-0202CBAC2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1397" y="4923865"/>
            <a:ext cx="729000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3775A3-A7E2-4AAF-BE6E-A5DA797AC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8332" y="3895847"/>
            <a:ext cx="729000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7DD0179-8A2F-498D-97BF-8139C1CFEDA0}"/>
              </a:ext>
            </a:extLst>
          </p:cNvPr>
          <p:cNvSpPr/>
          <p:nvPr/>
        </p:nvSpPr>
        <p:spPr>
          <a:xfrm>
            <a:off x="6746664" y="2953829"/>
            <a:ext cx="1617194" cy="7290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74E49BD8-51B2-41F5-B3F3-4FCA7FEC574C}"/>
              </a:ext>
            </a:extLst>
          </p:cNvPr>
          <p:cNvSpPr/>
          <p:nvPr/>
        </p:nvSpPr>
        <p:spPr>
          <a:xfrm>
            <a:off x="6679148" y="3013599"/>
            <a:ext cx="1601450" cy="60281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000" b="1" dirty="0">
                <a:solidFill>
                  <a:schemeClr val="tx1"/>
                </a:solidFill>
              </a:rPr>
              <a:t>Barbara Souza</a:t>
            </a:r>
          </a:p>
          <a:p>
            <a:pPr algn="r"/>
            <a:r>
              <a:rPr lang="pt-BR" sz="1050" b="1" dirty="0"/>
              <a:t>Estagiária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D65ED3B7-BB13-40EB-A896-CA8E58CDD86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206" t="2359" r="12243" b="27337"/>
          <a:stretch/>
        </p:blipFill>
        <p:spPr>
          <a:xfrm>
            <a:off x="6404307" y="2881389"/>
            <a:ext cx="898394" cy="830438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1" name="Picture 2" descr="bcc1a3de-c598-49d4-9349-be4187bb0c72@LAMP152">
            <a:extLst>
              <a:ext uri="{FF2B5EF4-FFF2-40B4-BE49-F238E27FC236}">
                <a16:creationId xmlns:a16="http://schemas.microsoft.com/office/drawing/2014/main" id="{DAC245F9-AA46-4324-A49F-351191D5B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56122" r="81037" b="21964"/>
          <a:stretch/>
        </p:blipFill>
        <p:spPr bwMode="auto">
          <a:xfrm flipV="1">
            <a:off x="1164250" y="2205143"/>
            <a:ext cx="746107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tângulo 56">
            <a:extLst>
              <a:ext uri="{FF2B5EF4-FFF2-40B4-BE49-F238E27FC236}">
                <a16:creationId xmlns:a16="http://schemas.microsoft.com/office/drawing/2014/main" id="{5564FFA4-AE8B-489C-A59E-FC378A1ABF71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de Projetos| </a:t>
            </a: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Estrutura</a:t>
            </a: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99B83A39-E04D-421D-8486-2F29BE11F5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AC75B35-FB3A-4F2C-96CB-8D6A53A1BC43}"/>
              </a:ext>
            </a:extLst>
          </p:cNvPr>
          <p:cNvSpPr/>
          <p:nvPr/>
        </p:nvSpPr>
        <p:spPr>
          <a:xfrm>
            <a:off x="212348" y="6555645"/>
            <a:ext cx="1757129" cy="25144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HC Existente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9E48B57C-648E-4EB3-B947-51C58A8E5291}"/>
              </a:ext>
            </a:extLst>
          </p:cNvPr>
          <p:cNvSpPr/>
          <p:nvPr/>
        </p:nvSpPr>
        <p:spPr>
          <a:xfrm>
            <a:off x="2034593" y="6569814"/>
            <a:ext cx="1757129" cy="2514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Vaga Aberta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F99D8A70-1257-4B22-B916-4DB1D2694607}"/>
              </a:ext>
            </a:extLst>
          </p:cNvPr>
          <p:cNvSpPr/>
          <p:nvPr/>
        </p:nvSpPr>
        <p:spPr>
          <a:xfrm>
            <a:off x="3906186" y="6552702"/>
            <a:ext cx="1757129" cy="2514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Sem HC</a:t>
            </a:r>
          </a:p>
        </p:txBody>
      </p:sp>
    </p:spTree>
    <p:extLst>
      <p:ext uri="{BB962C8B-B14F-4D97-AF65-F5344CB8AC3E}">
        <p14:creationId xmlns:p14="http://schemas.microsoft.com/office/powerpoint/2010/main" val="307059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7EEA8D20-6A8E-439E-84E5-17F3F1ECA52F}"/>
              </a:ext>
            </a:extLst>
          </p:cNvPr>
          <p:cNvSpPr/>
          <p:nvPr/>
        </p:nvSpPr>
        <p:spPr>
          <a:xfrm>
            <a:off x="316524" y="971090"/>
            <a:ext cx="8249968" cy="4958861"/>
          </a:xfrm>
          <a:prstGeom prst="roundRect">
            <a:avLst>
              <a:gd name="adj" fmla="val 961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EB61905E-EB5F-482D-BBB3-C0B57705A44D}"/>
              </a:ext>
            </a:extLst>
          </p:cNvPr>
          <p:cNvSpPr/>
          <p:nvPr/>
        </p:nvSpPr>
        <p:spPr>
          <a:xfrm>
            <a:off x="1108740" y="4028102"/>
            <a:ext cx="1700578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559E3F9-DAE7-425B-84CE-8C3C43AC42DB}"/>
              </a:ext>
            </a:extLst>
          </p:cNvPr>
          <p:cNvSpPr/>
          <p:nvPr/>
        </p:nvSpPr>
        <p:spPr>
          <a:xfrm>
            <a:off x="978374" y="1202651"/>
            <a:ext cx="1884464" cy="67961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350" dirty="0"/>
              <a:t>Carolina Castro</a:t>
            </a:r>
          </a:p>
          <a:p>
            <a:pPr algn="r"/>
            <a:r>
              <a:rPr lang="pt-BR" sz="1350" b="1" dirty="0"/>
              <a:t>Gerente de Portfólio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44770E7-D76F-46AE-96E9-E2ECA42067D5}"/>
              </a:ext>
            </a:extLst>
          </p:cNvPr>
          <p:cNvGrpSpPr/>
          <p:nvPr/>
        </p:nvGrpSpPr>
        <p:grpSpPr>
          <a:xfrm>
            <a:off x="978374" y="2960153"/>
            <a:ext cx="1700578" cy="707857"/>
            <a:chOff x="613815" y="2144350"/>
            <a:chExt cx="2267437" cy="987200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7421A285-A3EA-4484-82D7-09B82B4CA254}"/>
                </a:ext>
              </a:extLst>
            </p:cNvPr>
            <p:cNvSpPr/>
            <p:nvPr/>
          </p:nvSpPr>
          <p:spPr>
            <a:xfrm>
              <a:off x="613815" y="2144350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BEE533A-06DF-4325-A4E4-23A5A6958567}"/>
                </a:ext>
              </a:extLst>
            </p:cNvPr>
            <p:cNvSpPr/>
            <p:nvPr/>
          </p:nvSpPr>
          <p:spPr>
            <a:xfrm>
              <a:off x="741505" y="2237821"/>
              <a:ext cx="2020526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900" dirty="0"/>
                <a:t>Albani Junior</a:t>
              </a:r>
            </a:p>
            <a:p>
              <a:pPr algn="r"/>
              <a:r>
                <a:rPr lang="pt-BR" sz="900" b="1" dirty="0"/>
                <a:t>Estagiário</a:t>
              </a:r>
            </a:p>
          </p:txBody>
        </p:sp>
      </p:grp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EC1C453-D405-49FA-BE88-39F7159AB7D4}"/>
              </a:ext>
            </a:extLst>
          </p:cNvPr>
          <p:cNvSpPr/>
          <p:nvPr/>
        </p:nvSpPr>
        <p:spPr>
          <a:xfrm>
            <a:off x="1192741" y="4098205"/>
            <a:ext cx="1515395" cy="6001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dirty="0"/>
              <a:t>Adriano Freitas</a:t>
            </a:r>
          </a:p>
          <a:p>
            <a:pPr algn="r"/>
            <a:r>
              <a:rPr lang="pt-BR" sz="900" b="1" dirty="0"/>
              <a:t>Especialista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FBA5DD0-5525-40F0-8ED7-A7CCA2FBE607}"/>
              </a:ext>
            </a:extLst>
          </p:cNvPr>
          <p:cNvGrpSpPr/>
          <p:nvPr/>
        </p:nvGrpSpPr>
        <p:grpSpPr>
          <a:xfrm>
            <a:off x="3985845" y="4065554"/>
            <a:ext cx="1700578" cy="740400"/>
            <a:chOff x="1179600" y="4583039"/>
            <a:chExt cx="2267437" cy="987200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DFF45CF2-D3E1-44CD-91E8-8D298DC94BC4}"/>
                </a:ext>
              </a:extLst>
            </p:cNvPr>
            <p:cNvSpPr/>
            <p:nvPr/>
          </p:nvSpPr>
          <p:spPr>
            <a:xfrm>
              <a:off x="1179600" y="4583039"/>
              <a:ext cx="2267437" cy="987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sz="1050" dirty="0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B19CD62-A3B0-444A-B1A2-60948D53C26A}"/>
                </a:ext>
              </a:extLst>
            </p:cNvPr>
            <p:cNvSpPr/>
            <p:nvPr/>
          </p:nvSpPr>
          <p:spPr>
            <a:xfrm>
              <a:off x="1310179" y="4676510"/>
              <a:ext cx="2020526" cy="80025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900" dirty="0"/>
                <a:t>Rodrigo Julian</a:t>
              </a:r>
            </a:p>
            <a:p>
              <a:pPr algn="r"/>
              <a:r>
                <a:rPr lang="pt-BR" sz="900" b="1" dirty="0"/>
                <a:t>Analista de Projetos</a:t>
              </a:r>
            </a:p>
          </p:txBody>
        </p:sp>
      </p:grp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4B58926E-A202-4BD2-818A-F842FC7C3231}"/>
              </a:ext>
            </a:extLst>
          </p:cNvPr>
          <p:cNvSpPr/>
          <p:nvPr/>
        </p:nvSpPr>
        <p:spPr>
          <a:xfrm>
            <a:off x="3956574" y="3059129"/>
            <a:ext cx="1874749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CF28054-AFC0-4943-AB57-DEB1370AFCEB}"/>
              </a:ext>
            </a:extLst>
          </p:cNvPr>
          <p:cNvSpPr/>
          <p:nvPr/>
        </p:nvSpPr>
        <p:spPr>
          <a:xfrm>
            <a:off x="4052851" y="3149548"/>
            <a:ext cx="1670600" cy="55956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dirty="0"/>
              <a:t>Andressa </a:t>
            </a:r>
          </a:p>
          <a:p>
            <a:pPr algn="r"/>
            <a:r>
              <a:rPr lang="pt-BR" sz="900" b="1" dirty="0"/>
              <a:t>Analista de Projetos 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0A3AB5FB-FD5A-4148-9CF9-44E982D5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23" y="1202651"/>
            <a:ext cx="729000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2D2D11D-6DE6-4D30-A50E-8A7916A18516}"/>
              </a:ext>
            </a:extLst>
          </p:cNvPr>
          <p:cNvSpPr/>
          <p:nvPr/>
        </p:nvSpPr>
        <p:spPr>
          <a:xfrm>
            <a:off x="4112846" y="1989603"/>
            <a:ext cx="1608917" cy="740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050" dirty="0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780E0BB-8B15-4DE2-A4B8-0136C632545D}"/>
              </a:ext>
            </a:extLst>
          </p:cNvPr>
          <p:cNvSpPr/>
          <p:nvPr/>
        </p:nvSpPr>
        <p:spPr>
          <a:xfrm>
            <a:off x="4121287" y="2068620"/>
            <a:ext cx="1515395" cy="55956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900" dirty="0"/>
              <a:t>Ana Barcelos</a:t>
            </a:r>
          </a:p>
          <a:p>
            <a:pPr algn="r"/>
            <a:r>
              <a:rPr lang="pt-BR" sz="900" b="1" dirty="0"/>
              <a:t>Analista de Projetos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0AD1B0-81DA-4575-99E6-56194A5C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4" y="2016888"/>
            <a:ext cx="729000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814EDE-714C-429A-81AC-ABD21054CE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40" b="26148"/>
          <a:stretch/>
        </p:blipFill>
        <p:spPr>
          <a:xfrm>
            <a:off x="837723" y="2930195"/>
            <a:ext cx="739787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EB9043-FB5C-494F-AEB6-5ABCB90EF0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0" b="28128"/>
          <a:stretch/>
        </p:blipFill>
        <p:spPr>
          <a:xfrm>
            <a:off x="863323" y="4033802"/>
            <a:ext cx="714187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098" name="Picture 2" descr="Carolina">
            <a:extLst>
              <a:ext uri="{FF2B5EF4-FFF2-40B4-BE49-F238E27FC236}">
                <a16:creationId xmlns:a16="http://schemas.microsoft.com/office/drawing/2014/main" id="{45B6D764-A6B7-4797-ABAA-CA1F8556E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9958" r="12722" b="14209"/>
          <a:stretch/>
        </p:blipFill>
        <p:spPr bwMode="auto">
          <a:xfrm>
            <a:off x="3742326" y="4062508"/>
            <a:ext cx="775456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78226FD-5C9F-47F2-B722-DF6A9D15AC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340" b="27336"/>
          <a:stretch/>
        </p:blipFill>
        <p:spPr>
          <a:xfrm>
            <a:off x="3786227" y="3050315"/>
            <a:ext cx="751878" cy="729000"/>
          </a:xfrm>
          <a:prstGeom prst="ellipse">
            <a:avLst/>
          </a:prstGeom>
          <a:ln w="6350" cap="rnd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72CC6E15-2AF4-4C45-9F0B-D4D4D2ED12CA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de Projetos| </a:t>
            </a: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 Estrutura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CFD824D-C0DD-495D-98FB-584AB2496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8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8505B4E-1977-4FB9-A48A-00F7BEFBFE9E}"/>
              </a:ext>
            </a:extLst>
          </p:cNvPr>
          <p:cNvSpPr/>
          <p:nvPr/>
        </p:nvSpPr>
        <p:spPr>
          <a:xfrm>
            <a:off x="-225867" y="-107985"/>
            <a:ext cx="9144000" cy="72891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361950">
              <a:defRPr/>
            </a:pPr>
            <a:r>
              <a:rPr lang="pt-BR" sz="2800" b="1" kern="0" dirty="0">
                <a:solidFill>
                  <a:srgbClr val="FF0000"/>
                </a:solidFill>
              </a:rPr>
              <a:t>Time de Projetos</a:t>
            </a:r>
            <a:r>
              <a:rPr lang="pt-BR" sz="2800" kern="0" dirty="0">
                <a:solidFill>
                  <a:srgbClr val="1E1E1E"/>
                </a:solidFill>
              </a:rPr>
              <a:t>| Capacitação - 1° Semana</a:t>
            </a:r>
          </a:p>
        </p:txBody>
      </p:sp>
      <p:pic>
        <p:nvPicPr>
          <p:cNvPr id="2050" name="Picture 2" descr="Resultado de imagem para icone capacitaÃ§Ã£o">
            <a:extLst>
              <a:ext uri="{FF2B5EF4-FFF2-40B4-BE49-F238E27FC236}">
                <a16:creationId xmlns:a16="http://schemas.microsoft.com/office/drawing/2014/main" id="{302B6C6F-7E1B-4F12-AA26-002284BF2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1" t="-194"/>
          <a:stretch/>
        </p:blipFill>
        <p:spPr bwMode="auto">
          <a:xfrm>
            <a:off x="8552046" y="-27176"/>
            <a:ext cx="591954" cy="8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E628B73A-0511-4485-8408-E50E34F503F4}"/>
              </a:ext>
            </a:extLst>
          </p:cNvPr>
          <p:cNvSpPr/>
          <p:nvPr/>
        </p:nvSpPr>
        <p:spPr>
          <a:xfrm>
            <a:off x="1577416" y="729652"/>
            <a:ext cx="7340723" cy="1174563"/>
          </a:xfrm>
          <a:prstGeom prst="rect">
            <a:avLst/>
          </a:prstGeom>
          <a:solidFill>
            <a:srgbClr val="501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10:00 as 12:00 - </a:t>
            </a:r>
            <a:r>
              <a:rPr lang="pt-BR" sz="1400" b="1" dirty="0">
                <a:solidFill>
                  <a:schemeClr val="bg1"/>
                </a:solidFill>
              </a:rPr>
              <a:t>Canais Digitais  </a:t>
            </a:r>
            <a:r>
              <a:rPr lang="pt-BR" sz="1200" dirty="0">
                <a:solidFill>
                  <a:schemeClr val="bg1"/>
                </a:solidFill>
              </a:rPr>
              <a:t>por Tiago Lopes |Rodrigo Zuchetto | Cícero Leuck</a:t>
            </a:r>
          </a:p>
          <a:p>
            <a:r>
              <a:rPr lang="pt-BR" sz="1200" dirty="0">
                <a:solidFill>
                  <a:schemeClr val="bg1"/>
                </a:solidFill>
              </a:rPr>
              <a:t>13:30 as 15:30 – </a:t>
            </a:r>
            <a:r>
              <a:rPr lang="pt-BR" sz="1400" b="1" dirty="0">
                <a:solidFill>
                  <a:schemeClr val="bg1"/>
                </a:solidFill>
              </a:rPr>
              <a:t>Risco e </a:t>
            </a:r>
            <a:r>
              <a:rPr lang="pt-BR" sz="1400" b="1" dirty="0" err="1">
                <a:solidFill>
                  <a:schemeClr val="bg1"/>
                </a:solidFill>
              </a:rPr>
              <a:t>Compliance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por Marcos Girão | Fabio Fussiger |Felipe Ramão</a:t>
            </a:r>
          </a:p>
          <a:p>
            <a:r>
              <a:rPr lang="pt-BR" sz="1200" dirty="0">
                <a:solidFill>
                  <a:schemeClr val="bg1"/>
                </a:solidFill>
              </a:rPr>
              <a:t>15:30 as 17:30 - </a:t>
            </a:r>
            <a:r>
              <a:rPr lang="pt-BR" sz="1400" b="1" dirty="0">
                <a:solidFill>
                  <a:schemeClr val="bg1"/>
                </a:solidFill>
              </a:rPr>
              <a:t>Cadastro</a:t>
            </a:r>
            <a:r>
              <a:rPr lang="pt-BR" sz="1200" dirty="0">
                <a:solidFill>
                  <a:schemeClr val="bg1"/>
                </a:solidFill>
              </a:rPr>
              <a:t> por Vanessa |Raquel | Jaqueline Schuster</a:t>
            </a:r>
          </a:p>
          <a:p>
            <a:endParaRPr lang="pt-BR" sz="12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6F0255E-DF46-4A6F-B94D-2C67C5EE2A1D}"/>
              </a:ext>
            </a:extLst>
          </p:cNvPr>
          <p:cNvSpPr/>
          <p:nvPr/>
        </p:nvSpPr>
        <p:spPr>
          <a:xfrm>
            <a:off x="446201" y="722585"/>
            <a:ext cx="1112364" cy="118163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30/09</a:t>
            </a:r>
          </a:p>
          <a:p>
            <a:pPr algn="ctr"/>
            <a:r>
              <a:rPr lang="pt-BR" sz="1400" dirty="0"/>
              <a:t>TECNOPUC</a:t>
            </a:r>
          </a:p>
          <a:p>
            <a:pPr algn="ctr"/>
            <a:r>
              <a:rPr lang="pt-BR" sz="1200" dirty="0"/>
              <a:t>Prédio 96C</a:t>
            </a:r>
          </a:p>
          <a:p>
            <a:pPr algn="ctr"/>
            <a:r>
              <a:rPr lang="pt-BR" sz="1200" dirty="0"/>
              <a:t>Sala 208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B0EA24C-47D2-45C2-82EF-017861A6671A}"/>
              </a:ext>
            </a:extLst>
          </p:cNvPr>
          <p:cNvSpPr/>
          <p:nvPr/>
        </p:nvSpPr>
        <p:spPr>
          <a:xfrm>
            <a:off x="1577410" y="1930142"/>
            <a:ext cx="7340723" cy="1174563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10:00 as 11:00 – </a:t>
            </a:r>
            <a:r>
              <a:rPr lang="pt-BR" sz="1400" b="1" dirty="0">
                <a:solidFill>
                  <a:schemeClr val="bg1"/>
                </a:solidFill>
              </a:rPr>
              <a:t>Ofertas</a:t>
            </a:r>
            <a:r>
              <a:rPr lang="pt-BR" sz="1200" dirty="0">
                <a:solidFill>
                  <a:schemeClr val="bg1"/>
                </a:solidFill>
              </a:rPr>
              <a:t>  por Sofia  Pompeu |Antônio Cicotti</a:t>
            </a:r>
          </a:p>
          <a:p>
            <a:r>
              <a:rPr lang="pt-BR" sz="1200" dirty="0">
                <a:solidFill>
                  <a:schemeClr val="bg1"/>
                </a:solidFill>
              </a:rPr>
              <a:t>11:00 as 12:00 </a:t>
            </a:r>
            <a:r>
              <a:rPr lang="pt-BR" sz="1400" b="1" dirty="0">
                <a:solidFill>
                  <a:schemeClr val="bg1"/>
                </a:solidFill>
              </a:rPr>
              <a:t>- </a:t>
            </a:r>
            <a:r>
              <a:rPr lang="pt-BR" sz="1400" b="1" dirty="0" err="1">
                <a:solidFill>
                  <a:schemeClr val="bg1"/>
                </a:solidFill>
              </a:rPr>
              <a:t>Pricing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por André Pires |Lucas Vaz | Monticelli</a:t>
            </a:r>
          </a:p>
          <a:p>
            <a:r>
              <a:rPr lang="pt-BR" sz="1200" dirty="0">
                <a:solidFill>
                  <a:schemeClr val="bg1"/>
                </a:solidFill>
              </a:rPr>
              <a:t>13:30 as 15:30 – </a:t>
            </a:r>
            <a:r>
              <a:rPr lang="pt-BR" sz="1400" b="1" dirty="0">
                <a:solidFill>
                  <a:schemeClr val="bg1"/>
                </a:solidFill>
              </a:rPr>
              <a:t>POS e POS Digital </a:t>
            </a:r>
            <a:r>
              <a:rPr lang="pt-BR" sz="1200" dirty="0">
                <a:solidFill>
                  <a:schemeClr val="bg1"/>
                </a:solidFill>
              </a:rPr>
              <a:t>por Valter Hass | Tiago Jost | Fabio Cayres</a:t>
            </a:r>
          </a:p>
          <a:p>
            <a:r>
              <a:rPr lang="pt-BR" sz="1200" dirty="0">
                <a:solidFill>
                  <a:schemeClr val="bg1"/>
                </a:solidFill>
              </a:rPr>
              <a:t>15:30 as 15:30 – </a:t>
            </a:r>
            <a:r>
              <a:rPr lang="pt-BR" sz="1400" b="1" dirty="0">
                <a:solidFill>
                  <a:schemeClr val="bg1"/>
                </a:solidFill>
              </a:rPr>
              <a:t>TEF e Checkout Móvel </a:t>
            </a:r>
            <a:r>
              <a:rPr lang="pt-BR" sz="1200" dirty="0">
                <a:solidFill>
                  <a:schemeClr val="bg1"/>
                </a:solidFill>
              </a:rPr>
              <a:t>por Valter Hass | Lais | Reginaldo</a:t>
            </a:r>
          </a:p>
          <a:p>
            <a:r>
              <a:rPr lang="pt-BR" sz="1200" dirty="0">
                <a:solidFill>
                  <a:schemeClr val="bg1"/>
                </a:solidFill>
              </a:rPr>
              <a:t>16:30 as 17:30 – </a:t>
            </a:r>
            <a:r>
              <a:rPr lang="pt-BR" sz="1400" b="1" dirty="0">
                <a:solidFill>
                  <a:schemeClr val="bg1"/>
                </a:solidFill>
              </a:rPr>
              <a:t>Logística</a:t>
            </a:r>
            <a:r>
              <a:rPr lang="pt-BR" sz="1200" dirty="0">
                <a:solidFill>
                  <a:schemeClr val="bg1"/>
                </a:solidFill>
              </a:rPr>
              <a:t> por Luciana Gonçalves | Rosimeire | Alexandre Ilha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FFAF235-8831-4640-9CBD-5CEE66186E15}"/>
              </a:ext>
            </a:extLst>
          </p:cNvPr>
          <p:cNvSpPr/>
          <p:nvPr/>
        </p:nvSpPr>
        <p:spPr>
          <a:xfrm>
            <a:off x="446195" y="1923075"/>
            <a:ext cx="1112364" cy="118163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01/10</a:t>
            </a:r>
          </a:p>
          <a:p>
            <a:pPr algn="ctr"/>
            <a:r>
              <a:rPr lang="pt-BR" sz="1400" dirty="0"/>
              <a:t>TECNOPUC</a:t>
            </a:r>
          </a:p>
          <a:p>
            <a:pPr algn="ctr"/>
            <a:r>
              <a:rPr lang="pt-BR" sz="1200" dirty="0"/>
              <a:t>Prédio 96C</a:t>
            </a:r>
          </a:p>
          <a:p>
            <a:pPr algn="ctr"/>
            <a:r>
              <a:rPr lang="pt-BR" sz="1200" dirty="0"/>
              <a:t>Sala 208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FB05CD2-661C-4EFA-9578-950FE0623103}"/>
              </a:ext>
            </a:extLst>
          </p:cNvPr>
          <p:cNvSpPr/>
          <p:nvPr/>
        </p:nvSpPr>
        <p:spPr>
          <a:xfrm>
            <a:off x="1577410" y="3137699"/>
            <a:ext cx="7340723" cy="1174563"/>
          </a:xfrm>
          <a:prstGeom prst="rect">
            <a:avLst/>
          </a:prstGeom>
          <a:solidFill>
            <a:srgbClr val="501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09:30 as 11:30 – </a:t>
            </a:r>
            <a:r>
              <a:rPr lang="pt-BR" sz="1400" b="1" dirty="0">
                <a:solidFill>
                  <a:schemeClr val="bg1"/>
                </a:solidFill>
              </a:rPr>
              <a:t>Plataforma Digital</a:t>
            </a:r>
            <a:r>
              <a:rPr lang="pt-BR" sz="1200" dirty="0">
                <a:solidFill>
                  <a:schemeClr val="bg1"/>
                </a:solidFill>
              </a:rPr>
              <a:t> por Adriana Zanoni| Cícero Leuck</a:t>
            </a:r>
          </a:p>
          <a:p>
            <a:r>
              <a:rPr lang="pt-BR" sz="1200" dirty="0">
                <a:solidFill>
                  <a:schemeClr val="bg1"/>
                </a:solidFill>
              </a:rPr>
              <a:t>11:30 as 15:30 – </a:t>
            </a:r>
            <a:r>
              <a:rPr lang="pt-BR" sz="1400" b="1" dirty="0">
                <a:solidFill>
                  <a:schemeClr val="bg1"/>
                </a:solidFill>
              </a:rPr>
              <a:t>Serviços Transacionais</a:t>
            </a:r>
            <a:r>
              <a:rPr lang="pt-BR" sz="1200" dirty="0">
                <a:solidFill>
                  <a:schemeClr val="bg1"/>
                </a:solidFill>
              </a:rPr>
              <a:t> por Milene Brigato | Marcos Barranco</a:t>
            </a:r>
          </a:p>
          <a:p>
            <a:r>
              <a:rPr lang="pt-BR" sz="1200" dirty="0">
                <a:solidFill>
                  <a:schemeClr val="bg1"/>
                </a:solidFill>
              </a:rPr>
              <a:t>14:00 as 16:00 – </a:t>
            </a:r>
            <a:r>
              <a:rPr lang="pt-BR" sz="1200" b="1" dirty="0">
                <a:solidFill>
                  <a:schemeClr val="bg1"/>
                </a:solidFill>
              </a:rPr>
              <a:t>Serviços Financeiros </a:t>
            </a:r>
            <a:r>
              <a:rPr lang="pt-BR" sz="1200" dirty="0">
                <a:solidFill>
                  <a:schemeClr val="bg1"/>
                </a:solidFill>
              </a:rPr>
              <a:t>por Fabyola Nascimento |Odinei Jr</a:t>
            </a:r>
          </a:p>
          <a:p>
            <a:r>
              <a:rPr lang="pt-BR" sz="1200" dirty="0">
                <a:solidFill>
                  <a:schemeClr val="bg1"/>
                </a:solidFill>
              </a:rPr>
              <a:t>16:00 as 17:00 – </a:t>
            </a:r>
            <a:r>
              <a:rPr lang="pt-BR" sz="1400" b="1" dirty="0">
                <a:solidFill>
                  <a:schemeClr val="bg1"/>
                </a:solidFill>
              </a:rPr>
              <a:t>BackOffice</a:t>
            </a:r>
            <a:r>
              <a:rPr lang="pt-BR" sz="1200" dirty="0">
                <a:solidFill>
                  <a:schemeClr val="bg1"/>
                </a:solidFill>
              </a:rPr>
              <a:t> por Gabriel Okamura | Odinei Jr</a:t>
            </a:r>
          </a:p>
          <a:p>
            <a:r>
              <a:rPr lang="pt-BR" sz="1200" dirty="0">
                <a:solidFill>
                  <a:schemeClr val="bg1"/>
                </a:solidFill>
              </a:rPr>
              <a:t>17:00 as 18:00 – </a:t>
            </a:r>
            <a:r>
              <a:rPr lang="pt-BR" sz="1400" b="1" dirty="0">
                <a:solidFill>
                  <a:schemeClr val="bg1"/>
                </a:solidFill>
              </a:rPr>
              <a:t>Gente &amp; Gestão </a:t>
            </a:r>
            <a:r>
              <a:rPr lang="pt-BR" sz="1200" dirty="0">
                <a:solidFill>
                  <a:schemeClr val="bg1"/>
                </a:solidFill>
              </a:rPr>
              <a:t>por Everton | Gustavo Bortolotto | Rodrigo Cardoso</a:t>
            </a:r>
            <a:endParaRPr lang="pt-BR" sz="1200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84B1BEA-B807-4E9D-A96C-213E97F856CD}"/>
              </a:ext>
            </a:extLst>
          </p:cNvPr>
          <p:cNvSpPr/>
          <p:nvPr/>
        </p:nvSpPr>
        <p:spPr>
          <a:xfrm>
            <a:off x="446195" y="3130632"/>
            <a:ext cx="1112364" cy="118163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02/10</a:t>
            </a:r>
          </a:p>
          <a:p>
            <a:pPr algn="ctr"/>
            <a:r>
              <a:rPr lang="pt-BR" sz="1400" dirty="0"/>
              <a:t>TECNOPUC</a:t>
            </a:r>
          </a:p>
          <a:p>
            <a:pPr algn="ctr"/>
            <a:r>
              <a:rPr lang="pt-BR" sz="1200" dirty="0"/>
              <a:t>Prédio 99A</a:t>
            </a:r>
          </a:p>
          <a:p>
            <a:pPr algn="ctr"/>
            <a:r>
              <a:rPr lang="pt-BR" sz="1200" dirty="0"/>
              <a:t>Sala 217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78FB4CB-14E1-4E41-AD9D-FFFB5C604E53}"/>
              </a:ext>
            </a:extLst>
          </p:cNvPr>
          <p:cNvSpPr/>
          <p:nvPr/>
        </p:nvSpPr>
        <p:spPr>
          <a:xfrm>
            <a:off x="1577410" y="4344582"/>
            <a:ext cx="7340723" cy="1174563"/>
          </a:xfrm>
          <a:prstGeom prst="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09:00 as 10:00 - </a:t>
            </a:r>
            <a:r>
              <a:rPr lang="pt-BR" sz="1400" b="1" dirty="0">
                <a:solidFill>
                  <a:schemeClr val="bg1"/>
                </a:solidFill>
              </a:rPr>
              <a:t>Finanças</a:t>
            </a:r>
            <a:r>
              <a:rPr lang="pt-BR" sz="1200" dirty="0">
                <a:solidFill>
                  <a:schemeClr val="bg1"/>
                </a:solidFill>
              </a:rPr>
              <a:t> por </a:t>
            </a:r>
            <a:r>
              <a:rPr lang="pt-BR" sz="1200" dirty="0" err="1">
                <a:solidFill>
                  <a:schemeClr val="bg1"/>
                </a:solidFill>
              </a:rPr>
              <a:t>George|Leonardo</a:t>
            </a:r>
            <a:r>
              <a:rPr lang="pt-BR" sz="1200" dirty="0">
                <a:solidFill>
                  <a:schemeClr val="bg1"/>
                </a:solidFill>
              </a:rPr>
              <a:t> Zimmer</a:t>
            </a:r>
          </a:p>
          <a:p>
            <a:r>
              <a:rPr lang="pt-BR" sz="1200" dirty="0">
                <a:solidFill>
                  <a:schemeClr val="bg1"/>
                </a:solidFill>
              </a:rPr>
              <a:t>10:00 as 11:00 – </a:t>
            </a:r>
            <a:r>
              <a:rPr lang="pt-BR" sz="1400" b="1" dirty="0">
                <a:solidFill>
                  <a:schemeClr val="bg1"/>
                </a:solidFill>
              </a:rPr>
              <a:t>Extratos</a:t>
            </a:r>
            <a:r>
              <a:rPr lang="pt-BR" sz="1200" dirty="0">
                <a:solidFill>
                  <a:schemeClr val="bg1"/>
                </a:solidFill>
              </a:rPr>
              <a:t> por </a:t>
            </a:r>
            <a:r>
              <a:rPr lang="pt-BR" sz="1200" dirty="0" err="1">
                <a:solidFill>
                  <a:schemeClr val="bg1"/>
                </a:solidFill>
              </a:rPr>
              <a:t>Vanessa|Eduardo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Spinola|Gabriel|Igor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FEEA3615-D12E-4D85-8513-9F65A75E9340}"/>
              </a:ext>
            </a:extLst>
          </p:cNvPr>
          <p:cNvSpPr/>
          <p:nvPr/>
        </p:nvSpPr>
        <p:spPr>
          <a:xfrm>
            <a:off x="446195" y="4362971"/>
            <a:ext cx="1112364" cy="118163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03/10</a:t>
            </a:r>
          </a:p>
          <a:p>
            <a:pPr algn="ctr"/>
            <a:r>
              <a:rPr lang="pt-BR" sz="1400" dirty="0"/>
              <a:t>TECNOPUC</a:t>
            </a:r>
          </a:p>
          <a:p>
            <a:pPr algn="ctr"/>
            <a:r>
              <a:rPr lang="pt-BR" sz="1200" dirty="0"/>
              <a:t>Prédio 99A</a:t>
            </a:r>
          </a:p>
          <a:p>
            <a:pPr algn="ctr"/>
            <a:r>
              <a:rPr lang="pt-BR" sz="1200" dirty="0"/>
              <a:t>Sala 217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C616D3E-5028-48F4-9673-7A122F41B459}"/>
              </a:ext>
            </a:extLst>
          </p:cNvPr>
          <p:cNvSpPr/>
          <p:nvPr/>
        </p:nvSpPr>
        <p:spPr>
          <a:xfrm>
            <a:off x="1577410" y="5582155"/>
            <a:ext cx="7340723" cy="1174563"/>
          </a:xfrm>
          <a:prstGeom prst="rect">
            <a:avLst/>
          </a:prstGeom>
          <a:solidFill>
            <a:srgbClr val="501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10 as 12h           -  </a:t>
            </a:r>
            <a:r>
              <a:rPr lang="pt-BR" sz="1400" b="1" dirty="0" err="1">
                <a:solidFill>
                  <a:schemeClr val="bg1"/>
                </a:solidFill>
              </a:rPr>
              <a:t>MarketPlace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200" dirty="0">
                <a:solidFill>
                  <a:schemeClr val="bg1"/>
                </a:solidFill>
              </a:rPr>
              <a:t> por Renata Ghisi |Cláudio Barranco</a:t>
            </a:r>
          </a:p>
          <a:p>
            <a:r>
              <a:rPr lang="pt-BR" sz="1200" dirty="0">
                <a:solidFill>
                  <a:schemeClr val="bg1"/>
                </a:solidFill>
              </a:rPr>
              <a:t>13:30 as 14:30  – </a:t>
            </a:r>
            <a:r>
              <a:rPr lang="pt-BR" sz="1400" b="1" dirty="0">
                <a:solidFill>
                  <a:schemeClr val="bg1"/>
                </a:solidFill>
              </a:rPr>
              <a:t>Antecipação de Recebíveis </a:t>
            </a:r>
            <a:r>
              <a:rPr lang="pt-BR" sz="1200" dirty="0">
                <a:solidFill>
                  <a:schemeClr val="bg1"/>
                </a:solidFill>
              </a:rPr>
              <a:t>por Fabyola </a:t>
            </a:r>
            <a:r>
              <a:rPr lang="pt-BR" sz="1200" dirty="0" err="1">
                <a:solidFill>
                  <a:schemeClr val="bg1"/>
                </a:solidFill>
              </a:rPr>
              <a:t>Nascimento|Odinei</a:t>
            </a:r>
            <a:r>
              <a:rPr lang="pt-BR" sz="1200" dirty="0">
                <a:solidFill>
                  <a:schemeClr val="bg1"/>
                </a:solidFill>
              </a:rPr>
              <a:t> Jr.</a:t>
            </a:r>
          </a:p>
          <a:p>
            <a:r>
              <a:rPr lang="pt-BR" sz="1200" dirty="0">
                <a:solidFill>
                  <a:schemeClr val="bg1"/>
                </a:solidFill>
              </a:rPr>
              <a:t>14:30 as 15:30  – </a:t>
            </a:r>
            <a:r>
              <a:rPr lang="pt-BR" sz="1400" b="1" dirty="0">
                <a:solidFill>
                  <a:schemeClr val="bg1"/>
                </a:solidFill>
              </a:rPr>
              <a:t>Prevenção a Fraudes </a:t>
            </a:r>
            <a:r>
              <a:rPr lang="pt-BR" sz="1200" dirty="0">
                <a:solidFill>
                  <a:schemeClr val="bg1"/>
                </a:solidFill>
              </a:rPr>
              <a:t>por Luís </a:t>
            </a:r>
            <a:r>
              <a:rPr lang="pt-BR" sz="1200" dirty="0" err="1">
                <a:solidFill>
                  <a:schemeClr val="bg1"/>
                </a:solidFill>
              </a:rPr>
              <a:t>Silvestre|Levy</a:t>
            </a:r>
            <a:r>
              <a:rPr lang="pt-BR" sz="1200" dirty="0">
                <a:solidFill>
                  <a:schemeClr val="bg1"/>
                </a:solidFill>
              </a:rPr>
              <a:t> Alves</a:t>
            </a:r>
          </a:p>
          <a:p>
            <a:r>
              <a:rPr lang="pt-BR" sz="1200" dirty="0">
                <a:solidFill>
                  <a:schemeClr val="bg1"/>
                </a:solidFill>
              </a:rPr>
              <a:t>15:30 as 16:30h - </a:t>
            </a:r>
            <a:r>
              <a:rPr lang="pt-BR" sz="1400" b="1" dirty="0" err="1">
                <a:solidFill>
                  <a:schemeClr val="bg1"/>
                </a:solidFill>
              </a:rPr>
              <a:t>Auttar</a:t>
            </a:r>
            <a:r>
              <a:rPr lang="pt-BR" sz="1200" dirty="0">
                <a:solidFill>
                  <a:schemeClr val="bg1"/>
                </a:solidFill>
              </a:rPr>
              <a:t> por Izabel </a:t>
            </a:r>
            <a:r>
              <a:rPr lang="pt-BR" sz="1200" dirty="0" err="1">
                <a:solidFill>
                  <a:schemeClr val="bg1"/>
                </a:solidFill>
              </a:rPr>
              <a:t>Carvalho|Renata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Ghisi|Laís|Almeida|Glademir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16:30 as 17:30   - </a:t>
            </a:r>
            <a:r>
              <a:rPr lang="pt-BR" sz="1400" b="1" dirty="0">
                <a:solidFill>
                  <a:schemeClr val="bg1"/>
                </a:solidFill>
              </a:rPr>
              <a:t>CRM</a:t>
            </a:r>
            <a:r>
              <a:rPr lang="pt-BR" sz="1200" dirty="0">
                <a:solidFill>
                  <a:schemeClr val="bg1"/>
                </a:solidFill>
              </a:rPr>
              <a:t> por Dennis </a:t>
            </a:r>
            <a:r>
              <a:rPr lang="pt-BR" sz="1200" dirty="0" err="1">
                <a:solidFill>
                  <a:schemeClr val="bg1"/>
                </a:solidFill>
              </a:rPr>
              <a:t>Hyde|Leonardo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Zimmer|Antônio</a:t>
            </a:r>
            <a:r>
              <a:rPr lang="pt-BR" sz="1200" dirty="0">
                <a:solidFill>
                  <a:schemeClr val="bg1"/>
                </a:solidFill>
              </a:rPr>
              <a:t> Sérgio Cicotti</a:t>
            </a:r>
            <a:endParaRPr lang="pt-BR" sz="1200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787B828-F158-4988-BDDC-1AF9FA4A0EA6}"/>
              </a:ext>
            </a:extLst>
          </p:cNvPr>
          <p:cNvSpPr/>
          <p:nvPr/>
        </p:nvSpPr>
        <p:spPr>
          <a:xfrm>
            <a:off x="437575" y="5576060"/>
            <a:ext cx="1112364" cy="118163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/>
              <a:t>04/10</a:t>
            </a:r>
          </a:p>
          <a:p>
            <a:pPr algn="ctr"/>
            <a:r>
              <a:rPr lang="pt-BR" sz="1400" dirty="0"/>
              <a:t>TECNOPUC</a:t>
            </a:r>
          </a:p>
          <a:p>
            <a:pPr algn="ctr"/>
            <a:r>
              <a:rPr lang="pt-BR" sz="1200" dirty="0"/>
              <a:t>Prédio 99A</a:t>
            </a:r>
          </a:p>
          <a:p>
            <a:pPr algn="ctr"/>
            <a:r>
              <a:rPr lang="pt-BR" sz="1200" dirty="0"/>
              <a:t>Sala 217</a:t>
            </a:r>
          </a:p>
        </p:txBody>
      </p:sp>
    </p:spTree>
    <p:extLst>
      <p:ext uri="{BB962C8B-B14F-4D97-AF65-F5344CB8AC3E}">
        <p14:creationId xmlns:p14="http://schemas.microsoft.com/office/powerpoint/2010/main" val="221030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8505B4E-1977-4FB9-A48A-00F7BEFBFE9E}"/>
              </a:ext>
            </a:extLst>
          </p:cNvPr>
          <p:cNvSpPr/>
          <p:nvPr/>
        </p:nvSpPr>
        <p:spPr>
          <a:xfrm>
            <a:off x="-260484" y="3965"/>
            <a:ext cx="6858000" cy="5466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271463">
              <a:defRPr/>
            </a:pPr>
            <a:r>
              <a:rPr lang="pt-BR" sz="2100" b="1" kern="0" dirty="0">
                <a:solidFill>
                  <a:srgbClr val="FF0000"/>
                </a:solidFill>
              </a:rPr>
              <a:t>Time de Projetos</a:t>
            </a:r>
            <a:r>
              <a:rPr lang="pt-BR" sz="2100" kern="0" dirty="0">
                <a:solidFill>
                  <a:srgbClr val="1E1E1E"/>
                </a:solidFill>
              </a:rPr>
              <a:t>| Capacitação -2° Semana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3863964-DFD8-489B-9DFA-483B218DAA4E}"/>
              </a:ext>
            </a:extLst>
          </p:cNvPr>
          <p:cNvSpPr/>
          <p:nvPr/>
        </p:nvSpPr>
        <p:spPr>
          <a:xfrm>
            <a:off x="729809" y="1866521"/>
            <a:ext cx="834273" cy="104353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/>
              <a:t>09/10</a:t>
            </a:r>
          </a:p>
          <a:p>
            <a:pPr algn="ctr"/>
            <a:r>
              <a:rPr lang="pt-BR" sz="1050" dirty="0"/>
              <a:t>Vídeo </a:t>
            </a:r>
          </a:p>
          <a:p>
            <a:pPr algn="ctr"/>
            <a:r>
              <a:rPr lang="pt-BR" sz="1050" dirty="0"/>
              <a:t>São Paulo</a:t>
            </a:r>
          </a:p>
          <a:p>
            <a:pPr algn="ctr"/>
            <a:r>
              <a:rPr lang="pt-BR" sz="1050" dirty="0"/>
              <a:t>Porto Alegre</a:t>
            </a:r>
            <a:endParaRPr lang="pt-BR" sz="9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628B73A-0511-4485-8408-E50E34F503F4}"/>
              </a:ext>
            </a:extLst>
          </p:cNvPr>
          <p:cNvSpPr/>
          <p:nvPr/>
        </p:nvSpPr>
        <p:spPr>
          <a:xfrm>
            <a:off x="1578220" y="822989"/>
            <a:ext cx="6564660" cy="1043532"/>
          </a:xfrm>
          <a:prstGeom prst="rect">
            <a:avLst/>
          </a:prstGeom>
          <a:solidFill>
            <a:srgbClr val="501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bg1"/>
                </a:solidFill>
              </a:rPr>
              <a:t>09 as 11h – </a:t>
            </a:r>
            <a:r>
              <a:rPr lang="pt-BR" sz="1200" b="1" dirty="0">
                <a:solidFill>
                  <a:schemeClr val="bg1"/>
                </a:solidFill>
              </a:rPr>
              <a:t>Homologação</a:t>
            </a:r>
            <a:r>
              <a:rPr lang="pt-BR" sz="1050" dirty="0">
                <a:solidFill>
                  <a:schemeClr val="bg1"/>
                </a:solidFill>
              </a:rPr>
              <a:t> por Danielle Cauduro</a:t>
            </a:r>
          </a:p>
          <a:p>
            <a:r>
              <a:rPr lang="pt-BR" sz="1050" dirty="0">
                <a:solidFill>
                  <a:schemeClr val="bg1"/>
                </a:solidFill>
              </a:rPr>
              <a:t>11 as 12h – </a:t>
            </a:r>
            <a:r>
              <a:rPr lang="pt-BR" sz="1200" b="1" dirty="0">
                <a:solidFill>
                  <a:schemeClr val="bg1"/>
                </a:solidFill>
              </a:rPr>
              <a:t>Atendimento</a:t>
            </a:r>
            <a:r>
              <a:rPr lang="pt-BR" sz="1050" dirty="0">
                <a:solidFill>
                  <a:schemeClr val="bg1"/>
                </a:solidFill>
              </a:rPr>
              <a:t> por Pamela |  Cicotti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F282B3C-BEB6-4B71-AF4F-E05BF311733B}"/>
              </a:ext>
            </a:extLst>
          </p:cNvPr>
          <p:cNvSpPr/>
          <p:nvPr/>
        </p:nvSpPr>
        <p:spPr>
          <a:xfrm>
            <a:off x="1578220" y="1861218"/>
            <a:ext cx="6564660" cy="1043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bg1"/>
                </a:solidFill>
              </a:rPr>
              <a:t>09 as 10h – </a:t>
            </a:r>
            <a:r>
              <a:rPr lang="pt-BR" sz="1200" b="1" dirty="0">
                <a:solidFill>
                  <a:schemeClr val="bg1"/>
                </a:solidFill>
              </a:rPr>
              <a:t>Segurança T</a:t>
            </a:r>
            <a:r>
              <a:rPr lang="pt-BR" sz="1050" b="1" dirty="0">
                <a:solidFill>
                  <a:schemeClr val="bg1"/>
                </a:solidFill>
              </a:rPr>
              <a:t>I</a:t>
            </a:r>
            <a:r>
              <a:rPr lang="pt-BR" sz="1050" dirty="0">
                <a:solidFill>
                  <a:schemeClr val="bg1"/>
                </a:solidFill>
              </a:rPr>
              <a:t> por Marcelo Dieder</a:t>
            </a:r>
          </a:p>
          <a:p>
            <a:r>
              <a:rPr lang="pt-BR" sz="1050" dirty="0">
                <a:solidFill>
                  <a:schemeClr val="bg1"/>
                </a:solidFill>
              </a:rPr>
              <a:t>10 as 11h – </a:t>
            </a:r>
            <a:r>
              <a:rPr lang="pt-BR" sz="1200" b="1" dirty="0">
                <a:solidFill>
                  <a:schemeClr val="bg1"/>
                </a:solidFill>
              </a:rPr>
              <a:t>Segurança Informação</a:t>
            </a:r>
            <a:r>
              <a:rPr lang="pt-BR" sz="1050" dirty="0">
                <a:solidFill>
                  <a:schemeClr val="bg1"/>
                </a:solidFill>
              </a:rPr>
              <a:t> por Elder Arruda</a:t>
            </a:r>
          </a:p>
          <a:p>
            <a:r>
              <a:rPr lang="pt-BR" sz="1050" dirty="0">
                <a:solidFill>
                  <a:schemeClr val="bg1"/>
                </a:solidFill>
              </a:rPr>
              <a:t>11 as 12h - </a:t>
            </a:r>
            <a:r>
              <a:rPr lang="pt-BR" sz="1200" b="1" dirty="0">
                <a:solidFill>
                  <a:schemeClr val="bg1"/>
                </a:solidFill>
              </a:rPr>
              <a:t>Arquitetura Infra</a:t>
            </a:r>
            <a:r>
              <a:rPr lang="pt-BR" sz="1050" dirty="0">
                <a:solidFill>
                  <a:schemeClr val="bg1"/>
                </a:solidFill>
              </a:rPr>
              <a:t> por Eduardo Elias</a:t>
            </a:r>
          </a:p>
          <a:p>
            <a:r>
              <a:rPr lang="pt-BR" sz="1050" dirty="0">
                <a:solidFill>
                  <a:schemeClr val="bg1"/>
                </a:solidFill>
              </a:rPr>
              <a:t>12 as 13h – </a:t>
            </a:r>
            <a:r>
              <a:rPr lang="pt-BR" sz="1200" b="1" dirty="0">
                <a:solidFill>
                  <a:schemeClr val="bg1"/>
                </a:solidFill>
              </a:rPr>
              <a:t>Produção</a:t>
            </a:r>
            <a:r>
              <a:rPr lang="pt-BR" sz="1050" dirty="0">
                <a:solidFill>
                  <a:schemeClr val="bg1"/>
                </a:solidFill>
              </a:rPr>
              <a:t> por Carlos Klein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6F0255E-DF46-4A6F-B94D-2C67C5EE2A1D}"/>
              </a:ext>
            </a:extLst>
          </p:cNvPr>
          <p:cNvSpPr/>
          <p:nvPr/>
        </p:nvSpPr>
        <p:spPr>
          <a:xfrm>
            <a:off x="729809" y="817687"/>
            <a:ext cx="834273" cy="104353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/>
              <a:t>08/10</a:t>
            </a:r>
          </a:p>
          <a:p>
            <a:pPr algn="ctr"/>
            <a:r>
              <a:rPr lang="pt-BR" sz="1050" dirty="0"/>
              <a:t>Vídeo </a:t>
            </a:r>
          </a:p>
          <a:p>
            <a:pPr algn="ctr"/>
            <a:r>
              <a:rPr lang="pt-BR" sz="1050" dirty="0"/>
              <a:t>São Paulo</a:t>
            </a:r>
          </a:p>
          <a:p>
            <a:pPr algn="ctr"/>
            <a:r>
              <a:rPr lang="pt-BR" sz="1050" dirty="0"/>
              <a:t>Porto Alegre</a:t>
            </a:r>
            <a:endParaRPr lang="pt-BR" sz="9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A8DE9F-7771-441E-9B7C-A34A290EEB72}"/>
              </a:ext>
            </a:extLst>
          </p:cNvPr>
          <p:cNvSpPr/>
          <p:nvPr/>
        </p:nvSpPr>
        <p:spPr>
          <a:xfrm>
            <a:off x="729809" y="2915355"/>
            <a:ext cx="834273" cy="104353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/>
              <a:t>10/10</a:t>
            </a:r>
          </a:p>
          <a:p>
            <a:pPr algn="ctr"/>
            <a:r>
              <a:rPr lang="pt-BR" sz="1050" dirty="0"/>
              <a:t>Vídeo </a:t>
            </a:r>
          </a:p>
          <a:p>
            <a:pPr algn="ctr"/>
            <a:r>
              <a:rPr lang="pt-BR" sz="1050" dirty="0"/>
              <a:t>São Paulo</a:t>
            </a:r>
          </a:p>
          <a:p>
            <a:pPr algn="ctr"/>
            <a:r>
              <a:rPr lang="pt-BR" sz="1050" dirty="0"/>
              <a:t>Porto Alegre</a:t>
            </a:r>
            <a:endParaRPr lang="pt-BR" sz="9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D6AF0A-BD26-41D6-BB3B-FFA6467DFC36}"/>
              </a:ext>
            </a:extLst>
          </p:cNvPr>
          <p:cNvSpPr/>
          <p:nvPr/>
        </p:nvSpPr>
        <p:spPr>
          <a:xfrm>
            <a:off x="1578220" y="2910052"/>
            <a:ext cx="6564660" cy="1043532"/>
          </a:xfrm>
          <a:prstGeom prst="rect">
            <a:avLst/>
          </a:prstGeom>
          <a:solidFill>
            <a:srgbClr val="501E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bg1"/>
                </a:solidFill>
              </a:rPr>
              <a:t>14 as 15h – </a:t>
            </a:r>
            <a:r>
              <a:rPr lang="pt-BR" sz="1050" b="1" dirty="0">
                <a:solidFill>
                  <a:schemeClr val="bg1"/>
                </a:solidFill>
              </a:rPr>
              <a:t>Governança TI</a:t>
            </a:r>
            <a:r>
              <a:rPr lang="pt-BR" sz="1050" dirty="0">
                <a:solidFill>
                  <a:schemeClr val="bg1"/>
                </a:solidFill>
              </a:rPr>
              <a:t> por Guilherme Loureiro</a:t>
            </a:r>
          </a:p>
          <a:p>
            <a:r>
              <a:rPr lang="pt-BR" sz="1050" dirty="0">
                <a:solidFill>
                  <a:schemeClr val="bg1"/>
                </a:solidFill>
              </a:rPr>
              <a:t>15 as 17h – </a:t>
            </a:r>
            <a:r>
              <a:rPr lang="pt-BR" sz="1200" b="1" dirty="0">
                <a:solidFill>
                  <a:schemeClr val="bg1"/>
                </a:solidFill>
              </a:rPr>
              <a:t>Controladoria(Contabilidade, Faturamento, Tributário, Tesouraria)</a:t>
            </a:r>
            <a:r>
              <a:rPr lang="pt-BR" sz="1050" dirty="0">
                <a:solidFill>
                  <a:schemeClr val="bg1"/>
                </a:solidFill>
              </a:rPr>
              <a:t> por Vanessa/Nilson</a:t>
            </a:r>
          </a:p>
          <a:p>
            <a:r>
              <a:rPr lang="pt-BR" sz="1050" dirty="0">
                <a:solidFill>
                  <a:schemeClr val="bg1"/>
                </a:solidFill>
              </a:rPr>
              <a:t>17 as 18h – </a:t>
            </a:r>
            <a:r>
              <a:rPr lang="pt-BR" sz="1200" b="1" dirty="0">
                <a:solidFill>
                  <a:schemeClr val="bg1"/>
                </a:solidFill>
              </a:rPr>
              <a:t>Cobrança</a:t>
            </a:r>
            <a:r>
              <a:rPr lang="pt-BR" sz="1050" dirty="0">
                <a:solidFill>
                  <a:schemeClr val="bg1"/>
                </a:solidFill>
              </a:rPr>
              <a:t> por Gelson/Margarete/Robson</a:t>
            </a:r>
          </a:p>
        </p:txBody>
      </p:sp>
      <p:pic>
        <p:nvPicPr>
          <p:cNvPr id="11" name="Picture 2" descr="Resultado de imagem para icone capacitaÃ§Ã£o">
            <a:extLst>
              <a:ext uri="{FF2B5EF4-FFF2-40B4-BE49-F238E27FC236}">
                <a16:creationId xmlns:a16="http://schemas.microsoft.com/office/drawing/2014/main" id="{660AD0FB-20BA-4298-9BF8-C158977C3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1" t="-194"/>
          <a:stretch/>
        </p:blipFill>
        <p:spPr bwMode="auto">
          <a:xfrm>
            <a:off x="2557349" y="4154438"/>
            <a:ext cx="1764188" cy="25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7533EA-4F16-4079-8743-0A454CE91ECF}"/>
              </a:ext>
            </a:extLst>
          </p:cNvPr>
          <p:cNvSpPr txBox="1"/>
          <p:nvPr/>
        </p:nvSpPr>
        <p:spPr>
          <a:xfrm>
            <a:off x="3980889" y="4699510"/>
            <a:ext cx="434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+ 40 Convidados</a:t>
            </a:r>
          </a:p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Envolvidos Engajados</a:t>
            </a:r>
          </a:p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de 35 horas </a:t>
            </a:r>
          </a:p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Capacitação Estendida para BI Homologação</a:t>
            </a:r>
          </a:p>
        </p:txBody>
      </p:sp>
      <p:pic>
        <p:nvPicPr>
          <p:cNvPr id="13" name="Picture 2" descr="Resultado de imagem para icone capacitaÃ§Ã£o">
            <a:extLst>
              <a:ext uri="{FF2B5EF4-FFF2-40B4-BE49-F238E27FC236}">
                <a16:creationId xmlns:a16="http://schemas.microsoft.com/office/drawing/2014/main" id="{5683482D-F671-4BC8-B5F9-7AC395CF5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1" t="-194"/>
          <a:stretch/>
        </p:blipFill>
        <p:spPr bwMode="auto">
          <a:xfrm>
            <a:off x="8552046" y="-27176"/>
            <a:ext cx="591954" cy="8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4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5771E2-BBE4-479A-A588-615E2FFF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DA855D-32A5-4852-8DB1-B8087B31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D2960B-21FF-484A-8350-D9E78ECAA00D}"/>
              </a:ext>
            </a:extLst>
          </p:cNvPr>
          <p:cNvSpPr/>
          <p:nvPr/>
        </p:nvSpPr>
        <p:spPr>
          <a:xfrm>
            <a:off x="-260484" y="3965"/>
            <a:ext cx="6858000" cy="5466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271463">
              <a:defRPr/>
            </a:pPr>
            <a:r>
              <a:rPr lang="pt-BR" sz="2100" b="1" kern="0" dirty="0">
                <a:solidFill>
                  <a:srgbClr val="FF0000"/>
                </a:solidFill>
              </a:rPr>
              <a:t>Gestão Projetos</a:t>
            </a:r>
            <a:r>
              <a:rPr lang="pt-BR" sz="2100" kern="0" dirty="0">
                <a:solidFill>
                  <a:srgbClr val="1E1E1E"/>
                </a:solidFill>
              </a:rPr>
              <a:t>| Plano Transição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026D94-DD6A-4A0D-84F2-FF096C315676}"/>
              </a:ext>
            </a:extLst>
          </p:cNvPr>
          <p:cNvSpPr txBox="1"/>
          <p:nvPr/>
        </p:nvSpPr>
        <p:spPr>
          <a:xfrm flipH="1">
            <a:off x="161737" y="564997"/>
            <a:ext cx="8555053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Gestora atual avaliar projetos portfólio com gerente de projetos e direcionar as ações pendentes para o novo gestor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Gestora atual realizar (caso não tenha feito) o feedback dos gerentes de projetos e sinalizar ao novo gestor resumo dos pontos fortes e a desenvolver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Gestoras de portfólio atuais, avaliar os projetos em andamento dos gerentes de projetos para orientar sobre a condução dos mesmos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EP revisar estrutura de torres dos projetos para aprovação de </a:t>
            </a:r>
            <a:r>
              <a:rPr lang="pt-BR" dirty="0" err="1"/>
              <a:t>RCs</a:t>
            </a:r>
            <a:r>
              <a:rPr lang="pt-BR" dirty="0"/>
              <a:t> no SAP, considerando a nova estrutura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Leila alinhar com a Débora sobre a publicação para empresa da nova estrutura (DIRETO, </a:t>
            </a:r>
            <a:r>
              <a:rPr lang="pt-BR" dirty="0" err="1"/>
              <a:t>email</a:t>
            </a:r>
            <a:r>
              <a:rPr lang="pt-BR" dirty="0"/>
              <a:t> específico, conexão???)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Leila solicitar ao RH a adequação da estrutura de pessoas para Patricia e Magda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Magda e Patricia ajustar grupo de </a:t>
            </a:r>
            <a:r>
              <a:rPr lang="pt-BR" dirty="0" err="1"/>
              <a:t>email</a:t>
            </a:r>
            <a:r>
              <a:rPr lang="pt-BR" dirty="0"/>
              <a:t> específico do time, considerando a nova estrutura</a:t>
            </a:r>
          </a:p>
        </p:txBody>
      </p:sp>
    </p:spTree>
    <p:extLst>
      <p:ext uri="{BB962C8B-B14F-4D97-AF65-F5344CB8AC3E}">
        <p14:creationId xmlns:p14="http://schemas.microsoft.com/office/powerpoint/2010/main" val="331248895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8600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8A7AA8DE-7815-4B99-9615-AB4120A62E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Slide do think-cell" r:id="rId5" imgW="318" imgH="318" progId="TCLayout.ActiveDocument.1">
                  <p:embed/>
                </p:oleObj>
              </mc:Choice>
              <mc:Fallback>
                <p:oleObj name="Slide do think-cell" r:id="rId5" imgW="318" imgH="318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8A7AA8DE-7815-4B99-9615-AB4120A62E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6E332E83-D10E-4C04-AF53-6443357278E3}"/>
              </a:ext>
            </a:extLst>
          </p:cNvPr>
          <p:cNvSpPr/>
          <p:nvPr/>
        </p:nvSpPr>
        <p:spPr>
          <a:xfrm>
            <a:off x="4551555" y="857250"/>
            <a:ext cx="4592445" cy="5157000"/>
          </a:xfrm>
          <a:prstGeom prst="rect">
            <a:avLst/>
          </a:prstGeom>
          <a:solidFill>
            <a:srgbClr val="E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BD41B-2216-491D-BD44-3628A50796EE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8555605" y="945825"/>
            <a:ext cx="443522" cy="48924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4738595-05F4-4BF9-AE99-1C4306D5F949}"/>
              </a:ext>
            </a:extLst>
          </p:cNvPr>
          <p:cNvGrpSpPr/>
          <p:nvPr/>
        </p:nvGrpSpPr>
        <p:grpSpPr>
          <a:xfrm>
            <a:off x="4681509" y="2906190"/>
            <a:ext cx="4332538" cy="1059129"/>
            <a:chOff x="6242012" y="2484388"/>
            <a:chExt cx="5776717" cy="141217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4BD5AA3-97BD-4CAD-A726-AF477BC421FE}"/>
                </a:ext>
              </a:extLst>
            </p:cNvPr>
            <p:cNvSpPr txBox="1"/>
            <p:nvPr/>
          </p:nvSpPr>
          <p:spPr>
            <a:xfrm>
              <a:off x="6654965" y="3404116"/>
              <a:ext cx="5137256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Plano de Trabalho para novo Escopo</a:t>
              </a:r>
            </a:p>
          </p:txBody>
        </p:sp>
        <p:sp>
          <p:nvSpPr>
            <p:cNvPr id="18" name="CaixaDeTexto 6">
              <a:extLst>
                <a:ext uri="{FF2B5EF4-FFF2-40B4-BE49-F238E27FC236}">
                  <a16:creationId xmlns:a16="http://schemas.microsoft.com/office/drawing/2014/main" id="{95974EB5-59FC-4853-9EEF-F9F6AFE6DA38}"/>
                </a:ext>
              </a:extLst>
            </p:cNvPr>
            <p:cNvSpPr txBox="1"/>
            <p:nvPr/>
          </p:nvSpPr>
          <p:spPr>
            <a:xfrm>
              <a:off x="6242012" y="2484388"/>
              <a:ext cx="577671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pt-BR" sz="3000" b="1" dirty="0">
                  <a:solidFill>
                    <a:prstClr val="white"/>
                  </a:solidFill>
                </a:rPr>
                <a:t>Gestão Projetos</a:t>
              </a:r>
            </a:p>
          </p:txBody>
        </p:sp>
      </p:grpSp>
      <p:sp>
        <p:nvSpPr>
          <p:cNvPr id="12" name="Retângulo 3">
            <a:extLst>
              <a:ext uri="{FF2B5EF4-FFF2-40B4-BE49-F238E27FC236}">
                <a16:creationId xmlns:a16="http://schemas.microsoft.com/office/drawing/2014/main" id="{49CA88CB-385D-421E-B0F2-FB860FA7503C}"/>
              </a:ext>
            </a:extLst>
          </p:cNvPr>
          <p:cNvSpPr/>
          <p:nvPr/>
        </p:nvSpPr>
        <p:spPr>
          <a:xfrm>
            <a:off x="0" y="857250"/>
            <a:ext cx="2247900" cy="5143500"/>
          </a:xfrm>
          <a:prstGeom prst="rect">
            <a:avLst/>
          </a:prstGeom>
          <a:gradFill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0" t="20151" r="10260" b="31384"/>
          <a:stretch/>
        </p:blipFill>
        <p:spPr>
          <a:xfrm>
            <a:off x="237274" y="2857188"/>
            <a:ext cx="3931279" cy="12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4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3E75FDC-DEB8-4C7A-B9CA-EF52D486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E5C617-A190-488C-8DF9-6E7FB3278320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kern="0" dirty="0">
                <a:solidFill>
                  <a:srgbClr val="FF0000"/>
                </a:solidFill>
                <a:latin typeface="Calibri"/>
              </a:rPr>
              <a:t>Gestão Projetos | Plano Evolução da Área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F26B88-1B9B-45EC-937D-59307FDC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EF9F3DC-E71E-4BD3-8A96-3BB36025A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09089"/>
              </p:ext>
            </p:extLst>
          </p:nvPr>
        </p:nvGraphicFramePr>
        <p:xfrm>
          <a:off x="189932" y="1055077"/>
          <a:ext cx="8751095" cy="4485453"/>
        </p:xfrm>
        <a:graphic>
          <a:graphicData uri="http://schemas.openxmlformats.org/drawingml/2006/table">
            <a:tbl>
              <a:tblPr/>
              <a:tblGrid>
                <a:gridCol w="3649304">
                  <a:extLst>
                    <a:ext uri="{9D8B030D-6E8A-4147-A177-3AD203B41FA5}">
                      <a16:colId xmlns:a16="http://schemas.microsoft.com/office/drawing/2014/main" val="4236289735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3127563247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2869435913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2616390107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2736362853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4122082083"/>
                    </a:ext>
                  </a:extLst>
                </a:gridCol>
                <a:gridCol w="294334">
                  <a:extLst>
                    <a:ext uri="{9D8B030D-6E8A-4147-A177-3AD203B41FA5}">
                      <a16:colId xmlns:a16="http://schemas.microsoft.com/office/drawing/2014/main" val="3594889959"/>
                    </a:ext>
                  </a:extLst>
                </a:gridCol>
                <a:gridCol w="294334">
                  <a:extLst>
                    <a:ext uri="{9D8B030D-6E8A-4147-A177-3AD203B41FA5}">
                      <a16:colId xmlns:a16="http://schemas.microsoft.com/office/drawing/2014/main" val="4182615120"/>
                    </a:ext>
                  </a:extLst>
                </a:gridCol>
                <a:gridCol w="294334">
                  <a:extLst>
                    <a:ext uri="{9D8B030D-6E8A-4147-A177-3AD203B41FA5}">
                      <a16:colId xmlns:a16="http://schemas.microsoft.com/office/drawing/2014/main" val="2353137520"/>
                    </a:ext>
                  </a:extLst>
                </a:gridCol>
                <a:gridCol w="294334">
                  <a:extLst>
                    <a:ext uri="{9D8B030D-6E8A-4147-A177-3AD203B41FA5}">
                      <a16:colId xmlns:a16="http://schemas.microsoft.com/office/drawing/2014/main" val="3222022384"/>
                    </a:ext>
                  </a:extLst>
                </a:gridCol>
                <a:gridCol w="294334">
                  <a:extLst>
                    <a:ext uri="{9D8B030D-6E8A-4147-A177-3AD203B41FA5}">
                      <a16:colId xmlns:a16="http://schemas.microsoft.com/office/drawing/2014/main" val="4202301646"/>
                    </a:ext>
                  </a:extLst>
                </a:gridCol>
                <a:gridCol w="294334">
                  <a:extLst>
                    <a:ext uri="{9D8B030D-6E8A-4147-A177-3AD203B41FA5}">
                      <a16:colId xmlns:a16="http://schemas.microsoft.com/office/drawing/2014/main" val="2921664245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2056118115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2062083064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2506134922"/>
                    </a:ext>
                  </a:extLst>
                </a:gridCol>
                <a:gridCol w="370643">
                  <a:extLst>
                    <a:ext uri="{9D8B030D-6E8A-4147-A177-3AD203B41FA5}">
                      <a16:colId xmlns:a16="http://schemas.microsoft.com/office/drawing/2014/main" val="3474677050"/>
                    </a:ext>
                  </a:extLst>
                </a:gridCol>
              </a:tblGrid>
              <a:tr h="280182"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Evolução Área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57782"/>
                  </a:ext>
                </a:extLst>
              </a:tr>
              <a:tr h="461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 1 - 26 à 30/08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 2 - 02 a 06/09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 3 - 09 à 13/09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670727"/>
                  </a:ext>
                </a:extLst>
              </a:tr>
              <a:tr h="2674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671694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Mapa de Ações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123033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que é Engenharia de Soluções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600080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Quais serão nossas responsabilidades?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180757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Matriz de perfil das equipes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750166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Capacitação dos Gerentes de Projetos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24649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de feedback equipes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916414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Desenhar o fluxo do processo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244729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Processe de alocação dos GPs (não mais por VP)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159972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documentos de entradas e saídas dos processos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525096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de comunicação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92158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 de transição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117589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na equipe?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197766"/>
                  </a:ext>
                </a:extLst>
              </a:tr>
              <a:tr h="2674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Consolidação Material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750803"/>
                  </a:ext>
                </a:extLst>
              </a:tr>
            </a:tbl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B355DE9-5A05-40AA-B98C-A0E8A92041F7}"/>
              </a:ext>
            </a:extLst>
          </p:cNvPr>
          <p:cNvSpPr/>
          <p:nvPr/>
        </p:nvSpPr>
        <p:spPr>
          <a:xfrm>
            <a:off x="5160598" y="5567826"/>
            <a:ext cx="3807725" cy="5186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Extensão do trabalho até 20/09</a:t>
            </a:r>
          </a:p>
        </p:txBody>
      </p:sp>
    </p:spTree>
    <p:extLst>
      <p:ext uri="{BB962C8B-B14F-4D97-AF65-F5344CB8AC3E}">
        <p14:creationId xmlns:p14="http://schemas.microsoft.com/office/powerpoint/2010/main" val="15050133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2FFA65F-3CBE-4069-B851-87E7B4D4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57D327-2607-4113-BCEE-94A66717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F4EE9E-FB92-40CB-B44F-6AB13C014BF3}"/>
              </a:ext>
            </a:extLst>
          </p:cNvPr>
          <p:cNvSpPr txBox="1"/>
          <p:nvPr/>
        </p:nvSpPr>
        <p:spPr>
          <a:xfrm flipH="1">
            <a:off x="294473" y="1813649"/>
            <a:ext cx="855505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/>
              <a:t>Equipe responsável por desenvolver a ideia, previamente definida e priorizada, com a colaboração de todas as áreas da empresa para viabilizar um produto e/ou serviço até a sua operacionalização (</a:t>
            </a:r>
            <a:r>
              <a:rPr lang="pt-BR" sz="2800" dirty="0" err="1"/>
              <a:t>end</a:t>
            </a:r>
            <a:r>
              <a:rPr lang="pt-BR" sz="2800" dirty="0"/>
              <a:t> </a:t>
            </a:r>
            <a:r>
              <a:rPr lang="pt-BR" sz="2800" dirty="0" err="1"/>
              <a:t>to</a:t>
            </a:r>
            <a:r>
              <a:rPr lang="pt-BR" sz="2800" dirty="0"/>
              <a:t> </a:t>
            </a:r>
            <a:r>
              <a:rPr lang="pt-BR" sz="2800" dirty="0" err="1"/>
              <a:t>end</a:t>
            </a:r>
            <a:r>
              <a:rPr lang="pt-BR" sz="2800" dirty="0"/>
              <a:t>).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3625E6-A537-4B78-9152-F50E9AD1BD49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de Projetos| Novo Escopo Área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303D6B-D10A-4BF2-A0AC-166C49A5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23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2FFA65F-3CBE-4069-B851-87E7B4D4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57D327-2607-4113-BCEE-94A66717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F4EE9E-FB92-40CB-B44F-6AB13C014BF3}"/>
              </a:ext>
            </a:extLst>
          </p:cNvPr>
          <p:cNvSpPr txBox="1"/>
          <p:nvPr/>
        </p:nvSpPr>
        <p:spPr>
          <a:xfrm flipH="1">
            <a:off x="399014" y="1075699"/>
            <a:ext cx="8287786" cy="429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1) Entender a necessidade da área solicitante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2) Identificar processos e áreas relacionadas/envolvidas para evoluir a necessidade (sinalizar novos processos e áreas, se necessário)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3) Documentar a operacionalização da necessidade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4) Planejar e gerenciar as ações para implementação da necessidade junto às áreas envolvidas, mitigando riscos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5) Apoiar o solicitante na definição dos indicadores de acompanhamento e gestão da necessidade junto às áreas envolvidas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6) Acompanhar o indicadores da necessidade, conforme planejamento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3625E6-A537-4B78-9152-F50E9AD1BD49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Projetos| Responsabilidades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303D6B-D10A-4BF2-A0AC-166C49A5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7422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22A7B6-5144-4821-ABBF-CAC4A3D9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60A224-1036-4470-B903-B089CB36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" y="51232"/>
            <a:ext cx="8569035" cy="59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493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4ACCBA4-9F01-4024-B140-970BF0F2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3BC987-A6FF-484C-ABDB-9E50EBB5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137"/>
            <a:ext cx="9144000" cy="49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757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CBE79DD-E402-45B6-9D6F-1C0E0935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DC7F-4685-9F40-974F-5BFFD82582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AC2CAC-67E6-4DA8-ADFB-ADAC39DA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Nome da Apresentação</a:t>
            </a:r>
            <a:endParaRPr lang="en-US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B7B555B-80DA-45A8-8C09-ECFFD656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18327"/>
              </p:ext>
            </p:extLst>
          </p:nvPr>
        </p:nvGraphicFramePr>
        <p:xfrm>
          <a:off x="457200" y="917810"/>
          <a:ext cx="8127241" cy="4525968"/>
        </p:xfrm>
        <a:graphic>
          <a:graphicData uri="http://schemas.openxmlformats.org/drawingml/2006/table">
            <a:tbl>
              <a:tblPr/>
              <a:tblGrid>
                <a:gridCol w="3902506">
                  <a:extLst>
                    <a:ext uri="{9D8B030D-6E8A-4147-A177-3AD203B41FA5}">
                      <a16:colId xmlns:a16="http://schemas.microsoft.com/office/drawing/2014/main" val="3991664190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1208620395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4019645906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4083694121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3314302622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2240325477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2544558108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3050901572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1586229839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2955983236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2402833849"/>
                    </a:ext>
                  </a:extLst>
                </a:gridCol>
                <a:gridCol w="340127">
                  <a:extLst>
                    <a:ext uri="{9D8B030D-6E8A-4147-A177-3AD203B41FA5}">
                      <a16:colId xmlns:a16="http://schemas.microsoft.com/office/drawing/2014/main" val="2742067655"/>
                    </a:ext>
                  </a:extLst>
                </a:gridCol>
                <a:gridCol w="483338">
                  <a:extLst>
                    <a:ext uri="{9D8B030D-6E8A-4147-A177-3AD203B41FA5}">
                      <a16:colId xmlns:a16="http://schemas.microsoft.com/office/drawing/2014/main" val="3885320943"/>
                    </a:ext>
                  </a:extLst>
                </a:gridCol>
              </a:tblGrid>
              <a:tr h="120816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Colaborador</a:t>
                      </a:r>
                    </a:p>
                  </a:txBody>
                  <a:tcPr marL="9294" marR="9294" marT="9294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Comunicar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Influenciar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Ter Visão Sistêmica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Planejar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Gerir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Articular/Engajar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Organizar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Controlar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Cumprir Regras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Processo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Habilidades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294" marR="9294" marT="9294" marB="0" vert="vert27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39561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ADRIANA WIERRBICKI 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76789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RODRIGO ROSSI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84254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ROGERIO MENDES SAMPAIO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580685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 PAULA DA SILVA CONTE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40870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FELIPE RICARDO RAMAO DE OLIVEIRA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42154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FRANCISCO FABIAN JANCKE COSTA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72672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SANDRA CUNHA ARAUJO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74952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DANIELA BARELA LOUREIRO SOTO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326839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MARCELO DOS SANTOS FERREIRA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5337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RENATO DO VALE LORDÃO 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62504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JOEL ROSTIROLLA PUCHALSKI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9639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SHEILA TATIANA SOUZA DA SILVA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289683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MAEL DE FRANCESCHI GONZAGA PRAUCHNER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525938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FABIO ANTUNES PINTO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84577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 PRADO ILHA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29063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PAULO RICARDO FERREIRA ROLIM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46400"/>
                  </a:ext>
                </a:extLst>
              </a:tr>
              <a:tr h="19516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 ALVARO FEITOSA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294" marR="9294" marT="9294" marB="0" anchor="b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33246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86DB1208-D329-4BB1-811A-69A4ECEED925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de Projetos| Matriz Colaborador x Perfil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894E73-E75A-43F8-8BD7-8F3B1F7F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9975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77AFFE0-AB37-4D66-82C1-2CDFAC32FF73}"/>
              </a:ext>
            </a:extLst>
          </p:cNvPr>
          <p:cNvSpPr/>
          <p:nvPr/>
        </p:nvSpPr>
        <p:spPr>
          <a:xfrm>
            <a:off x="6234848" y="4780357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Atendimento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E60111C-2E3E-488A-A188-02358C1F4FE8}"/>
              </a:ext>
            </a:extLst>
          </p:cNvPr>
          <p:cNvSpPr/>
          <p:nvPr/>
        </p:nvSpPr>
        <p:spPr>
          <a:xfrm>
            <a:off x="72092" y="958879"/>
            <a:ext cx="1929254" cy="516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Auttar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C19A336-CF48-4CF0-B4B3-C872C5DA1524}"/>
              </a:ext>
            </a:extLst>
          </p:cNvPr>
          <p:cNvSpPr/>
          <p:nvPr/>
        </p:nvSpPr>
        <p:spPr>
          <a:xfrm>
            <a:off x="3424496" y="4780357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Backoffice</a:t>
            </a:r>
            <a:endParaRPr lang="pt-BR" sz="1600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36112C7-04E5-497D-BD62-4C23023499EA}"/>
              </a:ext>
            </a:extLst>
          </p:cNvPr>
          <p:cNvSpPr/>
          <p:nvPr/>
        </p:nvSpPr>
        <p:spPr>
          <a:xfrm>
            <a:off x="6248718" y="5356519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Cadastro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3399ABD-606A-48DD-BB4B-694D0078D0EE}"/>
              </a:ext>
            </a:extLst>
          </p:cNvPr>
          <p:cNvSpPr/>
          <p:nvPr/>
        </p:nvSpPr>
        <p:spPr>
          <a:xfrm>
            <a:off x="72092" y="3147779"/>
            <a:ext cx="1929254" cy="516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Canais Digitais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66B8A50-CEA2-4B14-97F7-2170D372F2ED}"/>
              </a:ext>
            </a:extLst>
          </p:cNvPr>
          <p:cNvSpPr/>
          <p:nvPr/>
        </p:nvSpPr>
        <p:spPr>
          <a:xfrm>
            <a:off x="72092" y="3695004"/>
            <a:ext cx="1929254" cy="516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Canais Transacionais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605971-9F2F-4790-BB6F-1712EA38E13A}"/>
              </a:ext>
            </a:extLst>
          </p:cNvPr>
          <p:cNvSpPr/>
          <p:nvPr/>
        </p:nvSpPr>
        <p:spPr>
          <a:xfrm>
            <a:off x="2019320" y="4780357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Comercial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A631CA9-9FDF-46A1-8F2E-053998BA3DDA}"/>
              </a:ext>
            </a:extLst>
          </p:cNvPr>
          <p:cNvSpPr/>
          <p:nvPr/>
        </p:nvSpPr>
        <p:spPr>
          <a:xfrm>
            <a:off x="72092" y="4242230"/>
            <a:ext cx="1929254" cy="516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CRM, Ofertas e </a:t>
            </a:r>
            <a:r>
              <a:rPr lang="pt-BR" dirty="0" err="1"/>
              <a:t>Pricing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DB3621C-6B64-4331-840E-E88B703D0B0D}"/>
              </a:ext>
            </a:extLst>
          </p:cNvPr>
          <p:cNvSpPr/>
          <p:nvPr/>
        </p:nvSpPr>
        <p:spPr>
          <a:xfrm>
            <a:off x="7640022" y="4780357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Finanças &amp; Controladoria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46B48A7-26CD-4F8C-95CE-E3254FE1D40E}"/>
              </a:ext>
            </a:extLst>
          </p:cNvPr>
          <p:cNvSpPr/>
          <p:nvPr/>
        </p:nvSpPr>
        <p:spPr>
          <a:xfrm>
            <a:off x="2033058" y="5356519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Gente &amp; Gestão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9ED59AB-F1D0-4BF2-A678-DC125F1ED80F}"/>
              </a:ext>
            </a:extLst>
          </p:cNvPr>
          <p:cNvSpPr/>
          <p:nvPr/>
        </p:nvSpPr>
        <p:spPr>
          <a:xfrm>
            <a:off x="4829672" y="4780357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Logística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A497BF3-220E-4FE3-8770-1E9C55F0FC80}"/>
              </a:ext>
            </a:extLst>
          </p:cNvPr>
          <p:cNvSpPr/>
          <p:nvPr/>
        </p:nvSpPr>
        <p:spPr>
          <a:xfrm>
            <a:off x="72092" y="2600554"/>
            <a:ext cx="1929254" cy="516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Plataforma Digital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BC68D2-C45D-4B8E-B6D3-7474A8B63FB9}"/>
              </a:ext>
            </a:extLst>
          </p:cNvPr>
          <p:cNvSpPr/>
          <p:nvPr/>
        </p:nvSpPr>
        <p:spPr>
          <a:xfrm>
            <a:off x="3438278" y="5356519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Prevenção Fraudes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13936C3-72B6-42C6-B21A-7C42CAB61419}"/>
              </a:ext>
            </a:extLst>
          </p:cNvPr>
          <p:cNvSpPr/>
          <p:nvPr/>
        </p:nvSpPr>
        <p:spPr>
          <a:xfrm>
            <a:off x="7653937" y="5356519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Riscos &amp; </a:t>
            </a:r>
            <a:r>
              <a:rPr lang="pt-BR" sz="1600" dirty="0" err="1"/>
              <a:t>Compliance</a:t>
            </a:r>
            <a:endParaRPr lang="pt-BR" sz="16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8146A30-7B59-4D84-8D03-82CBF24FAA45}"/>
              </a:ext>
            </a:extLst>
          </p:cNvPr>
          <p:cNvSpPr/>
          <p:nvPr/>
        </p:nvSpPr>
        <p:spPr>
          <a:xfrm>
            <a:off x="72092" y="1506104"/>
            <a:ext cx="1929254" cy="516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Serviços Financeiros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453347-E5FE-480C-A01C-5CECC22E40F7}"/>
              </a:ext>
            </a:extLst>
          </p:cNvPr>
          <p:cNvSpPr/>
          <p:nvPr/>
        </p:nvSpPr>
        <p:spPr>
          <a:xfrm>
            <a:off x="4843498" y="5356519"/>
            <a:ext cx="1358056" cy="5047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Tecnologia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70A5EB1-BCC0-495E-BCE1-833909487735}"/>
              </a:ext>
            </a:extLst>
          </p:cNvPr>
          <p:cNvSpPr/>
          <p:nvPr/>
        </p:nvSpPr>
        <p:spPr>
          <a:xfrm>
            <a:off x="72092" y="2053329"/>
            <a:ext cx="1929254" cy="5161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Transacionais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B85DE23-B338-4006-835D-933C028DE4DE}"/>
              </a:ext>
            </a:extLst>
          </p:cNvPr>
          <p:cNvSpPr/>
          <p:nvPr/>
        </p:nvSpPr>
        <p:spPr>
          <a:xfrm>
            <a:off x="2086309" y="3144692"/>
            <a:ext cx="1216800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APP e Portais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77EF1BC-7A4C-4D7F-AB79-133867D54B49}"/>
              </a:ext>
            </a:extLst>
          </p:cNvPr>
          <p:cNvSpPr/>
          <p:nvPr/>
        </p:nvSpPr>
        <p:spPr>
          <a:xfrm>
            <a:off x="3357067" y="3144692"/>
            <a:ext cx="1214934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Onboarding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Canais Externos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EDA388B-C44B-474D-8F22-EDF65574EA08}"/>
              </a:ext>
            </a:extLst>
          </p:cNvPr>
          <p:cNvSpPr/>
          <p:nvPr/>
        </p:nvSpPr>
        <p:spPr>
          <a:xfrm>
            <a:off x="2086309" y="2599930"/>
            <a:ext cx="1216800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E-Commerce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2FC3036-F889-4D60-BE3B-2A0CBEF10558}"/>
              </a:ext>
            </a:extLst>
          </p:cNvPr>
          <p:cNvSpPr/>
          <p:nvPr/>
        </p:nvSpPr>
        <p:spPr>
          <a:xfrm>
            <a:off x="3391114" y="2599930"/>
            <a:ext cx="1214934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Marketplace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AD11649-F0C4-40AD-B081-BE1C462C2492}"/>
              </a:ext>
            </a:extLst>
          </p:cNvPr>
          <p:cNvSpPr/>
          <p:nvPr/>
        </p:nvSpPr>
        <p:spPr>
          <a:xfrm>
            <a:off x="4606048" y="3144692"/>
            <a:ext cx="1214934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Onboarding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166724B-A3F2-4325-A046-992F275ED601}"/>
              </a:ext>
            </a:extLst>
          </p:cNvPr>
          <p:cNvSpPr/>
          <p:nvPr/>
        </p:nvSpPr>
        <p:spPr>
          <a:xfrm>
            <a:off x="5855029" y="3144692"/>
            <a:ext cx="1214934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tx1"/>
                </a:solidFill>
              </a:rPr>
              <a:t>Onboarding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</a:rPr>
              <a:t>Tracking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3CB4F98-8547-4B78-BAE0-095F8B8C1BFD}"/>
              </a:ext>
            </a:extLst>
          </p:cNvPr>
          <p:cNvSpPr/>
          <p:nvPr/>
        </p:nvSpPr>
        <p:spPr>
          <a:xfrm>
            <a:off x="2086309" y="3680532"/>
            <a:ext cx="1216800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POS, POS Digital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34210B-76AD-4A58-B382-EE616F7F8699}"/>
              </a:ext>
            </a:extLst>
          </p:cNvPr>
          <p:cNvSpPr/>
          <p:nvPr/>
        </p:nvSpPr>
        <p:spPr>
          <a:xfrm>
            <a:off x="3391114" y="3680532"/>
            <a:ext cx="1214934" cy="5161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TEF, POS TEF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5A07E86-83C0-432F-81C1-94D1B7C731E5}"/>
              </a:ext>
            </a:extLst>
          </p:cNvPr>
          <p:cNvSpPr/>
          <p:nvPr/>
        </p:nvSpPr>
        <p:spPr>
          <a:xfrm>
            <a:off x="2086309" y="1499896"/>
            <a:ext cx="1216800" cy="50981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Antecipação Recebíveis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C7F4A58-F425-427B-989F-0BF9D20B4037}"/>
              </a:ext>
            </a:extLst>
          </p:cNvPr>
          <p:cNvSpPr/>
          <p:nvPr/>
        </p:nvSpPr>
        <p:spPr>
          <a:xfrm>
            <a:off x="3357067" y="1499896"/>
            <a:ext cx="1214934" cy="50981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Extratos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C52E057-781A-4EA5-A149-BE11ADFC7793}"/>
              </a:ext>
            </a:extLst>
          </p:cNvPr>
          <p:cNvSpPr/>
          <p:nvPr/>
        </p:nvSpPr>
        <p:spPr>
          <a:xfrm>
            <a:off x="4606048" y="1499896"/>
            <a:ext cx="1214934" cy="50981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Liquidação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2B688FE-CD32-41FB-9EB2-14256D27F22C}"/>
              </a:ext>
            </a:extLst>
          </p:cNvPr>
          <p:cNvSpPr/>
          <p:nvPr/>
        </p:nvSpPr>
        <p:spPr>
          <a:xfrm>
            <a:off x="8539316" y="958879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D8BA51B-8726-4F25-A910-D8DD5787A10C}"/>
              </a:ext>
            </a:extLst>
          </p:cNvPr>
          <p:cNvSpPr/>
          <p:nvPr/>
        </p:nvSpPr>
        <p:spPr>
          <a:xfrm>
            <a:off x="8540044" y="1499896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2258B88-5A97-43AB-96B2-02383E6E57B5}"/>
              </a:ext>
            </a:extLst>
          </p:cNvPr>
          <p:cNvSpPr/>
          <p:nvPr/>
        </p:nvSpPr>
        <p:spPr>
          <a:xfrm>
            <a:off x="8525296" y="2053773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2008F07-DBE1-4E77-B9A4-1AFBF9E28E02}"/>
              </a:ext>
            </a:extLst>
          </p:cNvPr>
          <p:cNvSpPr/>
          <p:nvPr/>
        </p:nvSpPr>
        <p:spPr>
          <a:xfrm>
            <a:off x="8525296" y="2599930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062B12E-4078-4207-A6BF-878C1EEE0278}"/>
              </a:ext>
            </a:extLst>
          </p:cNvPr>
          <p:cNvSpPr/>
          <p:nvPr/>
        </p:nvSpPr>
        <p:spPr>
          <a:xfrm>
            <a:off x="8525296" y="3144692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A6F8973-0EF6-4A8E-BE22-B0C80B1E16E4}"/>
              </a:ext>
            </a:extLst>
          </p:cNvPr>
          <p:cNvSpPr/>
          <p:nvPr/>
        </p:nvSpPr>
        <p:spPr>
          <a:xfrm>
            <a:off x="8525296" y="3680532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F895BEDD-C439-4C1E-8A1B-FEBDBB4A7EB0}"/>
              </a:ext>
            </a:extLst>
          </p:cNvPr>
          <p:cNvSpPr/>
          <p:nvPr/>
        </p:nvSpPr>
        <p:spPr>
          <a:xfrm>
            <a:off x="8525296" y="4242230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Chave Esquerda 43">
            <a:extLst>
              <a:ext uri="{FF2B5EF4-FFF2-40B4-BE49-F238E27FC236}">
                <a16:creationId xmlns:a16="http://schemas.microsoft.com/office/drawing/2014/main" id="{1B7B9E02-FB13-44D4-A16D-0308490B2318}"/>
              </a:ext>
            </a:extLst>
          </p:cNvPr>
          <p:cNvSpPr/>
          <p:nvPr/>
        </p:nvSpPr>
        <p:spPr>
          <a:xfrm rot="16200000">
            <a:off x="5243989" y="2960539"/>
            <a:ext cx="338067" cy="6254046"/>
          </a:xfrm>
          <a:prstGeom prst="leftBrace">
            <a:avLst>
              <a:gd name="adj1" fmla="val 8333"/>
              <a:gd name="adj2" fmla="val 500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243CDB9-1795-4FF8-BB3C-E9C187EFB727}"/>
              </a:ext>
            </a:extLst>
          </p:cNvPr>
          <p:cNvSpPr/>
          <p:nvPr/>
        </p:nvSpPr>
        <p:spPr>
          <a:xfrm>
            <a:off x="5198767" y="6283135"/>
            <a:ext cx="442452" cy="50471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E3F85B13-B864-42A4-A269-904DE2FEEF39}"/>
              </a:ext>
            </a:extLst>
          </p:cNvPr>
          <p:cNvSpPr/>
          <p:nvPr/>
        </p:nvSpPr>
        <p:spPr>
          <a:xfrm>
            <a:off x="403451" y="4976836"/>
            <a:ext cx="1061525" cy="101429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20HC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D420142-5777-4E31-9B17-21C53D1D1238}"/>
              </a:ext>
            </a:extLst>
          </p:cNvPr>
          <p:cNvSpPr/>
          <p:nvPr/>
        </p:nvSpPr>
        <p:spPr>
          <a:xfrm>
            <a:off x="-202974" y="-60627"/>
            <a:ext cx="9144000" cy="8671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Gestão de Projetos| Organização por Processos Negócio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8529AB4E-266B-4131-8569-237FA96A3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3" y="651288"/>
            <a:ext cx="8419306" cy="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14083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50506_jo_teste">
  <a:themeElements>
    <a:clrScheme name="getnet">
      <a:dk1>
        <a:srgbClr val="1E1E1E"/>
      </a:dk1>
      <a:lt1>
        <a:sysClr val="window" lastClr="FFFFFF"/>
      </a:lt1>
      <a:dk2>
        <a:srgbClr val="3E133E"/>
      </a:dk2>
      <a:lt2>
        <a:srgbClr val="E0DBC8"/>
      </a:lt2>
      <a:accent1>
        <a:srgbClr val="FC0006"/>
      </a:accent1>
      <a:accent2>
        <a:srgbClr val="3E133E"/>
      </a:accent2>
      <a:accent3>
        <a:srgbClr val="D9D3BC"/>
      </a:accent3>
      <a:accent4>
        <a:srgbClr val="FFFFFF"/>
      </a:accent4>
      <a:accent5>
        <a:srgbClr val="FC0006"/>
      </a:accent5>
      <a:accent6>
        <a:srgbClr val="3E133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150506_jo_teste">
  <a:themeElements>
    <a:clrScheme name="getnet">
      <a:dk1>
        <a:srgbClr val="1E1E1E"/>
      </a:dk1>
      <a:lt1>
        <a:sysClr val="window" lastClr="FFFFFF"/>
      </a:lt1>
      <a:dk2>
        <a:srgbClr val="3E133E"/>
      </a:dk2>
      <a:lt2>
        <a:srgbClr val="E0DBC8"/>
      </a:lt2>
      <a:accent1>
        <a:srgbClr val="FC0006"/>
      </a:accent1>
      <a:accent2>
        <a:srgbClr val="3E133E"/>
      </a:accent2>
      <a:accent3>
        <a:srgbClr val="D9D3BC"/>
      </a:accent3>
      <a:accent4>
        <a:srgbClr val="FFFFFF"/>
      </a:accent4>
      <a:accent5>
        <a:srgbClr val="FC0006"/>
      </a:accent5>
      <a:accent6>
        <a:srgbClr val="3E133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ECFBD1-A940-4167-BE1A-05EE6AAA1033}">
  <we:reference id="wa104380594" version="1.0.0.0" store="pt-BR" storeType="OMEX"/>
  <we:alternateReferences>
    <we:reference id="WA104380594" version="1.0.0.0" store="WA104380594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487BE4B1077974BBB7C1DD255F2D072" ma:contentTypeVersion="0" ma:contentTypeDescription="Crie um novo documento." ma:contentTypeScope="" ma:versionID="019ba442b67d8c82eddb4d83ed8d08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01240-EE6F-4398-8DAA-48B614149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926051-D4EB-4E10-9C18-289C5C473B47}">
  <ds:schemaRefs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B3F4A30-FD89-4B6E-AE71-9223D8959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150506_jo_teste.thmx</Template>
  <TotalTime>13119</TotalTime>
  <Words>1654</Words>
  <Application>Microsoft Office PowerPoint</Application>
  <PresentationFormat>Apresentação na tela (4:3)</PresentationFormat>
  <Paragraphs>714</Paragraphs>
  <Slides>17</Slides>
  <Notes>1</Notes>
  <HiddenSlides>1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150506_jo_teste</vt:lpstr>
      <vt:lpstr>4_150506_jo_teste</vt:lpstr>
      <vt:lpstr>Slide do think-cell</vt:lpstr>
      <vt:lpstr>Superintendência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Joelma Tokusato</dc:creator>
  <cp:lastModifiedBy>Leila Caires Klevanskis</cp:lastModifiedBy>
  <cp:revision>203</cp:revision>
  <dcterms:created xsi:type="dcterms:W3CDTF">2015-05-06T17:35:30Z</dcterms:created>
  <dcterms:modified xsi:type="dcterms:W3CDTF">2020-05-14T15:14:16Z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0x010100C487BE4B1077974BBB7C1DD255F2D072</vt:lpwstr>
  </property>
</Properties>
</file>