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3" r:id="rId2"/>
    <p:sldId id="264" r:id="rId3"/>
    <p:sldId id="257" r:id="rId4"/>
    <p:sldId id="266" r:id="rId5"/>
    <p:sldId id="259" r:id="rId6"/>
    <p:sldId id="258" r:id="rId7"/>
    <p:sldId id="270" r:id="rId8"/>
    <p:sldId id="265" r:id="rId9"/>
    <p:sldId id="260" r:id="rId10"/>
    <p:sldId id="271" r:id="rId11"/>
    <p:sldId id="279" r:id="rId12"/>
    <p:sldId id="267" r:id="rId13"/>
    <p:sldId id="272" r:id="rId14"/>
    <p:sldId id="269" r:id="rId15"/>
    <p:sldId id="268" r:id="rId16"/>
    <p:sldId id="273" r:id="rId17"/>
    <p:sldId id="277" r:id="rId18"/>
    <p:sldId id="274" r:id="rId19"/>
    <p:sldId id="276" r:id="rId20"/>
    <p:sldId id="278" r:id="rId21"/>
    <p:sldId id="28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9CA"/>
    <a:srgbClr val="8B0205"/>
    <a:srgbClr val="EE696E"/>
    <a:srgbClr val="FF0000"/>
    <a:srgbClr val="8C0205"/>
    <a:srgbClr val="C00000"/>
    <a:srgbClr val="FF0005"/>
    <a:srgbClr val="B40003"/>
    <a:srgbClr val="FF14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0"/>
    <p:restoredTop sz="94580"/>
  </p:normalViewPr>
  <p:slideViewPr>
    <p:cSldViewPr snapToGrid="0" snapToObjects="1">
      <p:cViewPr varScale="1">
        <p:scale>
          <a:sx n="69" d="100"/>
          <a:sy n="69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000" dirty="0" smtClean="0"/>
              <a:t>Динамика</a:t>
            </a:r>
            <a:r>
              <a:rPr lang="ru-RU" sz="1000" baseline="0" dirty="0" smtClean="0"/>
              <a:t> объема торгов по акциям, облигациям и инструментам срочного рынка, в млрд. </a:t>
            </a:r>
            <a:r>
              <a:rPr lang="ru-RU" sz="1000" baseline="0" dirty="0" err="1" smtClean="0"/>
              <a:t>руб</a:t>
            </a:r>
            <a:r>
              <a:rPr lang="ru-RU" sz="1000" baseline="0" dirty="0" smtClean="0"/>
              <a:t> </a:t>
            </a:r>
            <a:endParaRPr lang="ru-RU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694064655707501"/>
          <c:y val="0.26477800809548602"/>
          <c:w val="0.85187598130088904"/>
          <c:h val="0.54137361993479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Акции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9185</c:v>
                </c:pt>
                <c:pt idx="1">
                  <c:v>10830</c:v>
                </c:pt>
                <c:pt idx="2">
                  <c:v>12443</c:v>
                </c:pt>
                <c:pt idx="3">
                  <c:v>23905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02-433D-A94A-FEDD02C2CE2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Облигации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26228</c:v>
                </c:pt>
                <c:pt idx="1">
                  <c:v>29841</c:v>
                </c:pt>
                <c:pt idx="2">
                  <c:v>28219</c:v>
                </c:pt>
                <c:pt idx="3">
                  <c:v>30617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02-433D-A94A-FEDD02C2CE2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Срочный рынок</c:v>
                </c:pt>
              </c:strCache>
            </c:strRef>
          </c:tx>
          <c:spPr>
            <a:solidFill>
              <a:srgbClr val="E10004"/>
            </a:solidFill>
            <a:ln>
              <a:noFill/>
            </a:ln>
            <a:effectLst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Лист1!$D$2:$D$5</c:f>
              <c:numCache>
                <c:formatCode>#,##0</c:formatCode>
                <c:ptCount val="4"/>
                <c:pt idx="0">
                  <c:v>84497</c:v>
                </c:pt>
                <c:pt idx="1">
                  <c:v>89263</c:v>
                </c:pt>
                <c:pt idx="2">
                  <c:v>82370</c:v>
                </c:pt>
                <c:pt idx="3">
                  <c:v>129864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02-433D-A94A-FEDD02C2CE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46302000"/>
        <c:axId val="-1246301472"/>
      </c:barChart>
      <c:catAx>
        <c:axId val="-124630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246301472"/>
        <c:crosses val="autoZero"/>
        <c:auto val="1"/>
        <c:lblAlgn val="ctr"/>
        <c:lblOffset val="100"/>
        <c:noMultiLvlLbl val="0"/>
      </c:catAx>
      <c:valAx>
        <c:axId val="-124630147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24630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496698191064299"/>
          <c:y val="0.87750486516808601"/>
          <c:w val="0.72313612510452396"/>
          <c:h val="0.122495134831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 smtClean="0"/>
              <a:t>Доля частных инвесторов</a:t>
            </a:r>
            <a:r>
              <a:rPr lang="ru-RU" sz="1200" baseline="0" smtClean="0"/>
              <a:t> на торгах в ноябре 2020</a:t>
            </a:r>
            <a:endParaRPr lang="ru-RU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656653045336599"/>
          <c:y val="0.22130668027532599"/>
          <c:w val="0.32407967093346401"/>
          <c:h val="0.6350396435194980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B6-4B6F-85FB-CACA9CE1E077}"/>
              </c:ext>
            </c:extLst>
          </c:dPt>
          <c:dPt>
            <c:idx val="1"/>
            <c:bubble3D val="0"/>
            <c:spPr>
              <a:solidFill>
                <a:srgbClr val="8802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B6-4B6F-85FB-CACA9CE1E077}"/>
              </c:ext>
            </c:extLst>
          </c:dPt>
          <c:dPt>
            <c:idx val="2"/>
            <c:bubble3D val="0"/>
            <c:spPr>
              <a:solidFill>
                <a:srgbClr val="BFBFB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B6-4B6F-85FB-CACA9CE1E077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B6-4B6F-85FB-CACA9CE1E077}"/>
              </c:ext>
            </c:extLst>
          </c:dPt>
          <c:cat>
            <c:strRef>
              <c:f>Лист1!$A$2:$A$5</c:f>
              <c:strCache>
                <c:ptCount val="4"/>
                <c:pt idx="0">
                  <c:v>акции</c:v>
                </c:pt>
                <c:pt idx="1">
                  <c:v>облигации</c:v>
                </c:pt>
                <c:pt idx="2">
                  <c:v>спот-рынок валюты</c:v>
                </c:pt>
                <c:pt idx="3">
                  <c:v>срочный рынок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0.41</c:v>
                </c:pt>
                <c:pt idx="1">
                  <c:v>0.17</c:v>
                </c:pt>
                <c:pt idx="2">
                  <c:v>0.123</c:v>
                </c:pt>
                <c:pt idx="3">
                  <c:v>0.42099999999999999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B6-4B6F-85FB-CACA9CE1E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8030199665171"/>
          <c:y val="0.231977695074744"/>
          <c:w val="0.26392222655008402"/>
          <c:h val="0.711114872854457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 dirty="0" smtClean="0"/>
              <a:t>Динамика</a:t>
            </a:r>
            <a:r>
              <a:rPr lang="ru-RU" sz="1200" baseline="0" dirty="0" smtClean="0"/>
              <a:t> </a:t>
            </a:r>
            <a:r>
              <a:rPr lang="ru-RU" sz="1200" baseline="0" smtClean="0"/>
              <a:t>объема торгов </a:t>
            </a:r>
            <a:r>
              <a:rPr lang="ru-RU" sz="1200" baseline="0" dirty="0" smtClean="0"/>
              <a:t>в млрд. </a:t>
            </a:r>
            <a:r>
              <a:rPr lang="ru-RU" sz="1200" baseline="0" dirty="0" err="1" smtClean="0"/>
              <a:t>руб</a:t>
            </a:r>
            <a:r>
              <a:rPr lang="ru-RU" sz="1200" baseline="0" dirty="0" smtClean="0"/>
              <a:t> </a:t>
            </a:r>
            <a:endParaRPr lang="ru-RU" sz="1200" dirty="0"/>
          </a:p>
        </c:rich>
      </c:tx>
      <c:layout>
        <c:manualLayout>
          <c:xMode val="edge"/>
          <c:yMode val="edge"/>
          <c:x val="0.12918619037680601"/>
          <c:y val="5.4895233191876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694064655707501"/>
          <c:y val="0.26477800809548602"/>
          <c:w val="0.85187598130088904"/>
          <c:h val="0.54137361993479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Акции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9185</c:v>
                </c:pt>
                <c:pt idx="1">
                  <c:v>10830</c:v>
                </c:pt>
                <c:pt idx="2">
                  <c:v>12443</c:v>
                </c:pt>
                <c:pt idx="3">
                  <c:v>23905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0-4E6D-A672-5ACC72AA481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Облигации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26228</c:v>
                </c:pt>
                <c:pt idx="1">
                  <c:v>29841</c:v>
                </c:pt>
                <c:pt idx="2">
                  <c:v>28219</c:v>
                </c:pt>
                <c:pt idx="3">
                  <c:v>30617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B0-4E6D-A672-5ACC72AA481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Срочный рынок</c:v>
                </c:pt>
              </c:strCache>
            </c:strRef>
          </c:tx>
          <c:spPr>
            <a:solidFill>
              <a:srgbClr val="E10004"/>
            </a:solidFill>
            <a:ln>
              <a:noFill/>
            </a:ln>
            <a:effectLst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Лист1!$D$2:$D$5</c:f>
              <c:numCache>
                <c:formatCode>#,##0</c:formatCode>
                <c:ptCount val="4"/>
                <c:pt idx="0">
                  <c:v>84497</c:v>
                </c:pt>
                <c:pt idx="1">
                  <c:v>89263</c:v>
                </c:pt>
                <c:pt idx="2">
                  <c:v>82370</c:v>
                </c:pt>
                <c:pt idx="3">
                  <c:v>129864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B0-4E6D-A672-5ACC72A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63973120"/>
        <c:axId val="-1263869488"/>
      </c:barChart>
      <c:catAx>
        <c:axId val="-126397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263869488"/>
        <c:crosses val="autoZero"/>
        <c:auto val="1"/>
        <c:lblAlgn val="ctr"/>
        <c:lblOffset val="100"/>
        <c:noMultiLvlLbl val="0"/>
      </c:catAx>
      <c:valAx>
        <c:axId val="-126386948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26397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496698191064299"/>
          <c:y val="0.87750486516808601"/>
          <c:w val="0.72313612510452396"/>
          <c:h val="0.122495134831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 dirty="0" smtClean="0"/>
              <a:t>Доля частных инвесторов</a:t>
            </a:r>
            <a:r>
              <a:rPr lang="ru-RU" sz="1200" baseline="0" dirty="0" smtClean="0"/>
              <a:t> на торгах в ноябре 2020</a:t>
            </a:r>
            <a:endParaRPr lang="ru-RU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656653045336599"/>
          <c:y val="0.22130668027532599"/>
          <c:w val="0.32407967093346401"/>
          <c:h val="0.6350396435194980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9F-49DB-B368-3FE07022263F}"/>
              </c:ext>
            </c:extLst>
          </c:dPt>
          <c:dPt>
            <c:idx val="1"/>
            <c:bubble3D val="0"/>
            <c:spPr>
              <a:solidFill>
                <a:srgbClr val="88020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9F-49DB-B368-3FE07022263F}"/>
              </c:ext>
            </c:extLst>
          </c:dPt>
          <c:dPt>
            <c:idx val="2"/>
            <c:bubble3D val="0"/>
            <c:spPr>
              <a:solidFill>
                <a:srgbClr val="BFBFB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9F-49DB-B368-3FE07022263F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9F-49DB-B368-3FE07022263F}"/>
              </c:ext>
            </c:extLst>
          </c:dPt>
          <c:cat>
            <c:strRef>
              <c:f>Лист1!$A$2:$A$5</c:f>
              <c:strCache>
                <c:ptCount val="4"/>
                <c:pt idx="0">
                  <c:v>акции</c:v>
                </c:pt>
                <c:pt idx="1">
                  <c:v>облигации</c:v>
                </c:pt>
                <c:pt idx="2">
                  <c:v>спот-рынок валюты</c:v>
                </c:pt>
                <c:pt idx="3">
                  <c:v>срочный рынок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0.41</c:v>
                </c:pt>
                <c:pt idx="1">
                  <c:v>0.17</c:v>
                </c:pt>
                <c:pt idx="2">
                  <c:v>0.123</c:v>
                </c:pt>
                <c:pt idx="3">
                  <c:v>0.42099999999999999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9F-49DB-B368-3FE070222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8030199665171"/>
          <c:y val="0.231977695074744"/>
          <c:w val="0.26392222655008402"/>
          <c:h val="0.711114872854457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200" baseline="0" dirty="0" smtClean="0"/>
              <a:t>Прогноз роста потенциальных пользователей</a:t>
            </a:r>
            <a:endParaRPr lang="ru-RU" sz="1200" dirty="0"/>
          </a:p>
        </c:rich>
      </c:tx>
      <c:layout>
        <c:manualLayout>
          <c:xMode val="edge"/>
          <c:yMode val="edge"/>
          <c:x val="0.36159831567157202"/>
          <c:y val="0.116212509264974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69-41DB-A136-BD5544009A83}"/>
              </c:ext>
            </c:extLst>
          </c:dPt>
          <c:dPt>
            <c:idx val="5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69-41DB-A136-BD5544009A83}"/>
              </c:ext>
            </c:extLst>
          </c:dPt>
          <c:dPt>
            <c:idx val="6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69-41DB-A136-BD5544009A83}"/>
              </c:ext>
            </c:extLst>
          </c:dPt>
          <c:dPt>
            <c:idx val="7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69-41DB-A136-BD5544009A83}"/>
              </c:ext>
            </c:extLst>
          </c:dPt>
          <c:dPt>
            <c:idx val="8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369-41DB-A136-BD5544009A83}"/>
              </c:ext>
            </c:extLst>
          </c:dPt>
          <c:cat>
            <c:numRef>
              <c:f>Лист1!$A$2:$A$10</c:f>
              <c:numCache>
                <c:formatCode>General</c:formatCode>
                <c:ptCount val="9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</c:v>
                </c:pt>
                <c:pt idx="5">
                  <c:v>2027</c:v>
                </c:pt>
                <c:pt idx="6">
                  <c:v>2028</c:v>
                </c:pt>
                <c:pt idx="7">
                  <c:v>2029</c:v>
                </c:pt>
                <c:pt idx="8">
                  <c:v>2030</c:v>
                </c:pt>
              </c:numCache>
            </c:num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195747.5</c:v>
                </c:pt>
                <c:pt idx="1">
                  <c:v>281460.40439758002</c:v>
                </c:pt>
                <c:pt idx="2">
                  <c:v>320728.57993380271</c:v>
                </c:pt>
                <c:pt idx="3">
                  <c:v>365475.28668028198</c:v>
                </c:pt>
                <c:pt idx="4">
                  <c:v>416641.8268155214</c:v>
                </c:pt>
                <c:pt idx="5">
                  <c:v>474971.68256969441</c:v>
                </c:pt>
                <c:pt idx="6">
                  <c:v>541467.7181294515</c:v>
                </c:pt>
                <c:pt idx="7">
                  <c:v>617273.19866757467</c:v>
                </c:pt>
                <c:pt idx="8">
                  <c:v>703691.44648103497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369-41DB-A136-BD5544009A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-1656957232"/>
        <c:axId val="-1223862864"/>
      </c:barChart>
      <c:catAx>
        <c:axId val="-165695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223862864"/>
        <c:crosses val="autoZero"/>
        <c:auto val="1"/>
        <c:lblAlgn val="ctr"/>
        <c:lblOffset val="100"/>
        <c:noMultiLvlLbl val="0"/>
      </c:catAx>
      <c:valAx>
        <c:axId val="-1223862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65695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3</a:t>
            </a:r>
            <a:r>
              <a:rPr lang="ru-RU" baseline="0" dirty="0" smtClean="0"/>
              <a:t> вида прогнозов прибыли в период с 2022 по 2025 в млн. руб. 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пессимистичный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3202</c:v>
                </c:pt>
                <c:pt idx="1">
                  <c:v>5503</c:v>
                </c:pt>
                <c:pt idx="2">
                  <c:v>6374</c:v>
                </c:pt>
                <c:pt idx="3">
                  <c:v>7367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7D-42A0-8642-BC52CD7AA29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rgbClr val="8B0205"/>
            </a:solidFill>
            <a:ln>
              <a:noFill/>
            </a:ln>
            <a:effectLst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5078</c:v>
                </c:pt>
                <c:pt idx="1">
                  <c:v>7568</c:v>
                </c:pt>
                <c:pt idx="2">
                  <c:v>8464</c:v>
                </c:pt>
                <c:pt idx="3">
                  <c:v>9481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7D-42A0-8642-BC52CD7AA29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оптимистичный</c:v>
                </c:pt>
              </c:strCache>
            </c:strRef>
          </c:tx>
          <c:spPr>
            <a:solidFill>
              <a:srgbClr val="EE696E"/>
            </a:solidFill>
            <a:ln>
              <a:noFill/>
            </a:ln>
            <a:effectLst/>
          </c:spPr>
          <c:invertIfNegative val="0"/>
          <c:cat>
            <c:numRef>
              <c:f>Лист1!$A$2:$A$5</c:f>
              <c:numCache>
                <c:formatCode>General</c:formatCode>
                <c:ptCount val="4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6485</c:v>
                </c:pt>
                <c:pt idx="1">
                  <c:v>9117</c:v>
                </c:pt>
                <c:pt idx="2">
                  <c:v>10032</c:v>
                </c:pt>
                <c:pt idx="3">
                  <c:v>11067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7D-42A0-8642-BC52CD7AA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32065136"/>
        <c:axId val="-1532715008"/>
      </c:barChart>
      <c:catAx>
        <c:axId val="-153206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532715008"/>
        <c:crosses val="autoZero"/>
        <c:auto val="1"/>
        <c:lblAlgn val="ctr"/>
        <c:lblOffset val="100"/>
        <c:noMultiLvlLbl val="0"/>
      </c:catAx>
      <c:valAx>
        <c:axId val="-1532715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153206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2ADEA-E199-7348-9387-4AE57C1CBA6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FF3CFAB-E057-F241-8D39-F2DA7650920E}">
      <dgm:prSet phldrT="[Текст]" custT="1"/>
      <dgm:spPr>
        <a:solidFill>
          <a:srgbClr val="EE696E">
            <a:alpha val="50000"/>
          </a:srgbClr>
        </a:solidFill>
      </dgm:spPr>
      <dgm:t>
        <a:bodyPr/>
        <a:lstStyle/>
        <a:p>
          <a:r>
            <a:rPr lang="ru-RU" sz="1400" b="1" dirty="0" smtClean="0">
              <a:solidFill>
                <a:schemeClr val="bg1"/>
              </a:solidFill>
            </a:rPr>
            <a:t>Инструменты срочного рынка</a:t>
          </a:r>
          <a:endParaRPr lang="ru-RU" sz="1400" b="1" dirty="0">
            <a:solidFill>
              <a:schemeClr val="bg1"/>
            </a:solidFill>
          </a:endParaRPr>
        </a:p>
      </dgm:t>
    </dgm:pt>
    <dgm:pt modelId="{0E76E2DC-5917-5448-ACB2-CD9ACAAD1E8C}" type="parTrans" cxnId="{9D5521C0-2D26-EB47-B7F8-3E65A7E714D8}">
      <dgm:prSet/>
      <dgm:spPr/>
      <dgm:t>
        <a:bodyPr/>
        <a:lstStyle/>
        <a:p>
          <a:endParaRPr lang="ru-RU"/>
        </a:p>
      </dgm:t>
    </dgm:pt>
    <dgm:pt modelId="{11D9A6D9-5D52-9D4E-9169-F07CDDC1B160}" type="sibTrans" cxnId="{9D5521C0-2D26-EB47-B7F8-3E65A7E714D8}">
      <dgm:prSet/>
      <dgm:spPr/>
      <dgm:t>
        <a:bodyPr/>
        <a:lstStyle/>
        <a:p>
          <a:endParaRPr lang="ru-RU"/>
        </a:p>
      </dgm:t>
    </dgm:pt>
    <dgm:pt modelId="{ED931F5E-245D-5F49-BFBF-546C18C8D9A4}">
      <dgm:prSet phldrT="[Текст]" custT="1"/>
      <dgm:spPr>
        <a:solidFill>
          <a:srgbClr val="8B0205">
            <a:alpha val="50000"/>
          </a:srgbClr>
        </a:solidFill>
      </dgm:spPr>
      <dgm:t>
        <a:bodyPr/>
        <a:lstStyle/>
        <a:p>
          <a:r>
            <a:rPr lang="ru-RU" sz="1400" b="1" dirty="0" smtClean="0">
              <a:solidFill>
                <a:schemeClr val="bg1"/>
              </a:solidFill>
            </a:rPr>
            <a:t>Акции</a:t>
          </a:r>
          <a:endParaRPr lang="ru-RU" sz="1400" b="1" dirty="0">
            <a:solidFill>
              <a:schemeClr val="bg1"/>
            </a:solidFill>
          </a:endParaRPr>
        </a:p>
      </dgm:t>
    </dgm:pt>
    <dgm:pt modelId="{995C6BD8-AF91-4E4C-918E-420B0B0FDBBF}" type="parTrans" cxnId="{8846DD3C-4D60-7946-B8CE-4823489A64AD}">
      <dgm:prSet/>
      <dgm:spPr/>
      <dgm:t>
        <a:bodyPr/>
        <a:lstStyle/>
        <a:p>
          <a:endParaRPr lang="ru-RU"/>
        </a:p>
      </dgm:t>
    </dgm:pt>
    <dgm:pt modelId="{67C2492F-D2A9-2747-B7F3-2A71D4250D15}" type="sibTrans" cxnId="{8846DD3C-4D60-7946-B8CE-4823489A64AD}">
      <dgm:prSet/>
      <dgm:spPr/>
      <dgm:t>
        <a:bodyPr/>
        <a:lstStyle/>
        <a:p>
          <a:endParaRPr lang="ru-RU"/>
        </a:p>
      </dgm:t>
    </dgm:pt>
    <dgm:pt modelId="{19A03E81-05FB-4945-905B-8885F4A978FB}">
      <dgm:prSet phldrT="[Текст]" custT="1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ru-RU" sz="1400" b="1" dirty="0" smtClean="0">
              <a:solidFill>
                <a:schemeClr val="bg1"/>
              </a:solidFill>
            </a:rPr>
            <a:t>Облигации</a:t>
          </a:r>
          <a:endParaRPr lang="ru-RU" sz="1400" b="1" dirty="0">
            <a:solidFill>
              <a:schemeClr val="bg1"/>
            </a:solidFill>
          </a:endParaRPr>
        </a:p>
      </dgm:t>
    </dgm:pt>
    <dgm:pt modelId="{0D0824D7-8E30-FE46-8125-58390D48ACE0}" type="parTrans" cxnId="{584463DB-B711-284D-92D4-F6FD1215A41A}">
      <dgm:prSet/>
      <dgm:spPr/>
      <dgm:t>
        <a:bodyPr/>
        <a:lstStyle/>
        <a:p>
          <a:endParaRPr lang="ru-RU"/>
        </a:p>
      </dgm:t>
    </dgm:pt>
    <dgm:pt modelId="{2D604973-49BE-F343-807B-66ED8FEB0BFF}" type="sibTrans" cxnId="{584463DB-B711-284D-92D4-F6FD1215A41A}">
      <dgm:prSet/>
      <dgm:spPr/>
      <dgm:t>
        <a:bodyPr/>
        <a:lstStyle/>
        <a:p>
          <a:endParaRPr lang="ru-RU"/>
        </a:p>
      </dgm:t>
    </dgm:pt>
    <dgm:pt modelId="{5B784E90-8641-9745-B26D-704991C738F4}" type="pres">
      <dgm:prSet presAssocID="{D072ADEA-E199-7348-9387-4AE57C1CBA68}" presName="compositeShape" presStyleCnt="0">
        <dgm:presLayoutVars>
          <dgm:chMax val="7"/>
          <dgm:dir/>
          <dgm:resizeHandles val="exact"/>
        </dgm:presLayoutVars>
      </dgm:prSet>
      <dgm:spPr/>
    </dgm:pt>
    <dgm:pt modelId="{D03C3DBA-A994-7847-90C7-E36FE5D60330}" type="pres">
      <dgm:prSet presAssocID="{3FF3CFAB-E057-F241-8D39-F2DA7650920E}" presName="circ1" presStyleLbl="vennNode1" presStyleIdx="0" presStyleCnt="3"/>
      <dgm:spPr/>
      <dgm:t>
        <a:bodyPr/>
        <a:lstStyle/>
        <a:p>
          <a:endParaRPr lang="ru-RU"/>
        </a:p>
      </dgm:t>
    </dgm:pt>
    <dgm:pt modelId="{0349F078-C824-2346-92C5-E0BD24133C91}" type="pres">
      <dgm:prSet presAssocID="{3FF3CFAB-E057-F241-8D39-F2DA7650920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86DE15-2F21-4441-BAFD-717BBB81050F}" type="pres">
      <dgm:prSet presAssocID="{ED931F5E-245D-5F49-BFBF-546C18C8D9A4}" presName="circ2" presStyleLbl="vennNode1" presStyleIdx="1" presStyleCnt="3"/>
      <dgm:spPr/>
      <dgm:t>
        <a:bodyPr/>
        <a:lstStyle/>
        <a:p>
          <a:endParaRPr lang="ru-RU"/>
        </a:p>
      </dgm:t>
    </dgm:pt>
    <dgm:pt modelId="{9A8FC82C-1C90-B24E-816C-A46913D49BE4}" type="pres">
      <dgm:prSet presAssocID="{ED931F5E-245D-5F49-BFBF-546C18C8D9A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43439C-869F-764E-83DD-1C44721F4D71}" type="pres">
      <dgm:prSet presAssocID="{19A03E81-05FB-4945-905B-8885F4A978FB}" presName="circ3" presStyleLbl="vennNode1" presStyleIdx="2" presStyleCnt="3"/>
      <dgm:spPr/>
      <dgm:t>
        <a:bodyPr/>
        <a:lstStyle/>
        <a:p>
          <a:endParaRPr lang="ru-RU"/>
        </a:p>
      </dgm:t>
    </dgm:pt>
    <dgm:pt modelId="{D39943E9-175B-AD4E-862A-D1872BD52C77}" type="pres">
      <dgm:prSet presAssocID="{19A03E81-05FB-4945-905B-8885F4A978F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846DD3C-4D60-7946-B8CE-4823489A64AD}" srcId="{D072ADEA-E199-7348-9387-4AE57C1CBA68}" destId="{ED931F5E-245D-5F49-BFBF-546C18C8D9A4}" srcOrd="1" destOrd="0" parTransId="{995C6BD8-AF91-4E4C-918E-420B0B0FDBBF}" sibTransId="{67C2492F-D2A9-2747-B7F3-2A71D4250D15}"/>
    <dgm:cxn modelId="{D18DD55C-2141-AD40-87A1-82724EAE2EF7}" type="presOf" srcId="{3FF3CFAB-E057-F241-8D39-F2DA7650920E}" destId="{0349F078-C824-2346-92C5-E0BD24133C91}" srcOrd="1" destOrd="0" presId="urn:microsoft.com/office/officeart/2005/8/layout/venn1"/>
    <dgm:cxn modelId="{415C31E0-908C-4446-9888-93A6501BA2F8}" type="presOf" srcId="{19A03E81-05FB-4945-905B-8885F4A978FB}" destId="{5443439C-869F-764E-83DD-1C44721F4D71}" srcOrd="0" destOrd="0" presId="urn:microsoft.com/office/officeart/2005/8/layout/venn1"/>
    <dgm:cxn modelId="{9D5521C0-2D26-EB47-B7F8-3E65A7E714D8}" srcId="{D072ADEA-E199-7348-9387-4AE57C1CBA68}" destId="{3FF3CFAB-E057-F241-8D39-F2DA7650920E}" srcOrd="0" destOrd="0" parTransId="{0E76E2DC-5917-5448-ACB2-CD9ACAAD1E8C}" sibTransId="{11D9A6D9-5D52-9D4E-9169-F07CDDC1B160}"/>
    <dgm:cxn modelId="{8601EFF4-27BA-9A45-8E72-23255EC98831}" type="presOf" srcId="{19A03E81-05FB-4945-905B-8885F4A978FB}" destId="{D39943E9-175B-AD4E-862A-D1872BD52C77}" srcOrd="1" destOrd="0" presId="urn:microsoft.com/office/officeart/2005/8/layout/venn1"/>
    <dgm:cxn modelId="{0287487F-7146-4F40-8726-A1199403D9C0}" type="presOf" srcId="{D072ADEA-E199-7348-9387-4AE57C1CBA68}" destId="{5B784E90-8641-9745-B26D-704991C738F4}" srcOrd="0" destOrd="0" presId="urn:microsoft.com/office/officeart/2005/8/layout/venn1"/>
    <dgm:cxn modelId="{584463DB-B711-284D-92D4-F6FD1215A41A}" srcId="{D072ADEA-E199-7348-9387-4AE57C1CBA68}" destId="{19A03E81-05FB-4945-905B-8885F4A978FB}" srcOrd="2" destOrd="0" parTransId="{0D0824D7-8E30-FE46-8125-58390D48ACE0}" sibTransId="{2D604973-49BE-F343-807B-66ED8FEB0BFF}"/>
    <dgm:cxn modelId="{17E3BB49-EBF7-144E-9322-DA9F7AAB8B37}" type="presOf" srcId="{ED931F5E-245D-5F49-BFBF-546C18C8D9A4}" destId="{3A86DE15-2F21-4441-BAFD-717BBB81050F}" srcOrd="0" destOrd="0" presId="urn:microsoft.com/office/officeart/2005/8/layout/venn1"/>
    <dgm:cxn modelId="{75663392-15DB-8248-9949-9664DCAFC569}" type="presOf" srcId="{ED931F5E-245D-5F49-BFBF-546C18C8D9A4}" destId="{9A8FC82C-1C90-B24E-816C-A46913D49BE4}" srcOrd="1" destOrd="0" presId="urn:microsoft.com/office/officeart/2005/8/layout/venn1"/>
    <dgm:cxn modelId="{4889C9C7-A127-5548-B910-C7A663A2E094}" type="presOf" srcId="{3FF3CFAB-E057-F241-8D39-F2DA7650920E}" destId="{D03C3DBA-A994-7847-90C7-E36FE5D60330}" srcOrd="0" destOrd="0" presId="urn:microsoft.com/office/officeart/2005/8/layout/venn1"/>
    <dgm:cxn modelId="{8A016C29-0EDC-C641-B98C-2C03B9E7A428}" type="presParOf" srcId="{5B784E90-8641-9745-B26D-704991C738F4}" destId="{D03C3DBA-A994-7847-90C7-E36FE5D60330}" srcOrd="0" destOrd="0" presId="urn:microsoft.com/office/officeart/2005/8/layout/venn1"/>
    <dgm:cxn modelId="{2F071541-1609-AB42-8AA6-92B118E4C468}" type="presParOf" srcId="{5B784E90-8641-9745-B26D-704991C738F4}" destId="{0349F078-C824-2346-92C5-E0BD24133C91}" srcOrd="1" destOrd="0" presId="urn:microsoft.com/office/officeart/2005/8/layout/venn1"/>
    <dgm:cxn modelId="{7C2970C7-EC38-574D-8DFC-285D4206BD3A}" type="presParOf" srcId="{5B784E90-8641-9745-B26D-704991C738F4}" destId="{3A86DE15-2F21-4441-BAFD-717BBB81050F}" srcOrd="2" destOrd="0" presId="urn:microsoft.com/office/officeart/2005/8/layout/venn1"/>
    <dgm:cxn modelId="{E0DF37E7-819A-F84B-B033-A772EBEAE6B2}" type="presParOf" srcId="{5B784E90-8641-9745-B26D-704991C738F4}" destId="{9A8FC82C-1C90-B24E-816C-A46913D49BE4}" srcOrd="3" destOrd="0" presId="urn:microsoft.com/office/officeart/2005/8/layout/venn1"/>
    <dgm:cxn modelId="{E22864BC-88A7-1545-A5D2-EED55E129275}" type="presParOf" srcId="{5B784E90-8641-9745-B26D-704991C738F4}" destId="{5443439C-869F-764E-83DD-1C44721F4D71}" srcOrd="4" destOrd="0" presId="urn:microsoft.com/office/officeart/2005/8/layout/venn1"/>
    <dgm:cxn modelId="{4C07CC92-62CF-B141-AFB7-33794DA99533}" type="presParOf" srcId="{5B784E90-8641-9745-B26D-704991C738F4}" destId="{D39943E9-175B-AD4E-862A-D1872BD52C77}" srcOrd="5" destOrd="0" presId="urn:microsoft.com/office/officeart/2005/8/layout/ven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C3DBA-A994-7847-90C7-E36FE5D60330}">
      <dsp:nvSpPr>
        <dsp:cNvPr id="0" name=""/>
        <dsp:cNvSpPr/>
      </dsp:nvSpPr>
      <dsp:spPr>
        <a:xfrm>
          <a:off x="1622976" y="43512"/>
          <a:ext cx="2088594" cy="2088594"/>
        </a:xfrm>
        <a:prstGeom prst="ellipse">
          <a:avLst/>
        </a:prstGeom>
        <a:solidFill>
          <a:srgbClr val="EE696E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bg1"/>
              </a:solidFill>
            </a:rPr>
            <a:t>Инструменты срочного рынка</a:t>
          </a:r>
          <a:endParaRPr lang="ru-RU" sz="1400" b="1" kern="1200" dirty="0">
            <a:solidFill>
              <a:schemeClr val="bg1"/>
            </a:solidFill>
          </a:endParaRPr>
        </a:p>
      </dsp:txBody>
      <dsp:txXfrm>
        <a:off x="1901455" y="409016"/>
        <a:ext cx="1531635" cy="939867"/>
      </dsp:txXfrm>
    </dsp:sp>
    <dsp:sp modelId="{3A86DE15-2F21-4441-BAFD-717BBB81050F}">
      <dsp:nvSpPr>
        <dsp:cNvPr id="0" name=""/>
        <dsp:cNvSpPr/>
      </dsp:nvSpPr>
      <dsp:spPr>
        <a:xfrm>
          <a:off x="2376610" y="1348883"/>
          <a:ext cx="2088594" cy="2088594"/>
        </a:xfrm>
        <a:prstGeom prst="ellipse">
          <a:avLst/>
        </a:prstGeom>
        <a:solidFill>
          <a:srgbClr val="8B0205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bg1"/>
              </a:solidFill>
            </a:rPr>
            <a:t>Акции</a:t>
          </a:r>
          <a:endParaRPr lang="ru-RU" sz="1400" b="1" kern="1200" dirty="0">
            <a:solidFill>
              <a:schemeClr val="bg1"/>
            </a:solidFill>
          </a:endParaRPr>
        </a:p>
      </dsp:txBody>
      <dsp:txXfrm>
        <a:off x="3015372" y="1888437"/>
        <a:ext cx="1253156" cy="1148726"/>
      </dsp:txXfrm>
    </dsp:sp>
    <dsp:sp modelId="{5443439C-869F-764E-83DD-1C44721F4D71}">
      <dsp:nvSpPr>
        <dsp:cNvPr id="0" name=""/>
        <dsp:cNvSpPr/>
      </dsp:nvSpPr>
      <dsp:spPr>
        <a:xfrm>
          <a:off x="869342" y="1348883"/>
          <a:ext cx="2088594" cy="2088594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solidFill>
                <a:schemeClr val="bg1"/>
              </a:solidFill>
            </a:rPr>
            <a:t>Облигации</a:t>
          </a:r>
          <a:endParaRPr lang="ru-RU" sz="1400" b="1" kern="1200" dirty="0">
            <a:solidFill>
              <a:schemeClr val="bg1"/>
            </a:solidFill>
          </a:endParaRPr>
        </a:p>
      </dsp:txBody>
      <dsp:txXfrm>
        <a:off x="1066018" y="1888437"/>
        <a:ext cx="1253156" cy="1148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B018D-AB48-7648-A4ED-E9A52FFE659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FD3D-11BF-8D46-90F7-A652A9AC03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9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FD3D-11BF-8D46-90F7-A652A9AC033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70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FD3D-11BF-8D46-90F7-A652A9AC033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618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FD3D-11BF-8D46-90F7-A652A9AC033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59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FD3D-11BF-8D46-90F7-A652A9AC033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309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FD3D-11BF-8D46-90F7-A652A9AC033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62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FD3D-11BF-8D46-90F7-A652A9AC033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82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FD3D-11BF-8D46-90F7-A652A9AC033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868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FFD3D-11BF-8D46-90F7-A652A9AC033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30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482-0886-2E43-BF10-6BE8F882C63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677A-E728-144D-A9F1-954C49CEB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69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482-0886-2E43-BF10-6BE8F882C63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677A-E728-144D-A9F1-954C49CEB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95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482-0886-2E43-BF10-6BE8F882C63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677A-E728-144D-A9F1-954C49CEB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87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482-0886-2E43-BF10-6BE8F882C63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677A-E728-144D-A9F1-954C49CEB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2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482-0886-2E43-BF10-6BE8F882C63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677A-E728-144D-A9F1-954C49CEB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1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482-0886-2E43-BF10-6BE8F882C63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677A-E728-144D-A9F1-954C49CEB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9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482-0886-2E43-BF10-6BE8F882C63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677A-E728-144D-A9F1-954C49CEB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98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482-0886-2E43-BF10-6BE8F882C63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677A-E728-144D-A9F1-954C49CEB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44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482-0886-2E43-BF10-6BE8F882C63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677A-E728-144D-A9F1-954C49CEB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2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482-0886-2E43-BF10-6BE8F882C63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677A-E728-144D-A9F1-954C49CEB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4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9482-0886-2E43-BF10-6BE8F882C63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677A-E728-144D-A9F1-954C49CEB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95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79482-0886-2E43-BF10-6BE8F882C63F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677A-E728-144D-A9F1-954C49CEB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48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6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3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hyperlink" Target="https://ekaterina601157.invisionapp.com/console/share/QJ29HBK86Y/54304046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gif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0" y="1899484"/>
            <a:ext cx="3466363" cy="926981"/>
            <a:chOff x="-55042" y="2402594"/>
            <a:chExt cx="3466363" cy="926981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>
              <a:off x="498000" y="3329575"/>
              <a:ext cx="291332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8" name="Picture 14" descr="одовой отчет ПАО Московская Биржа за 2019 г.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55" b="23935"/>
            <a:stretch/>
          </p:blipFill>
          <p:spPr bwMode="auto">
            <a:xfrm>
              <a:off x="-55042" y="2402594"/>
              <a:ext cx="3441228" cy="911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 rot="10800000" flipV="1">
            <a:off x="467213" y="3027923"/>
            <a:ext cx="486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>
                <a:latin typeface="Times New Roman" charset="0"/>
                <a:ea typeface="Times New Roman" charset="0"/>
                <a:cs typeface="Times New Roman" charset="0"/>
              </a:rPr>
              <a:t>Аналитические средства и продукты, предоставляемые участникам торгов мировыми </a:t>
            </a:r>
            <a:r>
              <a:rPr lang="ru-RU" sz="2000" b="1" smtClean="0">
                <a:latin typeface="Times New Roman" charset="0"/>
                <a:ea typeface="Times New Roman" charset="0"/>
                <a:cs typeface="Times New Roman" charset="0"/>
              </a:rPr>
              <a:t>биржами</a:t>
            </a:r>
            <a:endParaRPr lang="ru-RU" sz="20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094" y="5702826"/>
            <a:ext cx="425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Назар Кален</a:t>
            </a:r>
            <a:r>
              <a:rPr lang="ru-RU" dirty="0" smtClean="0"/>
              <a:t>  </a:t>
            </a:r>
            <a:r>
              <a:rPr lang="ru-RU" b="1" dirty="0" smtClean="0">
                <a:solidFill>
                  <a:srgbClr val="C00000"/>
                </a:solidFill>
              </a:rPr>
              <a:t>/</a:t>
            </a:r>
            <a:r>
              <a:rPr lang="ru-RU" dirty="0"/>
              <a:t> Евгения Касьяненко </a:t>
            </a:r>
            <a:endParaRPr lang="ru-RU" dirty="0" smtClean="0"/>
          </a:p>
          <a:p>
            <a:r>
              <a:rPr lang="ru-RU" dirty="0" smtClean="0"/>
              <a:t>Екатерина </a:t>
            </a:r>
            <a:r>
              <a:rPr lang="ru-RU" dirty="0"/>
              <a:t>Скорик </a:t>
            </a:r>
            <a:r>
              <a:rPr lang="ru-RU" b="1" dirty="0" smtClean="0">
                <a:solidFill>
                  <a:srgbClr val="C00000"/>
                </a:solidFill>
              </a:rPr>
              <a:t>/</a:t>
            </a:r>
            <a:r>
              <a:rPr lang="ru-RU" dirty="0" smtClean="0"/>
              <a:t> </a:t>
            </a:r>
            <a:r>
              <a:rPr lang="ru-RU" dirty="0"/>
              <a:t> </a:t>
            </a:r>
            <a:r>
              <a:rPr lang="ru-RU" dirty="0" smtClean="0"/>
              <a:t>Дарья Мануйленко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102" name="Picture 6" descr="осковская биржа стала акционером Казахстанской фондовой биржи - Ведомости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6" t="-1120"/>
          <a:stretch/>
        </p:blipFill>
        <p:spPr bwMode="auto">
          <a:xfrm>
            <a:off x="5327805" y="-137160"/>
            <a:ext cx="8587740" cy="699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B58AC24A-295D-D040-8592-B503C49B09A9}"/>
              </a:ext>
            </a:extLst>
          </p:cNvPr>
          <p:cNvSpPr txBox="1"/>
          <p:nvPr/>
        </p:nvSpPr>
        <p:spPr>
          <a:xfrm>
            <a:off x="90883" y="269417"/>
            <a:ext cx="1106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На основе анализа информационных и аналитических продуктов трех мировых бирж и предпочтений инвесторов на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MOEX </a:t>
            </a:r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выявлено 6 потенциальных продуктов для частных инвесторов, объединенных в аналитический сервис,  на фондовом  и срочном рынках</a:t>
            </a:r>
            <a:endParaRPr lang="ru-RU" sz="1200" b="1" dirty="0">
              <a:solidFill>
                <a:schemeClr val="tx1">
                  <a:lumMod val="95000"/>
                  <a:lumOff val="5000"/>
                </a:schemeClr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26744" y="704146"/>
            <a:ext cx="11031586" cy="102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одовой отчет ПАО Московская Биржа за 2019 г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5" b="23935"/>
          <a:stretch/>
        </p:blipFill>
        <p:spPr bwMode="auto">
          <a:xfrm rot="10800000" flipH="1" flipV="1">
            <a:off x="11017673" y="516140"/>
            <a:ext cx="1175743" cy="3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/>
          <p:cNvGrpSpPr/>
          <p:nvPr/>
        </p:nvGrpSpPr>
        <p:grpSpPr>
          <a:xfrm>
            <a:off x="11967044" y="6554837"/>
            <a:ext cx="221619" cy="523220"/>
            <a:chOff x="11967044" y="6554837"/>
            <a:chExt cx="221619" cy="523220"/>
          </a:xfrm>
        </p:grpSpPr>
        <p:sp>
          <p:nvSpPr>
            <p:cNvPr id="17" name="Рамка 16"/>
            <p:cNvSpPr/>
            <p:nvPr/>
          </p:nvSpPr>
          <p:spPr>
            <a:xfrm>
              <a:off x="12003914" y="6583587"/>
              <a:ext cx="184749" cy="283654"/>
            </a:xfrm>
            <a:prstGeom prst="fram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8AC24A-295D-D040-8592-B503C49B09A9}"/>
                </a:ext>
              </a:extLst>
            </p:cNvPr>
            <p:cNvSpPr txBox="1"/>
            <p:nvPr/>
          </p:nvSpPr>
          <p:spPr>
            <a:xfrm>
              <a:off x="11967044" y="6554837"/>
              <a:ext cx="181523" cy="52322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  <a:p>
              <a:endPara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126744" y="671862"/>
            <a:ext cx="5115816" cy="1365532"/>
            <a:chOff x="139996" y="581471"/>
            <a:chExt cx="5115816" cy="2240737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139996" y="931605"/>
              <a:ext cx="5115816" cy="189060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53568" y="581471"/>
              <a:ext cx="556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</a:rPr>
                <a:t>NYSE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5068" y="908132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NYSE </a:t>
            </a:r>
            <a:r>
              <a:rPr lang="en-US" sz="1000" b="1" dirty="0" err="1"/>
              <a:t>OpenBook</a:t>
            </a:r>
            <a:r>
              <a:rPr lang="en-US" sz="1000" b="1" dirty="0"/>
              <a:t> </a:t>
            </a:r>
            <a:r>
              <a:rPr lang="en-US" sz="1000" b="1" dirty="0" err="1" smtClean="0"/>
              <a:t>AggregatedNYSE</a:t>
            </a:r>
            <a:endParaRPr lang="ru-RU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5340" y="1089002"/>
            <a:ext cx="501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Ключевая информация </a:t>
            </a:r>
            <a:r>
              <a:rPr lang="ru-RU" sz="1000" dirty="0"/>
              <a:t>по объёму лимитных заявок для всех предложенных цен по бумагам, </a:t>
            </a:r>
            <a:r>
              <a:rPr lang="ru-RU" sz="1000" dirty="0" smtClean="0"/>
              <a:t>котирующимся </a:t>
            </a:r>
            <a:r>
              <a:rPr lang="ru-RU" sz="1000" dirty="0"/>
              <a:t>на NYSE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067" y="1433498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Лента</a:t>
            </a:r>
            <a:r>
              <a:rPr lang="en-US" sz="1000" b="1" dirty="0"/>
              <a:t> Trade</a:t>
            </a:r>
            <a:endParaRPr lang="ru-RU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5340" y="1604387"/>
            <a:ext cx="2914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smtClean="0"/>
              <a:t>Информация </a:t>
            </a:r>
            <a:r>
              <a:rPr lang="ru-RU" sz="1000"/>
              <a:t>о последней продаже ценных бумаг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7631" y="1794994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/>
              <a:t>Дисбалансы ордеров NYSE</a:t>
            </a:r>
          </a:p>
        </p:txBody>
      </p:sp>
      <p:grpSp>
        <p:nvGrpSpPr>
          <p:cNvPr id="47" name="Группа 46"/>
          <p:cNvGrpSpPr/>
          <p:nvPr/>
        </p:nvGrpSpPr>
        <p:grpSpPr>
          <a:xfrm>
            <a:off x="126744" y="4602353"/>
            <a:ext cx="5128683" cy="2026340"/>
            <a:chOff x="126744" y="3593687"/>
            <a:chExt cx="5128683" cy="2026340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126744" y="3593687"/>
              <a:ext cx="5115816" cy="1965046"/>
              <a:chOff x="139996" y="578763"/>
              <a:chExt cx="5115816" cy="3224496"/>
            </a:xfrm>
          </p:grpSpPr>
          <p:sp>
            <p:nvSpPr>
              <p:cNvPr id="36" name="Скругленный прямоугольник 35"/>
              <p:cNvSpPr/>
              <p:nvPr/>
            </p:nvSpPr>
            <p:spPr>
              <a:xfrm>
                <a:off x="139996" y="931605"/>
                <a:ext cx="5115816" cy="2871654"/>
              </a:xfrm>
              <a:prstGeom prst="roundRect">
                <a:avLst>
                  <a:gd name="adj" fmla="val 1417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44582" y="578763"/>
                <a:ext cx="519694" cy="5050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TMX</a:t>
                </a:r>
                <a:endParaRPr lang="ru-RU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33518" y="3844535"/>
              <a:ext cx="3381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/>
                <a:t>MX Options Trades &amp; Quotes / MX Futures Trades &amp; Quotes</a:t>
              </a:r>
              <a:endParaRPr lang="ru-RU" sz="1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5340" y="4032245"/>
              <a:ext cx="43492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smtClean="0"/>
                <a:t>Комплексный анализ </a:t>
              </a:r>
              <a:r>
                <a:rPr lang="ru-RU" sz="1000" dirty="0"/>
                <a:t>рынка опционов и фьючерсных контрактов в моменте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988" y="4238895"/>
              <a:ext cx="34868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MX Options Trading Summary / MX Futures Trading </a:t>
              </a:r>
              <a:r>
                <a:rPr lang="en-US" sz="1000" b="1" dirty="0" smtClean="0"/>
                <a:t>Summary</a:t>
              </a:r>
              <a:endParaRPr lang="ru-RU" sz="10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5340" y="4474954"/>
              <a:ext cx="5017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Целостная картина о рынке </a:t>
              </a:r>
              <a:r>
                <a:rPr lang="ru-RU" sz="1000" dirty="0" err="1" smtClean="0"/>
                <a:t>деривативов</a:t>
              </a:r>
              <a:r>
                <a:rPr lang="ru-RU" sz="1000" dirty="0" smtClean="0"/>
                <a:t> за определенный </a:t>
              </a:r>
              <a:r>
                <a:rPr lang="ru-RU" sz="1000" dirty="0"/>
                <a:t>период времени для понимания, «куда» и «как» он </a:t>
              </a:r>
              <a:r>
                <a:rPr lang="ru-RU" sz="1000" dirty="0" smtClean="0"/>
                <a:t>движется, данные на конец дня</a:t>
              </a:r>
              <a:endParaRPr lang="ru-RU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9111" y="4863701"/>
              <a:ext cx="797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/>
                <a:t>Pay per use</a:t>
              </a:r>
              <a:endParaRPr lang="ru-RU" sz="1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8207" y="5066029"/>
              <a:ext cx="50172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П</a:t>
              </a:r>
              <a:r>
                <a:rPr lang="ru-RU" sz="1000" dirty="0" smtClean="0"/>
                <a:t>ерсональные </a:t>
              </a:r>
              <a:r>
                <a:rPr lang="ru-RU" sz="1000" dirty="0"/>
                <a:t>запросы </a:t>
              </a:r>
              <a:r>
                <a:rPr lang="ru-RU" sz="1000" dirty="0" smtClean="0"/>
                <a:t>клиента на исторические данные + с </a:t>
              </a:r>
              <a:r>
                <a:rPr lang="ru-RU" sz="1000" dirty="0"/>
                <a:t>помощью этого продукта биржа может отслеживать, какие данные пользуются наибольшим </a:t>
              </a:r>
              <a:r>
                <a:rPr lang="ru-RU" sz="1000" dirty="0" smtClean="0"/>
                <a:t>спросом</a:t>
              </a:r>
              <a:endParaRPr lang="ru-RU" sz="1000" dirty="0"/>
            </a:p>
            <a:p>
              <a:endParaRPr lang="ru-RU" sz="1000" dirty="0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126744" y="2030415"/>
            <a:ext cx="5115816" cy="2581895"/>
            <a:chOff x="126744" y="2090315"/>
            <a:chExt cx="5115816" cy="2581895"/>
          </a:xfrm>
        </p:grpSpPr>
        <p:grpSp>
          <p:nvGrpSpPr>
            <p:cNvPr id="28" name="Группа 27"/>
            <p:cNvGrpSpPr/>
            <p:nvPr/>
          </p:nvGrpSpPr>
          <p:grpSpPr>
            <a:xfrm>
              <a:off x="126744" y="2090315"/>
              <a:ext cx="5115816" cy="2581895"/>
              <a:chOff x="139996" y="703104"/>
              <a:chExt cx="5115816" cy="2605240"/>
            </a:xfrm>
          </p:grpSpPr>
          <p:sp>
            <p:nvSpPr>
              <p:cNvPr id="29" name="Скругленный прямоугольник 28"/>
              <p:cNvSpPr/>
              <p:nvPr/>
            </p:nvSpPr>
            <p:spPr>
              <a:xfrm>
                <a:off x="139996" y="931606"/>
                <a:ext cx="5115816" cy="2376738"/>
              </a:xfrm>
              <a:prstGeom prst="roundRect">
                <a:avLst>
                  <a:gd name="adj" fmla="val 897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66920" y="703104"/>
                <a:ext cx="1322926" cy="5050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Deutsche </a:t>
                </a:r>
                <a:r>
                  <a:rPr lang="en-US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Børse</a:t>
                </a:r>
                <a:endParaRPr lang="ru-RU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35067" y="2346976"/>
              <a:ext cx="877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/>
                <a:t>iBoxx</a:t>
              </a:r>
              <a:r>
                <a:rPr lang="en-US" sz="1000" b="1" dirty="0"/>
                <a:t> Indices</a:t>
              </a:r>
              <a:endParaRPr lang="ru-RU" sz="1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5340" y="2584446"/>
              <a:ext cx="50172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/>
                <a:t>И</a:t>
              </a:r>
              <a:r>
                <a:rPr lang="ru-RU" sz="1000" smtClean="0"/>
                <a:t>нформация </a:t>
              </a:r>
              <a:r>
                <a:rPr lang="ru-RU" sz="1000" dirty="0"/>
                <a:t>о наиболее ликвидных и торгуемых бумагах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1330" y="2851504"/>
              <a:ext cx="15472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/>
                <a:t>iBoxx</a:t>
              </a:r>
              <a:r>
                <a:rPr lang="en-US" sz="1000" b="1" dirty="0"/>
                <a:t> Consolidated Prices</a:t>
              </a:r>
              <a:endParaRPr lang="ru-RU" sz="1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5340" y="3077149"/>
              <a:ext cx="42771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Позволяет анализировать </a:t>
              </a:r>
              <a:r>
                <a:rPr lang="ru-RU" sz="1000" dirty="0"/>
                <a:t>комплексно рынок европейских долговых бумаг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9192" y="3315947"/>
              <a:ext cx="24157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/>
                <a:t>Historical data - </a:t>
              </a:r>
              <a:r>
                <a:rPr lang="ru-RU" sz="1000" b="1" dirty="0" err="1" smtClean="0"/>
                <a:t>Data</a:t>
              </a:r>
              <a:r>
                <a:rPr lang="ru-RU" sz="1000" b="1" dirty="0" smtClean="0"/>
                <a:t> </a:t>
              </a:r>
              <a:r>
                <a:rPr lang="ru-RU" sz="1000" b="1" dirty="0" err="1"/>
                <a:t>Shop</a:t>
              </a:r>
              <a:r>
                <a:rPr lang="ru-RU" sz="1000" b="1" dirty="0"/>
                <a:t> </a:t>
              </a:r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225340" y="3522713"/>
              <a:ext cx="50172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000" dirty="0"/>
                <a:t>Индивидуальный адресный запрос </a:t>
              </a:r>
              <a:r>
                <a:rPr lang="ru-RU" sz="1000" dirty="0" smtClean="0"/>
                <a:t>информации. Клиент </a:t>
              </a:r>
              <a:r>
                <a:rPr lang="ru-RU" sz="1000" dirty="0"/>
                <a:t>платит только за выбранные им данные </a:t>
              </a:r>
              <a:r>
                <a:rPr lang="mr-IN" sz="1000" dirty="0"/>
                <a:t>–</a:t>
              </a:r>
              <a:r>
                <a:rPr lang="ru-RU" sz="1000" dirty="0"/>
                <a:t> </a:t>
              </a:r>
              <a:r>
                <a:rPr lang="en-US" sz="1000" dirty="0"/>
                <a:t>“</a:t>
              </a:r>
              <a:r>
                <a:rPr lang="ru-RU" sz="1000" dirty="0"/>
                <a:t>как в магазине</a:t>
              </a:r>
              <a:r>
                <a:rPr lang="en-US" sz="1000" dirty="0"/>
                <a:t>”</a:t>
              </a:r>
              <a:endParaRPr lang="ru-RU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3668" y="3877127"/>
              <a:ext cx="13067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/>
                <a:t>Xetra</a:t>
              </a:r>
              <a:r>
                <a:rPr lang="en-US" sz="1000" b="1" dirty="0"/>
                <a:t> Order by </a:t>
              </a:r>
              <a:r>
                <a:rPr lang="en-US" sz="1000" b="1" dirty="0" smtClean="0"/>
                <a:t>Orde</a:t>
              </a:r>
              <a:r>
                <a:rPr lang="en-US" sz="1000" b="1" dirty="0"/>
                <a:t>r</a:t>
              </a:r>
              <a:endParaRPr lang="ru-RU" sz="10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5340" y="4068440"/>
              <a:ext cx="43587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П</a:t>
              </a:r>
              <a:r>
                <a:rPr lang="ru-RU" sz="1000" dirty="0" smtClean="0"/>
                <a:t>олная </a:t>
              </a:r>
              <a:r>
                <a:rPr lang="ru-RU" sz="1000" dirty="0"/>
                <a:t>книга заказов по всем торговым инструментам</a:t>
              </a:r>
              <a:r>
                <a:rPr lang="ru-RU" sz="1000" dirty="0" smtClean="0"/>
                <a:t>, </a:t>
              </a:r>
              <a:r>
                <a:rPr lang="ru-RU" sz="1000" dirty="0"/>
                <a:t>позволяет идентифицировать отдельные заказы и их приоритет времени и цены в книге заказов</a:t>
              </a:r>
            </a:p>
          </p:txBody>
        </p:sp>
      </p:grpSp>
      <p:sp>
        <p:nvSpPr>
          <p:cNvPr id="53" name="Треугольник 52"/>
          <p:cNvSpPr/>
          <p:nvPr/>
        </p:nvSpPr>
        <p:spPr>
          <a:xfrm rot="5400000">
            <a:off x="2756729" y="3540740"/>
            <a:ext cx="5822888" cy="39845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7" name="Группа 136"/>
          <p:cNvGrpSpPr/>
          <p:nvPr/>
        </p:nvGrpSpPr>
        <p:grpSpPr>
          <a:xfrm>
            <a:off x="5877161" y="742363"/>
            <a:ext cx="6174846" cy="3706440"/>
            <a:chOff x="5694224" y="864218"/>
            <a:chExt cx="6174846" cy="3706440"/>
          </a:xfrm>
        </p:grpSpPr>
        <p:grpSp>
          <p:nvGrpSpPr>
            <p:cNvPr id="130" name="Группа 129"/>
            <p:cNvGrpSpPr/>
            <p:nvPr/>
          </p:nvGrpSpPr>
          <p:grpSpPr>
            <a:xfrm>
              <a:off x="5694224" y="864218"/>
              <a:ext cx="6174846" cy="3706440"/>
              <a:chOff x="5533935" y="831115"/>
              <a:chExt cx="6444827" cy="2845041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10733501" y="2255078"/>
                <a:ext cx="1245261" cy="661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Trades &amp; Quotes </a:t>
                </a:r>
                <a:r>
                  <a:rPr lang="ru-RU" sz="1000" dirty="0" smtClean="0"/>
                  <a:t>совокупные данные на конец дня/на конец мес.</a:t>
                </a:r>
                <a:r>
                  <a:rPr lang="en-US" sz="1000" dirty="0" smtClean="0"/>
                  <a:t> (Summary)</a:t>
                </a:r>
                <a:endParaRPr lang="ru-RU" sz="1000" dirty="0"/>
              </a:p>
            </p:txBody>
          </p:sp>
          <p:grpSp>
            <p:nvGrpSpPr>
              <p:cNvPr id="129" name="Группа 128"/>
              <p:cNvGrpSpPr/>
              <p:nvPr/>
            </p:nvGrpSpPr>
            <p:grpSpPr>
              <a:xfrm>
                <a:off x="5533935" y="831115"/>
                <a:ext cx="5942137" cy="2845041"/>
                <a:chOff x="5533935" y="831115"/>
                <a:chExt cx="5942137" cy="2845041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7723258" y="831115"/>
                  <a:ext cx="1765446" cy="212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200" b="1" dirty="0" smtClean="0">
                      <a:solidFill>
                        <a:srgbClr val="C00000"/>
                      </a:solidFill>
                    </a:rPr>
                    <a:t>Аналитический сервис</a:t>
                  </a:r>
                  <a:endParaRPr lang="ru-RU" sz="1200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70" name="Прямая соединительная линия 69"/>
                <p:cNvCxnSpPr/>
                <p:nvPr/>
              </p:nvCxnSpPr>
              <p:spPr>
                <a:xfrm flipV="1">
                  <a:off x="7142916" y="1114817"/>
                  <a:ext cx="303153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Прямая соединительная линия 72"/>
                <p:cNvCxnSpPr/>
                <p:nvPr/>
              </p:nvCxnSpPr>
              <p:spPr>
                <a:xfrm>
                  <a:off x="7142916" y="1113219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6550678" y="1424615"/>
                  <a:ext cx="1233403" cy="188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000" b="1" smtClean="0"/>
                    <a:t>Фондовый рынок</a:t>
                  </a:r>
                  <a:endParaRPr lang="ru-RU" sz="1000" b="1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9622689" y="1425634"/>
                  <a:ext cx="1126325" cy="188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000" b="1" dirty="0" smtClean="0"/>
                    <a:t>Срочный рынок</a:t>
                  </a:r>
                  <a:endParaRPr lang="ru-RU" sz="1000" b="1" dirty="0"/>
                </a:p>
              </p:txBody>
            </p:sp>
            <p:cxnSp>
              <p:nvCxnSpPr>
                <p:cNvPr id="77" name="Прямая соединительная линия 76"/>
                <p:cNvCxnSpPr/>
                <p:nvPr/>
              </p:nvCxnSpPr>
              <p:spPr>
                <a:xfrm flipV="1">
                  <a:off x="6668515" y="1923292"/>
                  <a:ext cx="948799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Группа 93"/>
                <p:cNvGrpSpPr/>
                <p:nvPr/>
              </p:nvGrpSpPr>
              <p:grpSpPr>
                <a:xfrm>
                  <a:off x="5533935" y="1923292"/>
                  <a:ext cx="2316373" cy="1752864"/>
                  <a:chOff x="5649034" y="1908267"/>
                  <a:chExt cx="2316373" cy="1752864"/>
                </a:xfrm>
              </p:grpSpPr>
              <p:cxnSp>
                <p:nvCxnSpPr>
                  <p:cNvPr id="83" name="Прямая соединительная линия 82"/>
                  <p:cNvCxnSpPr/>
                  <p:nvPr/>
                </p:nvCxnSpPr>
                <p:spPr>
                  <a:xfrm>
                    <a:off x="6771379" y="1908267"/>
                    <a:ext cx="0" cy="27914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6511078" y="2185378"/>
                    <a:ext cx="52450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000" dirty="0" smtClean="0"/>
                      <a:t>Акции</a:t>
                    </a:r>
                    <a:endParaRPr lang="ru-RU" sz="1000" dirty="0"/>
                  </a:p>
                </p:txBody>
              </p:sp>
              <p:cxnSp>
                <p:nvCxnSpPr>
                  <p:cNvPr id="86" name="Прямая соединительная линия 85"/>
                  <p:cNvCxnSpPr/>
                  <p:nvPr/>
                </p:nvCxnSpPr>
                <p:spPr>
                  <a:xfrm flipH="1">
                    <a:off x="6771379" y="2391747"/>
                    <a:ext cx="0" cy="678489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6729587" y="3351146"/>
                    <a:ext cx="1235820" cy="3071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/>
                      <a:t>Real time market data</a:t>
                    </a:r>
                    <a:endParaRPr lang="ru-RU" sz="1000" dirty="0"/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5649034" y="3354009"/>
                    <a:ext cx="1136632" cy="3071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/>
                      <a:t>Historical market data</a:t>
                    </a:r>
                  </a:p>
                </p:txBody>
              </p:sp>
            </p:grpSp>
            <p:grpSp>
              <p:nvGrpSpPr>
                <p:cNvPr id="92" name="Группа 91"/>
                <p:cNvGrpSpPr/>
                <p:nvPr/>
              </p:nvGrpSpPr>
              <p:grpSpPr>
                <a:xfrm>
                  <a:off x="6898370" y="1923881"/>
                  <a:ext cx="1458920" cy="985453"/>
                  <a:chOff x="6784558" y="1916015"/>
                  <a:chExt cx="1458920" cy="985453"/>
                </a:xfrm>
              </p:grpSpPr>
              <p:cxnSp>
                <p:nvCxnSpPr>
                  <p:cNvPr id="82" name="Прямая соединительная линия 81"/>
                  <p:cNvCxnSpPr/>
                  <p:nvPr/>
                </p:nvCxnSpPr>
                <p:spPr>
                  <a:xfrm>
                    <a:off x="7503235" y="1916015"/>
                    <a:ext cx="0" cy="27914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7109911" y="2188056"/>
                    <a:ext cx="78579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000" smtClean="0"/>
                      <a:t>Облигации</a:t>
                    </a:r>
                    <a:endParaRPr lang="ru-RU" sz="1000"/>
                  </a:p>
                </p:txBody>
              </p:sp>
              <p:cxnSp>
                <p:nvCxnSpPr>
                  <p:cNvPr id="87" name="Прямая соединительная линия 86"/>
                  <p:cNvCxnSpPr/>
                  <p:nvPr/>
                </p:nvCxnSpPr>
                <p:spPr>
                  <a:xfrm>
                    <a:off x="7503235" y="2396234"/>
                    <a:ext cx="0" cy="27914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784558" y="2712470"/>
                    <a:ext cx="1458920" cy="188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smtClean="0"/>
                      <a:t>Consolidated tape</a:t>
                    </a:r>
                    <a:endParaRPr lang="ru-RU" sz="1000" dirty="0"/>
                  </a:p>
                </p:txBody>
              </p:sp>
            </p:grpSp>
            <p:cxnSp>
              <p:nvCxnSpPr>
                <p:cNvPr id="100" name="Прямая соединительная линия 99"/>
                <p:cNvCxnSpPr/>
                <p:nvPr/>
              </p:nvCxnSpPr>
              <p:spPr>
                <a:xfrm flipV="1">
                  <a:off x="8885373" y="1942529"/>
                  <a:ext cx="2578160" cy="4538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Прямая соединительная линия 102"/>
                <p:cNvCxnSpPr/>
                <p:nvPr/>
              </p:nvCxnSpPr>
              <p:spPr>
                <a:xfrm>
                  <a:off x="8873650" y="1942529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9839263" y="2259145"/>
                  <a:ext cx="6703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000" dirty="0" smtClean="0"/>
                    <a:t>Индексы</a:t>
                  </a:r>
                  <a:endParaRPr lang="ru-RU" sz="1000" dirty="0"/>
                </a:p>
              </p:txBody>
            </p:sp>
            <p:cxnSp>
              <p:nvCxnSpPr>
                <p:cNvPr id="106" name="Прямая соединительная линия 105"/>
                <p:cNvCxnSpPr/>
                <p:nvPr/>
              </p:nvCxnSpPr>
              <p:spPr>
                <a:xfrm>
                  <a:off x="10176870" y="1113320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Прямая соединительная линия 108"/>
                <p:cNvCxnSpPr/>
                <p:nvPr/>
              </p:nvCxnSpPr>
              <p:spPr>
                <a:xfrm>
                  <a:off x="7156968" y="1646182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Прямая соединительная линия 109"/>
                <p:cNvCxnSpPr/>
                <p:nvPr/>
              </p:nvCxnSpPr>
              <p:spPr>
                <a:xfrm>
                  <a:off x="10174451" y="1663384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Прямая соединительная линия 111"/>
                <p:cNvCxnSpPr/>
                <p:nvPr/>
              </p:nvCxnSpPr>
              <p:spPr>
                <a:xfrm>
                  <a:off x="9665442" y="2778792"/>
                  <a:ext cx="991513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Прямая соединительная линия 112"/>
                <p:cNvCxnSpPr/>
                <p:nvPr/>
              </p:nvCxnSpPr>
              <p:spPr>
                <a:xfrm>
                  <a:off x="10174451" y="1937413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Прямая соединительная линия 113"/>
                <p:cNvCxnSpPr/>
                <p:nvPr/>
              </p:nvCxnSpPr>
              <p:spPr>
                <a:xfrm>
                  <a:off x="10174451" y="2507885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Прямая соединительная линия 116"/>
                <p:cNvCxnSpPr/>
                <p:nvPr/>
              </p:nvCxnSpPr>
              <p:spPr>
                <a:xfrm>
                  <a:off x="9666761" y="2781230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Прямая соединительная линия 117"/>
                <p:cNvCxnSpPr/>
                <p:nvPr/>
              </p:nvCxnSpPr>
              <p:spPr>
                <a:xfrm>
                  <a:off x="10174452" y="2787790"/>
                  <a:ext cx="782" cy="59494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Прямая соединительная линия 118"/>
                <p:cNvCxnSpPr/>
                <p:nvPr/>
              </p:nvCxnSpPr>
              <p:spPr>
                <a:xfrm>
                  <a:off x="10656955" y="2781229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9412523" y="3060374"/>
                  <a:ext cx="5084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MOEX</a:t>
                  </a:r>
                  <a:endParaRPr lang="ru-RU" sz="10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10466037" y="3060374"/>
                  <a:ext cx="38183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000" smtClean="0"/>
                    <a:t>РТС</a:t>
                  </a:r>
                  <a:endParaRPr lang="ru-RU" sz="100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9571561" y="3382734"/>
                  <a:ext cx="120577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1000" dirty="0" smtClean="0"/>
                    <a:t>Волатильности </a:t>
                  </a:r>
                  <a:r>
                    <a:rPr lang="en-US" sz="1000" dirty="0" smtClean="0"/>
                    <a:t>RVI</a:t>
                  </a:r>
                  <a:endParaRPr lang="ru-RU" sz="10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8092996" y="2220780"/>
                  <a:ext cx="1598952" cy="425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Trades &amp; Quotes </a:t>
                  </a:r>
                  <a:r>
                    <a:rPr lang="ru-RU" sz="1000" dirty="0" smtClean="0"/>
                    <a:t>в режиме реального времени</a:t>
                  </a:r>
                  <a:r>
                    <a:rPr lang="en-US" sz="1000" dirty="0" smtClean="0"/>
                    <a:t> (in a moment)</a:t>
                  </a:r>
                  <a:endParaRPr lang="ru-RU" sz="1000" dirty="0"/>
                </a:p>
              </p:txBody>
            </p:sp>
            <p:cxnSp>
              <p:nvCxnSpPr>
                <p:cNvPr id="128" name="Прямая соединительная линия 127"/>
                <p:cNvCxnSpPr/>
                <p:nvPr/>
              </p:nvCxnSpPr>
              <p:spPr>
                <a:xfrm>
                  <a:off x="11476072" y="1942222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Прямая соединительная линия 131"/>
            <p:cNvCxnSpPr/>
            <p:nvPr/>
          </p:nvCxnSpPr>
          <p:spPr>
            <a:xfrm flipV="1">
              <a:off x="6219950" y="3811173"/>
              <a:ext cx="109327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/>
            <p:nvPr/>
          </p:nvCxnSpPr>
          <p:spPr>
            <a:xfrm>
              <a:off x="6224378" y="3813012"/>
              <a:ext cx="0" cy="36366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134"/>
            <p:cNvCxnSpPr/>
            <p:nvPr/>
          </p:nvCxnSpPr>
          <p:spPr>
            <a:xfrm>
              <a:off x="7316703" y="3811173"/>
              <a:ext cx="0" cy="36366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Прямая соединительная линия 137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5877161" y="4984827"/>
            <a:ext cx="608988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Группа 148"/>
          <p:cNvGrpSpPr/>
          <p:nvPr/>
        </p:nvGrpSpPr>
        <p:grpSpPr>
          <a:xfrm>
            <a:off x="6307151" y="5199663"/>
            <a:ext cx="5185210" cy="1081152"/>
            <a:chOff x="5832463" y="5102915"/>
            <a:chExt cx="5185210" cy="1081152"/>
          </a:xfrm>
        </p:grpSpPr>
        <p:grpSp>
          <p:nvGrpSpPr>
            <p:cNvPr id="63" name="Группа 62"/>
            <p:cNvGrpSpPr/>
            <p:nvPr/>
          </p:nvGrpSpPr>
          <p:grpSpPr>
            <a:xfrm>
              <a:off x="5832463" y="5150813"/>
              <a:ext cx="3889219" cy="444871"/>
              <a:chOff x="6007513" y="1055935"/>
              <a:chExt cx="3776789" cy="444871"/>
            </a:xfrm>
          </p:grpSpPr>
          <p:pic>
            <p:nvPicPr>
              <p:cNvPr id="57" name="Рисунок 5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7513" y="1107519"/>
                <a:ext cx="393287" cy="393287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6468501" y="1161925"/>
                <a:ext cx="12176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 smtClean="0"/>
                  <a:t>Частные инвесторы</a:t>
                </a:r>
                <a:endParaRPr lang="ru-RU" sz="1000" dirty="0"/>
              </a:p>
            </p:txBody>
          </p:sp>
          <p:pic>
            <p:nvPicPr>
              <p:cNvPr id="59" name="Рисунок 5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3746" y="1055935"/>
                <a:ext cx="429673" cy="429673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8613789" y="1085498"/>
                <a:ext cx="11705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 smtClean="0"/>
                  <a:t>Фондовый рынок </a:t>
                </a:r>
                <a:br>
                  <a:rPr lang="ru-RU" sz="1000" dirty="0" smtClean="0"/>
                </a:br>
                <a:r>
                  <a:rPr lang="ru-RU" sz="1000" dirty="0" smtClean="0"/>
                  <a:t>Срочный рынок</a:t>
                </a:r>
              </a:p>
            </p:txBody>
          </p:sp>
        </p:grpSp>
        <p:pic>
          <p:nvPicPr>
            <p:cNvPr id="141" name="Рисунок 14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9515" y="5178974"/>
              <a:ext cx="444693" cy="444693"/>
            </a:xfrm>
            <a:prstGeom prst="rect">
              <a:avLst/>
            </a:prstGeom>
          </p:spPr>
        </p:pic>
        <p:sp>
          <p:nvSpPr>
            <p:cNvPr id="142" name="TextBox 141"/>
            <p:cNvSpPr txBox="1"/>
            <p:nvPr/>
          </p:nvSpPr>
          <p:spPr>
            <a:xfrm>
              <a:off x="10427861" y="5102915"/>
              <a:ext cx="4331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PDF</a:t>
              </a:r>
              <a:br>
                <a:rPr lang="en-US" sz="1000" dirty="0" smtClean="0"/>
              </a:br>
              <a:r>
                <a:rPr lang="en-US" sz="1000" dirty="0" smtClean="0"/>
                <a:t>XLXS</a:t>
              </a:r>
              <a:br>
                <a:rPr lang="en-US" sz="1000" dirty="0" smtClean="0"/>
              </a:br>
              <a:r>
                <a:rPr lang="en-US" sz="1000" dirty="0" smtClean="0"/>
                <a:t>CSV</a:t>
              </a:r>
              <a:endParaRPr lang="ru-RU" sz="1000" dirty="0"/>
            </a:p>
          </p:txBody>
        </p:sp>
        <p:pic>
          <p:nvPicPr>
            <p:cNvPr id="143" name="Рисунок 1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463" y="5825580"/>
              <a:ext cx="358487" cy="358487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6304956" y="5846360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Моб приложение</a:t>
              </a:r>
              <a:endParaRPr lang="ru-RU" sz="1000" dirty="0"/>
            </a:p>
          </p:txBody>
        </p:sp>
        <p:pic>
          <p:nvPicPr>
            <p:cNvPr id="145" name="Рисунок 14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907" y="5759753"/>
              <a:ext cx="424314" cy="424314"/>
            </a:xfrm>
            <a:prstGeom prst="rect">
              <a:avLst/>
            </a:prstGeom>
          </p:spPr>
        </p:pic>
        <p:sp>
          <p:nvSpPr>
            <p:cNvPr id="146" name="TextBox 145"/>
            <p:cNvSpPr txBox="1"/>
            <p:nvPr/>
          </p:nvSpPr>
          <p:spPr>
            <a:xfrm>
              <a:off x="8518568" y="5846359"/>
              <a:ext cx="8290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smtClean="0"/>
                <a:t>Веб </a:t>
              </a:r>
              <a:r>
                <a:rPr lang="ru-RU" sz="1000" dirty="0" smtClean="0"/>
                <a:t>формат</a:t>
              </a:r>
              <a:endParaRPr lang="ru-RU" sz="1000" dirty="0"/>
            </a:p>
          </p:txBody>
        </p:sp>
        <p:pic>
          <p:nvPicPr>
            <p:cNvPr id="147" name="Рисунок 14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9515" y="5804904"/>
              <a:ext cx="379163" cy="379163"/>
            </a:xfrm>
            <a:prstGeom prst="rect">
              <a:avLst/>
            </a:prstGeom>
          </p:spPr>
        </p:pic>
        <p:sp>
          <p:nvSpPr>
            <p:cNvPr id="148" name="TextBox 147"/>
            <p:cNvSpPr txBox="1"/>
            <p:nvPr/>
          </p:nvSpPr>
          <p:spPr>
            <a:xfrm rot="10800000" flipV="1">
              <a:off x="10461847" y="5743871"/>
              <a:ext cx="555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Eng</a:t>
              </a:r>
              <a:r>
                <a:rPr lang="en-US" sz="1000" dirty="0" smtClean="0"/>
                <a:t/>
              </a:r>
              <a:br>
                <a:rPr lang="en-US" sz="1000" dirty="0" smtClean="0"/>
              </a:br>
              <a:r>
                <a:rPr lang="en-US" sz="1000" dirty="0" err="1" smtClean="0"/>
                <a:t>Rus</a:t>
              </a:r>
              <a:endParaRPr lang="ru-RU" sz="1000" dirty="0"/>
            </a:p>
          </p:txBody>
        </p:sp>
      </p:grpSp>
      <p:sp>
        <p:nvSpPr>
          <p:cNvPr id="151" name="Скругленный прямоугольник 150"/>
          <p:cNvSpPr/>
          <p:nvPr/>
        </p:nvSpPr>
        <p:spPr>
          <a:xfrm>
            <a:off x="6768065" y="1465743"/>
            <a:ext cx="1337921" cy="332747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Скругленный прямоугольник 151"/>
          <p:cNvSpPr/>
          <p:nvPr/>
        </p:nvSpPr>
        <p:spPr>
          <a:xfrm>
            <a:off x="9660543" y="1473571"/>
            <a:ext cx="1337921" cy="332747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TextBox 152"/>
          <p:cNvSpPr txBox="1"/>
          <p:nvPr/>
        </p:nvSpPr>
        <p:spPr>
          <a:xfrm>
            <a:off x="118321" y="-29881"/>
            <a:ext cx="110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/</a:t>
            </a:r>
            <a:r>
              <a:rPr lang="ru-RU" sz="1200" dirty="0" smtClean="0">
                <a:solidFill>
                  <a:srgbClr val="C00000"/>
                </a:solidFill>
              </a:rPr>
              <a:t> Инициатива</a:t>
            </a:r>
            <a:endParaRPr lang="ru-RU" sz="1200" dirty="0">
              <a:solidFill>
                <a:srgbClr val="C00000"/>
              </a:solidFill>
            </a:endParaRPr>
          </a:p>
        </p:txBody>
      </p:sp>
      <p:cxnSp>
        <p:nvCxnSpPr>
          <p:cNvPr id="155" name="Прямая соединительная линия 154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29496" y="6770242"/>
            <a:ext cx="11926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8AC24A-295D-D040-8592-B503C49B09A9}"/>
              </a:ext>
            </a:extLst>
          </p:cNvPr>
          <p:cNvSpPr txBox="1"/>
          <p:nvPr/>
        </p:nvSpPr>
        <p:spPr>
          <a:xfrm>
            <a:off x="90883" y="269417"/>
            <a:ext cx="11067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Спектр предложенных в рамках инициативы </a:t>
            </a:r>
            <a:r>
              <a:rPr lang="ru-RU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подпродуктов</a:t>
            </a:r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позволяет удовлетворить запросы практически всех категорий лиц, связанным с торговлей на бирже</a:t>
            </a:r>
            <a:endParaRPr lang="ru-RU" sz="1200" b="1" dirty="0">
              <a:solidFill>
                <a:schemeClr val="tx1">
                  <a:lumMod val="95000"/>
                  <a:lumOff val="5000"/>
                </a:schemeClr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26744" y="704146"/>
            <a:ext cx="11031586" cy="102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4" descr="одовой отчет ПАО Московская Биржа за 2019 г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5" b="23935"/>
          <a:stretch/>
        </p:blipFill>
        <p:spPr bwMode="auto">
          <a:xfrm rot="10800000" flipH="1" flipV="1">
            <a:off x="11017673" y="516140"/>
            <a:ext cx="1175743" cy="3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321" y="-29881"/>
            <a:ext cx="110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/</a:t>
            </a:r>
            <a:r>
              <a:rPr lang="ru-RU" sz="1200" dirty="0" smtClean="0">
                <a:solidFill>
                  <a:srgbClr val="C00000"/>
                </a:solidFill>
              </a:rPr>
              <a:t> Инициатива</a:t>
            </a:r>
            <a:endParaRPr lang="ru-RU" sz="1200" dirty="0">
              <a:solidFill>
                <a:srgbClr val="C00000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11967044" y="6554837"/>
            <a:ext cx="221619" cy="523220"/>
            <a:chOff x="11967044" y="6554837"/>
            <a:chExt cx="221619" cy="523220"/>
          </a:xfrm>
        </p:grpSpPr>
        <p:sp>
          <p:nvSpPr>
            <p:cNvPr id="9" name="Рамка 8"/>
            <p:cNvSpPr/>
            <p:nvPr/>
          </p:nvSpPr>
          <p:spPr>
            <a:xfrm>
              <a:off x="12003914" y="6583587"/>
              <a:ext cx="184749" cy="283654"/>
            </a:xfrm>
            <a:prstGeom prst="fram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8AC24A-295D-D040-8592-B503C49B09A9}"/>
                </a:ext>
              </a:extLst>
            </p:cNvPr>
            <p:cNvSpPr txBox="1"/>
            <p:nvPr/>
          </p:nvSpPr>
          <p:spPr>
            <a:xfrm>
              <a:off x="11967044" y="6554837"/>
              <a:ext cx="181523" cy="52322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lang="ru-R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endPara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29496" y="6770242"/>
            <a:ext cx="11926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2" y="797002"/>
            <a:ext cx="348843" cy="34884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41445" y="830665"/>
            <a:ext cx="2970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rgbClr val="C00000"/>
                </a:solidFill>
              </a:rPr>
              <a:t>Преимущества аналитических продуктов </a:t>
            </a:r>
            <a:endParaRPr lang="ru-RU" sz="1200" b="1" dirty="0">
              <a:solidFill>
                <a:srgbClr val="C00000"/>
              </a:solidFill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18321" y="1226318"/>
            <a:ext cx="405789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9754" y="4678025"/>
            <a:ext cx="1480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rgbClr val="C00000"/>
                </a:solidFill>
              </a:rPr>
              <a:t>Целевая аудитория</a:t>
            </a:r>
            <a:endParaRPr lang="ru-RU" sz="1200" b="1" dirty="0">
              <a:solidFill>
                <a:srgbClr val="C00000"/>
              </a:solidFill>
            </a:endParaRPr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7" y="4596984"/>
            <a:ext cx="409547" cy="409547"/>
          </a:xfrm>
          <a:prstGeom prst="rect">
            <a:avLst/>
          </a:prstGeom>
        </p:spPr>
      </p:pic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24344" y="5122434"/>
            <a:ext cx="405789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60207" y="1339555"/>
            <a:ext cx="11627042" cy="3459409"/>
            <a:chOff x="115877" y="1315136"/>
            <a:chExt cx="11627042" cy="3459409"/>
          </a:xfrm>
        </p:grpSpPr>
        <p:sp>
          <p:nvSpPr>
            <p:cNvPr id="57" name="Скругленный прямоугольник 56"/>
            <p:cNvSpPr/>
            <p:nvPr/>
          </p:nvSpPr>
          <p:spPr>
            <a:xfrm>
              <a:off x="10063472" y="1368795"/>
              <a:ext cx="1679447" cy="68258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4" name="Группа 43"/>
            <p:cNvGrpSpPr/>
            <p:nvPr/>
          </p:nvGrpSpPr>
          <p:grpSpPr>
            <a:xfrm>
              <a:off x="118321" y="1315136"/>
              <a:ext cx="9845465" cy="3459409"/>
              <a:chOff x="241087" y="1539884"/>
              <a:chExt cx="11450261" cy="3459409"/>
            </a:xfrm>
          </p:grpSpPr>
          <p:grpSp>
            <p:nvGrpSpPr>
              <p:cNvPr id="43" name="Группа 42"/>
              <p:cNvGrpSpPr/>
              <p:nvPr/>
            </p:nvGrpSpPr>
            <p:grpSpPr>
              <a:xfrm>
                <a:off x="241087" y="1539884"/>
                <a:ext cx="11450261" cy="3459409"/>
                <a:chOff x="241087" y="898439"/>
                <a:chExt cx="11450261" cy="3459409"/>
              </a:xfrm>
            </p:grpSpPr>
            <p:grpSp>
              <p:nvGrpSpPr>
                <p:cNvPr id="37" name="Группа 36"/>
                <p:cNvGrpSpPr/>
                <p:nvPr/>
              </p:nvGrpSpPr>
              <p:grpSpPr>
                <a:xfrm>
                  <a:off x="241087" y="898439"/>
                  <a:ext cx="1960199" cy="727073"/>
                  <a:chOff x="1221187" y="845714"/>
                  <a:chExt cx="1960199" cy="727073"/>
                </a:xfrm>
              </p:grpSpPr>
              <p:grpSp>
                <p:nvGrpSpPr>
                  <p:cNvPr id="16" name="Группа 15"/>
                  <p:cNvGrpSpPr/>
                  <p:nvPr/>
                </p:nvGrpSpPr>
                <p:grpSpPr>
                  <a:xfrm>
                    <a:off x="1221187" y="845714"/>
                    <a:ext cx="1953194" cy="727073"/>
                    <a:chOff x="1221187" y="845714"/>
                    <a:chExt cx="1953194" cy="727073"/>
                  </a:xfrm>
                </p:grpSpPr>
                <p:sp>
                  <p:nvSpPr>
                    <p:cNvPr id="14" name="Скругленный прямоугольник 13"/>
                    <p:cNvSpPr/>
                    <p:nvPr/>
                  </p:nvSpPr>
                  <p:spPr>
                    <a:xfrm>
                      <a:off x="1221187" y="845714"/>
                      <a:ext cx="1953194" cy="682580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5" name="Скругленный прямоугольник 14"/>
                    <p:cNvSpPr/>
                    <p:nvPr/>
                  </p:nvSpPr>
                  <p:spPr>
                    <a:xfrm>
                      <a:off x="1272702" y="872078"/>
                      <a:ext cx="1901679" cy="70070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228192" y="1061684"/>
                    <a:ext cx="19531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/>
                      <a:t>Historical market data </a:t>
                    </a:r>
                    <a:endParaRPr lang="ru-RU" sz="1200" b="1" dirty="0" smtClean="0"/>
                  </a:p>
                </p:txBody>
              </p:sp>
            </p:grpSp>
            <p:grpSp>
              <p:nvGrpSpPr>
                <p:cNvPr id="17" name="Группа 16"/>
                <p:cNvGrpSpPr/>
                <p:nvPr/>
              </p:nvGrpSpPr>
              <p:grpSpPr>
                <a:xfrm>
                  <a:off x="2527281" y="924803"/>
                  <a:ext cx="1953194" cy="727073"/>
                  <a:chOff x="1221187" y="845714"/>
                  <a:chExt cx="1953194" cy="727073"/>
                </a:xfrm>
              </p:grpSpPr>
              <p:sp>
                <p:nvSpPr>
                  <p:cNvPr id="18" name="Скругленный прямоугольник 17"/>
                  <p:cNvSpPr/>
                  <p:nvPr/>
                </p:nvSpPr>
                <p:spPr>
                  <a:xfrm>
                    <a:off x="1221187" y="845714"/>
                    <a:ext cx="1953194" cy="682580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9" name="Скругленный прямоугольник 18"/>
                  <p:cNvSpPr/>
                  <p:nvPr/>
                </p:nvSpPr>
                <p:spPr>
                  <a:xfrm>
                    <a:off x="1272702" y="872078"/>
                    <a:ext cx="1901679" cy="700709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grpSp>
              <p:nvGrpSpPr>
                <p:cNvPr id="40" name="Группа 39"/>
                <p:cNvGrpSpPr/>
                <p:nvPr/>
              </p:nvGrpSpPr>
              <p:grpSpPr>
                <a:xfrm>
                  <a:off x="7183381" y="951167"/>
                  <a:ext cx="1953194" cy="807376"/>
                  <a:chOff x="7778399" y="885258"/>
                  <a:chExt cx="1953194" cy="807376"/>
                </a:xfrm>
              </p:grpSpPr>
              <p:grpSp>
                <p:nvGrpSpPr>
                  <p:cNvPr id="26" name="Группа 25"/>
                  <p:cNvGrpSpPr/>
                  <p:nvPr/>
                </p:nvGrpSpPr>
                <p:grpSpPr>
                  <a:xfrm>
                    <a:off x="7778399" y="885258"/>
                    <a:ext cx="1953194" cy="727073"/>
                    <a:chOff x="1221187" y="845714"/>
                    <a:chExt cx="1953194" cy="727073"/>
                  </a:xfrm>
                </p:grpSpPr>
                <p:sp>
                  <p:nvSpPr>
                    <p:cNvPr id="27" name="Скругленный прямоугольник 26"/>
                    <p:cNvSpPr/>
                    <p:nvPr/>
                  </p:nvSpPr>
                  <p:spPr>
                    <a:xfrm>
                      <a:off x="1221187" y="845714"/>
                      <a:ext cx="1953194" cy="682580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28" name="Скругленный прямоугольник 27"/>
                    <p:cNvSpPr/>
                    <p:nvPr/>
                  </p:nvSpPr>
                  <p:spPr>
                    <a:xfrm>
                      <a:off x="1272702" y="872078"/>
                      <a:ext cx="1901679" cy="70070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7971621" y="1046303"/>
                    <a:ext cx="161826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Trades &amp; Quotes </a:t>
                    </a:r>
                    <a:r>
                      <a:rPr lang="en-US" sz="1200" b="1" dirty="0" smtClean="0"/>
                      <a:t>in </a:t>
                    </a:r>
                    <a:r>
                      <a:rPr lang="en-US" sz="1200" b="1" dirty="0"/>
                      <a:t>a </a:t>
                    </a:r>
                    <a:r>
                      <a:rPr lang="en-US" sz="1200" b="1" dirty="0" smtClean="0"/>
                      <a:t>moment</a:t>
                    </a:r>
                    <a:endParaRPr lang="ru-RU" sz="1200" b="1" dirty="0"/>
                  </a:p>
                  <a:p>
                    <a:pPr algn="ctr"/>
                    <a:endParaRPr lang="ru-RU" sz="1200" b="1" dirty="0"/>
                  </a:p>
                </p:txBody>
              </p:sp>
            </p:grpSp>
            <p:grpSp>
              <p:nvGrpSpPr>
                <p:cNvPr id="38" name="Группа 37"/>
                <p:cNvGrpSpPr/>
                <p:nvPr/>
              </p:nvGrpSpPr>
              <p:grpSpPr>
                <a:xfrm>
                  <a:off x="4864990" y="951479"/>
                  <a:ext cx="1953194" cy="727073"/>
                  <a:chOff x="5566904" y="858894"/>
                  <a:chExt cx="1953194" cy="727073"/>
                </a:xfrm>
              </p:grpSpPr>
              <p:grpSp>
                <p:nvGrpSpPr>
                  <p:cNvPr id="22" name="Группа 21"/>
                  <p:cNvGrpSpPr/>
                  <p:nvPr/>
                </p:nvGrpSpPr>
                <p:grpSpPr>
                  <a:xfrm>
                    <a:off x="5566904" y="858894"/>
                    <a:ext cx="1953194" cy="727073"/>
                    <a:chOff x="1221187" y="845714"/>
                    <a:chExt cx="1953194" cy="727073"/>
                  </a:xfrm>
                </p:grpSpPr>
                <p:sp>
                  <p:nvSpPr>
                    <p:cNvPr id="23" name="Скругленный прямоугольник 22"/>
                    <p:cNvSpPr/>
                    <p:nvPr/>
                  </p:nvSpPr>
                  <p:spPr>
                    <a:xfrm>
                      <a:off x="1221187" y="845714"/>
                      <a:ext cx="1953194" cy="682580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24" name="Скругленный прямоугольник 23"/>
                    <p:cNvSpPr/>
                    <p:nvPr/>
                  </p:nvSpPr>
                  <p:spPr>
                    <a:xfrm>
                      <a:off x="1272702" y="872078"/>
                      <a:ext cx="1901679" cy="70070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870356" y="1026769"/>
                    <a:ext cx="139780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/>
                      <a:t>Consolidated tape</a:t>
                    </a:r>
                    <a:endParaRPr lang="ru-RU" sz="1200" b="1" dirty="0"/>
                  </a:p>
                </p:txBody>
              </p:sp>
            </p:grpSp>
            <p:grpSp>
              <p:nvGrpSpPr>
                <p:cNvPr id="41" name="Группа 40"/>
                <p:cNvGrpSpPr/>
                <p:nvPr/>
              </p:nvGrpSpPr>
              <p:grpSpPr>
                <a:xfrm>
                  <a:off x="9521090" y="951167"/>
                  <a:ext cx="1953194" cy="727073"/>
                  <a:chOff x="9964136" y="885258"/>
                  <a:chExt cx="1953194" cy="727073"/>
                </a:xfrm>
              </p:grpSpPr>
              <p:grpSp>
                <p:nvGrpSpPr>
                  <p:cNvPr id="31" name="Группа 30"/>
                  <p:cNvGrpSpPr/>
                  <p:nvPr/>
                </p:nvGrpSpPr>
                <p:grpSpPr>
                  <a:xfrm>
                    <a:off x="9964136" y="885258"/>
                    <a:ext cx="1953194" cy="727073"/>
                    <a:chOff x="1221187" y="845714"/>
                    <a:chExt cx="1953194" cy="727073"/>
                  </a:xfrm>
                </p:grpSpPr>
                <p:sp>
                  <p:nvSpPr>
                    <p:cNvPr id="32" name="Скругленный прямоугольник 31"/>
                    <p:cNvSpPr/>
                    <p:nvPr/>
                  </p:nvSpPr>
                  <p:spPr>
                    <a:xfrm>
                      <a:off x="1221187" y="845714"/>
                      <a:ext cx="1953194" cy="682580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33" name="Скругленный прямоугольник 32"/>
                    <p:cNvSpPr/>
                    <p:nvPr/>
                  </p:nvSpPr>
                  <p:spPr>
                    <a:xfrm>
                      <a:off x="1272702" y="872078"/>
                      <a:ext cx="1901679" cy="70070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sp>
                <p:nvSpPr>
                  <p:cNvPr id="34" name="Прямоугольник 33"/>
                  <p:cNvSpPr/>
                  <p:nvPr/>
                </p:nvSpPr>
                <p:spPr>
                  <a:xfrm>
                    <a:off x="10041409" y="1053445"/>
                    <a:ext cx="1875921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200" b="1" dirty="0"/>
                      <a:t>Trades &amp; Quotes </a:t>
                    </a:r>
                    <a:r>
                      <a:rPr lang="en-US" sz="1200" b="1" dirty="0" smtClean="0"/>
                      <a:t>Summary</a:t>
                    </a:r>
                    <a:endParaRPr lang="ru-RU" sz="1200" b="1" dirty="0"/>
                  </a:p>
                </p:txBody>
              </p:sp>
            </p:grpSp>
            <p:sp>
              <p:nvSpPr>
                <p:cNvPr id="36" name="TextBox 35"/>
                <p:cNvSpPr txBox="1"/>
                <p:nvPr/>
              </p:nvSpPr>
              <p:spPr>
                <a:xfrm>
                  <a:off x="7082022" y="1956935"/>
                  <a:ext cx="2319860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Wingdings" charset="2"/>
                    <a:buChar char="ü"/>
                  </a:pPr>
                  <a:r>
                    <a:rPr lang="ru-RU" sz="1000" dirty="0" smtClean="0"/>
                    <a:t>Определение торговых, инвестиционных возможностей</a:t>
                  </a:r>
                </a:p>
                <a:p>
                  <a:pPr marL="171450" indent="-171450">
                    <a:buFont typeface="Wingdings" charset="2"/>
                    <a:buChar char="ü"/>
                  </a:pPr>
                  <a:r>
                    <a:rPr lang="ru-RU" sz="1000" dirty="0" smtClean="0"/>
                    <a:t>Разработка торговых алгоритмических стратегий</a:t>
                  </a:r>
                </a:p>
                <a:p>
                  <a:pPr marL="171450" indent="-171450">
                    <a:buFont typeface="Wingdings" charset="2"/>
                    <a:buChar char="ü"/>
                  </a:pPr>
                  <a:r>
                    <a:rPr lang="ru-RU" sz="1000" dirty="0" smtClean="0"/>
                    <a:t>Доп. помощь в принятии инвестиционных решений</a:t>
                  </a:r>
                </a:p>
                <a:p>
                  <a:pPr marL="171450" indent="-171450">
                    <a:buFont typeface="Wingdings" charset="2"/>
                    <a:buChar char="ü"/>
                  </a:pPr>
                  <a:r>
                    <a:rPr lang="ru-RU" sz="1000" dirty="0" smtClean="0"/>
                    <a:t>Достоверные, свежие и своевременные данные</a:t>
                  </a:r>
                  <a:endParaRPr lang="ru-RU" sz="10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9401882" y="1957191"/>
                  <a:ext cx="2289466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Wingdings" charset="2"/>
                    <a:buChar char="ü"/>
                  </a:pPr>
                  <a:r>
                    <a:rPr lang="ru-RU" sz="1000" dirty="0" smtClean="0"/>
                    <a:t>Оценка </a:t>
                  </a:r>
                  <a:r>
                    <a:rPr lang="ru-RU" sz="1000" dirty="0"/>
                    <a:t>портфеля и </a:t>
                  </a:r>
                  <a:r>
                    <a:rPr lang="ru-RU" sz="1000" dirty="0" smtClean="0"/>
                    <a:t>сравнительный анализ</a:t>
                  </a:r>
                </a:p>
                <a:p>
                  <a:pPr marL="171450" indent="-171450">
                    <a:buFont typeface="Wingdings" charset="2"/>
                    <a:buChar char="ü"/>
                  </a:pPr>
                  <a:r>
                    <a:rPr lang="ru-RU" sz="1000" dirty="0"/>
                    <a:t> </a:t>
                  </a:r>
                  <a:r>
                    <a:rPr lang="ru-RU" sz="1000" dirty="0" smtClean="0"/>
                    <a:t>Важная информация о </a:t>
                  </a:r>
                  <a:r>
                    <a:rPr lang="ru-RU" sz="1000" dirty="0"/>
                    <a:t>торговле в конце рабочего </a:t>
                  </a:r>
                  <a:r>
                    <a:rPr lang="ru-RU" sz="1000" dirty="0" smtClean="0"/>
                    <a:t>дня в агрегированном виде </a:t>
                  </a:r>
                  <a:r>
                    <a:rPr lang="ru-RU" sz="1000" dirty="0"/>
                    <a:t>для управления системами </a:t>
                  </a:r>
                  <a:r>
                    <a:rPr lang="ru-RU" sz="1000" dirty="0" smtClean="0"/>
                    <a:t>портфеля</a:t>
                  </a:r>
                </a:p>
                <a:p>
                  <a:pPr marL="171450" indent="-171450">
                    <a:buFont typeface="Wingdings" charset="2"/>
                    <a:buChar char="ü"/>
                  </a:pPr>
                  <a:r>
                    <a:rPr lang="ru-RU" sz="1000" dirty="0"/>
                    <a:t>Справочная информация по основным производным инструментам</a:t>
                  </a:r>
                </a:p>
                <a:p>
                  <a:pPr marL="171450" indent="-171450">
                    <a:buFont typeface="Wingdings" charset="2"/>
                    <a:buChar char="ü"/>
                  </a:pPr>
                  <a:r>
                    <a:rPr lang="ru-RU" sz="1000" dirty="0" smtClean="0"/>
                    <a:t>Определение торговых и инвестиционных возможностей</a:t>
                  </a:r>
                  <a:endParaRPr lang="ru-RU" sz="1000" dirty="0"/>
                </a:p>
                <a:p>
                  <a:pPr marL="171450" indent="-171450">
                    <a:buFont typeface="Wingdings" charset="2"/>
                    <a:buChar char="ü"/>
                  </a:pPr>
                  <a:endParaRPr lang="ru-RU" sz="1000" dirty="0"/>
                </a:p>
                <a:p>
                  <a:pPr marL="171450" indent="-171450">
                    <a:buFont typeface="Wingdings" charset="2"/>
                    <a:buChar char="ü"/>
                  </a:pPr>
                  <a:endParaRPr lang="ru-RU" sz="1000" dirty="0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2540159" y="1804466"/>
                <a:ext cx="19274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smtClean="0"/>
                  <a:t>Real time market data</a:t>
                </a:r>
                <a:endParaRPr lang="ru-RU" sz="1200" b="1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15877" y="2373632"/>
              <a:ext cx="197929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ü"/>
              </a:pPr>
              <a:r>
                <a:rPr lang="ru-RU" sz="1000" dirty="0" smtClean="0"/>
                <a:t>Определение торговых, инвестиционных возможностей  на основе предшествующей динамики</a:t>
              </a:r>
            </a:p>
            <a:p>
              <a:pPr marL="171450" indent="-171450">
                <a:buFont typeface="Wingdings" charset="2"/>
                <a:buChar char="ü"/>
              </a:pPr>
              <a:r>
                <a:rPr lang="ru-RU" sz="1000" dirty="0" smtClean="0"/>
                <a:t>Разработка торговых алгоритмических стратегий</a:t>
              </a:r>
            </a:p>
            <a:p>
              <a:pPr marL="171450" indent="-171450">
                <a:buFont typeface="Wingdings" charset="2"/>
                <a:buChar char="ü"/>
              </a:pPr>
              <a:r>
                <a:rPr lang="ru-RU" sz="1000" dirty="0" smtClean="0"/>
                <a:t>Оценка портфеля и сравнительный анализ </a:t>
              </a:r>
            </a:p>
            <a:p>
              <a:pPr marL="171450" indent="-171450">
                <a:buFont typeface="Wingdings" charset="2"/>
                <a:buChar char="ü"/>
              </a:pPr>
              <a:r>
                <a:rPr lang="ru-RU" sz="1000" dirty="0" smtClean="0"/>
                <a:t>Важная информация </a:t>
              </a:r>
              <a:r>
                <a:rPr lang="ru-RU" sz="1000" dirty="0"/>
                <a:t>о торговле в конце рабочего дня для управления системами портфеля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76532" y="2392868"/>
              <a:ext cx="19553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ü"/>
              </a:pPr>
              <a:r>
                <a:rPr lang="ru-RU" sz="1000" dirty="0" smtClean="0"/>
                <a:t>Точный, надежный, своевременный доступ к самым свежим данным</a:t>
              </a:r>
            </a:p>
            <a:p>
              <a:pPr marL="171450" indent="-171450">
                <a:buFont typeface="Wingdings" charset="2"/>
                <a:buChar char="ü"/>
              </a:pPr>
              <a:r>
                <a:rPr lang="ru-RU" sz="1000" dirty="0" smtClean="0"/>
                <a:t>Принятие более информированных торговых решений в момент времени</a:t>
              </a:r>
              <a:endParaRPr lang="ru-RU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31885" y="2392868"/>
              <a:ext cx="199472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charset="2"/>
                <a:buChar char="ü"/>
              </a:pPr>
              <a:r>
                <a:rPr lang="ru-RU" sz="1000" dirty="0" smtClean="0"/>
                <a:t>Унифицированное представление об облигациях</a:t>
              </a:r>
            </a:p>
            <a:p>
              <a:pPr marL="171450" indent="-171450">
                <a:buFont typeface="Wingdings" charset="2"/>
                <a:buChar char="ü"/>
              </a:pPr>
              <a:r>
                <a:rPr lang="ru-RU" sz="1000" dirty="0" smtClean="0"/>
                <a:t>  Ресурс для отчетности по условиям торговли</a:t>
              </a:r>
            </a:p>
            <a:p>
              <a:pPr marL="171450" indent="-171450">
                <a:buFont typeface="Wingdings" charset="2"/>
                <a:buChar char="ü"/>
              </a:pPr>
              <a:r>
                <a:rPr lang="ru-RU" sz="1000" dirty="0" smtClean="0"/>
                <a:t>Широкий уровень детализации </a:t>
              </a:r>
              <a:r>
                <a:rPr lang="mr-IN" sz="1000" dirty="0" smtClean="0"/>
                <a:t>–</a:t>
              </a:r>
              <a:r>
                <a:rPr lang="ru-RU" sz="1000" dirty="0" smtClean="0"/>
                <a:t> удобное средство получения информации из нескольких источников сразу</a:t>
              </a:r>
            </a:p>
            <a:p>
              <a:pPr marL="171450" indent="-171450">
                <a:buFont typeface="Wingdings" charset="2"/>
                <a:buChar char="ü"/>
              </a:pPr>
              <a:r>
                <a:rPr lang="ru-RU" sz="1000" dirty="0" smtClean="0"/>
                <a:t>Самая актуальная и удобная для восприятия информация в течение торгового дня</a:t>
              </a:r>
              <a:endParaRPr lang="ru-RU" sz="1000" dirty="0"/>
            </a:p>
          </p:txBody>
        </p:sp>
        <p:sp>
          <p:nvSpPr>
            <p:cNvPr id="56" name="Скругленный прямоугольник 55"/>
            <p:cNvSpPr/>
            <p:nvPr/>
          </p:nvSpPr>
          <p:spPr>
            <a:xfrm>
              <a:off x="10107767" y="1394228"/>
              <a:ext cx="1635152" cy="700709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10118841" y="1606082"/>
              <a:ext cx="161300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smtClean="0"/>
                <a:t>Index</a:t>
              </a:r>
              <a:endParaRPr lang="ru-RU" sz="1200" b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0108116" y="2398051"/>
            <a:ext cx="17791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ru-RU" sz="1000" dirty="0" smtClean="0"/>
              <a:t>Анализ инвестиций и оценка результатов</a:t>
            </a:r>
          </a:p>
          <a:p>
            <a:pPr marL="171450" indent="-171450">
              <a:buFont typeface="Wingdings" charset="2"/>
              <a:buChar char="ü"/>
            </a:pPr>
            <a:r>
              <a:rPr lang="ru-RU" sz="1000" dirty="0" smtClean="0"/>
              <a:t>Распределение активов</a:t>
            </a:r>
          </a:p>
          <a:p>
            <a:pPr marL="171450" indent="-171450">
              <a:buFont typeface="Wingdings" charset="2"/>
              <a:buChar char="ü"/>
            </a:pPr>
            <a:r>
              <a:rPr lang="ru-RU" sz="1000" dirty="0" err="1" smtClean="0"/>
              <a:t>Хэджирование</a:t>
            </a:r>
            <a:endParaRPr lang="ru-RU" sz="1000" dirty="0" smtClean="0"/>
          </a:p>
          <a:p>
            <a:pPr marL="171450" indent="-171450">
              <a:buFont typeface="Wingdings" charset="2"/>
              <a:buChar char="ü"/>
            </a:pPr>
            <a:r>
              <a:rPr lang="ru-RU" sz="1000" dirty="0" smtClean="0"/>
              <a:t>Создание фин. инструментов для индивидуальных решений</a:t>
            </a:r>
          </a:p>
          <a:p>
            <a:pPr marL="171450" indent="-171450">
              <a:buFont typeface="Wingdings" charset="2"/>
              <a:buChar char="ü"/>
            </a:pPr>
            <a:endParaRPr lang="ru-RU" sz="1000" dirty="0"/>
          </a:p>
          <a:p>
            <a:pPr marL="171450" indent="-171450">
              <a:buFont typeface="Wingdings" charset="2"/>
              <a:buChar char="ü"/>
            </a:pPr>
            <a:endParaRPr lang="ru-RU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300110" y="5276964"/>
            <a:ext cx="1847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Аналитики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Разработчики торговых стратегий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Автоматическая обработка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Онлайн-брокеры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Банки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Медиа-порталы компаний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Участники торгов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20862" y="5272461"/>
            <a:ext cx="18117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Инвесторы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Онлайн-брокеры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Банки 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Медиа-порталы компаний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Участники торгов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94510" y="5272460"/>
            <a:ext cx="1293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Гос. Сектор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Гос. Корпорации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Банки </a:t>
            </a:r>
            <a:br>
              <a:rPr lang="ru-RU" sz="1000" dirty="0" smtClean="0"/>
            </a:br>
            <a:r>
              <a:rPr lang="ru-RU" sz="1000" dirty="0" smtClean="0"/>
              <a:t>участники торгов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44804" y="5278443"/>
            <a:ext cx="130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Онлайн-брокеры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Банки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Риск-менеджеры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Участники торгов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228189" y="5272460"/>
            <a:ext cx="130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Онлайн-брокеры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Банки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Риск-менеджеры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Участники торгов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08116" y="5283875"/>
            <a:ext cx="130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Онлайн-брокеры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Банки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Риск-менеджеры</a:t>
            </a:r>
          </a:p>
          <a:p>
            <a:pPr marL="171450" indent="-171450">
              <a:buFont typeface="Courier New" charset="0"/>
              <a:buChar char="o"/>
            </a:pPr>
            <a:r>
              <a:rPr lang="ru-RU" sz="1000" dirty="0" smtClean="0"/>
              <a:t>Участники торгов</a:t>
            </a:r>
          </a:p>
        </p:txBody>
      </p:sp>
    </p:spTree>
    <p:extLst>
      <p:ext uri="{BB962C8B-B14F-4D97-AF65-F5344CB8AC3E}">
        <p14:creationId xmlns:p14="http://schemas.microsoft.com/office/powerpoint/2010/main" val="13971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26744" y="704146"/>
            <a:ext cx="11031586" cy="102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одовой отчет ПАО Московская Биржа за 2019 г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5" b="23935"/>
          <a:stretch/>
        </p:blipFill>
        <p:spPr bwMode="auto">
          <a:xfrm rot="10800000" flipH="1" flipV="1">
            <a:off x="11017673" y="516140"/>
            <a:ext cx="1175743" cy="3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/>
          <p:cNvGrpSpPr/>
          <p:nvPr/>
        </p:nvGrpSpPr>
        <p:grpSpPr>
          <a:xfrm>
            <a:off x="11967044" y="6554837"/>
            <a:ext cx="221619" cy="523220"/>
            <a:chOff x="11967044" y="6554837"/>
            <a:chExt cx="221619" cy="523220"/>
          </a:xfrm>
        </p:grpSpPr>
        <p:sp>
          <p:nvSpPr>
            <p:cNvPr id="17" name="Рамка 16"/>
            <p:cNvSpPr/>
            <p:nvPr/>
          </p:nvSpPr>
          <p:spPr>
            <a:xfrm>
              <a:off x="12003914" y="6583587"/>
              <a:ext cx="184749" cy="283654"/>
            </a:xfrm>
            <a:prstGeom prst="fram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8AC24A-295D-D040-8592-B503C49B09A9}"/>
                </a:ext>
              </a:extLst>
            </p:cNvPr>
            <p:cNvSpPr txBox="1"/>
            <p:nvPr/>
          </p:nvSpPr>
          <p:spPr>
            <a:xfrm>
              <a:off x="11967044" y="6554837"/>
              <a:ext cx="181523" cy="52322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ru-RU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  <a:endParaRPr lang="ru-R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endPara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1097" y="795529"/>
            <a:ext cx="1009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rgbClr val="C00000"/>
                </a:solidFill>
              </a:rPr>
              <a:t>Инструмент </a:t>
            </a:r>
            <a:endParaRPr lang="ru-RU" sz="12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7108803" y="800566"/>
            <a:ext cx="1327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smtClean="0">
                <a:solidFill>
                  <a:srgbClr val="C00000"/>
                </a:solidFill>
              </a:rPr>
              <a:t>Тарифы</a:t>
            </a:r>
            <a:endParaRPr lang="ru-RU" sz="1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6" y="1247897"/>
            <a:ext cx="421586" cy="4215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7542" y="1320190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Акции</a:t>
            </a:r>
            <a:endParaRPr lang="ru-RU" sz="1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6" y="1972199"/>
            <a:ext cx="439362" cy="439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542" y="2053380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smtClean="0"/>
              <a:t>Облигации</a:t>
            </a:r>
            <a:endParaRPr lang="ru-RU" sz="1200"/>
          </a:p>
        </p:txBody>
      </p:sp>
      <p:sp>
        <p:nvSpPr>
          <p:cNvPr id="8" name="TextBox 7"/>
          <p:cNvSpPr txBox="1"/>
          <p:nvPr/>
        </p:nvSpPr>
        <p:spPr>
          <a:xfrm>
            <a:off x="577542" y="2867752"/>
            <a:ext cx="2137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smtClean="0"/>
              <a:t>Инструменты срочного рынка</a:t>
            </a:r>
            <a:endParaRPr lang="ru-RU" sz="120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8" y="2786571"/>
            <a:ext cx="439634" cy="43963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75265" y="800566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rgbClr val="C00000"/>
                </a:solidFill>
              </a:rPr>
              <a:t>Функционал сервиса</a:t>
            </a:r>
            <a:endParaRPr lang="ru-RU" sz="12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558" y="1144445"/>
            <a:ext cx="3927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ru-RU" sz="1000" dirty="0" smtClean="0"/>
              <a:t>Ключевая </a:t>
            </a:r>
            <a:r>
              <a:rPr lang="ru-RU" sz="1000" dirty="0"/>
              <a:t>информация по объёму лимитных заявок </a:t>
            </a:r>
            <a:r>
              <a:rPr lang="ru-RU" sz="1000" dirty="0" smtClean="0"/>
              <a:t>для всех </a:t>
            </a:r>
            <a:r>
              <a:rPr lang="ru-RU" sz="1000" dirty="0"/>
              <a:t>предложенных цен по </a:t>
            </a:r>
            <a:r>
              <a:rPr lang="ru-RU" sz="1000" dirty="0" smtClean="0"/>
              <a:t>бумагам</a:t>
            </a:r>
          </a:p>
          <a:p>
            <a:pPr marL="171450" lvl="0" indent="-171450">
              <a:buFontTx/>
              <a:buChar char="-"/>
            </a:pPr>
            <a:r>
              <a:rPr lang="ru-RU" sz="1000" dirty="0" smtClean="0"/>
              <a:t> Информация </a:t>
            </a:r>
            <a:r>
              <a:rPr lang="ru-RU" sz="1000" dirty="0"/>
              <a:t>о последней продаже ценных </a:t>
            </a:r>
            <a:r>
              <a:rPr lang="ru-RU" sz="1000" dirty="0" smtClean="0"/>
              <a:t>бумаг</a:t>
            </a:r>
          </a:p>
          <a:p>
            <a:pPr marL="171450" lvl="0" indent="-171450">
              <a:buFontTx/>
              <a:buChar char="-"/>
            </a:pPr>
            <a:r>
              <a:rPr lang="ru-RU" sz="1000" dirty="0" smtClean="0"/>
              <a:t> Дисбалансы </a:t>
            </a:r>
            <a:r>
              <a:rPr lang="ru-RU" sz="1000" dirty="0"/>
              <a:t>ордеров</a:t>
            </a:r>
          </a:p>
          <a:p>
            <a:endParaRPr lang="ru-RU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847558" y="1972199"/>
            <a:ext cx="3927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.AppleSystemUIFont" charset="-120"/>
              <a:buChar char="-"/>
            </a:pPr>
            <a:r>
              <a:rPr lang="ru-RU" sz="1000" dirty="0" smtClean="0"/>
              <a:t>Комплексный </a:t>
            </a:r>
            <a:r>
              <a:rPr lang="ru-RU" sz="1000" dirty="0"/>
              <a:t>обзор российского рынка облигаций </a:t>
            </a:r>
          </a:p>
          <a:p>
            <a:pPr marL="171450" lvl="0" indent="-171450">
              <a:buFont typeface=".AppleSystemUIFont" charset="-120"/>
              <a:buChar char="-"/>
            </a:pPr>
            <a:r>
              <a:rPr lang="ru-RU" sz="1000" dirty="0" smtClean="0"/>
              <a:t>Качественные </a:t>
            </a:r>
            <a:r>
              <a:rPr lang="ru-RU" sz="1000" dirty="0"/>
              <a:t>характеристики долгового инструмента</a:t>
            </a:r>
          </a:p>
          <a:p>
            <a:pPr marL="171450" lvl="0" indent="-171450">
              <a:buFont typeface=".AppleSystemUIFont" charset="-120"/>
              <a:buChar char="-"/>
            </a:pPr>
            <a:r>
              <a:rPr lang="ru-RU" sz="1000" dirty="0" smtClean="0"/>
              <a:t>Топ-30/топ-20/топ-10 </a:t>
            </a:r>
            <a:r>
              <a:rPr lang="ru-RU" sz="1000" dirty="0"/>
              <a:t>самых ликвидных облигаций</a:t>
            </a:r>
          </a:p>
          <a:p>
            <a:pPr marL="171450" lvl="0" indent="-171450">
              <a:buFont typeface=".AppleSystemUIFont" charset="-120"/>
              <a:buChar char="-"/>
            </a:pPr>
            <a:r>
              <a:rPr lang="ru-RU" sz="1000" dirty="0" smtClean="0"/>
              <a:t>Облигационный </a:t>
            </a:r>
            <a:r>
              <a:rPr lang="ru-RU" sz="1000" dirty="0"/>
              <a:t>калькулятор для самостоятельных расчетов (доходность к погашению)</a:t>
            </a:r>
          </a:p>
          <a:p>
            <a:pPr marL="171450" indent="-171450">
              <a:buFont typeface=".AppleSystemUIFont" charset="-120"/>
              <a:buChar char="-"/>
            </a:pPr>
            <a:endParaRPr lang="ru-RU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845887" y="2919969"/>
            <a:ext cx="40141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.AppleSystemUIFont" charset="-120"/>
              <a:buChar char="-"/>
            </a:pPr>
            <a:r>
              <a:rPr lang="ru-RU" sz="1000" dirty="0"/>
              <a:t>Детализация отметки времени сделок и котировок в </a:t>
            </a:r>
            <a:r>
              <a:rPr lang="ru-RU" sz="1000" dirty="0" smtClean="0"/>
              <a:t>миллисекундах</a:t>
            </a:r>
            <a:endParaRPr lang="ru-RU" sz="1000" dirty="0"/>
          </a:p>
          <a:p>
            <a:pPr marL="171450" lvl="0" indent="-171450">
              <a:buFont typeface=".AppleSystemUIFont" charset="-120"/>
              <a:buChar char="-"/>
            </a:pPr>
            <a:r>
              <a:rPr lang="ru-RU" sz="1000" dirty="0" smtClean="0"/>
              <a:t>Торговые данные</a:t>
            </a:r>
          </a:p>
          <a:p>
            <a:pPr lvl="0"/>
            <a:r>
              <a:rPr lang="ru-RU" sz="1000" dirty="0" smtClean="0"/>
              <a:t> </a:t>
            </a:r>
            <a:r>
              <a:rPr lang="ru-RU" sz="1000" dirty="0"/>
              <a:t>(размер спроса / предложения, цену закрытия / продажи, объем, количество сделок, количество отмененных сделок, время последней сделки, последнюю цену, цену закрытия, чистое изменение цены, цены открытия / максимума / минимума / расчетной цены и открытия интерес (</a:t>
            </a:r>
            <a:r>
              <a:rPr lang="ru-RU" sz="1000" dirty="0" err="1"/>
              <a:t>open</a:t>
            </a:r>
            <a:r>
              <a:rPr lang="ru-RU" sz="1000" dirty="0"/>
              <a:t> </a:t>
            </a:r>
            <a:r>
              <a:rPr lang="ru-RU" sz="1000" dirty="0" err="1"/>
              <a:t>interest</a:t>
            </a:r>
            <a:r>
              <a:rPr lang="ru-RU" sz="1000" dirty="0" smtClean="0"/>
              <a:t>))</a:t>
            </a:r>
          </a:p>
          <a:p>
            <a:pPr marL="171450" lvl="0" indent="-171450">
              <a:buFont typeface=".AppleSystemUIFont" charset="-120"/>
              <a:buChar char="-"/>
            </a:pPr>
            <a:r>
              <a:rPr lang="ru-RU" sz="1000" dirty="0" smtClean="0"/>
              <a:t>Справочные </a:t>
            </a:r>
            <a:r>
              <a:rPr lang="ru-RU" sz="1000" dirty="0"/>
              <a:t>данные (символ </a:t>
            </a:r>
            <a:r>
              <a:rPr lang="ru-RU" sz="1000" dirty="0" err="1"/>
              <a:t>деривативов</a:t>
            </a:r>
            <a:r>
              <a:rPr lang="ru-RU" sz="1000" dirty="0"/>
              <a:t>, базовый символ, </a:t>
            </a:r>
            <a:r>
              <a:rPr lang="ru-RU" sz="1000" dirty="0" smtClean="0"/>
              <a:t>цена </a:t>
            </a:r>
            <a:r>
              <a:rPr lang="ru-RU" sz="1000" dirty="0" err="1"/>
              <a:t>страйка</a:t>
            </a:r>
            <a:r>
              <a:rPr lang="ru-RU" sz="1000" dirty="0"/>
              <a:t>, </a:t>
            </a:r>
            <a:r>
              <a:rPr lang="ru-RU" sz="1000" dirty="0" smtClean="0"/>
              <a:t>дата </a:t>
            </a:r>
            <a:r>
              <a:rPr lang="ru-RU" sz="1000" dirty="0"/>
              <a:t>символа, </a:t>
            </a:r>
            <a:r>
              <a:rPr lang="ru-RU" sz="1000" dirty="0" smtClean="0"/>
              <a:t>дата </a:t>
            </a:r>
            <a:r>
              <a:rPr lang="ru-RU" sz="1000" dirty="0"/>
              <a:t>истечения срока, </a:t>
            </a:r>
            <a:r>
              <a:rPr lang="ru-RU" sz="1000" dirty="0" err="1"/>
              <a:t>call</a:t>
            </a:r>
            <a:r>
              <a:rPr lang="ru-RU" sz="1000" dirty="0"/>
              <a:t>/</a:t>
            </a:r>
            <a:r>
              <a:rPr lang="ru-RU" sz="1000" dirty="0" err="1"/>
              <a:t>put</a:t>
            </a:r>
            <a:r>
              <a:rPr lang="ru-RU" sz="1000" dirty="0"/>
              <a:t> </a:t>
            </a:r>
            <a:r>
              <a:rPr lang="ru-RU" sz="1000" dirty="0" err="1"/>
              <a:t>code</a:t>
            </a:r>
            <a:r>
              <a:rPr lang="ru-RU" sz="1000" dirty="0"/>
              <a:t>, тип инструмента, сегмент рынка и детали стратегии (если применимо, то в том числе: количество </a:t>
            </a:r>
            <a:r>
              <a:rPr lang="ru-RU" sz="1000" dirty="0" err="1"/>
              <a:t>legs</a:t>
            </a:r>
            <a:r>
              <a:rPr lang="ru-RU" sz="1000" dirty="0"/>
              <a:t>, символ </a:t>
            </a:r>
            <a:r>
              <a:rPr lang="ru-RU" sz="1000" dirty="0" err="1"/>
              <a:t>деривативов</a:t>
            </a:r>
            <a:r>
              <a:rPr lang="ru-RU" sz="1000" dirty="0"/>
              <a:t> </a:t>
            </a:r>
            <a:r>
              <a:rPr lang="ru-RU" sz="1000" dirty="0" err="1"/>
              <a:t>leg</a:t>
            </a:r>
            <a:r>
              <a:rPr lang="ru-RU" sz="1000" dirty="0"/>
              <a:t>, покупка </a:t>
            </a:r>
            <a:r>
              <a:rPr lang="ru-RU" sz="1000" dirty="0" err="1"/>
              <a:t>leg</a:t>
            </a:r>
            <a:r>
              <a:rPr lang="ru-RU" sz="1000" dirty="0"/>
              <a:t> / индикатор продажи, </a:t>
            </a:r>
            <a:r>
              <a:rPr lang="ru-RU" sz="1000" dirty="0" err="1"/>
              <a:t>leg</a:t>
            </a:r>
            <a:r>
              <a:rPr lang="ru-RU" sz="1000" dirty="0"/>
              <a:t> </a:t>
            </a:r>
            <a:r>
              <a:rPr lang="ru-RU" sz="1000" dirty="0" err="1"/>
              <a:t>ratio</a:t>
            </a:r>
            <a:r>
              <a:rPr lang="ru-RU" sz="1000" dirty="0"/>
              <a:t>)</a:t>
            </a:r>
          </a:p>
          <a:p>
            <a:r>
              <a:rPr lang="ru-RU" sz="1000" dirty="0"/>
              <a:t> </a:t>
            </a:r>
          </a:p>
          <a:p>
            <a:endParaRPr lang="ru-RU" sz="1000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6860018" y="818345"/>
            <a:ext cx="0" cy="5736492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53793" y="1149203"/>
            <a:ext cx="4373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Real</a:t>
            </a:r>
            <a:r>
              <a:rPr lang="ru-RU" sz="1000" dirty="0"/>
              <a:t>-</a:t>
            </a:r>
            <a:r>
              <a:rPr lang="en-US" sz="1000" dirty="0"/>
              <a:t>time market data </a:t>
            </a:r>
            <a:r>
              <a:rPr lang="ru-RU" sz="1000" dirty="0"/>
              <a:t>– </a:t>
            </a:r>
            <a:r>
              <a:rPr lang="en-US" sz="1000" dirty="0" smtClean="0"/>
              <a:t>2 400</a:t>
            </a:r>
            <a:r>
              <a:rPr lang="ru-RU" sz="1000" dirty="0" smtClean="0"/>
              <a:t> рублей/мес. доступ для </a:t>
            </a:r>
            <a:r>
              <a:rPr lang="ru-RU" sz="1000" dirty="0"/>
              <a:t>одной учетной </a:t>
            </a:r>
            <a:r>
              <a:rPr lang="ru-RU" sz="1000" dirty="0" smtClean="0"/>
              <a:t>записи</a:t>
            </a:r>
            <a:endParaRPr lang="ru-RU" sz="1000" dirty="0"/>
          </a:p>
          <a:p>
            <a:r>
              <a:rPr lang="en-US" sz="1000" dirty="0"/>
              <a:t>Historical market data</a:t>
            </a:r>
            <a:r>
              <a:rPr lang="ru-RU" sz="1000" dirty="0"/>
              <a:t> – </a:t>
            </a:r>
            <a:r>
              <a:rPr lang="en-US" sz="1000" dirty="0" smtClean="0"/>
              <a:t>171</a:t>
            </a:r>
            <a:r>
              <a:rPr lang="ru-RU" sz="1000" dirty="0" smtClean="0"/>
              <a:t> </a:t>
            </a:r>
            <a:r>
              <a:rPr lang="ru-RU" sz="1000" dirty="0"/>
              <a:t>000 </a:t>
            </a:r>
            <a:r>
              <a:rPr lang="ru-RU" sz="1000" dirty="0" smtClean="0"/>
              <a:t>рублей/год для 0-1 год</a:t>
            </a:r>
            <a:endParaRPr lang="ru-RU" sz="1000" dirty="0"/>
          </a:p>
          <a:p>
            <a:r>
              <a:rPr lang="ru-RU" sz="1000" dirty="0"/>
              <a:t>	 </a:t>
            </a:r>
            <a:r>
              <a:rPr lang="ru-RU" sz="1000" dirty="0" smtClean="0"/>
              <a:t>           </a:t>
            </a:r>
            <a:r>
              <a:rPr lang="en-US" sz="1000" dirty="0" smtClean="0"/>
              <a:t>137</a:t>
            </a:r>
            <a:r>
              <a:rPr lang="ru-RU" sz="1000" dirty="0"/>
              <a:t> 000 </a:t>
            </a:r>
            <a:r>
              <a:rPr lang="ru-RU" sz="1000" dirty="0" smtClean="0"/>
              <a:t>рублей/год от 1 года</a:t>
            </a:r>
            <a:endParaRPr lang="ru-RU" sz="1000" dirty="0"/>
          </a:p>
          <a:p>
            <a:endParaRPr lang="ru-RU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972460" y="1972199"/>
            <a:ext cx="292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Консолидированная лента – </a:t>
            </a:r>
            <a:r>
              <a:rPr lang="en-US" sz="1000" dirty="0" smtClean="0"/>
              <a:t>33</a:t>
            </a:r>
            <a:r>
              <a:rPr lang="ru-RU" sz="1000" dirty="0"/>
              <a:t> 000 рублей</a:t>
            </a:r>
            <a:r>
              <a:rPr lang="en-US" sz="1000" dirty="0"/>
              <a:t>/</a:t>
            </a:r>
            <a:r>
              <a:rPr lang="ru-RU" sz="1000" dirty="0"/>
              <a:t>месяц</a:t>
            </a:r>
          </a:p>
          <a:p>
            <a:endParaRPr lang="ru-RU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6960081" y="2919969"/>
            <a:ext cx="4766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00" dirty="0"/>
              <a:t>Trades &amp; Quotes </a:t>
            </a:r>
            <a:r>
              <a:rPr lang="en-US" sz="1000" dirty="0" smtClean="0"/>
              <a:t>in a moment </a:t>
            </a:r>
            <a:r>
              <a:rPr lang="en-US" sz="1000" dirty="0"/>
              <a:t>– </a:t>
            </a:r>
            <a:r>
              <a:rPr lang="en-US" sz="1000" dirty="0" smtClean="0"/>
              <a:t>41</a:t>
            </a:r>
            <a:r>
              <a:rPr lang="en-US" sz="1000" dirty="0"/>
              <a:t> 000 </a:t>
            </a:r>
            <a:r>
              <a:rPr lang="ru-RU" sz="1000" dirty="0"/>
              <a:t>рублей</a:t>
            </a:r>
            <a:r>
              <a:rPr lang="en-US" sz="1000" dirty="0" smtClean="0"/>
              <a:t>/</a:t>
            </a:r>
            <a:r>
              <a:rPr lang="ru-RU" sz="1000" dirty="0" smtClean="0"/>
              <a:t>мес. доступ для одной учетной записи</a:t>
            </a:r>
          </a:p>
          <a:p>
            <a:pPr lvl="0"/>
            <a:r>
              <a:rPr lang="en-US" sz="1000" dirty="0" smtClean="0"/>
              <a:t>Summary </a:t>
            </a:r>
            <a:r>
              <a:rPr lang="en-US" sz="1000" dirty="0"/>
              <a:t>of Trades</a:t>
            </a:r>
            <a:r>
              <a:rPr lang="ru-RU" sz="1000" dirty="0"/>
              <a:t> &amp; </a:t>
            </a:r>
            <a:r>
              <a:rPr lang="en-US" sz="1000" dirty="0"/>
              <a:t>Quotes</a:t>
            </a:r>
            <a:r>
              <a:rPr lang="ru-RU" sz="1000" dirty="0"/>
              <a:t> – </a:t>
            </a:r>
            <a:r>
              <a:rPr lang="en-US" sz="1000" dirty="0" smtClean="0"/>
              <a:t>270</a:t>
            </a:r>
            <a:r>
              <a:rPr lang="en-US" sz="1000" dirty="0"/>
              <a:t> </a:t>
            </a:r>
            <a:r>
              <a:rPr lang="ru-RU" sz="1000" dirty="0"/>
              <a:t>000 рублей/год + затем списание </a:t>
            </a:r>
            <a:r>
              <a:rPr lang="en-US" sz="1000" dirty="0" smtClean="0"/>
              <a:t>216</a:t>
            </a:r>
            <a:r>
              <a:rPr lang="ru-RU" sz="1000" dirty="0"/>
              <a:t> 000 рублей</a:t>
            </a:r>
          </a:p>
          <a:p>
            <a:endParaRPr lang="ru-RU" sz="1000" dirty="0"/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618" y="3781022"/>
            <a:ext cx="524662" cy="524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581281" y="3707236"/>
                <a:ext cx="44707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ü"/>
                </a:pPr>
                <a:r>
                  <a:rPr lang="ru-RU" sz="1000" dirty="0" smtClean="0"/>
                  <a:t>Возможность самостоятельно комбинировать секции удобным клиенту образом</a:t>
                </a:r>
              </a:p>
              <a:p>
                <a:pPr marL="285750" indent="-285750">
                  <a:buFont typeface="Wingdings" charset="2"/>
                  <a:buChar char="ü"/>
                </a:pPr>
                <a:r>
                  <a:rPr lang="ru-RU" sz="1000" dirty="0" smtClean="0"/>
                  <a:t>Возможность разбить годовой платеж на ежемесячные по формуле: </a:t>
                </a:r>
                <a:r>
                  <a:rPr lang="ru-RU" sz="1000" dirty="0"/>
                  <a:t>Ц</a:t>
                </a:r>
                <a:r>
                  <a:rPr lang="ru-RU" sz="1000" dirty="0" smtClean="0"/>
                  <a:t>ена за год </a:t>
                </a:r>
                <a14:m>
                  <m:oMath xmlns:m="http://schemas.openxmlformats.org/officeDocument/2006/math">
                    <m:r>
                      <a:rPr lang="ru-RU" sz="1000" i="1"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ru-RU" sz="1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0,125</m:t>
                    </m:r>
                  </m:oMath>
                </a14:m>
                <a:endParaRPr lang="ru-RU" sz="1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281" y="3707236"/>
                <a:ext cx="4470724" cy="707886"/>
              </a:xfrm>
              <a:prstGeom prst="rect">
                <a:avLst/>
              </a:prstGeom>
              <a:blipFill rotWithShape="0">
                <a:blip r:embed="rId7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Рисунок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03" y="4562472"/>
            <a:ext cx="483130" cy="483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91933" y="4527038"/>
                <a:ext cx="447911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 smtClean="0"/>
                  <a:t>Пробный период: </a:t>
                </a:r>
              </a:p>
              <a:p>
                <a:r>
                  <a:rPr lang="ru-RU" sz="1000" dirty="0" smtClean="0"/>
                  <a:t>Возможность протестировать новый аналитический сервис в течение месяца. </a:t>
                </a:r>
                <a:br>
                  <a:rPr lang="ru-RU" sz="1000" dirty="0" smtClean="0"/>
                </a:br>
                <a:r>
                  <a:rPr lang="ru-RU" sz="1000" dirty="0" smtClean="0"/>
                  <a:t>Стоимость пробного периода: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ru-RU" sz="1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sz="1000" b="0" i="1" smtClean="0">
                            <a:latin typeface="Cambria Math" charset="0"/>
                          </a:rPr>
                          <m:t>цена каждого продукта в мес.</m:t>
                        </m:r>
                        <m:r>
                          <a:rPr lang="ru-RU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∗0.9</m:t>
                        </m:r>
                      </m:e>
                    </m:nary>
                  </m:oMath>
                </a14:m>
                <a:endParaRPr lang="ru-RU" sz="1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933" y="4527038"/>
                <a:ext cx="4479111" cy="553998"/>
              </a:xfrm>
              <a:prstGeom prst="rect">
                <a:avLst/>
              </a:prstGeom>
              <a:blipFill rotWithShape="0">
                <a:blip r:embed="rId9"/>
                <a:stretch>
                  <a:fillRect b="-63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Группа 70"/>
          <p:cNvGrpSpPr/>
          <p:nvPr/>
        </p:nvGrpSpPr>
        <p:grpSpPr>
          <a:xfrm>
            <a:off x="2975265" y="5139065"/>
            <a:ext cx="3894063" cy="1415772"/>
            <a:chOff x="2975265" y="5043627"/>
            <a:chExt cx="3894063" cy="1415772"/>
          </a:xfrm>
        </p:grpSpPr>
        <p:pic>
          <p:nvPicPr>
            <p:cNvPr id="61" name="Рисунок 6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265" y="5089486"/>
              <a:ext cx="531058" cy="531058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3506323" y="5043627"/>
              <a:ext cx="15295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smtClean="0"/>
                <a:t>Представление данных: </a:t>
              </a:r>
              <a:endParaRPr lang="ru-RU" sz="10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10945" y="5289848"/>
              <a:ext cx="335838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charset="2"/>
                <a:buChar char="ü"/>
              </a:pPr>
              <a:r>
                <a:rPr lang="ru-RU" sz="1000" dirty="0" err="1" smtClean="0"/>
                <a:t>Инфографика</a:t>
              </a:r>
              <a:r>
                <a:rPr lang="ru-RU" sz="1000" dirty="0" smtClean="0"/>
                <a:t> (графики, диаграммы и </a:t>
              </a:r>
              <a:r>
                <a:rPr lang="ru-RU" sz="1000" dirty="0" err="1" smtClean="0"/>
                <a:t>тд</a:t>
              </a:r>
              <a:r>
                <a:rPr lang="ru-RU" sz="1000" dirty="0" smtClean="0"/>
                <a:t>)</a:t>
              </a:r>
            </a:p>
            <a:p>
              <a:pPr marL="285750" indent="-285750">
                <a:buFont typeface="Wingdings" charset="2"/>
                <a:buChar char="ü"/>
              </a:pPr>
              <a:r>
                <a:rPr lang="ru-RU" sz="1000" dirty="0" smtClean="0"/>
                <a:t>Строка поиска (</a:t>
              </a:r>
              <a:r>
                <a:rPr lang="ru-RU" sz="1000" dirty="0"/>
                <a:t>по названию, дате, качественным </a:t>
              </a:r>
              <a:r>
                <a:rPr lang="ru-RU" sz="1000" dirty="0" smtClean="0"/>
                <a:t>характеристикам)</a:t>
              </a:r>
            </a:p>
            <a:p>
              <a:pPr marL="285750" indent="-285750">
                <a:buFont typeface="Wingdings" charset="2"/>
                <a:buChar char="ü"/>
              </a:pPr>
              <a:r>
                <a:rPr lang="ru-RU" sz="1000" dirty="0" smtClean="0"/>
                <a:t>Сортировка данных (по названию, дате, качественным характеристикам)</a:t>
              </a:r>
            </a:p>
            <a:p>
              <a:pPr marL="285750" indent="-285750">
                <a:buFont typeface="Wingdings" charset="2"/>
                <a:buChar char="ü"/>
              </a:pPr>
              <a:r>
                <a:rPr lang="en-US" sz="1000" dirty="0" err="1" smtClean="0"/>
                <a:t>Eng</a:t>
              </a:r>
              <a:r>
                <a:rPr lang="en-US" sz="1000" dirty="0" smtClean="0"/>
                <a:t>/</a:t>
              </a:r>
              <a:r>
                <a:rPr lang="en-US" sz="1000" dirty="0" err="1" smtClean="0"/>
                <a:t>Rus</a:t>
              </a:r>
              <a:endParaRPr lang="ru-RU" sz="1000" dirty="0" smtClean="0"/>
            </a:p>
            <a:p>
              <a:pPr marL="285750" indent="-285750">
                <a:buFont typeface="Wingdings" charset="2"/>
                <a:buChar char="ü"/>
              </a:pPr>
              <a:r>
                <a:rPr lang="en-US" sz="1000" dirty="0" smtClean="0"/>
                <a:t>PDF</a:t>
              </a:r>
              <a:r>
                <a:rPr lang="ru-RU" sz="1000" dirty="0" smtClean="0"/>
                <a:t>, </a:t>
              </a:r>
              <a:r>
                <a:rPr lang="en-US" sz="1000" dirty="0" smtClean="0"/>
                <a:t>XLXS</a:t>
              </a:r>
              <a:r>
                <a:rPr lang="ru-RU" sz="1000" dirty="0" smtClean="0"/>
                <a:t>,</a:t>
              </a:r>
              <a:r>
                <a:rPr lang="en-US" sz="1000" dirty="0" smtClean="0"/>
                <a:t>CSV</a:t>
              </a:r>
              <a:endParaRPr lang="ru-RU" sz="1000" dirty="0"/>
            </a:p>
          </p:txBody>
        </p:sp>
      </p:grpSp>
      <p:cxnSp>
        <p:nvCxnSpPr>
          <p:cNvPr id="66" name="Прямая соединительная линия 65"/>
          <p:cNvCxnSpPr/>
          <p:nvPr/>
        </p:nvCxnSpPr>
        <p:spPr>
          <a:xfrm>
            <a:off x="2736926" y="827585"/>
            <a:ext cx="0" cy="5736492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8321" y="-29881"/>
            <a:ext cx="110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/</a:t>
            </a:r>
            <a:r>
              <a:rPr lang="ru-RU" sz="1200" dirty="0" smtClean="0">
                <a:solidFill>
                  <a:srgbClr val="C00000"/>
                </a:solidFill>
              </a:rPr>
              <a:t> Инициатива</a:t>
            </a:r>
            <a:endParaRPr lang="ru-RU" sz="1200" dirty="0">
              <a:solidFill>
                <a:srgbClr val="C00000"/>
              </a:solidFill>
            </a:endParaRPr>
          </a:p>
        </p:txBody>
      </p: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29496" y="6770242"/>
            <a:ext cx="11926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58AC24A-295D-D040-8592-B503C49B09A9}"/>
              </a:ext>
            </a:extLst>
          </p:cNvPr>
          <p:cNvSpPr txBox="1"/>
          <p:nvPr/>
        </p:nvSpPr>
        <p:spPr>
          <a:xfrm>
            <a:off x="90883" y="269417"/>
            <a:ext cx="1106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Инвесторам предоставляется широкий функционал сервиса по гибким тарифам, с возможностью персонализированного комбинирования различных продуктов и пробным периодом, а также возможность получать данные в различных форматах</a:t>
            </a:r>
            <a:endParaRPr lang="ru-RU" sz="1200" b="1" dirty="0">
              <a:solidFill>
                <a:schemeClr val="tx1">
                  <a:lumMod val="95000"/>
                  <a:lumOff val="5000"/>
                </a:schemeClr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6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26744" y="704146"/>
            <a:ext cx="11031586" cy="102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одовой отчет ПАО Московская Биржа за 2019 г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5" b="23935"/>
          <a:stretch/>
        </p:blipFill>
        <p:spPr bwMode="auto">
          <a:xfrm rot="10800000" flipH="1" flipV="1">
            <a:off x="11017673" y="516140"/>
            <a:ext cx="1175743" cy="3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/>
          <p:cNvGrpSpPr/>
          <p:nvPr/>
        </p:nvGrpSpPr>
        <p:grpSpPr>
          <a:xfrm>
            <a:off x="11967044" y="6554837"/>
            <a:ext cx="221619" cy="523220"/>
            <a:chOff x="11967044" y="6554837"/>
            <a:chExt cx="221619" cy="523220"/>
          </a:xfrm>
        </p:grpSpPr>
        <p:sp>
          <p:nvSpPr>
            <p:cNvPr id="17" name="Рамка 16"/>
            <p:cNvSpPr/>
            <p:nvPr/>
          </p:nvSpPr>
          <p:spPr>
            <a:xfrm>
              <a:off x="12003914" y="6583587"/>
              <a:ext cx="184749" cy="283654"/>
            </a:xfrm>
            <a:prstGeom prst="fram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8AC24A-295D-D040-8592-B503C49B09A9}"/>
                </a:ext>
              </a:extLst>
            </p:cNvPr>
            <p:cNvSpPr txBox="1"/>
            <p:nvPr/>
          </p:nvSpPr>
          <p:spPr>
            <a:xfrm>
              <a:off x="11967044" y="6554837"/>
              <a:ext cx="181523" cy="52322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ru-RU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6</a:t>
              </a:r>
              <a:endParaRPr lang="ru-R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endPara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1097" y="795529"/>
            <a:ext cx="1009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rgbClr val="C00000"/>
                </a:solidFill>
              </a:rPr>
              <a:t>Инструмент </a:t>
            </a:r>
            <a:endParaRPr lang="ru-RU" sz="12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7108803" y="800566"/>
            <a:ext cx="1327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smtClean="0">
                <a:solidFill>
                  <a:srgbClr val="C00000"/>
                </a:solidFill>
              </a:rPr>
              <a:t>Тарифы</a:t>
            </a:r>
            <a:endParaRPr lang="ru-RU" sz="1200" b="1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6" y="1247897"/>
            <a:ext cx="421586" cy="4215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7542" y="1320190"/>
            <a:ext cx="596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Акции</a:t>
            </a:r>
            <a:endParaRPr lang="ru-RU" sz="1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6" y="1972199"/>
            <a:ext cx="439362" cy="4393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7542" y="2053380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smtClean="0"/>
              <a:t>Облигации</a:t>
            </a:r>
            <a:endParaRPr lang="ru-RU" sz="1200"/>
          </a:p>
        </p:txBody>
      </p:sp>
      <p:sp>
        <p:nvSpPr>
          <p:cNvPr id="8" name="TextBox 7"/>
          <p:cNvSpPr txBox="1"/>
          <p:nvPr/>
        </p:nvSpPr>
        <p:spPr>
          <a:xfrm>
            <a:off x="577542" y="2867752"/>
            <a:ext cx="2137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smtClean="0"/>
              <a:t>Инструменты срочного рынка</a:t>
            </a:r>
            <a:endParaRPr lang="ru-RU" sz="120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8" y="2786571"/>
            <a:ext cx="439634" cy="43963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975265" y="800566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rgbClr val="C00000"/>
                </a:solidFill>
              </a:rPr>
              <a:t>Функционал сервиса</a:t>
            </a:r>
            <a:endParaRPr lang="ru-RU" sz="12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7558" y="1144445"/>
            <a:ext cx="3927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Tx/>
              <a:buChar char="-"/>
            </a:pPr>
            <a:r>
              <a:rPr lang="ru-RU" sz="1000" dirty="0" smtClean="0"/>
              <a:t>Ключевая </a:t>
            </a:r>
            <a:r>
              <a:rPr lang="ru-RU" sz="1000" dirty="0"/>
              <a:t>информация по объёму лимитных заявок </a:t>
            </a:r>
            <a:r>
              <a:rPr lang="ru-RU" sz="1000" dirty="0" smtClean="0"/>
              <a:t>для всех </a:t>
            </a:r>
            <a:r>
              <a:rPr lang="ru-RU" sz="1000" dirty="0"/>
              <a:t>предложенных цен по </a:t>
            </a:r>
            <a:r>
              <a:rPr lang="ru-RU" sz="1000" dirty="0" smtClean="0"/>
              <a:t>бумагам</a:t>
            </a:r>
          </a:p>
          <a:p>
            <a:pPr marL="171450" lvl="0" indent="-171450">
              <a:buFontTx/>
              <a:buChar char="-"/>
            </a:pPr>
            <a:r>
              <a:rPr lang="ru-RU" sz="1000" dirty="0" smtClean="0"/>
              <a:t> Информация </a:t>
            </a:r>
            <a:r>
              <a:rPr lang="ru-RU" sz="1000" dirty="0"/>
              <a:t>о последней продаже ценных </a:t>
            </a:r>
            <a:r>
              <a:rPr lang="ru-RU" sz="1000" dirty="0" smtClean="0"/>
              <a:t>бумаг</a:t>
            </a:r>
          </a:p>
          <a:p>
            <a:pPr marL="171450" lvl="0" indent="-171450">
              <a:buFontTx/>
              <a:buChar char="-"/>
            </a:pPr>
            <a:r>
              <a:rPr lang="ru-RU" sz="1000" dirty="0" smtClean="0"/>
              <a:t> Дисбалансы </a:t>
            </a:r>
            <a:r>
              <a:rPr lang="ru-RU" sz="1000" dirty="0"/>
              <a:t>ордеров</a:t>
            </a:r>
          </a:p>
          <a:p>
            <a:endParaRPr lang="ru-RU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847558" y="1972199"/>
            <a:ext cx="3927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.AppleSystemUIFont" charset="-120"/>
              <a:buChar char="-"/>
            </a:pPr>
            <a:r>
              <a:rPr lang="ru-RU" sz="1000" dirty="0" smtClean="0"/>
              <a:t>Комплексный </a:t>
            </a:r>
            <a:r>
              <a:rPr lang="ru-RU" sz="1000" dirty="0"/>
              <a:t>обзор российского рынка облигаций </a:t>
            </a:r>
          </a:p>
          <a:p>
            <a:pPr marL="171450" lvl="0" indent="-171450">
              <a:buFont typeface=".AppleSystemUIFont" charset="-120"/>
              <a:buChar char="-"/>
            </a:pPr>
            <a:r>
              <a:rPr lang="ru-RU" sz="1000" dirty="0" smtClean="0"/>
              <a:t>Качественные </a:t>
            </a:r>
            <a:r>
              <a:rPr lang="ru-RU" sz="1000" dirty="0"/>
              <a:t>характеристики долгового инструмента</a:t>
            </a:r>
          </a:p>
          <a:p>
            <a:pPr marL="171450" lvl="0" indent="-171450">
              <a:buFont typeface=".AppleSystemUIFont" charset="-120"/>
              <a:buChar char="-"/>
            </a:pPr>
            <a:r>
              <a:rPr lang="ru-RU" sz="1000" dirty="0" smtClean="0"/>
              <a:t>Топ-30/топ-20/топ-10 </a:t>
            </a:r>
            <a:r>
              <a:rPr lang="ru-RU" sz="1000" dirty="0"/>
              <a:t>самых ликвидных облигаций</a:t>
            </a:r>
          </a:p>
          <a:p>
            <a:pPr marL="171450" lvl="0" indent="-171450">
              <a:buFont typeface=".AppleSystemUIFont" charset="-120"/>
              <a:buChar char="-"/>
            </a:pPr>
            <a:r>
              <a:rPr lang="ru-RU" sz="1000" dirty="0" smtClean="0"/>
              <a:t>Облигационный </a:t>
            </a:r>
            <a:r>
              <a:rPr lang="ru-RU" sz="1000" dirty="0"/>
              <a:t>калькулятор для самостоятельных расчетов (доходность к погашению)</a:t>
            </a:r>
          </a:p>
          <a:p>
            <a:pPr marL="171450" indent="-171450">
              <a:buFont typeface=".AppleSystemUIFont" charset="-120"/>
              <a:buChar char="-"/>
            </a:pPr>
            <a:endParaRPr lang="ru-RU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845887" y="2919969"/>
            <a:ext cx="40141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.AppleSystemUIFont" charset="-120"/>
              <a:buChar char="-"/>
            </a:pPr>
            <a:r>
              <a:rPr lang="ru-RU" sz="1000" dirty="0"/>
              <a:t>Детализация отметки времени сделок и котировок в </a:t>
            </a:r>
            <a:r>
              <a:rPr lang="ru-RU" sz="1000" dirty="0" smtClean="0"/>
              <a:t>миллисекундах</a:t>
            </a:r>
            <a:endParaRPr lang="ru-RU" sz="1000" dirty="0"/>
          </a:p>
          <a:p>
            <a:pPr marL="171450" lvl="0" indent="-171450">
              <a:buFont typeface=".AppleSystemUIFont" charset="-120"/>
              <a:buChar char="-"/>
            </a:pPr>
            <a:r>
              <a:rPr lang="ru-RU" sz="1000" dirty="0" smtClean="0"/>
              <a:t>Торговые данные</a:t>
            </a:r>
          </a:p>
          <a:p>
            <a:pPr marL="171450" lvl="0" indent="-171450">
              <a:buFont typeface=".AppleSystemUIFont" charset="-120"/>
              <a:buChar char="-"/>
            </a:pPr>
            <a:r>
              <a:rPr lang="ru-RU" sz="1000" dirty="0" smtClean="0"/>
              <a:t>Справочные </a:t>
            </a:r>
            <a:r>
              <a:rPr lang="ru-RU" sz="1000" dirty="0"/>
              <a:t>данные  </a:t>
            </a:r>
          </a:p>
          <a:p>
            <a:endParaRPr lang="ru-RU" sz="1000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6860018" y="818345"/>
            <a:ext cx="1" cy="287891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53793" y="1149203"/>
            <a:ext cx="4307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Real</a:t>
            </a:r>
            <a:r>
              <a:rPr lang="ru-RU" sz="1000" dirty="0"/>
              <a:t>-</a:t>
            </a:r>
            <a:r>
              <a:rPr lang="en-US" sz="1000" dirty="0"/>
              <a:t>time market data </a:t>
            </a:r>
            <a:r>
              <a:rPr lang="ru-RU" sz="1000" dirty="0"/>
              <a:t>– </a:t>
            </a:r>
            <a:r>
              <a:rPr lang="ru-RU" sz="1000" dirty="0" smtClean="0"/>
              <a:t>2 </a:t>
            </a:r>
            <a:r>
              <a:rPr lang="ru-RU" sz="1000" dirty="0"/>
              <a:t>4</a:t>
            </a:r>
            <a:r>
              <a:rPr lang="ru-RU" sz="1000" dirty="0" smtClean="0"/>
              <a:t>00 рублей/мес. доступ для </a:t>
            </a:r>
            <a:r>
              <a:rPr lang="ru-RU" sz="1000" dirty="0"/>
              <a:t>одной учетной </a:t>
            </a:r>
            <a:r>
              <a:rPr lang="ru-RU" sz="1000" dirty="0" smtClean="0"/>
              <a:t>записи</a:t>
            </a:r>
            <a:endParaRPr lang="ru-RU" sz="1000" dirty="0"/>
          </a:p>
          <a:p>
            <a:r>
              <a:rPr lang="en-US" sz="1000" dirty="0"/>
              <a:t>Historical market data</a:t>
            </a:r>
            <a:r>
              <a:rPr lang="ru-RU" sz="1000" dirty="0"/>
              <a:t> – </a:t>
            </a:r>
            <a:r>
              <a:rPr lang="ru-RU" sz="1000" dirty="0" smtClean="0"/>
              <a:t>171 </a:t>
            </a:r>
            <a:r>
              <a:rPr lang="ru-RU" sz="1000" dirty="0"/>
              <a:t>000 </a:t>
            </a:r>
            <a:r>
              <a:rPr lang="ru-RU" sz="1000" dirty="0" smtClean="0"/>
              <a:t>рублей/год для 0-1 год</a:t>
            </a:r>
            <a:endParaRPr lang="ru-RU" sz="1000" dirty="0"/>
          </a:p>
          <a:p>
            <a:r>
              <a:rPr lang="ru-RU" sz="1000" dirty="0"/>
              <a:t>	 </a:t>
            </a:r>
            <a:r>
              <a:rPr lang="ru-RU" sz="1000" dirty="0" smtClean="0"/>
              <a:t>           137</a:t>
            </a:r>
            <a:r>
              <a:rPr lang="ru-RU" sz="1000" dirty="0"/>
              <a:t> 000 </a:t>
            </a:r>
            <a:r>
              <a:rPr lang="ru-RU" sz="1000" dirty="0" smtClean="0"/>
              <a:t>рублей/год от 1 года</a:t>
            </a:r>
            <a:endParaRPr lang="ru-RU" sz="1000" dirty="0"/>
          </a:p>
          <a:p>
            <a:endParaRPr lang="ru-RU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972460" y="1972199"/>
            <a:ext cx="292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Консолидированная лента – </a:t>
            </a:r>
            <a:r>
              <a:rPr lang="ru-RU" sz="1000" dirty="0" smtClean="0"/>
              <a:t>33</a:t>
            </a:r>
            <a:r>
              <a:rPr lang="ru-RU" sz="1000" dirty="0"/>
              <a:t> 000 рублей</a:t>
            </a:r>
            <a:r>
              <a:rPr lang="en-US" sz="1000" dirty="0"/>
              <a:t>/</a:t>
            </a:r>
            <a:r>
              <a:rPr lang="ru-RU" sz="1000" dirty="0"/>
              <a:t>месяц</a:t>
            </a:r>
          </a:p>
          <a:p>
            <a:endParaRPr lang="ru-RU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6960081" y="2919969"/>
            <a:ext cx="50000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00" dirty="0"/>
              <a:t>Trades &amp; Quotes </a:t>
            </a:r>
            <a:r>
              <a:rPr lang="en-US" sz="1000" dirty="0" smtClean="0"/>
              <a:t>in a moment </a:t>
            </a:r>
            <a:r>
              <a:rPr lang="en-US" sz="1000" dirty="0"/>
              <a:t>– </a:t>
            </a:r>
            <a:r>
              <a:rPr lang="ru-RU" sz="1000" dirty="0" smtClean="0"/>
              <a:t>41</a:t>
            </a:r>
            <a:r>
              <a:rPr lang="en-US" sz="1000" dirty="0"/>
              <a:t> 000 </a:t>
            </a:r>
            <a:r>
              <a:rPr lang="ru-RU" sz="1000" dirty="0"/>
              <a:t>рублей</a:t>
            </a:r>
            <a:r>
              <a:rPr lang="en-US" sz="1000" dirty="0" smtClean="0"/>
              <a:t>/</a:t>
            </a:r>
            <a:r>
              <a:rPr lang="ru-RU" sz="1000" dirty="0" smtClean="0"/>
              <a:t>мес. доступ для одной учетной записи</a:t>
            </a:r>
          </a:p>
          <a:p>
            <a:pPr lvl="0"/>
            <a:r>
              <a:rPr lang="en-US" sz="1000" dirty="0" smtClean="0"/>
              <a:t>Summary </a:t>
            </a:r>
            <a:r>
              <a:rPr lang="en-US" sz="1000" dirty="0"/>
              <a:t>of Trades</a:t>
            </a:r>
            <a:r>
              <a:rPr lang="ru-RU" sz="1000" dirty="0"/>
              <a:t> &amp; </a:t>
            </a:r>
            <a:r>
              <a:rPr lang="en-US" sz="1000" dirty="0"/>
              <a:t>Quotes</a:t>
            </a:r>
            <a:r>
              <a:rPr lang="ru-RU" sz="1000" dirty="0"/>
              <a:t> – </a:t>
            </a:r>
            <a:r>
              <a:rPr lang="ru-RU" sz="1000" dirty="0" smtClean="0"/>
              <a:t>270</a:t>
            </a:r>
            <a:r>
              <a:rPr lang="en-US" sz="1000" dirty="0"/>
              <a:t> </a:t>
            </a:r>
            <a:r>
              <a:rPr lang="ru-RU" sz="1000" dirty="0"/>
              <a:t>000 рублей/год + затем списание </a:t>
            </a:r>
            <a:r>
              <a:rPr lang="ru-RU" sz="1000" dirty="0" smtClean="0"/>
              <a:t>216</a:t>
            </a:r>
            <a:r>
              <a:rPr lang="ru-RU" sz="1000" dirty="0"/>
              <a:t> 000 </a:t>
            </a:r>
            <a:r>
              <a:rPr lang="ru-RU" sz="1000" dirty="0" smtClean="0"/>
              <a:t>рублей/год</a:t>
            </a:r>
            <a:endParaRPr lang="ru-RU" sz="1000" dirty="0"/>
          </a:p>
          <a:p>
            <a:endParaRPr lang="ru-RU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18321" y="-29881"/>
            <a:ext cx="110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/</a:t>
            </a:r>
            <a:r>
              <a:rPr lang="ru-RU" sz="1200" dirty="0" smtClean="0">
                <a:solidFill>
                  <a:srgbClr val="C00000"/>
                </a:solidFill>
              </a:rPr>
              <a:t> Инициатива</a:t>
            </a:r>
            <a:endParaRPr lang="ru-RU" sz="1200" dirty="0">
              <a:solidFill>
                <a:srgbClr val="C00000"/>
              </a:solidFill>
            </a:endParaRPr>
          </a:p>
        </p:txBody>
      </p: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29496" y="6770242"/>
            <a:ext cx="11926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58AC24A-295D-D040-8592-B503C49B09A9}"/>
              </a:ext>
            </a:extLst>
          </p:cNvPr>
          <p:cNvSpPr txBox="1"/>
          <p:nvPr/>
        </p:nvSpPr>
        <p:spPr>
          <a:xfrm>
            <a:off x="90883" y="269417"/>
            <a:ext cx="1106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Инвесторам предоставляется широкий функционал сервиса по гибким тарифам, с возможностью персонализированного комбинирования различных продуктов и пробным периодом, а также возможность получать данные в различных форматах</a:t>
            </a:r>
            <a:endParaRPr lang="ru-RU" sz="1200" b="1" dirty="0">
              <a:solidFill>
                <a:schemeClr val="tx1">
                  <a:lumMod val="95000"/>
                  <a:lumOff val="5000"/>
                </a:schemeClr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1340579" y="4621210"/>
            <a:ext cx="9304781" cy="1858091"/>
            <a:chOff x="2736924" y="3810492"/>
            <a:chExt cx="9304781" cy="1858091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7027279" y="3987497"/>
              <a:ext cx="5014426" cy="1496341"/>
              <a:chOff x="7056618" y="3707236"/>
              <a:chExt cx="5014426" cy="1496341"/>
            </a:xfrm>
          </p:grpSpPr>
          <p:pic>
            <p:nvPicPr>
              <p:cNvPr id="53" name="Рисунок 5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6618" y="3781022"/>
                <a:ext cx="524662" cy="52466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7581281" y="3707236"/>
                    <a:ext cx="447072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Wingdings" charset="2"/>
                      <a:buChar char="ü"/>
                    </a:pPr>
                    <a:r>
                      <a:rPr lang="ru-RU" sz="1000" dirty="0" smtClean="0"/>
                      <a:t>Возможность самостоятельно комбинировать секции удобным клиенту образом</a:t>
                    </a:r>
                  </a:p>
                  <a:p>
                    <a:pPr marL="285750" indent="-285750">
                      <a:buFont typeface="Wingdings" charset="2"/>
                      <a:buChar char="ü"/>
                    </a:pPr>
                    <a:r>
                      <a:rPr lang="ru-RU" sz="1000" dirty="0" smtClean="0"/>
                      <a:t>Возможность разбить годовой платеж на ежемесячные по формуле: Цена за год </a:t>
                    </a:r>
                    <a14:m>
                      <m:oMath xmlns:m="http://schemas.openxmlformats.org/officeDocument/2006/math">
                        <m:r>
                          <a:rPr lang="ru-RU" sz="1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lang="ru-RU" sz="1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0,125</m:t>
                        </m:r>
                      </m:oMath>
                    </a14:m>
                    <a:endParaRPr lang="ru-RU" sz="10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281" y="3707236"/>
                    <a:ext cx="4470724" cy="70788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517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6" name="Рисунок 55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8803" y="4688982"/>
                <a:ext cx="483130" cy="48313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7591933" y="4649579"/>
                    <a:ext cx="4479111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000" dirty="0" smtClean="0"/>
                      <a:t>Пробный период: </a:t>
                    </a:r>
                  </a:p>
                  <a:p>
                    <a:r>
                      <a:rPr lang="ru-RU" sz="1000" dirty="0" smtClean="0"/>
                      <a:t>Возможность протестировать новый аналитический сервис в течение месяца </a:t>
                    </a:r>
                    <a:br>
                      <a:rPr lang="ru-RU" sz="1000" dirty="0" smtClean="0"/>
                    </a:br>
                    <a:r>
                      <a:rPr lang="ru-RU" sz="1000" dirty="0" smtClean="0"/>
                      <a:t>Стоимость пробного периода: </a:t>
                    </a:r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ru-RU" sz="1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ru-RU" sz="1000" b="0" i="1" smtClean="0">
                                <a:latin typeface="Cambria Math" charset="0"/>
                              </a:rPr>
                              <m:t>цена каждого продукта в мес.</m:t>
                            </m:r>
                            <m:r>
                              <a:rPr lang="ru-RU" sz="1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∗0.9</m:t>
                            </m:r>
                          </m:e>
                        </m:nary>
                      </m:oMath>
                    </a14:m>
                    <a:endParaRPr lang="ru-RU" sz="10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1933" y="4649579"/>
                    <a:ext cx="4479111" cy="55399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6373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" name="Группа 70"/>
            <p:cNvGrpSpPr/>
            <p:nvPr/>
          </p:nvGrpSpPr>
          <p:grpSpPr>
            <a:xfrm>
              <a:off x="2853514" y="4053734"/>
              <a:ext cx="3894063" cy="1415772"/>
              <a:chOff x="2975265" y="5043627"/>
              <a:chExt cx="3894063" cy="1415772"/>
            </a:xfrm>
          </p:grpSpPr>
          <p:pic>
            <p:nvPicPr>
              <p:cNvPr id="61" name="Рисунок 6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5265" y="5089486"/>
                <a:ext cx="531058" cy="531058"/>
              </a:xfrm>
              <a:prstGeom prst="rect">
                <a:avLst/>
              </a:prstGeom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3506323" y="5043627"/>
                <a:ext cx="15295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smtClean="0"/>
                  <a:t>Представление данных: </a:t>
                </a:r>
                <a:endParaRPr lang="ru-RU" sz="100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10945" y="5289848"/>
                <a:ext cx="335838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ü"/>
                </a:pPr>
                <a:r>
                  <a:rPr lang="ru-RU" sz="1000" dirty="0" err="1" smtClean="0"/>
                  <a:t>Инфографика</a:t>
                </a:r>
                <a:r>
                  <a:rPr lang="ru-RU" sz="1000" dirty="0" smtClean="0"/>
                  <a:t> (графики, диаграммы </a:t>
                </a:r>
                <a:r>
                  <a:rPr lang="ru-RU" sz="1000" dirty="0" err="1" smtClean="0"/>
                  <a:t>итд</a:t>
                </a:r>
                <a:r>
                  <a:rPr lang="ru-RU" sz="1000" dirty="0" smtClean="0"/>
                  <a:t>)</a:t>
                </a:r>
              </a:p>
              <a:p>
                <a:pPr marL="285750" indent="-285750">
                  <a:buFont typeface="Wingdings" charset="2"/>
                  <a:buChar char="ü"/>
                </a:pPr>
                <a:r>
                  <a:rPr lang="ru-RU" sz="1000" dirty="0" smtClean="0"/>
                  <a:t>Строка поиска (</a:t>
                </a:r>
                <a:r>
                  <a:rPr lang="ru-RU" sz="1000" dirty="0"/>
                  <a:t>по названию, дате, качественным </a:t>
                </a:r>
                <a:r>
                  <a:rPr lang="ru-RU" sz="1000" dirty="0" smtClean="0"/>
                  <a:t>характеристикам)</a:t>
                </a:r>
              </a:p>
              <a:p>
                <a:pPr marL="285750" indent="-285750">
                  <a:buFont typeface="Wingdings" charset="2"/>
                  <a:buChar char="ü"/>
                </a:pPr>
                <a:r>
                  <a:rPr lang="ru-RU" sz="1000" dirty="0" smtClean="0"/>
                  <a:t>Сортировка данных (по названию, дате, качественным характеристикам)</a:t>
                </a:r>
              </a:p>
              <a:p>
                <a:pPr marL="285750" indent="-285750">
                  <a:buFont typeface="Wingdings" charset="2"/>
                  <a:buChar char="ü"/>
                </a:pPr>
                <a:r>
                  <a:rPr lang="en-US" sz="1000" dirty="0" err="1" smtClean="0"/>
                  <a:t>Eng</a:t>
                </a:r>
                <a:r>
                  <a:rPr lang="en-US" sz="1000" dirty="0" smtClean="0"/>
                  <a:t>/</a:t>
                </a:r>
                <a:r>
                  <a:rPr lang="en-US" sz="1000" dirty="0" err="1" smtClean="0"/>
                  <a:t>Rus</a:t>
                </a:r>
                <a:endParaRPr lang="ru-RU" sz="1000" dirty="0" smtClean="0"/>
              </a:p>
              <a:p>
                <a:pPr marL="285750" indent="-285750">
                  <a:buFont typeface="Wingdings" charset="2"/>
                  <a:buChar char="ü"/>
                </a:pPr>
                <a:r>
                  <a:rPr lang="en-US" sz="1000" dirty="0" smtClean="0"/>
                  <a:t>PDF</a:t>
                </a:r>
                <a:r>
                  <a:rPr lang="ru-RU" sz="1000" dirty="0" smtClean="0"/>
                  <a:t>, </a:t>
                </a:r>
                <a:r>
                  <a:rPr lang="en-US" sz="1000" dirty="0" smtClean="0"/>
                  <a:t>XLXS</a:t>
                </a:r>
                <a:r>
                  <a:rPr lang="ru-RU" sz="1000" dirty="0" smtClean="0"/>
                  <a:t>,</a:t>
                </a:r>
                <a:r>
                  <a:rPr lang="en-US" sz="1000" dirty="0" smtClean="0"/>
                  <a:t>CSV</a:t>
                </a:r>
                <a:endParaRPr lang="ru-RU" sz="1000" dirty="0"/>
              </a:p>
            </p:txBody>
          </p:sp>
        </p:grpSp>
        <p:sp>
          <p:nvSpPr>
            <p:cNvPr id="2" name="Скругленный прямоугольник 1"/>
            <p:cNvSpPr/>
            <p:nvPr/>
          </p:nvSpPr>
          <p:spPr>
            <a:xfrm>
              <a:off x="2736924" y="3810492"/>
              <a:ext cx="9266989" cy="1858091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0" name="Прямая соединительная линия 39"/>
          <p:cNvCxnSpPr/>
          <p:nvPr/>
        </p:nvCxnSpPr>
        <p:spPr>
          <a:xfrm>
            <a:off x="2761423" y="815232"/>
            <a:ext cx="1" cy="287891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17119" y="4095991"/>
            <a:ext cx="275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/>
              <a:t>Преимущества возможностей сервиса</a:t>
            </a:r>
            <a:endParaRPr lang="ru-RU" sz="1200" b="1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3864318" y="4464626"/>
            <a:ext cx="405789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09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26744" y="704146"/>
            <a:ext cx="11031586" cy="102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4" descr="одовой отчет ПАО Московская Биржа за 2019 г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5" b="23935"/>
          <a:stretch/>
        </p:blipFill>
        <p:spPr bwMode="auto">
          <a:xfrm rot="10800000" flipH="1" flipV="1">
            <a:off x="11017673" y="516140"/>
            <a:ext cx="1175743" cy="3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11967044" y="6554837"/>
            <a:ext cx="221619" cy="523220"/>
            <a:chOff x="11967044" y="6554837"/>
            <a:chExt cx="221619" cy="523220"/>
          </a:xfrm>
        </p:grpSpPr>
        <p:sp>
          <p:nvSpPr>
            <p:cNvPr id="7" name="Рамка 6"/>
            <p:cNvSpPr/>
            <p:nvPr/>
          </p:nvSpPr>
          <p:spPr>
            <a:xfrm>
              <a:off x="12003914" y="6583587"/>
              <a:ext cx="184749" cy="283654"/>
            </a:xfrm>
            <a:prstGeom prst="fram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8AC24A-295D-D040-8592-B503C49B09A9}"/>
                </a:ext>
              </a:extLst>
            </p:cNvPr>
            <p:cNvSpPr txBox="1"/>
            <p:nvPr/>
          </p:nvSpPr>
          <p:spPr>
            <a:xfrm>
              <a:off x="11967044" y="6554837"/>
              <a:ext cx="181523" cy="52322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ru-RU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7</a:t>
              </a:r>
              <a:endParaRPr lang="ru-R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endPara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29496" y="6770242"/>
            <a:ext cx="11926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8321" y="-29881"/>
            <a:ext cx="110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/</a:t>
            </a:r>
            <a:r>
              <a:rPr lang="ru-RU" sz="1200" dirty="0" smtClean="0">
                <a:solidFill>
                  <a:srgbClr val="C00000"/>
                </a:solidFill>
              </a:rPr>
              <a:t> Инициатива</a:t>
            </a:r>
            <a:endParaRPr lang="ru-RU" sz="1200" dirty="0">
              <a:solidFill>
                <a:srgbClr val="C00000"/>
              </a:solidFill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701719" y="1604845"/>
            <a:ext cx="10315954" cy="4402340"/>
            <a:chOff x="250078" y="1015591"/>
            <a:chExt cx="11453536" cy="5126099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00" r="13154"/>
            <a:stretch/>
          </p:blipFill>
          <p:spPr>
            <a:xfrm>
              <a:off x="250078" y="1015591"/>
              <a:ext cx="2629157" cy="5126099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75" r="13786"/>
            <a:stretch/>
          </p:blipFill>
          <p:spPr>
            <a:xfrm>
              <a:off x="3222321" y="1018548"/>
              <a:ext cx="2585553" cy="5083569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31" r="13571" b="813"/>
            <a:stretch/>
          </p:blipFill>
          <p:spPr>
            <a:xfrm>
              <a:off x="6124154" y="1018548"/>
              <a:ext cx="2613077" cy="5042708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95" r="12566"/>
            <a:stretch/>
          </p:blipFill>
          <p:spPr>
            <a:xfrm>
              <a:off x="9078171" y="1015592"/>
              <a:ext cx="2625443" cy="5015586"/>
            </a:xfrm>
            <a:prstGeom prst="rect">
              <a:avLst/>
            </a:prstGeom>
          </p:spPr>
        </p:pic>
      </p:grpSp>
      <p:sp>
        <p:nvSpPr>
          <p:cNvPr id="22" name="Прямоугольник 21">
            <a:hlinkClick r:id="rId7"/>
          </p:cNvPr>
          <p:cNvSpPr/>
          <p:nvPr/>
        </p:nvSpPr>
        <p:spPr>
          <a:xfrm>
            <a:off x="1974622" y="928203"/>
            <a:ext cx="8035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</a:t>
            </a:r>
            <a:r>
              <a:rPr lang="en-US" dirty="0"/>
              <a:t>://ekaterina601157.invisionapp.com/console/share/QJ29HBK86Y/543040462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8AC24A-295D-D040-8592-B503C49B09A9}"/>
              </a:ext>
            </a:extLst>
          </p:cNvPr>
          <p:cNvSpPr txBox="1"/>
          <p:nvPr/>
        </p:nvSpPr>
        <p:spPr>
          <a:xfrm>
            <a:off x="90882" y="366409"/>
            <a:ext cx="11067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Мобильное приложение </a:t>
            </a:r>
            <a:r>
              <a:rPr lang="mr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–</a:t>
            </a:r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наиболее удобный формат для частных инвесторов для получения быстрого доступа к различной информации и аналитике </a:t>
            </a:r>
            <a:endParaRPr lang="ru-RU" sz="1200" b="1" dirty="0">
              <a:solidFill>
                <a:schemeClr val="tx1">
                  <a:lumMod val="95000"/>
                  <a:lumOff val="5000"/>
                </a:schemeClr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3740727" y="5673830"/>
            <a:ext cx="180109" cy="651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30781" y="6289946"/>
            <a:ext cx="1315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smtClean="0"/>
              <a:t>Домашний экран</a:t>
            </a:r>
            <a:endParaRPr lang="ru-RU" sz="120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4100422" y="5700891"/>
            <a:ext cx="105281" cy="413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53062" y="6040449"/>
            <a:ext cx="2628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Избранные объявления/новости </a:t>
            </a:r>
            <a:r>
              <a:rPr lang="ru-RU" sz="1200" dirty="0" err="1" smtClean="0"/>
              <a:t>итд</a:t>
            </a:r>
            <a:endParaRPr lang="ru-RU" sz="1200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7506359" y="5724319"/>
            <a:ext cx="105281" cy="413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91727" y="6095948"/>
            <a:ext cx="625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Форум</a:t>
            </a:r>
            <a:endParaRPr lang="ru-RU" sz="1200" dirty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7896507" y="5712338"/>
            <a:ext cx="248875" cy="676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50807" y="6359505"/>
            <a:ext cx="1481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smtClean="0"/>
              <a:t>Личный кабинет</a:t>
            </a:r>
            <a:endParaRPr lang="ru-RU" sz="1200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9807260" y="5626872"/>
            <a:ext cx="105281" cy="413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835304" y="6012947"/>
            <a:ext cx="1251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Переход на сайт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33332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Группа 59"/>
          <p:cNvGrpSpPr/>
          <p:nvPr/>
        </p:nvGrpSpPr>
        <p:grpSpPr>
          <a:xfrm flipV="1">
            <a:off x="0" y="3754638"/>
            <a:ext cx="4066205" cy="223001"/>
            <a:chOff x="2875" y="3661201"/>
            <a:chExt cx="4066205" cy="223001"/>
          </a:xfrm>
        </p:grpSpPr>
        <p:cxnSp>
          <p:nvCxnSpPr>
            <p:cNvPr id="61" name="Прямая соединительная линия 60"/>
            <p:cNvCxnSpPr/>
            <p:nvPr/>
          </p:nvCxnSpPr>
          <p:spPr>
            <a:xfrm>
              <a:off x="2328022" y="3661201"/>
              <a:ext cx="174105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 flipV="1">
              <a:off x="2875" y="3875342"/>
              <a:ext cx="1946787" cy="88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flipV="1">
              <a:off x="1949662" y="3661201"/>
              <a:ext cx="378360" cy="21414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Группа 30"/>
          <p:cNvGrpSpPr/>
          <p:nvPr/>
        </p:nvGrpSpPr>
        <p:grpSpPr>
          <a:xfrm>
            <a:off x="3962396" y="1827014"/>
            <a:ext cx="4737948" cy="3008128"/>
            <a:chOff x="3962396" y="1827014"/>
            <a:chExt cx="4737948" cy="3008128"/>
          </a:xfrm>
        </p:grpSpPr>
        <p:grpSp>
          <p:nvGrpSpPr>
            <p:cNvPr id="32" name="Группа 31"/>
            <p:cNvGrpSpPr/>
            <p:nvPr/>
          </p:nvGrpSpPr>
          <p:grpSpPr>
            <a:xfrm>
              <a:off x="3962397" y="1827014"/>
              <a:ext cx="4737947" cy="2335291"/>
              <a:chOff x="3962397" y="1827014"/>
              <a:chExt cx="4737947" cy="2335291"/>
            </a:xfrm>
          </p:grpSpPr>
          <p:sp>
            <p:nvSpPr>
              <p:cNvPr id="47" name="Прямоугольник 46"/>
              <p:cNvSpPr/>
              <p:nvPr/>
            </p:nvSpPr>
            <p:spPr>
              <a:xfrm>
                <a:off x="3962399" y="1844040"/>
                <a:ext cx="4737945" cy="335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Овал 47"/>
              <p:cNvSpPr/>
              <p:nvPr/>
            </p:nvSpPr>
            <p:spPr>
              <a:xfrm>
                <a:off x="4069080" y="192024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Прямоугольник 48"/>
              <p:cNvSpPr/>
              <p:nvPr/>
            </p:nvSpPr>
            <p:spPr>
              <a:xfrm>
                <a:off x="3962399" y="2499360"/>
                <a:ext cx="4737945" cy="335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Прямоугольник 49"/>
              <p:cNvSpPr/>
              <p:nvPr/>
            </p:nvSpPr>
            <p:spPr>
              <a:xfrm>
                <a:off x="3962398" y="3154680"/>
                <a:ext cx="4737945" cy="335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Прямоугольник 50"/>
              <p:cNvSpPr/>
              <p:nvPr/>
            </p:nvSpPr>
            <p:spPr>
              <a:xfrm>
                <a:off x="3962397" y="3810000"/>
                <a:ext cx="4737945" cy="335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7200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4069080" y="257556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00701" y="1827014"/>
                <a:ext cx="973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smtClean="0"/>
                  <a:t>Резюме</a:t>
                </a:r>
                <a:endParaRPr lang="ru-RU" b="1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068330" y="2482334"/>
                <a:ext cx="2886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smtClean="0"/>
                  <a:t>Анализ иностранных бирж</a:t>
                </a:r>
                <a:endParaRPr lang="ru-RU" b="1"/>
              </a:p>
            </p:txBody>
          </p:sp>
          <p:sp>
            <p:nvSpPr>
              <p:cNvPr id="55" name="Овал 54"/>
              <p:cNvSpPr/>
              <p:nvPr/>
            </p:nvSpPr>
            <p:spPr>
              <a:xfrm>
                <a:off x="4069080" y="257556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787725" y="3137654"/>
                <a:ext cx="1407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Инициатива</a:t>
                </a:r>
                <a:endParaRPr lang="ru-RU" b="1" dirty="0"/>
              </a:p>
            </p:txBody>
          </p:sp>
          <p:sp>
            <p:nvSpPr>
              <p:cNvPr id="57" name="Овал 56"/>
              <p:cNvSpPr/>
              <p:nvPr/>
            </p:nvSpPr>
            <p:spPr>
              <a:xfrm>
                <a:off x="4069079" y="323088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126615" y="3792973"/>
                <a:ext cx="277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smtClean="0"/>
                  <a:t>План реализации и риски</a:t>
                </a:r>
                <a:endParaRPr lang="ru-RU" b="1" dirty="0"/>
              </a:p>
            </p:txBody>
          </p:sp>
          <p:sp>
            <p:nvSpPr>
              <p:cNvPr id="59" name="Овал 58"/>
              <p:cNvSpPr/>
              <p:nvPr/>
            </p:nvSpPr>
            <p:spPr>
              <a:xfrm>
                <a:off x="4069079" y="3886199"/>
                <a:ext cx="182880" cy="1828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4" name="Прямоугольник 43"/>
            <p:cNvSpPr/>
            <p:nvPr/>
          </p:nvSpPr>
          <p:spPr>
            <a:xfrm>
              <a:off x="3962396" y="4482836"/>
              <a:ext cx="4737945" cy="335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57875" y="4465810"/>
              <a:ext cx="1476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smtClean="0"/>
                <a:t>Приложение</a:t>
              </a:r>
              <a:endParaRPr lang="ru-RU" b="1" dirty="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4066204" y="4559036"/>
              <a:ext cx="182880" cy="18288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244" name="Picture 4" descr="nplace. Московская биржа"/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467"/>
            <a:ext cx="12192001" cy="686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26744" y="704146"/>
            <a:ext cx="11031586" cy="102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4" descr="одовой отчет ПАО Московская Биржа за 2019 г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5" b="23935"/>
          <a:stretch/>
        </p:blipFill>
        <p:spPr bwMode="auto">
          <a:xfrm rot="10800000" flipH="1" flipV="1">
            <a:off x="11017673" y="516140"/>
            <a:ext cx="1175743" cy="3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321" y="-29881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/</a:t>
            </a:r>
            <a:r>
              <a:rPr lang="ru-RU" sz="1200" dirty="0" smtClean="0">
                <a:solidFill>
                  <a:srgbClr val="C00000"/>
                </a:solidFill>
              </a:rPr>
              <a:t> План реализации и риски</a:t>
            </a:r>
            <a:endParaRPr lang="ru-RU" sz="1200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29496" y="6770242"/>
            <a:ext cx="11926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11967044" y="6554837"/>
            <a:ext cx="221619" cy="523220"/>
            <a:chOff x="11967044" y="6554837"/>
            <a:chExt cx="221619" cy="523220"/>
          </a:xfrm>
        </p:grpSpPr>
        <p:sp>
          <p:nvSpPr>
            <p:cNvPr id="9" name="Рамка 8"/>
            <p:cNvSpPr/>
            <p:nvPr/>
          </p:nvSpPr>
          <p:spPr>
            <a:xfrm>
              <a:off x="12003914" y="6583587"/>
              <a:ext cx="184749" cy="283654"/>
            </a:xfrm>
            <a:prstGeom prst="fram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8AC24A-295D-D040-8592-B503C49B09A9}"/>
                </a:ext>
              </a:extLst>
            </p:cNvPr>
            <p:cNvSpPr txBox="1"/>
            <p:nvPr/>
          </p:nvSpPr>
          <p:spPr>
            <a:xfrm>
              <a:off x="11967044" y="6554837"/>
              <a:ext cx="181523" cy="52322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ru-RU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8</a:t>
              </a:r>
              <a:endParaRPr lang="ru-R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endPara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347970" y="958035"/>
            <a:ext cx="10101228" cy="5698970"/>
            <a:chOff x="114023" y="729453"/>
            <a:chExt cx="10101228" cy="5698970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>
              <a:off x="126744" y="1274622"/>
              <a:ext cx="9672871" cy="0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/>
          </p:nvGrpSpPr>
          <p:grpSpPr>
            <a:xfrm>
              <a:off x="3448150" y="730029"/>
              <a:ext cx="1324957" cy="531296"/>
              <a:chOff x="2133599" y="743326"/>
              <a:chExt cx="1324957" cy="531296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591313" y="743326"/>
                <a:ext cx="3962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Q1</a:t>
                </a:r>
                <a:endParaRPr lang="ru-RU" sz="1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33599" y="96684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  <a:r>
                  <a:rPr lang="en-US" sz="1400" dirty="0" smtClean="0"/>
                  <a:t>1 </a:t>
                </a:r>
                <a:endParaRPr lang="ru-RU" sz="1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554264" y="96684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  <a:r>
                  <a:rPr lang="en-US" sz="1400" dirty="0" smtClean="0"/>
                  <a:t>2 </a:t>
                </a:r>
                <a:endParaRPr lang="ru-RU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999776" y="96684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  <a:r>
                  <a:rPr lang="en-US" sz="1400" dirty="0" smtClean="0"/>
                  <a:t>3 </a:t>
                </a:r>
                <a:endParaRPr lang="ru-RU" sz="1400" dirty="0"/>
              </a:p>
            </p:txBody>
          </p:sp>
        </p:grpSp>
        <p:grpSp>
          <p:nvGrpSpPr>
            <p:cNvPr id="24" name="Группа 23"/>
            <p:cNvGrpSpPr/>
            <p:nvPr/>
          </p:nvGrpSpPr>
          <p:grpSpPr>
            <a:xfrm>
              <a:off x="4734992" y="730029"/>
              <a:ext cx="1324957" cy="531296"/>
              <a:chOff x="2133599" y="743326"/>
              <a:chExt cx="1324957" cy="53129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591313" y="743326"/>
                <a:ext cx="3962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Q2</a:t>
                </a:r>
                <a:endParaRPr lang="ru-RU" sz="14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133599" y="96684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  <a:r>
                  <a:rPr lang="en-US" sz="1400" dirty="0" smtClean="0"/>
                  <a:t>1 </a:t>
                </a:r>
                <a:endParaRPr lang="ru-RU" sz="1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554264" y="96684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  <a:r>
                  <a:rPr lang="en-US" sz="1400" dirty="0" smtClean="0"/>
                  <a:t>2 </a:t>
                </a:r>
                <a:endParaRPr lang="ru-RU" sz="1400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999776" y="96684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  <a:r>
                  <a:rPr lang="en-US" sz="1400" dirty="0" smtClean="0"/>
                  <a:t>3 </a:t>
                </a:r>
                <a:endParaRPr lang="ru-RU" sz="1400" dirty="0"/>
              </a:p>
            </p:txBody>
          </p:sp>
        </p:grpSp>
        <p:grpSp>
          <p:nvGrpSpPr>
            <p:cNvPr id="29" name="Группа 28"/>
            <p:cNvGrpSpPr/>
            <p:nvPr/>
          </p:nvGrpSpPr>
          <p:grpSpPr>
            <a:xfrm>
              <a:off x="6034036" y="730029"/>
              <a:ext cx="1324957" cy="531296"/>
              <a:chOff x="2133599" y="743326"/>
              <a:chExt cx="1324957" cy="531296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2591313" y="743326"/>
                <a:ext cx="3962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Q3</a:t>
                </a:r>
                <a:endParaRPr lang="ru-RU" sz="1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133599" y="96684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  <a:r>
                  <a:rPr lang="en-US" sz="1400" dirty="0" smtClean="0"/>
                  <a:t>1 </a:t>
                </a:r>
                <a:endParaRPr lang="ru-RU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554264" y="96684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  <a:r>
                  <a:rPr lang="en-US" sz="1400" dirty="0" smtClean="0"/>
                  <a:t>2 </a:t>
                </a:r>
                <a:endParaRPr lang="ru-RU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999776" y="96684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  <a:r>
                  <a:rPr lang="en-US" sz="1400" dirty="0" smtClean="0"/>
                  <a:t>3 </a:t>
                </a:r>
                <a:endParaRPr lang="ru-RU" sz="1400" dirty="0"/>
              </a:p>
            </p:txBody>
          </p:sp>
        </p:grpSp>
        <p:grpSp>
          <p:nvGrpSpPr>
            <p:cNvPr id="34" name="Группа 33"/>
            <p:cNvGrpSpPr/>
            <p:nvPr/>
          </p:nvGrpSpPr>
          <p:grpSpPr>
            <a:xfrm>
              <a:off x="7307521" y="730029"/>
              <a:ext cx="1324957" cy="531296"/>
              <a:chOff x="2133599" y="743326"/>
              <a:chExt cx="1324957" cy="531296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591313" y="743326"/>
                <a:ext cx="3962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Q4</a:t>
                </a:r>
                <a:endParaRPr lang="ru-RU" sz="14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133599" y="96684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  <a:r>
                  <a:rPr lang="en-US" sz="1400" dirty="0" smtClean="0"/>
                  <a:t>1 </a:t>
                </a:r>
                <a:endParaRPr lang="ru-RU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54264" y="96684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  <a:r>
                  <a:rPr lang="en-US" sz="1400" dirty="0" smtClean="0"/>
                  <a:t>2 </a:t>
                </a:r>
                <a:endParaRPr lang="ru-RU" sz="1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999776" y="96684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  <a:r>
                  <a:rPr lang="en-US" sz="1400" dirty="0" smtClean="0"/>
                  <a:t>3 </a:t>
                </a:r>
                <a:endParaRPr lang="ru-RU" sz="1400" dirty="0"/>
              </a:p>
            </p:txBody>
          </p:sp>
        </p:grpSp>
        <p:cxnSp>
          <p:nvCxnSpPr>
            <p:cNvPr id="39" name="Прямая соединительная линия 38"/>
            <p:cNvCxnSpPr/>
            <p:nvPr/>
          </p:nvCxnSpPr>
          <p:spPr>
            <a:xfrm>
              <a:off x="3448150" y="1274622"/>
              <a:ext cx="0" cy="5125051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>
              <a:off x="4719485" y="1302328"/>
              <a:ext cx="0" cy="5097345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5987480" y="1261326"/>
              <a:ext cx="0" cy="5167097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18321" y="1287920"/>
              <a:ext cx="3286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1. Проведение анализа рынка и потребностей</a:t>
              </a:r>
              <a:endParaRPr lang="ru-RU" sz="1200" dirty="0"/>
            </a:p>
          </p:txBody>
        </p:sp>
        <p:sp>
          <p:nvSpPr>
            <p:cNvPr id="46" name="Нашивка 45"/>
            <p:cNvSpPr/>
            <p:nvPr/>
          </p:nvSpPr>
          <p:spPr>
            <a:xfrm>
              <a:off x="3459129" y="1364772"/>
              <a:ext cx="1015889" cy="165681"/>
            </a:xfrm>
            <a:prstGeom prst="chevron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8321" y="1549672"/>
              <a:ext cx="3318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2. Определение предлагаемой инициативы и формализация</a:t>
              </a:r>
              <a:endParaRPr lang="ru-RU" sz="1200" dirty="0"/>
            </a:p>
          </p:txBody>
        </p:sp>
        <p:sp>
          <p:nvSpPr>
            <p:cNvPr id="48" name="Нашивка 47"/>
            <p:cNvSpPr/>
            <p:nvPr/>
          </p:nvSpPr>
          <p:spPr>
            <a:xfrm>
              <a:off x="3951315" y="1697704"/>
              <a:ext cx="670556" cy="165600"/>
            </a:xfrm>
            <a:prstGeom prst="chevron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860" y="2005636"/>
              <a:ext cx="3318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3. Исследование эффектов от внедрения инициативы</a:t>
              </a:r>
              <a:endParaRPr lang="ru-RU" sz="1200" dirty="0"/>
            </a:p>
          </p:txBody>
        </p:sp>
        <p:sp>
          <p:nvSpPr>
            <p:cNvPr id="50" name="Нашивка 49"/>
            <p:cNvSpPr/>
            <p:nvPr/>
          </p:nvSpPr>
          <p:spPr>
            <a:xfrm>
              <a:off x="4369160" y="2189019"/>
              <a:ext cx="324000" cy="165598"/>
            </a:xfrm>
            <a:prstGeom prst="chevron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3810" y="2527004"/>
              <a:ext cx="3318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4. Сбор и консолидация данных по продуктам</a:t>
              </a:r>
              <a:endParaRPr lang="ru-RU" sz="1200" dirty="0"/>
            </a:p>
          </p:txBody>
        </p:sp>
        <p:cxnSp>
          <p:nvCxnSpPr>
            <p:cNvPr id="57" name="Прямая соединительная линия 56"/>
            <p:cNvCxnSpPr/>
            <p:nvPr/>
          </p:nvCxnSpPr>
          <p:spPr>
            <a:xfrm>
              <a:off x="180635" y="2527005"/>
              <a:ext cx="9618980" cy="0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Нашивка 57"/>
            <p:cNvSpPr/>
            <p:nvPr/>
          </p:nvSpPr>
          <p:spPr>
            <a:xfrm>
              <a:off x="4752086" y="2584666"/>
              <a:ext cx="1235394" cy="165600"/>
            </a:xfrm>
            <a:prstGeom prst="chevron">
              <a:avLst/>
            </a:prstGeom>
            <a:solidFill>
              <a:srgbClr val="C0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7150" y="2750266"/>
              <a:ext cx="3318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5</a:t>
              </a:r>
              <a:r>
                <a:rPr lang="ru-RU" sz="1200" dirty="0" smtClean="0"/>
                <a:t>. Создание мобильного приложения</a:t>
              </a:r>
              <a:endParaRPr lang="ru-RU" sz="1200" dirty="0"/>
            </a:p>
          </p:txBody>
        </p:sp>
        <p:sp>
          <p:nvSpPr>
            <p:cNvPr id="60" name="Нашивка 59"/>
            <p:cNvSpPr/>
            <p:nvPr/>
          </p:nvSpPr>
          <p:spPr>
            <a:xfrm>
              <a:off x="5588967" y="2799413"/>
              <a:ext cx="1449141" cy="165600"/>
            </a:xfrm>
            <a:prstGeom prst="chevron">
              <a:avLst/>
            </a:prstGeom>
            <a:solidFill>
              <a:srgbClr val="C0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61" name="Прямая соединительная линия 60"/>
            <p:cNvCxnSpPr/>
            <p:nvPr/>
          </p:nvCxnSpPr>
          <p:spPr>
            <a:xfrm>
              <a:off x="7307521" y="1274622"/>
              <a:ext cx="0" cy="5153801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27150" y="3027263"/>
              <a:ext cx="3318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6. Внедрение продукта и приложения для компании</a:t>
              </a:r>
              <a:endParaRPr lang="ru-RU" sz="1200" dirty="0"/>
            </a:p>
          </p:txBody>
        </p:sp>
        <p:sp>
          <p:nvSpPr>
            <p:cNvPr id="63" name="Нашивка 62"/>
            <p:cNvSpPr/>
            <p:nvPr/>
          </p:nvSpPr>
          <p:spPr>
            <a:xfrm>
              <a:off x="7044308" y="3175295"/>
              <a:ext cx="720927" cy="165600"/>
            </a:xfrm>
            <a:prstGeom prst="chevron">
              <a:avLst/>
            </a:prstGeom>
            <a:solidFill>
              <a:srgbClr val="C0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grpSp>
          <p:nvGrpSpPr>
            <p:cNvPr id="64" name="Группа 63"/>
            <p:cNvGrpSpPr/>
            <p:nvPr/>
          </p:nvGrpSpPr>
          <p:grpSpPr>
            <a:xfrm>
              <a:off x="8567739" y="729453"/>
              <a:ext cx="1324957" cy="531296"/>
              <a:chOff x="2133599" y="743326"/>
              <a:chExt cx="1324957" cy="531296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2591313" y="743326"/>
                <a:ext cx="3962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Q</a:t>
                </a:r>
                <a:r>
                  <a:rPr lang="ru-RU" sz="1400" dirty="0" smtClean="0"/>
                  <a:t>5</a:t>
                </a:r>
                <a:endParaRPr lang="ru-RU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133599" y="96684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  <a:r>
                  <a:rPr lang="en-US" sz="1400" dirty="0" smtClean="0"/>
                  <a:t>1 </a:t>
                </a:r>
                <a:endParaRPr lang="ru-RU" sz="1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554264" y="96684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  <a:r>
                  <a:rPr lang="en-US" sz="1400" dirty="0" smtClean="0"/>
                  <a:t>2 </a:t>
                </a:r>
                <a:endParaRPr lang="ru-RU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999776" y="966845"/>
                <a:ext cx="4587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</a:t>
                </a:r>
                <a:r>
                  <a:rPr lang="en-US" sz="1400" dirty="0" smtClean="0"/>
                  <a:t>3 </a:t>
                </a:r>
                <a:endParaRPr lang="ru-RU" sz="1400" dirty="0"/>
              </a:p>
            </p:txBody>
          </p:sp>
        </p:grpSp>
        <p:cxnSp>
          <p:nvCxnSpPr>
            <p:cNvPr id="69" name="Прямая соединительная линия 68"/>
            <p:cNvCxnSpPr/>
            <p:nvPr/>
          </p:nvCxnSpPr>
          <p:spPr>
            <a:xfrm flipH="1">
              <a:off x="8567739" y="1274622"/>
              <a:ext cx="6176" cy="5125051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Нашивка 78"/>
            <p:cNvSpPr/>
            <p:nvPr/>
          </p:nvSpPr>
          <p:spPr>
            <a:xfrm>
              <a:off x="6651417" y="4957585"/>
              <a:ext cx="3393128" cy="165600"/>
            </a:xfrm>
            <a:prstGeom prst="chevron">
              <a:avLst/>
            </a:prstGeom>
            <a:solidFill>
              <a:srgbClr val="C0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7150" y="3445273"/>
              <a:ext cx="3318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6. Внедрение продукта и приложения для клиента</a:t>
              </a:r>
              <a:endParaRPr lang="ru-RU" sz="1200" dirty="0"/>
            </a:p>
          </p:txBody>
        </p:sp>
        <p:sp>
          <p:nvSpPr>
            <p:cNvPr id="71" name="Нашивка 70"/>
            <p:cNvSpPr/>
            <p:nvPr/>
          </p:nvSpPr>
          <p:spPr>
            <a:xfrm>
              <a:off x="7176447" y="3583878"/>
              <a:ext cx="997251" cy="167805"/>
            </a:xfrm>
            <a:prstGeom prst="chevron">
              <a:avLst/>
            </a:prstGeom>
            <a:solidFill>
              <a:srgbClr val="C0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25001" y="3902122"/>
              <a:ext cx="3318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7</a:t>
              </a:r>
              <a:r>
                <a:rPr lang="ru-RU" sz="1200" dirty="0" smtClean="0"/>
                <a:t>. Разработка и создание решения для веб формата сервиса</a:t>
              </a:r>
              <a:endParaRPr lang="ru-RU" sz="1200" dirty="0"/>
            </a:p>
          </p:txBody>
        </p:sp>
        <p:sp>
          <p:nvSpPr>
            <p:cNvPr id="73" name="Нашивка 72"/>
            <p:cNvSpPr/>
            <p:nvPr/>
          </p:nvSpPr>
          <p:spPr>
            <a:xfrm>
              <a:off x="6441600" y="3928911"/>
              <a:ext cx="450627" cy="165600"/>
            </a:xfrm>
            <a:prstGeom prst="chevron">
              <a:avLst/>
            </a:prstGeom>
            <a:solidFill>
              <a:srgbClr val="C0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4023" y="4358971"/>
              <a:ext cx="3318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8. Внедрение веб формата для компании</a:t>
              </a:r>
              <a:endParaRPr lang="ru-RU" sz="1200" dirty="0"/>
            </a:p>
          </p:txBody>
        </p:sp>
        <p:sp>
          <p:nvSpPr>
            <p:cNvPr id="75" name="Нашивка 74"/>
            <p:cNvSpPr/>
            <p:nvPr/>
          </p:nvSpPr>
          <p:spPr>
            <a:xfrm>
              <a:off x="6891332" y="4414670"/>
              <a:ext cx="201129" cy="165600"/>
            </a:xfrm>
            <a:prstGeom prst="chevron">
              <a:avLst/>
            </a:prstGeom>
            <a:solidFill>
              <a:srgbClr val="C0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4023" y="4634407"/>
              <a:ext cx="3318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9</a:t>
              </a:r>
              <a:r>
                <a:rPr lang="ru-RU" sz="1200" dirty="0" smtClean="0"/>
                <a:t>. Внедрение веб формата для клиента</a:t>
              </a:r>
              <a:endParaRPr lang="ru-RU" sz="1200" dirty="0"/>
            </a:p>
          </p:txBody>
        </p:sp>
        <p:sp>
          <p:nvSpPr>
            <p:cNvPr id="77" name="Нашивка 76"/>
            <p:cNvSpPr/>
            <p:nvPr/>
          </p:nvSpPr>
          <p:spPr>
            <a:xfrm>
              <a:off x="7017541" y="4690106"/>
              <a:ext cx="201129" cy="165600"/>
            </a:xfrm>
            <a:prstGeom prst="chevron">
              <a:avLst/>
            </a:prstGeom>
            <a:solidFill>
              <a:srgbClr val="C0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4023" y="4914672"/>
              <a:ext cx="3318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10. Маркетинг</a:t>
              </a:r>
              <a:endParaRPr lang="ru-RU" sz="1200" dirty="0"/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9799615" y="4892810"/>
              <a:ext cx="415636" cy="465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4023" y="5177697"/>
              <a:ext cx="3318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11. Публичный запуск приложения </a:t>
              </a:r>
              <a:endParaRPr lang="ru-RU" sz="1200" dirty="0"/>
            </a:p>
          </p:txBody>
        </p:sp>
        <p:cxnSp>
          <p:nvCxnSpPr>
            <p:cNvPr id="81" name="Прямая соединительная линия 80"/>
            <p:cNvCxnSpPr/>
            <p:nvPr/>
          </p:nvCxnSpPr>
          <p:spPr>
            <a:xfrm>
              <a:off x="9799615" y="1287920"/>
              <a:ext cx="0" cy="5111753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Треугольник 83"/>
            <p:cNvSpPr/>
            <p:nvPr/>
          </p:nvSpPr>
          <p:spPr>
            <a:xfrm>
              <a:off x="8332759" y="5222026"/>
              <a:ext cx="140657" cy="23442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Треугольник 84"/>
            <p:cNvSpPr/>
            <p:nvPr/>
          </p:nvSpPr>
          <p:spPr>
            <a:xfrm>
              <a:off x="7765235" y="5473253"/>
              <a:ext cx="140657" cy="234426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4023" y="5454696"/>
              <a:ext cx="3318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12. Публичный запуск веб версии </a:t>
              </a:r>
              <a:endParaRPr lang="ru-RU" sz="12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776162" y="1030135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Этап</a:t>
            </a:r>
            <a:endParaRPr lang="ru-RU" sz="1400" b="1" dirty="0"/>
          </a:p>
        </p:txBody>
      </p:sp>
      <p:pic>
        <p:nvPicPr>
          <p:cNvPr id="98" name="Рисунок 9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42" y="971220"/>
            <a:ext cx="420353" cy="420353"/>
          </a:xfrm>
          <a:prstGeom prst="rect">
            <a:avLst/>
          </a:prstGeom>
        </p:spPr>
      </p:pic>
      <p:sp>
        <p:nvSpPr>
          <p:cNvPr id="99" name="Нашивка 98"/>
          <p:cNvSpPr/>
          <p:nvPr/>
        </p:nvSpPr>
        <p:spPr>
          <a:xfrm>
            <a:off x="10227630" y="2599368"/>
            <a:ext cx="670556" cy="165600"/>
          </a:xfrm>
          <a:prstGeom prst="chevron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0" name="Нашивка 99"/>
          <p:cNvSpPr/>
          <p:nvPr/>
        </p:nvSpPr>
        <p:spPr>
          <a:xfrm>
            <a:off x="10227630" y="2993712"/>
            <a:ext cx="670556" cy="165600"/>
          </a:xfrm>
          <a:prstGeom prst="chevron">
            <a:avLst/>
          </a:prstGeom>
          <a:solidFill>
            <a:srgbClr val="C0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898186" y="2548016"/>
            <a:ext cx="725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smtClean="0"/>
              <a:t>сделано</a:t>
            </a:r>
            <a:endParaRPr lang="ru-RU" sz="1200"/>
          </a:p>
        </p:txBody>
      </p:sp>
      <p:sp>
        <p:nvSpPr>
          <p:cNvPr id="102" name="TextBox 101"/>
          <p:cNvSpPr txBox="1"/>
          <p:nvPr/>
        </p:nvSpPr>
        <p:spPr>
          <a:xfrm>
            <a:off x="10904064" y="2898877"/>
            <a:ext cx="852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smtClean="0"/>
              <a:t>предстоит</a:t>
            </a:r>
            <a:endParaRPr lang="ru-RU" sz="12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8AC24A-295D-D040-8592-B503C49B09A9}"/>
              </a:ext>
            </a:extLst>
          </p:cNvPr>
          <p:cNvSpPr txBox="1"/>
          <p:nvPr/>
        </p:nvSpPr>
        <p:spPr>
          <a:xfrm>
            <a:off x="90882" y="343503"/>
            <a:ext cx="11067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Общее время на внедрение продукта в форматах веб и мобильного приложения составит 9 месяцев без учета долгосрочной маркетинговой кампании</a:t>
            </a:r>
            <a:endParaRPr lang="ru-RU" sz="1200" b="1" dirty="0">
              <a:solidFill>
                <a:schemeClr val="tx1">
                  <a:lumMod val="95000"/>
                  <a:lumOff val="5000"/>
                </a:schemeClr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8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26744" y="704146"/>
            <a:ext cx="11031586" cy="102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8321" y="-29881"/>
            <a:ext cx="1994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/</a:t>
            </a:r>
            <a:r>
              <a:rPr lang="ru-RU" sz="1200" dirty="0" smtClean="0">
                <a:solidFill>
                  <a:srgbClr val="C00000"/>
                </a:solidFill>
              </a:rPr>
              <a:t> План реализации и риски</a:t>
            </a:r>
            <a:endParaRPr lang="ru-RU" sz="1200" dirty="0">
              <a:solidFill>
                <a:srgbClr val="C00000"/>
              </a:solidFill>
            </a:endParaRPr>
          </a:p>
        </p:txBody>
      </p:sp>
      <p:pic>
        <p:nvPicPr>
          <p:cNvPr id="6" name="Picture 14" descr="одовой отчет ПАО Московская Биржа за 2019 г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5" b="23935"/>
          <a:stretch/>
        </p:blipFill>
        <p:spPr bwMode="auto">
          <a:xfrm rot="10800000" flipH="1" flipV="1">
            <a:off x="11017673" y="516140"/>
            <a:ext cx="1175743" cy="3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29496" y="6770242"/>
            <a:ext cx="11926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>
            <a:off x="11967044" y="6554837"/>
            <a:ext cx="221619" cy="523220"/>
            <a:chOff x="11967044" y="6554837"/>
            <a:chExt cx="221619" cy="523220"/>
          </a:xfrm>
        </p:grpSpPr>
        <p:sp>
          <p:nvSpPr>
            <p:cNvPr id="11" name="Рамка 10"/>
            <p:cNvSpPr/>
            <p:nvPr/>
          </p:nvSpPr>
          <p:spPr>
            <a:xfrm>
              <a:off x="12003914" y="6583587"/>
              <a:ext cx="184749" cy="283654"/>
            </a:xfrm>
            <a:prstGeom prst="fram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8AC24A-295D-D040-8592-B503C49B09A9}"/>
                </a:ext>
              </a:extLst>
            </p:cNvPr>
            <p:cNvSpPr txBox="1"/>
            <p:nvPr/>
          </p:nvSpPr>
          <p:spPr>
            <a:xfrm>
              <a:off x="11967044" y="6554837"/>
              <a:ext cx="181523" cy="52322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9</a:t>
              </a:r>
            </a:p>
            <a:p>
              <a:endPara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781368" y="82215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smtClean="0"/>
              <a:t>Риски</a:t>
            </a:r>
            <a:endParaRPr lang="ru-RU" sz="1400" b="1"/>
          </a:p>
        </p:txBody>
      </p:sp>
      <p:sp>
        <p:nvSpPr>
          <p:cNvPr id="14" name="TextBox 13"/>
          <p:cNvSpPr txBox="1"/>
          <p:nvPr/>
        </p:nvSpPr>
        <p:spPr>
          <a:xfrm>
            <a:off x="8441684" y="830855"/>
            <a:ext cx="91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smtClean="0"/>
              <a:t>Контроль</a:t>
            </a:r>
            <a:endParaRPr lang="ru-RU" sz="1400" b="1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V="1">
            <a:off x="5781368" y="1255140"/>
            <a:ext cx="6222546" cy="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Рисунок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761" y="1300716"/>
            <a:ext cx="477776" cy="47777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748005" y="1380345"/>
            <a:ext cx="269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</a:t>
            </a:r>
            <a:r>
              <a:rPr lang="ru-RU" sz="1000" dirty="0" smtClean="0"/>
              <a:t>. Значительное повышение цен на разработку сайтов и приложений</a:t>
            </a:r>
            <a:endParaRPr lang="en-US" sz="10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748004" y="1785148"/>
            <a:ext cx="2693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2. Ошибки и сбои программного обеспечения</a:t>
            </a:r>
            <a:endParaRPr lang="en-US" sz="10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5748004" y="2046342"/>
            <a:ext cx="269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3. Нехватка мощностей для хранения и обработки больших объемов информации </a:t>
            </a:r>
            <a:endParaRPr lang="en-US" sz="1000" dirty="0" smtClean="0"/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761" y="2560486"/>
            <a:ext cx="433158" cy="43315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781368" y="2564334"/>
            <a:ext cx="269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  <a:r>
              <a:rPr lang="ru-RU" sz="1000" dirty="0" smtClean="0"/>
              <a:t>.Сложность разработки и заключения новых соглашений по использованию приложений</a:t>
            </a:r>
            <a:endParaRPr lang="en-US" sz="10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5781368" y="2967979"/>
            <a:ext cx="269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5.Сложность регулирования распространения данных без </a:t>
            </a:r>
            <a:r>
              <a:rPr lang="ru-RU" sz="1000" dirty="0" err="1" smtClean="0"/>
              <a:t>согла</a:t>
            </a:r>
            <a:r>
              <a:rPr lang="en-US" sz="1000" dirty="0" smtClean="0"/>
              <a:t>c</a:t>
            </a:r>
            <a:r>
              <a:rPr lang="ru-RU" sz="1000" dirty="0" err="1" smtClean="0"/>
              <a:t>ия</a:t>
            </a:r>
            <a:r>
              <a:rPr lang="ru-RU" sz="1000" dirty="0" smtClean="0"/>
              <a:t> </a:t>
            </a:r>
            <a:r>
              <a:rPr lang="en-US" sz="1000" dirty="0" smtClean="0"/>
              <a:t>MOEX</a:t>
            </a:r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761" y="3453066"/>
            <a:ext cx="525935" cy="52593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781368" y="3488065"/>
            <a:ext cx="2693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6</a:t>
            </a:r>
            <a:r>
              <a:rPr lang="ru-RU" sz="1000" dirty="0" smtClean="0"/>
              <a:t>. Ограниченность бюджета</a:t>
            </a:r>
            <a:endParaRPr lang="en-US" sz="1000" dirty="0" smtClean="0"/>
          </a:p>
        </p:txBody>
      </p:sp>
      <p:pic>
        <p:nvPicPr>
          <p:cNvPr id="52" name="Рисунок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01" y="4331294"/>
            <a:ext cx="476877" cy="47687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781368" y="4397035"/>
            <a:ext cx="2693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8. Незаинтересованность пользователей в продуктах от </a:t>
            </a:r>
            <a:r>
              <a:rPr lang="en-US" sz="1000" dirty="0" smtClean="0"/>
              <a:t>MOEX </a:t>
            </a:r>
            <a:r>
              <a:rPr lang="ru-RU" sz="1000" dirty="0" smtClean="0"/>
              <a:t>при наличии сторонних аналитических сервисов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781368" y="3711663"/>
            <a:ext cx="2693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7</a:t>
            </a:r>
            <a:r>
              <a:rPr lang="ru-RU" sz="1000" dirty="0" smtClean="0"/>
              <a:t>. Падение доходов и сбережений населения</a:t>
            </a:r>
            <a:endParaRPr lang="en-US" sz="1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5781367" y="4944430"/>
            <a:ext cx="2693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9</a:t>
            </a:r>
            <a:r>
              <a:rPr lang="ru-RU" sz="1000" dirty="0" smtClean="0"/>
              <a:t>. Недоверие/отсутствие достаточных знаний у пользователей</a:t>
            </a:r>
          </a:p>
        </p:txBody>
      </p:sp>
      <p:pic>
        <p:nvPicPr>
          <p:cNvPr id="56" name="Рисунок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761" y="5584290"/>
            <a:ext cx="477776" cy="47777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781367" y="5582579"/>
            <a:ext cx="2693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10.Хакерские атаки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475048" y="1414595"/>
            <a:ext cx="352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Создание </a:t>
            </a:r>
            <a:r>
              <a:rPr lang="ru-RU" sz="1000" smtClean="0"/>
              <a:t>дополнительного запасного субсидирования</a:t>
            </a:r>
            <a:endParaRPr lang="en-US" sz="100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8475048" y="1790904"/>
            <a:ext cx="352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smtClean="0"/>
              <a:t>Системы резервирования</a:t>
            </a:r>
            <a:endParaRPr lang="en-US" sz="10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8475048" y="2046342"/>
            <a:ext cx="35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Определение необходимых мощностей и </a:t>
            </a:r>
            <a:r>
              <a:rPr lang="ru-RU" sz="1000" smtClean="0"/>
              <a:t>подготовка инфраструктуры</a:t>
            </a:r>
            <a:endParaRPr lang="en-US" sz="1000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8475048" y="2577010"/>
            <a:ext cx="35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Разработка данного вопроса </a:t>
            </a:r>
            <a:r>
              <a:rPr lang="ru-RU" sz="1000" smtClean="0"/>
              <a:t>с квалифицированными юристами</a:t>
            </a:r>
            <a:endParaRPr lang="en-US" sz="10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8475048" y="2935550"/>
            <a:ext cx="3528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Мониторинг утечки данных и создание дополнительных </a:t>
            </a:r>
            <a:r>
              <a:rPr lang="ru-RU" sz="1000" smtClean="0"/>
              <a:t>тарифов для возможности ограниченного распространения данных </a:t>
            </a:r>
            <a:endParaRPr lang="en-US" sz="10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8441684" y="3480475"/>
            <a:ext cx="3528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smtClean="0"/>
              <a:t>Привлечение стороннего финансирования</a:t>
            </a:r>
            <a:endParaRPr lang="en-US" sz="10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8475048" y="3722003"/>
            <a:ext cx="35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Корректировка тарифов, системы скидок, программа лояльности</a:t>
            </a:r>
            <a:endParaRPr lang="en-US" sz="10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8475048" y="4397955"/>
            <a:ext cx="35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Маркетинговая кампания, открывающая пользователям плюсы получения </a:t>
            </a:r>
            <a:r>
              <a:rPr lang="ru-RU" sz="1000" smtClean="0"/>
              <a:t>данных напрямую от биржи</a:t>
            </a:r>
            <a:endParaRPr lang="en-US" sz="10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8475048" y="4949297"/>
            <a:ext cx="35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Введение системы обучения клиентов по работе с сервисом, </a:t>
            </a:r>
            <a:r>
              <a:rPr lang="ru-RU" sz="1000" smtClean="0"/>
              <a:t>прозрачность использования</a:t>
            </a:r>
            <a:endParaRPr lang="en-US" sz="10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8475048" y="5591383"/>
            <a:ext cx="352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Развитие методов шифрования, контроль доступа </a:t>
            </a:r>
            <a:r>
              <a:rPr lang="ru-RU" sz="1000" smtClean="0"/>
              <a:t>к информации</a:t>
            </a:r>
            <a:endParaRPr lang="en-US" sz="1000" dirty="0" smtClean="0"/>
          </a:p>
        </p:txBody>
      </p:sp>
      <p:grpSp>
        <p:nvGrpSpPr>
          <p:cNvPr id="42" name="Группа 41"/>
          <p:cNvGrpSpPr/>
          <p:nvPr/>
        </p:nvGrpSpPr>
        <p:grpSpPr>
          <a:xfrm>
            <a:off x="67790" y="1543523"/>
            <a:ext cx="4581518" cy="4442960"/>
            <a:chOff x="226454" y="1733784"/>
            <a:chExt cx="4581518" cy="4442960"/>
          </a:xfrm>
        </p:grpSpPr>
        <p:grpSp>
          <p:nvGrpSpPr>
            <p:cNvPr id="41" name="Группа 40"/>
            <p:cNvGrpSpPr/>
            <p:nvPr/>
          </p:nvGrpSpPr>
          <p:grpSpPr>
            <a:xfrm>
              <a:off x="560437" y="1733784"/>
              <a:ext cx="4247535" cy="4442960"/>
              <a:chOff x="530941" y="1506018"/>
              <a:chExt cx="4881717" cy="5156413"/>
            </a:xfrm>
          </p:grpSpPr>
          <p:grpSp>
            <p:nvGrpSpPr>
              <p:cNvPr id="25" name="Группа 24"/>
              <p:cNvGrpSpPr/>
              <p:nvPr/>
            </p:nvGrpSpPr>
            <p:grpSpPr>
              <a:xfrm>
                <a:off x="530941" y="1506018"/>
                <a:ext cx="4881717" cy="4802803"/>
                <a:chOff x="545690" y="1270812"/>
                <a:chExt cx="4881717" cy="4802803"/>
              </a:xfrm>
            </p:grpSpPr>
            <p:cxnSp>
              <p:nvCxnSpPr>
                <p:cNvPr id="19" name="Прямая со стрелкой 18"/>
                <p:cNvCxnSpPr/>
                <p:nvPr/>
              </p:nvCxnSpPr>
              <p:spPr>
                <a:xfrm>
                  <a:off x="545690" y="6073615"/>
                  <a:ext cx="4881717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/>
                <p:cNvCxnSpPr/>
                <p:nvPr/>
              </p:nvCxnSpPr>
              <p:spPr>
                <a:xfrm flipV="1">
                  <a:off x="545690" y="1270812"/>
                  <a:ext cx="0" cy="480280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Прямоугольник 25"/>
              <p:cNvSpPr/>
              <p:nvPr/>
            </p:nvSpPr>
            <p:spPr>
              <a:xfrm>
                <a:off x="622378" y="4739049"/>
                <a:ext cx="1490400" cy="1490400"/>
              </a:xfrm>
              <a:prstGeom prst="rect">
                <a:avLst/>
              </a:prstGeom>
              <a:solidFill>
                <a:srgbClr val="C00000">
                  <a:alpha val="38039"/>
                </a:srgb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2204215" y="4739049"/>
                <a:ext cx="1490400" cy="1490400"/>
              </a:xfrm>
              <a:prstGeom prst="rect">
                <a:avLst/>
              </a:prstGeom>
              <a:solidFill>
                <a:srgbClr val="C00000">
                  <a:alpha val="5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3786052" y="4739049"/>
                <a:ext cx="1490400" cy="1490400"/>
              </a:xfrm>
              <a:prstGeom prst="rect">
                <a:avLst/>
              </a:prstGeom>
              <a:solidFill>
                <a:srgbClr val="C00000">
                  <a:alpha val="7529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Прямоугольник 29"/>
              <p:cNvSpPr/>
              <p:nvPr/>
            </p:nvSpPr>
            <p:spPr>
              <a:xfrm>
                <a:off x="622378" y="3169277"/>
                <a:ext cx="1490400" cy="1490400"/>
              </a:xfrm>
              <a:prstGeom prst="rect">
                <a:avLst/>
              </a:prstGeom>
              <a:solidFill>
                <a:srgbClr val="C00000">
                  <a:alpha val="5411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>
                <a:off x="622378" y="1587637"/>
                <a:ext cx="1490400" cy="1490400"/>
              </a:xfrm>
              <a:prstGeom prst="rect">
                <a:avLst/>
              </a:prstGeom>
              <a:solidFill>
                <a:srgbClr val="C00000">
                  <a:alpha val="7529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Прямоугольник 32"/>
              <p:cNvSpPr/>
              <p:nvPr/>
            </p:nvSpPr>
            <p:spPr>
              <a:xfrm>
                <a:off x="2198315" y="3162219"/>
                <a:ext cx="1490400" cy="1490400"/>
              </a:xfrm>
              <a:prstGeom prst="rect">
                <a:avLst/>
              </a:prstGeom>
              <a:solidFill>
                <a:srgbClr val="8B0205">
                  <a:alpha val="7764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Прямоугольник 33"/>
              <p:cNvSpPr/>
              <p:nvPr/>
            </p:nvSpPr>
            <p:spPr>
              <a:xfrm>
                <a:off x="3802006" y="3162219"/>
                <a:ext cx="1490400" cy="1490400"/>
              </a:xfrm>
              <a:prstGeom prst="rect">
                <a:avLst/>
              </a:prstGeom>
              <a:solidFill>
                <a:srgbClr val="B400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2198315" y="1587637"/>
                <a:ext cx="1490400" cy="1490400"/>
              </a:xfrm>
              <a:prstGeom prst="rect">
                <a:avLst/>
              </a:prstGeom>
              <a:solidFill>
                <a:srgbClr val="B400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3786052" y="1587637"/>
                <a:ext cx="1490400" cy="1490400"/>
              </a:xfrm>
              <a:prstGeom prst="rect">
                <a:avLst/>
              </a:prstGeom>
              <a:solidFill>
                <a:srgbClr val="8C02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375891" y="6354654"/>
                <a:ext cx="11352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smtClean="0"/>
                  <a:t>Вероятность</a:t>
                </a:r>
                <a:endParaRPr lang="ru-RU" sz="140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 rot="16200000">
              <a:off x="-39805" y="3670980"/>
              <a:ext cx="840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Влияние</a:t>
              </a:r>
              <a:endParaRPr lang="ru-RU" sz="1400" dirty="0"/>
            </a:p>
          </p:txBody>
        </p:sp>
      </p:grpSp>
      <p:sp>
        <p:nvSpPr>
          <p:cNvPr id="88" name="Овал 87"/>
          <p:cNvSpPr/>
          <p:nvPr/>
        </p:nvSpPr>
        <p:spPr>
          <a:xfrm>
            <a:off x="1438049" y="4113537"/>
            <a:ext cx="273600" cy="273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3024581" y="4831476"/>
            <a:ext cx="273600" cy="273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2337028" y="4114284"/>
            <a:ext cx="273600" cy="273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1427850" y="40547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smtClean="0">
                <a:solidFill>
                  <a:schemeClr val="bg1"/>
                </a:solidFill>
              </a:rPr>
              <a:t>1</a:t>
            </a:r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89" name="Овал 88"/>
          <p:cNvSpPr/>
          <p:nvPr/>
        </p:nvSpPr>
        <p:spPr>
          <a:xfrm>
            <a:off x="1708520" y="3243364"/>
            <a:ext cx="273600" cy="273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2325806" y="40547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5" name="Овал 84"/>
          <p:cNvSpPr/>
          <p:nvPr/>
        </p:nvSpPr>
        <p:spPr>
          <a:xfrm>
            <a:off x="1721947" y="4859738"/>
            <a:ext cx="273600" cy="273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2327868" y="2755900"/>
            <a:ext cx="273600" cy="273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1705360" y="3178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smtClean="0">
                <a:solidFill>
                  <a:schemeClr val="bg1"/>
                </a:solidFill>
              </a:rPr>
              <a:t>3</a:t>
            </a:r>
            <a:endParaRPr lang="ru-RU" b="1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05660" y="4811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4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14360" y="4774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2563241" y="2749202"/>
            <a:ext cx="273600" cy="273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2325806" y="2711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6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988289" y="4816872"/>
            <a:ext cx="273600" cy="273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>
            <a:off x="1870246" y="2148659"/>
            <a:ext cx="273600" cy="273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TextBox 73"/>
          <p:cNvSpPr txBox="1"/>
          <p:nvPr/>
        </p:nvSpPr>
        <p:spPr>
          <a:xfrm>
            <a:off x="2549360" y="2703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7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78879" y="4757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8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797694" y="20959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10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3034975" y="5140811"/>
            <a:ext cx="273600" cy="2736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8AC24A-295D-D040-8592-B503C49B09A9}"/>
              </a:ext>
            </a:extLst>
          </p:cNvPr>
          <p:cNvSpPr txBox="1"/>
          <p:nvPr/>
        </p:nvSpPr>
        <p:spPr>
          <a:xfrm>
            <a:off x="90882" y="359209"/>
            <a:ext cx="11067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При разработке дальнейшей стратегии необходимо учитывать 5 основных групп рисков и методов их нивелирования</a:t>
            </a:r>
            <a:endParaRPr lang="ru-RU" sz="1200" b="1" dirty="0">
              <a:solidFill>
                <a:schemeClr val="tx1">
                  <a:lumMod val="95000"/>
                  <a:lumOff val="5000"/>
                </a:schemeClr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30511" y="5090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9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Группа 45"/>
          <p:cNvGrpSpPr/>
          <p:nvPr/>
        </p:nvGrpSpPr>
        <p:grpSpPr>
          <a:xfrm flipV="1">
            <a:off x="0" y="3784114"/>
            <a:ext cx="4066205" cy="827079"/>
            <a:chOff x="2875" y="3057123"/>
            <a:chExt cx="4066205" cy="827079"/>
          </a:xfrm>
        </p:grpSpPr>
        <p:cxnSp>
          <p:nvCxnSpPr>
            <p:cNvPr id="47" name="Прямая соединительная линия 46"/>
            <p:cNvCxnSpPr/>
            <p:nvPr/>
          </p:nvCxnSpPr>
          <p:spPr>
            <a:xfrm>
              <a:off x="2328022" y="3057123"/>
              <a:ext cx="174105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2875" y="3875342"/>
              <a:ext cx="1946787" cy="88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V="1">
              <a:off x="1949662" y="3057123"/>
              <a:ext cx="378360" cy="8182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Прямоугольник 25"/>
          <p:cNvSpPr/>
          <p:nvPr/>
        </p:nvSpPr>
        <p:spPr>
          <a:xfrm>
            <a:off x="3962397" y="4456526"/>
            <a:ext cx="4737945" cy="3352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7200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2" name="Группа 41"/>
          <p:cNvGrpSpPr/>
          <p:nvPr/>
        </p:nvGrpSpPr>
        <p:grpSpPr>
          <a:xfrm>
            <a:off x="3962397" y="1827014"/>
            <a:ext cx="4737947" cy="2322385"/>
            <a:chOff x="3962397" y="1827014"/>
            <a:chExt cx="4737947" cy="2322385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3962399" y="1844040"/>
              <a:ext cx="4737945" cy="335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4069080" y="1920240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3962399" y="2499360"/>
              <a:ext cx="4737945" cy="335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3962398" y="3154680"/>
              <a:ext cx="4737945" cy="335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3962397" y="3810000"/>
              <a:ext cx="4737945" cy="335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4069080" y="2575560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00701" y="1827014"/>
              <a:ext cx="973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smtClean="0"/>
                <a:t>Резюме</a:t>
              </a:r>
              <a:endParaRPr lang="ru-RU" b="1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8330" y="2482334"/>
              <a:ext cx="2886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smtClean="0"/>
                <a:t>Анализ иностранных бирж</a:t>
              </a:r>
              <a:endParaRPr lang="ru-RU" b="1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4069080" y="2575560"/>
              <a:ext cx="182880" cy="1828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87725" y="3137654"/>
              <a:ext cx="1407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/>
                <a:t>Инициатива</a:t>
              </a:r>
              <a:endParaRPr lang="ru-RU" b="1" dirty="0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4069079" y="3230880"/>
              <a:ext cx="182880" cy="18288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26322" y="3780067"/>
              <a:ext cx="2770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smtClean="0"/>
                <a:t>План реализации и риски</a:t>
              </a:r>
              <a:endParaRPr lang="ru-RU" b="1" dirty="0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4069079" y="3886199"/>
              <a:ext cx="182880" cy="18288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4" name="Овал 23"/>
          <p:cNvSpPr/>
          <p:nvPr/>
        </p:nvSpPr>
        <p:spPr>
          <a:xfrm>
            <a:off x="4066205" y="4520647"/>
            <a:ext cx="182880" cy="1828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5670098" y="4431209"/>
            <a:ext cx="14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Приложение</a:t>
            </a:r>
            <a:endParaRPr lang="ru-RU" b="1" dirty="0"/>
          </a:p>
        </p:txBody>
      </p:sp>
      <p:pic>
        <p:nvPicPr>
          <p:cNvPr id="10244" name="Picture 4" descr="nplace. Московская биржа"/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467"/>
            <a:ext cx="12192001" cy="686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0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321" y="-29881"/>
            <a:ext cx="202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/</a:t>
            </a:r>
            <a:r>
              <a:rPr lang="ru-RU" sz="1200" dirty="0" smtClean="0">
                <a:solidFill>
                  <a:srgbClr val="C00000"/>
                </a:solidFill>
              </a:rPr>
              <a:t> Приложение 1 </a:t>
            </a:r>
            <a:r>
              <a:rPr lang="ru-RU" sz="1600" b="1" dirty="0" smtClean="0">
                <a:solidFill>
                  <a:srgbClr val="C00000"/>
                </a:solidFill>
              </a:rPr>
              <a:t>/ </a:t>
            </a:r>
            <a:r>
              <a:rPr lang="ru-RU" sz="1200" dirty="0" smtClean="0">
                <a:solidFill>
                  <a:srgbClr val="C00000"/>
                </a:solidFill>
              </a:rPr>
              <a:t>Финансы</a:t>
            </a:r>
            <a:endParaRPr lang="ru-RU" sz="1200" dirty="0">
              <a:solidFill>
                <a:srgbClr val="C00000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26744" y="704146"/>
            <a:ext cx="11031586" cy="102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4" descr="одовой отчет ПАО Московская Биржа за 2019 г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5" b="23935"/>
          <a:stretch/>
        </p:blipFill>
        <p:spPr bwMode="auto">
          <a:xfrm rot="10800000" flipH="1" flipV="1">
            <a:off x="11017673" y="516140"/>
            <a:ext cx="1175743" cy="3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29496" y="6770242"/>
            <a:ext cx="11926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3222" y="1172595"/>
            <a:ext cx="115966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charset="2"/>
              <a:buChar char="§"/>
            </a:pPr>
            <a:r>
              <a:rPr lang="ru-RU" sz="1200" dirty="0" smtClean="0"/>
              <a:t>Пользователи используют не все продукты сразу. Существует возможность как отдельного пользования одним из них, так и их комбинирования. </a:t>
            </a:r>
          </a:p>
          <a:p>
            <a:pPr marL="171450" indent="-171450">
              <a:buFont typeface="Wingdings" charset="2"/>
              <a:buChar char="§"/>
            </a:pPr>
            <a:r>
              <a:rPr lang="ru-RU" sz="1200" dirty="0" smtClean="0"/>
              <a:t>Продукты </a:t>
            </a:r>
            <a:r>
              <a:rPr lang="ru-RU" sz="1200" dirty="0" err="1" smtClean="0"/>
              <a:t>агрегированны</a:t>
            </a:r>
            <a:r>
              <a:rPr lang="ru-RU" sz="1200" dirty="0" smtClean="0"/>
              <a:t> по инструментам, к которым они привязаны (акции, облигации, инструменты срочного рынка)</a:t>
            </a:r>
          </a:p>
          <a:p>
            <a:pPr marL="171450" indent="-171450">
              <a:buFont typeface="Wingdings" charset="2"/>
              <a:buChar char="§"/>
            </a:pPr>
            <a:r>
              <a:rPr lang="ru-RU" sz="1200" dirty="0" smtClean="0"/>
              <a:t>Прирост пользователей равномерный и ежемесячный</a:t>
            </a:r>
          </a:p>
          <a:p>
            <a:pPr marL="171450" indent="-171450">
              <a:buFont typeface="Wingdings" charset="2"/>
              <a:buChar char="§"/>
            </a:pPr>
            <a:r>
              <a:rPr lang="ru-RU" sz="1200" dirty="0" smtClean="0"/>
              <a:t>Отток клиентов после пробного периода составляет </a:t>
            </a:r>
            <a:r>
              <a:rPr lang="ru-RU" sz="1200" dirty="0" smtClean="0">
                <a:solidFill>
                  <a:srgbClr val="C00000"/>
                </a:solidFill>
              </a:rPr>
              <a:t>50</a:t>
            </a:r>
            <a:r>
              <a:rPr lang="en-US" sz="1200" dirty="0" smtClean="0">
                <a:solidFill>
                  <a:srgbClr val="C00000"/>
                </a:solidFill>
              </a:rPr>
              <a:t>%</a:t>
            </a:r>
          </a:p>
          <a:p>
            <a:pPr marL="171450" indent="-171450">
              <a:buFont typeface="Wingdings" charset="2"/>
              <a:buChar char="§"/>
            </a:pPr>
            <a:r>
              <a:rPr lang="ru-RU" sz="1200" dirty="0" smtClean="0"/>
              <a:t>Отток клиентов ежегодный составляет </a:t>
            </a:r>
            <a:r>
              <a:rPr lang="ru-RU" sz="1200" dirty="0" smtClean="0">
                <a:solidFill>
                  <a:srgbClr val="C00000"/>
                </a:solidFill>
              </a:rPr>
              <a:t>5</a:t>
            </a:r>
            <a:r>
              <a:rPr lang="en-US" sz="1200" dirty="0" smtClean="0">
                <a:solidFill>
                  <a:srgbClr val="C00000"/>
                </a:solidFill>
              </a:rPr>
              <a:t>% </a:t>
            </a:r>
          </a:p>
          <a:p>
            <a:pPr marL="171450" indent="-171450">
              <a:buFont typeface="Wingdings" charset="2"/>
              <a:buChar char="§"/>
            </a:pPr>
            <a:r>
              <a:rPr lang="ru-RU" sz="1200" dirty="0" smtClean="0"/>
              <a:t>Сделано следующее предположение: </a:t>
            </a:r>
            <a:r>
              <a:rPr lang="ru-RU" sz="1200" dirty="0" smtClean="0">
                <a:solidFill>
                  <a:srgbClr val="C00000"/>
                </a:solidFill>
              </a:rPr>
              <a:t>30</a:t>
            </a:r>
            <a:r>
              <a:rPr lang="en-US" sz="1200" dirty="0" smtClean="0">
                <a:solidFill>
                  <a:srgbClr val="C00000"/>
                </a:solidFill>
              </a:rPr>
              <a:t>%</a:t>
            </a:r>
            <a:r>
              <a:rPr lang="en-US" sz="1200" dirty="0" smtClean="0"/>
              <a:t> </a:t>
            </a:r>
            <a:r>
              <a:rPr lang="ru-RU" sz="1200" dirty="0" smtClean="0"/>
              <a:t>используют отдельно продукты для инструментов срочного рынка, </a:t>
            </a:r>
            <a:r>
              <a:rPr lang="ru-RU" sz="1200" dirty="0" smtClean="0">
                <a:solidFill>
                  <a:srgbClr val="C00000"/>
                </a:solidFill>
              </a:rPr>
              <a:t>25</a:t>
            </a:r>
            <a:r>
              <a:rPr lang="en-US" sz="1200" dirty="0" smtClean="0"/>
              <a:t>%</a:t>
            </a:r>
            <a:r>
              <a:rPr lang="ru-RU" sz="1200" dirty="0" smtClean="0"/>
              <a:t> используют отдельно продукты для акций, </a:t>
            </a:r>
            <a:r>
              <a:rPr lang="ru-RU" sz="1200" dirty="0" smtClean="0">
                <a:solidFill>
                  <a:srgbClr val="C00000"/>
                </a:solidFill>
              </a:rPr>
              <a:t>15</a:t>
            </a:r>
            <a:r>
              <a:rPr lang="en-US" sz="1200" dirty="0" smtClean="0">
                <a:solidFill>
                  <a:srgbClr val="C00000"/>
                </a:solidFill>
              </a:rPr>
              <a:t>%</a:t>
            </a:r>
            <a:r>
              <a:rPr lang="ru-RU" sz="1200" dirty="0" smtClean="0"/>
              <a:t> используют отдельно для облигаций,  </a:t>
            </a:r>
            <a:r>
              <a:rPr lang="ru-RU" sz="1200" dirty="0" smtClean="0">
                <a:solidFill>
                  <a:srgbClr val="C00000"/>
                </a:solidFill>
              </a:rPr>
              <a:t>10</a:t>
            </a:r>
            <a:r>
              <a:rPr lang="en-US" sz="1200" dirty="0" smtClean="0">
                <a:solidFill>
                  <a:srgbClr val="C00000"/>
                </a:solidFill>
              </a:rPr>
              <a:t>%</a:t>
            </a:r>
            <a:r>
              <a:rPr lang="ru-RU" sz="1200" dirty="0" smtClean="0"/>
              <a:t> для инструментов срочного рынка и акций, </a:t>
            </a:r>
            <a:r>
              <a:rPr lang="en-US" sz="1200" dirty="0" smtClean="0">
                <a:solidFill>
                  <a:srgbClr val="C00000"/>
                </a:solidFill>
              </a:rPr>
              <a:t>7%</a:t>
            </a:r>
            <a:r>
              <a:rPr lang="en-US" sz="1200" dirty="0" smtClean="0"/>
              <a:t> </a:t>
            </a:r>
            <a:r>
              <a:rPr lang="ru-RU" sz="1200" dirty="0" smtClean="0"/>
              <a:t>для инструментов срочного рынка и облигаций,  </a:t>
            </a:r>
            <a:r>
              <a:rPr lang="ru-RU" sz="1200" dirty="0" smtClean="0">
                <a:solidFill>
                  <a:srgbClr val="C00000"/>
                </a:solidFill>
              </a:rPr>
              <a:t>5</a:t>
            </a:r>
            <a:r>
              <a:rPr lang="en-US" sz="1200" dirty="0" smtClean="0">
                <a:solidFill>
                  <a:srgbClr val="C00000"/>
                </a:solidFill>
              </a:rPr>
              <a:t>%</a:t>
            </a:r>
            <a:r>
              <a:rPr lang="ru-RU" sz="1200" dirty="0"/>
              <a:t> </a:t>
            </a:r>
            <a:r>
              <a:rPr lang="ru-RU" sz="1200" dirty="0" smtClean="0"/>
              <a:t>для акций и облигаций, </a:t>
            </a:r>
            <a:r>
              <a:rPr lang="ru-RU" sz="1200" dirty="0" smtClean="0">
                <a:solidFill>
                  <a:srgbClr val="C00000"/>
                </a:solidFill>
              </a:rPr>
              <a:t>5</a:t>
            </a:r>
            <a:r>
              <a:rPr lang="en-US" sz="1200" dirty="0" smtClean="0">
                <a:solidFill>
                  <a:srgbClr val="C00000"/>
                </a:solidFill>
              </a:rPr>
              <a:t>%</a:t>
            </a:r>
            <a:r>
              <a:rPr lang="en-US" sz="1200" dirty="0" smtClean="0"/>
              <a:t> </a:t>
            </a:r>
            <a:r>
              <a:rPr lang="ru-RU" sz="1200" dirty="0" smtClean="0"/>
              <a:t>используют продукты для инструментов срочного рынка, акций и облигаций совместно. </a:t>
            </a:r>
          </a:p>
          <a:p>
            <a:pPr marL="171450" indent="-171450">
              <a:buFont typeface="Wingdings" charset="2"/>
              <a:buChar char="§"/>
            </a:pPr>
            <a:r>
              <a:rPr lang="ru-RU" sz="1200" dirty="0" smtClean="0"/>
              <a:t>Налог на прибыль составляет </a:t>
            </a:r>
            <a:r>
              <a:rPr lang="ru-RU" sz="1200" dirty="0" smtClean="0">
                <a:solidFill>
                  <a:srgbClr val="C00000"/>
                </a:solidFill>
              </a:rPr>
              <a:t>20</a:t>
            </a:r>
            <a:r>
              <a:rPr lang="en-US" sz="1200" dirty="0" smtClean="0">
                <a:solidFill>
                  <a:srgbClr val="C00000"/>
                </a:solidFill>
              </a:rPr>
              <a:t>%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pPr marL="171450" indent="-171450">
              <a:buFont typeface="Wingdings" charset="2"/>
              <a:buChar char="§"/>
            </a:pPr>
            <a:r>
              <a:rPr lang="ru-RU" sz="1200" dirty="0" smtClean="0"/>
              <a:t>Изначальное количество активных клиентов на начало  2022 года равно </a:t>
            </a:r>
            <a:r>
              <a:rPr lang="ru-RU" sz="1200" dirty="0" smtClean="0">
                <a:solidFill>
                  <a:srgbClr val="C00000"/>
                </a:solidFill>
              </a:rPr>
              <a:t>1 300 000</a:t>
            </a:r>
          </a:p>
          <a:p>
            <a:pPr marL="171450" indent="-171450">
              <a:buFont typeface="Wingdings" charset="2"/>
              <a:buChar char="§"/>
            </a:pPr>
            <a:r>
              <a:rPr lang="ru-RU" sz="1200" dirty="0" smtClean="0"/>
              <a:t>Ежегодный прирост ЦА составляет </a:t>
            </a:r>
            <a:r>
              <a:rPr lang="ru-RU" sz="1200" dirty="0" smtClean="0">
                <a:solidFill>
                  <a:srgbClr val="C00000"/>
                </a:solidFill>
              </a:rPr>
              <a:t>1</a:t>
            </a:r>
            <a:r>
              <a:rPr lang="en-US" sz="1200" dirty="0" smtClean="0">
                <a:solidFill>
                  <a:srgbClr val="C00000"/>
                </a:solidFill>
              </a:rPr>
              <a:t>4%</a:t>
            </a:r>
            <a:endParaRPr lang="ru-RU" sz="1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3222" y="840100"/>
            <a:ext cx="239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smtClean="0">
                <a:solidFill>
                  <a:srgbClr val="C00000"/>
                </a:solidFill>
              </a:rPr>
              <a:t>Основные предпосылки модели </a:t>
            </a:r>
            <a:endParaRPr lang="ru-RU" sz="1200" b="1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3220" y="3444198"/>
            <a:ext cx="3048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rgbClr val="C00000"/>
                </a:solidFill>
              </a:rPr>
              <a:t>Динамика роста аудитории пользователей</a:t>
            </a:r>
            <a:endParaRPr lang="ru-RU" sz="1200" b="1" dirty="0">
              <a:solidFill>
                <a:srgbClr val="C00000"/>
              </a:solidFill>
            </a:endParaRPr>
          </a:p>
        </p:txBody>
      </p:sp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433315047"/>
              </p:ext>
            </p:extLst>
          </p:nvPr>
        </p:nvGraphicFramePr>
        <p:xfrm>
          <a:off x="366972" y="3628236"/>
          <a:ext cx="11356455" cy="2950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39126" y="524962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+47,8%</a:t>
            </a:r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988325" y="510355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+13,9%</a:t>
            </a:r>
            <a:endParaRPr lang="ru-RU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137524" y="49726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+13,9%</a:t>
            </a:r>
            <a:endParaRPr lang="ru-RU" sz="1200" dirty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40392" y="1142857"/>
            <a:ext cx="405789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26744" y="3760091"/>
            <a:ext cx="405789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Группа 20"/>
          <p:cNvGrpSpPr/>
          <p:nvPr/>
        </p:nvGrpSpPr>
        <p:grpSpPr>
          <a:xfrm>
            <a:off x="11874508" y="6554091"/>
            <a:ext cx="465133" cy="523220"/>
            <a:chOff x="11938468" y="6554091"/>
            <a:chExt cx="394102" cy="523220"/>
          </a:xfrm>
        </p:grpSpPr>
        <p:sp>
          <p:nvSpPr>
            <p:cNvPr id="22" name="Рамка 21"/>
            <p:cNvSpPr/>
            <p:nvPr/>
          </p:nvSpPr>
          <p:spPr>
            <a:xfrm>
              <a:off x="12003914" y="6583587"/>
              <a:ext cx="184749" cy="283654"/>
            </a:xfrm>
            <a:prstGeom prst="fram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8AC24A-295D-D040-8592-B503C49B09A9}"/>
                </a:ext>
              </a:extLst>
            </p:cNvPr>
            <p:cNvSpPr txBox="1"/>
            <p:nvPr/>
          </p:nvSpPr>
          <p:spPr>
            <a:xfrm>
              <a:off x="11938468" y="6554091"/>
              <a:ext cx="394102" cy="52322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10</a:t>
              </a:r>
            </a:p>
            <a:p>
              <a:endPara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58AC24A-295D-D040-8592-B503C49B09A9}"/>
              </a:ext>
            </a:extLst>
          </p:cNvPr>
          <p:cNvSpPr txBox="1"/>
          <p:nvPr/>
        </p:nvSpPr>
        <p:spPr>
          <a:xfrm>
            <a:off x="90882" y="359209"/>
            <a:ext cx="11067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Предложенная в рамках инициативы финансовая модель предполагает учет 9 основных предпосылок</a:t>
            </a:r>
            <a:endParaRPr lang="ru-RU" sz="1200" b="1" dirty="0">
              <a:solidFill>
                <a:schemeClr val="tx1">
                  <a:lumMod val="95000"/>
                  <a:lumOff val="5000"/>
                </a:schemeClr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/>
          <p:cNvGrpSpPr/>
          <p:nvPr/>
        </p:nvGrpSpPr>
        <p:grpSpPr>
          <a:xfrm>
            <a:off x="0" y="1993655"/>
            <a:ext cx="4066205" cy="1471317"/>
            <a:chOff x="2875" y="2412885"/>
            <a:chExt cx="4066205" cy="1471317"/>
          </a:xfrm>
        </p:grpSpPr>
        <p:cxnSp>
          <p:nvCxnSpPr>
            <p:cNvPr id="66" name="Прямая соединительная линия 65"/>
            <p:cNvCxnSpPr/>
            <p:nvPr/>
          </p:nvCxnSpPr>
          <p:spPr>
            <a:xfrm>
              <a:off x="2328022" y="2412885"/>
              <a:ext cx="174105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flipV="1">
              <a:off x="2875" y="3875342"/>
              <a:ext cx="1946787" cy="88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 flipV="1">
              <a:off x="1949662" y="2412885"/>
              <a:ext cx="378360" cy="146245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Группа 43"/>
          <p:cNvGrpSpPr/>
          <p:nvPr/>
        </p:nvGrpSpPr>
        <p:grpSpPr>
          <a:xfrm>
            <a:off x="3962397" y="1827014"/>
            <a:ext cx="4737947" cy="2993642"/>
            <a:chOff x="3962397" y="1827014"/>
            <a:chExt cx="4737947" cy="2993642"/>
          </a:xfrm>
        </p:grpSpPr>
        <p:grpSp>
          <p:nvGrpSpPr>
            <p:cNvPr id="45" name="Группа 44"/>
            <p:cNvGrpSpPr/>
            <p:nvPr/>
          </p:nvGrpSpPr>
          <p:grpSpPr>
            <a:xfrm>
              <a:off x="3962397" y="1827014"/>
              <a:ext cx="4737947" cy="2319469"/>
              <a:chOff x="3962397" y="1827014"/>
              <a:chExt cx="4737947" cy="2319469"/>
            </a:xfrm>
          </p:grpSpPr>
          <p:sp>
            <p:nvSpPr>
              <p:cNvPr id="52" name="Прямоугольник 51"/>
              <p:cNvSpPr/>
              <p:nvPr/>
            </p:nvSpPr>
            <p:spPr>
              <a:xfrm>
                <a:off x="3962399" y="1844040"/>
                <a:ext cx="4737945" cy="335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7200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Овал 52"/>
              <p:cNvSpPr/>
              <p:nvPr/>
            </p:nvSpPr>
            <p:spPr>
              <a:xfrm>
                <a:off x="4069080" y="1920240"/>
                <a:ext cx="182880" cy="1828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Прямоугольник 53"/>
              <p:cNvSpPr/>
              <p:nvPr/>
            </p:nvSpPr>
            <p:spPr>
              <a:xfrm>
                <a:off x="3962399" y="2499360"/>
                <a:ext cx="4737945" cy="335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Прямоугольник 54"/>
              <p:cNvSpPr/>
              <p:nvPr/>
            </p:nvSpPr>
            <p:spPr>
              <a:xfrm>
                <a:off x="3962398" y="3154680"/>
                <a:ext cx="4737945" cy="335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3962397" y="3810000"/>
                <a:ext cx="4737945" cy="335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Овал 56"/>
              <p:cNvSpPr/>
              <p:nvPr/>
            </p:nvSpPr>
            <p:spPr>
              <a:xfrm>
                <a:off x="4069080" y="257556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000701" y="1827014"/>
                <a:ext cx="973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smtClean="0"/>
                  <a:t>Резюме</a:t>
                </a:r>
                <a:endParaRPr lang="ru-RU" b="1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068330" y="2482334"/>
                <a:ext cx="2886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Анализ иностранных бирж</a:t>
                </a:r>
                <a:endParaRPr lang="ru-RU" b="1" dirty="0"/>
              </a:p>
            </p:txBody>
          </p:sp>
          <p:sp>
            <p:nvSpPr>
              <p:cNvPr id="60" name="Овал 59"/>
              <p:cNvSpPr/>
              <p:nvPr/>
            </p:nvSpPr>
            <p:spPr>
              <a:xfrm>
                <a:off x="4069080" y="257556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787725" y="3137654"/>
                <a:ext cx="1407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Инициатива</a:t>
                </a:r>
                <a:endParaRPr lang="ru-RU" b="1" dirty="0"/>
              </a:p>
            </p:txBody>
          </p:sp>
          <p:sp>
            <p:nvSpPr>
              <p:cNvPr id="62" name="Овал 61"/>
              <p:cNvSpPr/>
              <p:nvPr/>
            </p:nvSpPr>
            <p:spPr>
              <a:xfrm>
                <a:off x="4069079" y="323088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126615" y="3777151"/>
                <a:ext cx="277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smtClean="0"/>
                  <a:t>План реализации и риски</a:t>
                </a:r>
                <a:endParaRPr lang="ru-RU" b="1" dirty="0"/>
              </a:p>
            </p:txBody>
          </p:sp>
          <p:sp>
            <p:nvSpPr>
              <p:cNvPr id="64" name="Овал 63"/>
              <p:cNvSpPr/>
              <p:nvPr/>
            </p:nvSpPr>
            <p:spPr>
              <a:xfrm>
                <a:off x="4069079" y="388619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9" name="Прямоугольник 48"/>
            <p:cNvSpPr/>
            <p:nvPr/>
          </p:nvSpPr>
          <p:spPr>
            <a:xfrm>
              <a:off x="3962397" y="4464891"/>
              <a:ext cx="4737945" cy="335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48932" y="4451324"/>
              <a:ext cx="1476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smtClean="0"/>
                <a:t>Приложение</a:t>
              </a:r>
              <a:endParaRPr lang="ru-RU" b="1" dirty="0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066205" y="4541520"/>
              <a:ext cx="182880" cy="18288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Picture 4" descr="nplace. Московская биржа"/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0453"/>
            <a:ext cx="12192001" cy="686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26744" y="704146"/>
            <a:ext cx="11031586" cy="102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4" descr="одовой отчет ПАО Московская Биржа за 2019 г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5" b="23935"/>
          <a:stretch/>
        </p:blipFill>
        <p:spPr bwMode="auto">
          <a:xfrm rot="10800000" flipH="1" flipV="1">
            <a:off x="11017673" y="516140"/>
            <a:ext cx="1175743" cy="3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321" y="-29881"/>
            <a:ext cx="202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/</a:t>
            </a:r>
            <a:r>
              <a:rPr lang="ru-RU" sz="1200" dirty="0" smtClean="0">
                <a:solidFill>
                  <a:srgbClr val="C00000"/>
                </a:solidFill>
              </a:rPr>
              <a:t> Приложение 2 </a:t>
            </a:r>
            <a:r>
              <a:rPr lang="ru-RU" sz="1600" b="1" dirty="0" smtClean="0">
                <a:solidFill>
                  <a:srgbClr val="C00000"/>
                </a:solidFill>
              </a:rPr>
              <a:t>/ </a:t>
            </a:r>
            <a:r>
              <a:rPr lang="ru-RU" sz="1200" dirty="0" smtClean="0">
                <a:solidFill>
                  <a:srgbClr val="C00000"/>
                </a:solidFill>
              </a:rPr>
              <a:t>Финансы</a:t>
            </a:r>
            <a:endParaRPr lang="ru-RU" sz="1200" dirty="0">
              <a:solidFill>
                <a:srgbClr val="C00000"/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29496" y="6770242"/>
            <a:ext cx="11926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/>
          <p:cNvGrpSpPr/>
          <p:nvPr/>
        </p:nvGrpSpPr>
        <p:grpSpPr>
          <a:xfrm>
            <a:off x="11874508" y="6554091"/>
            <a:ext cx="465133" cy="523220"/>
            <a:chOff x="11938468" y="6554091"/>
            <a:chExt cx="394102" cy="523220"/>
          </a:xfrm>
        </p:grpSpPr>
        <p:sp>
          <p:nvSpPr>
            <p:cNvPr id="9" name="Рамка 8"/>
            <p:cNvSpPr/>
            <p:nvPr/>
          </p:nvSpPr>
          <p:spPr>
            <a:xfrm>
              <a:off x="12003914" y="6583587"/>
              <a:ext cx="184749" cy="283654"/>
            </a:xfrm>
            <a:prstGeom prst="fram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8AC24A-295D-D040-8592-B503C49B09A9}"/>
                </a:ext>
              </a:extLst>
            </p:cNvPr>
            <p:cNvSpPr txBox="1"/>
            <p:nvPr/>
          </p:nvSpPr>
          <p:spPr>
            <a:xfrm>
              <a:off x="11938468" y="6554091"/>
              <a:ext cx="394102" cy="52322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10</a:t>
              </a:r>
            </a:p>
            <a:p>
              <a:endPara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-334432" y="2098450"/>
            <a:ext cx="5334547" cy="3480990"/>
            <a:chOff x="341193" y="1677864"/>
            <a:chExt cx="5950425" cy="4050722"/>
          </a:xfrm>
        </p:grpSpPr>
        <p:graphicFrame>
          <p:nvGraphicFramePr>
            <p:cNvPr id="3" name="Схема 2"/>
            <p:cNvGraphicFramePr/>
            <p:nvPr>
              <p:extLst>
                <p:ext uri="{D42A27DB-BD31-4B8C-83A1-F6EECF244321}">
                  <p14:modId xmlns:p14="http://schemas.microsoft.com/office/powerpoint/2010/main" val="12259466"/>
                </p:ext>
              </p:extLst>
            </p:nvPr>
          </p:nvGraphicFramePr>
          <p:xfrm>
            <a:off x="341193" y="1677864"/>
            <a:ext cx="5950425" cy="405072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3066977" y="2947916"/>
              <a:ext cx="556448" cy="358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b="1" dirty="0" smtClean="0">
                  <a:solidFill>
                    <a:schemeClr val="bg1"/>
                  </a:solidFill>
                </a:rPr>
                <a:t>30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%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98744" y="4642513"/>
              <a:ext cx="556448" cy="358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1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5%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48434" y="4642513"/>
              <a:ext cx="556448" cy="358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25%</a:t>
              </a:r>
              <a:endParaRPr lang="ru-RU" sz="1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68121" y="3545135"/>
              <a:ext cx="454528" cy="358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7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%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65832" y="3546208"/>
              <a:ext cx="556448" cy="358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10%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73589" y="4483508"/>
              <a:ext cx="454528" cy="358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5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%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02459" y="3781590"/>
              <a:ext cx="454528" cy="358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5%</a:t>
              </a:r>
              <a:endParaRPr lang="ru-RU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6744" y="1059753"/>
            <a:ext cx="3851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rgbClr val="C00000"/>
                </a:solidFill>
              </a:rPr>
              <a:t>Распределение пользования по категориям продуктов</a:t>
            </a:r>
            <a:endParaRPr lang="ru-RU" sz="1200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56964" y="1059753"/>
            <a:ext cx="2952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rgbClr val="C00000"/>
                </a:solidFill>
              </a:rPr>
              <a:t>Расчет ежегодных и первичных расходов</a:t>
            </a:r>
            <a:endParaRPr lang="ru-RU" sz="1200" b="1" dirty="0">
              <a:solidFill>
                <a:srgbClr val="C00000"/>
              </a:solidFill>
            </a:endParaRPr>
          </a:p>
        </p:txBody>
      </p:sp>
      <p:grpSp>
        <p:nvGrpSpPr>
          <p:cNvPr id="100" name="Группа 99"/>
          <p:cNvGrpSpPr/>
          <p:nvPr/>
        </p:nvGrpSpPr>
        <p:grpSpPr>
          <a:xfrm>
            <a:off x="172750" y="1408948"/>
            <a:ext cx="11779000" cy="5037067"/>
            <a:chOff x="140392" y="1117099"/>
            <a:chExt cx="11779000" cy="5037067"/>
          </a:xfrm>
        </p:grpSpPr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5427AF15-AE4F-124D-BDE8-0C44BD63E4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2" y="1117099"/>
              <a:ext cx="4057894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5427AF15-AE4F-124D-BDE8-0C44BD63E479}"/>
                </a:ext>
              </a:extLst>
            </p:cNvPr>
            <p:cNvCxnSpPr>
              <a:cxnSpLocks/>
            </p:cNvCxnSpPr>
            <p:nvPr/>
          </p:nvCxnSpPr>
          <p:spPr>
            <a:xfrm>
              <a:off x="5624606" y="1117099"/>
              <a:ext cx="3464803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548301" y="1180643"/>
              <a:ext cx="14959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b="1" smtClean="0"/>
                <a:t>Наименование затраты</a:t>
              </a:r>
              <a:endParaRPr lang="ru-RU" sz="1000" b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830805" y="1169475"/>
              <a:ext cx="10903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b="1" dirty="0" smtClean="0"/>
                <a:t>Количество</a:t>
              </a:r>
              <a:r>
                <a:rPr lang="en-US" sz="1000" b="1" dirty="0" smtClean="0"/>
                <a:t>/</a:t>
              </a:r>
              <a:r>
                <a:rPr lang="ru-RU" sz="1000" b="1" dirty="0" err="1" smtClean="0"/>
                <a:t>мес</a:t>
              </a:r>
              <a:endParaRPr lang="ru-RU" sz="10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09453" y="1175887"/>
              <a:ext cx="10326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b="1" dirty="0" smtClean="0"/>
                <a:t>Стоимость/</a:t>
              </a:r>
              <a:r>
                <a:rPr lang="ru-RU" sz="1000" b="1" dirty="0" err="1" smtClean="0"/>
                <a:t>мес</a:t>
              </a:r>
              <a:endParaRPr lang="ru-RU" sz="1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130394" y="1180641"/>
              <a:ext cx="7441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b="1" smtClean="0"/>
                <a:t>Итого/год</a:t>
              </a:r>
              <a:endParaRPr lang="ru-RU" sz="1000" b="1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79321" y="1180640"/>
              <a:ext cx="13163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b="1" smtClean="0"/>
                <a:t>Назначение затраты</a:t>
              </a:r>
              <a:endParaRPr lang="ru-RU" sz="1000" b="1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57231" y="1490615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ЗП Старшего аналитика</a:t>
              </a:r>
              <a:endParaRPr lang="ru-RU" sz="1000" dirty="0"/>
            </a:p>
          </p:txBody>
        </p: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5427AF15-AE4F-124D-BDE8-0C44BD63E479}"/>
                </a:ext>
              </a:extLst>
            </p:cNvPr>
            <p:cNvCxnSpPr>
              <a:cxnSpLocks/>
            </p:cNvCxnSpPr>
            <p:nvPr/>
          </p:nvCxnSpPr>
          <p:spPr>
            <a:xfrm>
              <a:off x="5586356" y="1456361"/>
              <a:ext cx="631727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279319" y="1519851"/>
              <a:ext cx="1670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Поддержание работы структуры</a:t>
              </a:r>
              <a:endParaRPr lang="ru-RU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57231" y="2035573"/>
              <a:ext cx="1722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ЗП Старшего  </a:t>
              </a:r>
              <a:r>
                <a:rPr lang="en-US" sz="1000" dirty="0" smtClean="0"/>
                <a:t>Java-</a:t>
              </a:r>
              <a:r>
                <a:rPr lang="ru-RU" sz="1000" dirty="0" smtClean="0"/>
                <a:t>разработчика</a:t>
              </a:r>
              <a:endParaRPr lang="ru-RU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79319" y="2035573"/>
              <a:ext cx="1670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Поддержание работы структуры</a:t>
              </a:r>
              <a:endParaRPr lang="ru-RU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57231" y="2551295"/>
              <a:ext cx="1722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ЗП Специалиста технической поддержки</a:t>
              </a:r>
              <a:endParaRPr lang="ru-RU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279319" y="2557100"/>
              <a:ext cx="1670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Поддержание работы структуры</a:t>
              </a:r>
              <a:endParaRPr lang="ru-RU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57231" y="3063086"/>
              <a:ext cx="17220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ЗП Системного администратора</a:t>
              </a:r>
              <a:endParaRPr lang="ru-RU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279319" y="3063086"/>
              <a:ext cx="1670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Поддержание работы структуры</a:t>
              </a:r>
              <a:endParaRPr lang="ru-RU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57231" y="3589729"/>
              <a:ext cx="1636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Разработка приложения </a:t>
              </a:r>
              <a:r>
                <a:rPr lang="en-US" sz="1000" dirty="0" smtClean="0"/>
                <a:t>“</a:t>
              </a:r>
              <a:r>
                <a:rPr lang="ru-RU" sz="1000" dirty="0" smtClean="0"/>
                <a:t>под ключ</a:t>
              </a:r>
              <a:r>
                <a:rPr lang="en-US" sz="1000" dirty="0" smtClean="0"/>
                <a:t>”*</a:t>
              </a:r>
              <a:endParaRPr lang="ru-RU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79319" y="3589729"/>
              <a:ext cx="16367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Разработка приложения</a:t>
              </a:r>
              <a:endParaRPr lang="ru-RU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557231" y="4082879"/>
              <a:ext cx="1181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SMM - </a:t>
              </a:r>
              <a:r>
                <a:rPr lang="ru-RU" sz="1000" dirty="0" smtClean="0"/>
                <a:t>специалист</a:t>
              </a:r>
              <a:endParaRPr lang="ru-RU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279319" y="4079950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smtClean="0"/>
                <a:t>Реклама</a:t>
              </a:r>
              <a:endParaRPr lang="ru-RU" sz="10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57231" y="4454563"/>
              <a:ext cx="11753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Реклама </a:t>
              </a:r>
              <a:r>
                <a:rPr lang="en-US" sz="1000" dirty="0" smtClean="0"/>
                <a:t>Facebook</a:t>
              </a:r>
              <a:endParaRPr lang="ru-RU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279319" y="4459956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Реклама</a:t>
              </a:r>
              <a:endParaRPr lang="ru-RU" sz="1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57231" y="4826247"/>
              <a:ext cx="11993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Реклама </a:t>
              </a:r>
              <a:r>
                <a:rPr lang="en-US" sz="1000" dirty="0" smtClean="0"/>
                <a:t>Instagram</a:t>
              </a:r>
              <a:endParaRPr lang="ru-RU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79319" y="4826247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Реклама</a:t>
              </a:r>
              <a:endParaRPr lang="ru-RU" sz="1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238586" y="1519851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3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238586" y="203557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/>
                <a:t>1</a:t>
              </a:r>
              <a:endParaRPr lang="en-US" sz="1000" dirty="0" smtClean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238586" y="255417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238586" y="3098138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/>
                <a:t>1</a:t>
              </a:r>
              <a:endParaRPr lang="en-US" sz="1000" dirty="0" smtClean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238586" y="363589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/>
                <a:t>1</a:t>
              </a:r>
              <a:endParaRPr lang="en-US" sz="1000" dirty="0" smtClean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238586" y="4083735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3</a:t>
              </a:r>
              <a:endParaRPr lang="en-US" sz="1000" dirty="0" smtClean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238586" y="4443643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/>
                <a:t>1</a:t>
              </a:r>
              <a:endParaRPr lang="en-US" sz="1000" dirty="0" smtClean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238586" y="4824022"/>
              <a:ext cx="2503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/>
                <a:t>1</a:t>
              </a:r>
              <a:endParaRPr lang="en-US" sz="1000" dirty="0" smtClean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238815" y="1515148"/>
              <a:ext cx="5421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smtClean="0"/>
                <a:t>80 000</a:t>
              </a:r>
              <a:endParaRPr lang="ru-RU" sz="100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205954" y="2036381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smtClean="0"/>
                <a:t>125 000</a:t>
              </a:r>
              <a:endParaRPr lang="ru-RU" sz="100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238815" y="2554178"/>
              <a:ext cx="5421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50 600</a:t>
              </a:r>
              <a:endParaRPr lang="ru-RU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0238815" y="3101808"/>
              <a:ext cx="5421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83 600</a:t>
              </a:r>
              <a:endParaRPr lang="ru-RU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158665" y="3635857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5 000 000</a:t>
              </a:r>
              <a:endParaRPr lang="ru-RU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238815" y="4043614"/>
              <a:ext cx="5421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smtClean="0"/>
                <a:t>50 000</a:t>
              </a:r>
              <a:endParaRPr lang="ru-RU" sz="100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382284" y="432632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mtClean="0"/>
                <a:t>-</a:t>
              </a:r>
              <a:endParaRPr lang="ru-RU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382284" y="4723397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mtClean="0"/>
                <a:t>-</a:t>
              </a:r>
              <a:endParaRPr lang="ru-RU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184083" y="1515147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2 880 000</a:t>
              </a:r>
              <a:endParaRPr lang="ru-RU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184083" y="2035277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1 500 000</a:t>
              </a:r>
              <a:endParaRPr lang="ru-RU" sz="1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184083" y="2555646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1 821 600</a:t>
              </a:r>
              <a:endParaRPr lang="ru-RU" sz="1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184083" y="3109108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smtClean="0"/>
                <a:t>1 003 200</a:t>
              </a:r>
              <a:endParaRPr lang="ru-RU" sz="10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184083" y="3625284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smtClean="0"/>
                <a:t>5 000 000</a:t>
              </a:r>
              <a:endParaRPr lang="ru-RU" sz="100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73403" y="5256648"/>
              <a:ext cx="1705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* </a:t>
              </a:r>
              <a:r>
                <a:rPr lang="ru-RU" sz="900" dirty="0" smtClean="0"/>
                <a:t>Первичные разовые расходы</a:t>
              </a:r>
              <a:endParaRPr lang="ru-RU" sz="9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1184083" y="4026347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smtClean="0"/>
                <a:t>1 800 000</a:t>
              </a:r>
              <a:endParaRPr lang="ru-RU" sz="100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151222" y="4435366"/>
              <a:ext cx="768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000" smtClean="0"/>
                <a:t>26</a:t>
              </a:r>
              <a:r>
                <a:rPr lang="ru-RU" sz="1000" dirty="0" smtClean="0"/>
                <a:t> </a:t>
              </a:r>
              <a:r>
                <a:rPr lang="is-IS" sz="1000" dirty="0" smtClean="0"/>
                <a:t>638</a:t>
              </a:r>
              <a:r>
                <a:rPr lang="ru-RU" sz="1000" dirty="0" smtClean="0"/>
                <a:t> </a:t>
              </a:r>
              <a:r>
                <a:rPr lang="is-IS" sz="1000" dirty="0" smtClean="0"/>
                <a:t>950</a:t>
              </a:r>
              <a:endParaRPr lang="ru-RU" sz="1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1151222" y="4815867"/>
              <a:ext cx="7681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000" dirty="0" smtClean="0"/>
                <a:t>49</a:t>
              </a:r>
              <a:r>
                <a:rPr lang="ru-RU" sz="1000" dirty="0" smtClean="0"/>
                <a:t> </a:t>
              </a:r>
              <a:r>
                <a:rPr lang="cs-CZ" sz="1000" dirty="0" smtClean="0"/>
                <a:t>647</a:t>
              </a:r>
              <a:r>
                <a:rPr lang="ru-RU" sz="1000" dirty="0" smtClean="0"/>
                <a:t> </a:t>
              </a:r>
              <a:r>
                <a:rPr lang="cs-CZ" sz="1000" dirty="0" smtClean="0"/>
                <a:t>000</a:t>
              </a:r>
              <a:endParaRPr lang="ru-RU" sz="1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233204" y="5253183"/>
              <a:ext cx="5533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smtClean="0"/>
                <a:t>ИТОГО</a:t>
              </a:r>
              <a:endParaRPr lang="ru-RU" sz="100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085509" y="5253182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000" dirty="0"/>
                <a:t>924 436 200</a:t>
              </a:r>
              <a:endParaRPr lang="ru-RU" sz="1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0229716" y="5434851"/>
              <a:ext cx="16850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900" dirty="0" smtClean="0"/>
                <a:t>Без учета первичных расходов</a:t>
              </a:r>
              <a:endParaRPr lang="ru-RU" sz="9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0238815" y="5747813"/>
              <a:ext cx="5533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smtClean="0"/>
                <a:t>ИТОГО</a:t>
              </a:r>
              <a:endParaRPr lang="ru-RU" sz="1000"/>
            </a:p>
          </p:txBody>
        </p:sp>
        <p:sp>
          <p:nvSpPr>
            <p:cNvPr id="98" name="Прямоугольник 97"/>
            <p:cNvSpPr/>
            <p:nvPr/>
          </p:nvSpPr>
          <p:spPr>
            <a:xfrm>
              <a:off x="11080910" y="5740555"/>
              <a:ext cx="8338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1000"/>
                <a:t>929 436 200</a:t>
              </a:r>
              <a:endParaRPr lang="ru-RU" sz="1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229296" y="5923334"/>
              <a:ext cx="16626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900" dirty="0" smtClean="0"/>
                <a:t>С учетом первичных расходов</a:t>
              </a:r>
              <a:endParaRPr lang="ru-RU" sz="900" dirty="0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B58AC24A-295D-D040-8592-B503C49B09A9}"/>
              </a:ext>
            </a:extLst>
          </p:cNvPr>
          <p:cNvSpPr txBox="1"/>
          <p:nvPr/>
        </p:nvSpPr>
        <p:spPr>
          <a:xfrm>
            <a:off x="90882" y="359209"/>
            <a:ext cx="11067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Основной предпосылкой модели является распределение пользователей по категориям продуктов, а также расчет затрат  на запуск и работу приложения</a:t>
            </a:r>
            <a:endParaRPr lang="ru-RU" sz="1200" b="1" dirty="0">
              <a:solidFill>
                <a:schemeClr val="tx1">
                  <a:lumMod val="95000"/>
                  <a:lumOff val="5000"/>
                </a:schemeClr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5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321" y="-29881"/>
            <a:ext cx="202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/</a:t>
            </a:r>
            <a:r>
              <a:rPr lang="ru-RU" sz="1200" dirty="0" smtClean="0">
                <a:solidFill>
                  <a:srgbClr val="C00000"/>
                </a:solidFill>
              </a:rPr>
              <a:t> Приложение 1 </a:t>
            </a:r>
            <a:r>
              <a:rPr lang="ru-RU" sz="1600" b="1" dirty="0" smtClean="0">
                <a:solidFill>
                  <a:srgbClr val="C00000"/>
                </a:solidFill>
              </a:rPr>
              <a:t>/ </a:t>
            </a:r>
            <a:r>
              <a:rPr lang="ru-RU" sz="1200" dirty="0" smtClean="0">
                <a:solidFill>
                  <a:srgbClr val="C00000"/>
                </a:solidFill>
              </a:rPr>
              <a:t>Финансы</a:t>
            </a:r>
            <a:endParaRPr lang="ru-RU" sz="1200" dirty="0">
              <a:solidFill>
                <a:srgbClr val="C00000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26744" y="704146"/>
            <a:ext cx="11031586" cy="102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4" descr="одовой отчет ПАО Московская Биржа за 2019 г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5" b="23935"/>
          <a:stretch/>
        </p:blipFill>
        <p:spPr bwMode="auto">
          <a:xfrm rot="10800000" flipH="1" flipV="1">
            <a:off x="11017673" y="516140"/>
            <a:ext cx="1175743" cy="3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29496" y="6770242"/>
            <a:ext cx="11926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/>
        </p:nvGrpSpPr>
        <p:grpSpPr>
          <a:xfrm>
            <a:off x="11874508" y="6554091"/>
            <a:ext cx="465133" cy="523220"/>
            <a:chOff x="11938468" y="6554091"/>
            <a:chExt cx="394102" cy="523220"/>
          </a:xfrm>
        </p:grpSpPr>
        <p:sp>
          <p:nvSpPr>
            <p:cNvPr id="12" name="Рамка 11"/>
            <p:cNvSpPr/>
            <p:nvPr/>
          </p:nvSpPr>
          <p:spPr>
            <a:xfrm>
              <a:off x="12003914" y="6583587"/>
              <a:ext cx="184749" cy="283654"/>
            </a:xfrm>
            <a:prstGeom prst="fram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AC24A-295D-D040-8592-B503C49B09A9}"/>
                </a:ext>
              </a:extLst>
            </p:cNvPr>
            <p:cNvSpPr txBox="1"/>
            <p:nvPr/>
          </p:nvSpPr>
          <p:spPr>
            <a:xfrm>
              <a:off x="11938468" y="6554091"/>
              <a:ext cx="394102" cy="52322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11</a:t>
              </a:r>
            </a:p>
            <a:p>
              <a:endPara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89026833"/>
              </p:ext>
            </p:extLst>
          </p:nvPr>
        </p:nvGraphicFramePr>
        <p:xfrm>
          <a:off x="872186" y="1944631"/>
          <a:ext cx="10603076" cy="4419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58AC24A-295D-D040-8592-B503C49B09A9}"/>
              </a:ext>
            </a:extLst>
          </p:cNvPr>
          <p:cNvSpPr txBox="1"/>
          <p:nvPr/>
        </p:nvSpPr>
        <p:spPr>
          <a:xfrm>
            <a:off x="90882" y="251609"/>
            <a:ext cx="1106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Р</a:t>
            </a:r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ассчитано 3 прогноза прибыли на основе конверсии пользователей </a:t>
            </a:r>
            <a:r>
              <a:rPr lang="mr-IN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–</a:t>
            </a:r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позитивный, базовый и негативный, где минимальная прибыль за 4 года составит около 22 млрд. руб. </a:t>
            </a:r>
            <a:endParaRPr lang="ru-RU" sz="1200" b="1" dirty="0">
              <a:solidFill>
                <a:schemeClr val="tx1">
                  <a:lumMod val="95000"/>
                  <a:lumOff val="5000"/>
                </a:schemeClr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реугольник 4"/>
          <p:cNvSpPr/>
          <p:nvPr/>
        </p:nvSpPr>
        <p:spPr>
          <a:xfrm rot="5400000">
            <a:off x="4676786" y="612288"/>
            <a:ext cx="2632367" cy="6869383"/>
          </a:xfrm>
          <a:prstGeom prst="triangl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11967044" y="6554837"/>
            <a:ext cx="221619" cy="523220"/>
            <a:chOff x="11967044" y="6554837"/>
            <a:chExt cx="221619" cy="523220"/>
          </a:xfrm>
        </p:grpSpPr>
        <p:sp>
          <p:nvSpPr>
            <p:cNvPr id="13" name="Рамка 12"/>
            <p:cNvSpPr/>
            <p:nvPr/>
          </p:nvSpPr>
          <p:spPr>
            <a:xfrm>
              <a:off x="12003914" y="6583587"/>
              <a:ext cx="184749" cy="283654"/>
            </a:xfrm>
            <a:prstGeom prst="fram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8AC24A-295D-D040-8592-B503C49B09A9}"/>
                </a:ext>
              </a:extLst>
            </p:cNvPr>
            <p:cNvSpPr txBox="1"/>
            <p:nvPr/>
          </p:nvSpPr>
          <p:spPr>
            <a:xfrm>
              <a:off x="11967044" y="6554837"/>
              <a:ext cx="181523" cy="52322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  <a:endParaRPr lang="ru-R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endPara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8321" y="-29881"/>
            <a:ext cx="785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/</a:t>
            </a:r>
            <a:r>
              <a:rPr lang="ru-RU" sz="1200" dirty="0" smtClean="0">
                <a:solidFill>
                  <a:srgbClr val="C00000"/>
                </a:solidFill>
              </a:rPr>
              <a:t>Резюме</a:t>
            </a:r>
            <a:endParaRPr lang="ru-RU" sz="1200" dirty="0">
              <a:solidFill>
                <a:srgbClr val="C00000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26744" y="704146"/>
            <a:ext cx="11028936" cy="102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4" descr="одовой отчет ПАО Московская Биржа за 2019 г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5" b="23935"/>
          <a:stretch/>
        </p:blipFill>
        <p:spPr bwMode="auto">
          <a:xfrm rot="10800000" flipH="1" flipV="1">
            <a:off x="11017673" y="516140"/>
            <a:ext cx="1175743" cy="3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29496" y="6770242"/>
            <a:ext cx="11926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Скругленный прямоугольник 3"/>
          <p:cNvSpPr/>
          <p:nvPr/>
        </p:nvSpPr>
        <p:spPr>
          <a:xfrm>
            <a:off x="1096820" y="1537855"/>
            <a:ext cx="2646218" cy="50182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734137" y="1537855"/>
            <a:ext cx="2646218" cy="507486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8371455" y="1537855"/>
            <a:ext cx="2646218" cy="50748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10" y="928485"/>
            <a:ext cx="430462" cy="430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4048" y="928485"/>
            <a:ext cx="927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/>
              <a:t>Продукт</a:t>
            </a:r>
            <a:endParaRPr lang="ru-RU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27611" y="1759789"/>
            <a:ext cx="2384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Аналитический сервис, объединяющий информационные продукты по акциям, облигациям, инструментам срочного рынка в формате мобильного приложения</a:t>
            </a:r>
            <a:endParaRPr lang="ru-RU" sz="12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88" y="3200788"/>
            <a:ext cx="497168" cy="4971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45254" y="3724398"/>
            <a:ext cx="2384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 smtClean="0"/>
              <a:t>Причины выбора </a:t>
            </a:r>
            <a:r>
              <a:rPr lang="ru-RU" sz="1200" b="1" smtClean="0"/>
              <a:t>данного продукта</a:t>
            </a:r>
            <a:endParaRPr lang="ru-RU" sz="1200" b="1"/>
          </a:p>
        </p:txBody>
      </p:sp>
      <p:sp>
        <p:nvSpPr>
          <p:cNvPr id="11" name="TextBox 10"/>
          <p:cNvSpPr txBox="1"/>
          <p:nvPr/>
        </p:nvSpPr>
        <p:spPr>
          <a:xfrm>
            <a:off x="1172494" y="4351157"/>
            <a:ext cx="23846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sz="1200" dirty="0" smtClean="0"/>
              <a:t>Наибольшей популярностью на торгах пользуются акции, облигации и инструменты срочного рынка</a:t>
            </a:r>
          </a:p>
          <a:p>
            <a:pPr marL="285750" indent="-285750">
              <a:buFont typeface="Arial" charset="0"/>
              <a:buChar char="•"/>
            </a:pPr>
            <a:r>
              <a:rPr lang="ru-RU" sz="1200" dirty="0" smtClean="0"/>
              <a:t>Все больше физических лиц открывают счета, и им требуется быстрый и простой доступ к качественной аналитике в удобном для них формате</a:t>
            </a:r>
            <a:endParaRPr lang="ru-RU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5925348" y="972265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smtClean="0"/>
              <a:t>Риски</a:t>
            </a:r>
            <a:endParaRPr lang="ru-RU" sz="1600" b="1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72" y="835271"/>
            <a:ext cx="523676" cy="52367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427661" y="1041784"/>
            <a:ext cx="1035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smtClean="0"/>
              <a:t>Результат</a:t>
            </a:r>
            <a:endParaRPr lang="ru-RU" sz="1600" b="1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27" y="880784"/>
            <a:ext cx="490634" cy="49063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864928" y="1759789"/>
            <a:ext cx="23846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Ключевыми рисками проекта </a:t>
            </a:r>
            <a:r>
              <a:rPr lang="ru-RU" sz="1200" dirty="0" smtClean="0"/>
              <a:t>являются: 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200" dirty="0" smtClean="0"/>
              <a:t>Увеличение стоимости проекта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200" dirty="0" smtClean="0"/>
              <a:t>Нехватка мощностей для хранения и обработки информации 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200" dirty="0" smtClean="0"/>
              <a:t>Недостаток знаний/доверия у потенциальных пользователей продукта</a:t>
            </a:r>
            <a:br>
              <a:rPr lang="ru-RU" sz="1200" dirty="0" smtClean="0"/>
            </a:br>
            <a:endParaRPr lang="ru-RU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64928" y="4351157"/>
            <a:ext cx="2384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При грамотной подготовке каждый из существующих рисков </a:t>
            </a:r>
            <a:r>
              <a:rPr lang="ru-RU" sz="1200" smtClean="0"/>
              <a:t>можно значительно нивелировать </a:t>
            </a:r>
            <a:endParaRPr lang="ru-RU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8504483" y="1759789"/>
            <a:ext cx="2384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Прибыль была рассчитана по 3 вероятным прогнозам на период с 2022 по 2025 год: 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200" b="1" dirty="0" smtClean="0"/>
              <a:t>Позитивный</a:t>
            </a:r>
            <a:r>
              <a:rPr lang="ru-RU" sz="1200" dirty="0" smtClean="0"/>
              <a:t>: </a:t>
            </a:r>
            <a:r>
              <a:rPr lang="en-US" sz="1200" dirty="0" smtClean="0"/>
              <a:t>3</a:t>
            </a:r>
            <a:r>
              <a:rPr lang="ru-RU" sz="1200" dirty="0" smtClean="0"/>
              <a:t>6,7 млрд руб.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200" b="1" dirty="0" smtClean="0"/>
              <a:t>Базовый</a:t>
            </a:r>
            <a:r>
              <a:rPr lang="ru-RU" sz="1200" dirty="0" smtClean="0"/>
              <a:t>: 3</a:t>
            </a:r>
            <a:r>
              <a:rPr lang="en-US" sz="1200" dirty="0" smtClean="0"/>
              <a:t>0</a:t>
            </a:r>
            <a:r>
              <a:rPr lang="ru-RU" sz="1200" dirty="0" smtClean="0"/>
              <a:t>,</a:t>
            </a:r>
            <a:r>
              <a:rPr lang="en-US" sz="1200" dirty="0" smtClean="0"/>
              <a:t>5</a:t>
            </a:r>
            <a:r>
              <a:rPr lang="ru-RU" sz="1200" dirty="0" smtClean="0"/>
              <a:t> млрд руб.</a:t>
            </a:r>
          </a:p>
          <a:p>
            <a:pPr marL="171450" indent="-171450">
              <a:buFont typeface="Arial" charset="0"/>
              <a:buChar char="•"/>
            </a:pPr>
            <a:r>
              <a:rPr lang="ru-RU" sz="1200" b="1" dirty="0" smtClean="0"/>
              <a:t>Негативный</a:t>
            </a:r>
            <a:r>
              <a:rPr lang="ru-RU" sz="1200" dirty="0" smtClean="0"/>
              <a:t>: 22</a:t>
            </a:r>
            <a:r>
              <a:rPr lang="en-US" sz="1200" dirty="0" smtClean="0"/>
              <a:t>,5</a:t>
            </a:r>
            <a:r>
              <a:rPr lang="ru-RU" sz="1200" dirty="0" smtClean="0"/>
              <a:t> млрд руб.</a:t>
            </a:r>
            <a:br>
              <a:rPr lang="ru-RU" sz="1200" dirty="0" smtClean="0"/>
            </a:br>
            <a:endParaRPr lang="ru-RU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502246" y="3152582"/>
            <a:ext cx="238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30% </a:t>
            </a:r>
            <a:r>
              <a:rPr lang="ru-RU" sz="1200" dirty="0" smtClean="0"/>
              <a:t>- оптимальная конверсия активных клиентов </a:t>
            </a:r>
            <a:br>
              <a:rPr lang="ru-RU" sz="1200" dirty="0" smtClean="0"/>
            </a:br>
            <a:endParaRPr lang="ru-RU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502246" y="3689884"/>
            <a:ext cx="2384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rgbClr val="C00000"/>
                </a:solidFill>
              </a:rPr>
              <a:t>924 436 200 руб.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mr-IN" sz="1200" dirty="0" smtClean="0"/>
              <a:t>–</a:t>
            </a:r>
            <a:r>
              <a:rPr lang="ru-RU" sz="1200" dirty="0" smtClean="0"/>
              <a:t> ежегодные затраты на поддержание приложения и секции на сайте + реклама</a:t>
            </a:r>
            <a:br>
              <a:rPr lang="ru-RU" sz="1200" dirty="0" smtClean="0"/>
            </a:br>
            <a:endParaRPr lang="ru-RU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502246" y="4414514"/>
            <a:ext cx="2384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  <a:r>
              <a:rPr lang="ru-RU" sz="1200" b="1" dirty="0" smtClean="0">
                <a:solidFill>
                  <a:srgbClr val="C00000"/>
                </a:solidFill>
              </a:rPr>
              <a:t> млн руб.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mr-IN" sz="1200" dirty="0" smtClean="0"/>
              <a:t>–</a:t>
            </a:r>
            <a:r>
              <a:rPr lang="ru-RU" sz="1200" dirty="0" smtClean="0"/>
              <a:t> средние оптимальные затраты на создание приложения в первый год</a:t>
            </a:r>
            <a:br>
              <a:rPr lang="ru-RU" sz="1200" dirty="0" smtClean="0"/>
            </a:b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8110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Группа 54"/>
          <p:cNvGrpSpPr/>
          <p:nvPr/>
        </p:nvGrpSpPr>
        <p:grpSpPr>
          <a:xfrm>
            <a:off x="0" y="2663150"/>
            <a:ext cx="4066205" cy="827079"/>
            <a:chOff x="2875" y="3057123"/>
            <a:chExt cx="4066205" cy="827079"/>
          </a:xfrm>
        </p:grpSpPr>
        <p:cxnSp>
          <p:nvCxnSpPr>
            <p:cNvPr id="56" name="Прямая соединительная линия 55"/>
            <p:cNvCxnSpPr/>
            <p:nvPr/>
          </p:nvCxnSpPr>
          <p:spPr>
            <a:xfrm>
              <a:off x="2328022" y="3057123"/>
              <a:ext cx="174105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 flipV="1">
              <a:off x="2875" y="3875342"/>
              <a:ext cx="1946787" cy="88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V="1">
              <a:off x="1949662" y="3057123"/>
              <a:ext cx="378360" cy="8182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3962397" y="1827014"/>
            <a:ext cx="4737947" cy="3052058"/>
            <a:chOff x="3962397" y="1827014"/>
            <a:chExt cx="4737947" cy="3052058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3962397" y="1827014"/>
              <a:ext cx="4737947" cy="2335291"/>
              <a:chOff x="3962397" y="1827014"/>
              <a:chExt cx="4737947" cy="2335291"/>
            </a:xfrm>
          </p:grpSpPr>
          <p:sp>
            <p:nvSpPr>
              <p:cNvPr id="34" name="Прямоугольник 33"/>
              <p:cNvSpPr/>
              <p:nvPr/>
            </p:nvSpPr>
            <p:spPr>
              <a:xfrm>
                <a:off x="3962399" y="1844040"/>
                <a:ext cx="4737945" cy="335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Овал 42"/>
              <p:cNvSpPr/>
              <p:nvPr/>
            </p:nvSpPr>
            <p:spPr>
              <a:xfrm>
                <a:off x="4069080" y="192024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3962399" y="2499360"/>
                <a:ext cx="4737945" cy="335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7200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Прямоугольник 44"/>
              <p:cNvSpPr/>
              <p:nvPr/>
            </p:nvSpPr>
            <p:spPr>
              <a:xfrm>
                <a:off x="3962398" y="3154680"/>
                <a:ext cx="4737945" cy="335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/>
              <p:cNvSpPr/>
              <p:nvPr/>
            </p:nvSpPr>
            <p:spPr>
              <a:xfrm>
                <a:off x="3962397" y="3810000"/>
                <a:ext cx="4737945" cy="335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4069080" y="257556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000701" y="1827014"/>
                <a:ext cx="973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smtClean="0"/>
                  <a:t>Резюме</a:t>
                </a:r>
                <a:endParaRPr lang="ru-RU" b="1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068330" y="2482334"/>
                <a:ext cx="2886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Анализ иностранных бирж</a:t>
                </a:r>
                <a:endParaRPr lang="ru-RU" b="1" dirty="0"/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4069080" y="2575560"/>
                <a:ext cx="182880" cy="1828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87725" y="3137654"/>
                <a:ext cx="1407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Инициатива</a:t>
                </a:r>
                <a:endParaRPr lang="ru-RU" b="1" dirty="0"/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4069079" y="323088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126615" y="3792973"/>
                <a:ext cx="277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smtClean="0"/>
                  <a:t>План реализации и риски</a:t>
                </a:r>
                <a:endParaRPr lang="ru-RU" b="1" dirty="0"/>
              </a:p>
            </p:txBody>
          </p:sp>
          <p:sp>
            <p:nvSpPr>
              <p:cNvPr id="54" name="Овал 53"/>
              <p:cNvSpPr/>
              <p:nvPr/>
            </p:nvSpPr>
            <p:spPr>
              <a:xfrm>
                <a:off x="4069079" y="388619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8" name="Прямоугольник 27"/>
            <p:cNvSpPr/>
            <p:nvPr/>
          </p:nvSpPr>
          <p:spPr>
            <a:xfrm>
              <a:off x="3962397" y="4443553"/>
              <a:ext cx="4737945" cy="335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3962397" y="4525251"/>
              <a:ext cx="4737945" cy="335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48932" y="4509740"/>
              <a:ext cx="1476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/>
                <a:t>Приложение</a:t>
              </a:r>
              <a:endParaRPr lang="ru-RU" b="1" dirty="0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4066205" y="4560609"/>
              <a:ext cx="182880" cy="18288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5" name="Picture 4" descr="nplace. Московская биржа"/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6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58AC24A-295D-D040-8592-B503C49B09A9}"/>
              </a:ext>
            </a:extLst>
          </p:cNvPr>
          <p:cNvSpPr txBox="1"/>
          <p:nvPr/>
        </p:nvSpPr>
        <p:spPr>
          <a:xfrm>
            <a:off x="90882" y="255129"/>
            <a:ext cx="11104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В ходе анализа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15 мировых бирж выявлено, что преобладают продукты лишь определенных типов, но по всем или большей рынков, в то время как на Московской бирже - все виды данных и по всем рынкам</a:t>
            </a:r>
            <a:endParaRPr lang="ru-RU" sz="1200" b="1" dirty="0">
              <a:solidFill>
                <a:schemeClr val="tx1">
                  <a:lumMod val="95000"/>
                  <a:lumOff val="5000"/>
                </a:schemeClr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3" name="AutoShape 10" descr="артинки по запросу &quot;Toronto exchange logo&quot;"/>
          <p:cNvSpPr>
            <a:spLocks noChangeAspect="1" noChangeArrowheads="1"/>
          </p:cNvSpPr>
          <p:nvPr/>
        </p:nvSpPr>
        <p:spPr bwMode="auto">
          <a:xfrm>
            <a:off x="0" y="-179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4" name="AutoShape 12" descr="артинки по запросу &quot;Toronto exchange logo&quot;"/>
          <p:cNvSpPr>
            <a:spLocks noChangeAspect="1" noChangeArrowheads="1"/>
          </p:cNvSpPr>
          <p:nvPr/>
        </p:nvSpPr>
        <p:spPr bwMode="auto">
          <a:xfrm>
            <a:off x="152400" y="13447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26744" y="704146"/>
            <a:ext cx="11028936" cy="102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14" descr="одовой отчет ПАО Московская Биржа за 2019 г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5" b="23935"/>
          <a:stretch/>
        </p:blipFill>
        <p:spPr bwMode="auto">
          <a:xfrm rot="10800000" flipH="1" flipV="1">
            <a:off x="11017673" y="516140"/>
            <a:ext cx="1175743" cy="3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8933773" y="799538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smtClean="0"/>
              <a:t>Данные</a:t>
            </a:r>
            <a:endParaRPr lang="ru-RU" sz="1200" b="1" dirty="0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3751885" y="827584"/>
            <a:ext cx="9311" cy="5932671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6144878" y="823517"/>
            <a:ext cx="3929" cy="5936738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Группа 117"/>
          <p:cNvGrpSpPr/>
          <p:nvPr/>
        </p:nvGrpSpPr>
        <p:grpSpPr>
          <a:xfrm>
            <a:off x="61725" y="2988369"/>
            <a:ext cx="1941295" cy="307777"/>
            <a:chOff x="61725" y="3321375"/>
            <a:chExt cx="1941295" cy="307777"/>
          </a:xfrm>
        </p:grpSpPr>
        <p:grpSp>
          <p:nvGrpSpPr>
            <p:cNvPr id="78" name="Группа 77"/>
            <p:cNvGrpSpPr/>
            <p:nvPr/>
          </p:nvGrpSpPr>
          <p:grpSpPr>
            <a:xfrm>
              <a:off x="569962" y="3321375"/>
              <a:ext cx="1433058" cy="307777"/>
              <a:chOff x="569962" y="2717880"/>
              <a:chExt cx="1433058" cy="307777"/>
            </a:xfrm>
          </p:grpSpPr>
          <p:sp>
            <p:nvSpPr>
              <p:cNvPr id="53" name="Пятиугольник 52"/>
              <p:cNvSpPr/>
              <p:nvPr/>
            </p:nvSpPr>
            <p:spPr>
              <a:xfrm>
                <a:off x="569962" y="2757296"/>
                <a:ext cx="1433058" cy="227500"/>
              </a:xfrm>
              <a:prstGeom prst="homePlate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94238" y="2717880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SIX</a:t>
                </a:r>
                <a:endParaRPr lang="ru-RU" sz="1400" dirty="0"/>
              </a:p>
            </p:txBody>
          </p:sp>
        </p:grpSp>
        <p:pic>
          <p:nvPicPr>
            <p:cNvPr id="2074" name="Picture 26" descr="артинки по запросу &quot;Swiss exchange logo&quot;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89" t="-4127" r="65581" b="-7326"/>
            <a:stretch/>
          </p:blipFill>
          <p:spPr bwMode="auto">
            <a:xfrm>
              <a:off x="61725" y="3408109"/>
              <a:ext cx="472965" cy="148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2" name="Picture 24" descr="артинки по запросу &quot;Toronto exchange logo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" y="2531661"/>
            <a:ext cx="511085" cy="51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Группа 154"/>
          <p:cNvGrpSpPr/>
          <p:nvPr/>
        </p:nvGrpSpPr>
        <p:grpSpPr>
          <a:xfrm>
            <a:off x="46915" y="5658821"/>
            <a:ext cx="1955031" cy="307777"/>
            <a:chOff x="73419" y="6392894"/>
            <a:chExt cx="1955031" cy="307777"/>
          </a:xfrm>
        </p:grpSpPr>
        <p:grpSp>
          <p:nvGrpSpPr>
            <p:cNvPr id="48" name="Группа 47"/>
            <p:cNvGrpSpPr/>
            <p:nvPr/>
          </p:nvGrpSpPr>
          <p:grpSpPr>
            <a:xfrm>
              <a:off x="595392" y="6392894"/>
              <a:ext cx="1433058" cy="307777"/>
              <a:chOff x="571917" y="4723049"/>
              <a:chExt cx="1433058" cy="307777"/>
            </a:xfrm>
          </p:grpSpPr>
          <p:sp>
            <p:nvSpPr>
              <p:cNvPr id="70" name="Пятиугольник 69"/>
              <p:cNvSpPr/>
              <p:nvPr/>
            </p:nvSpPr>
            <p:spPr>
              <a:xfrm>
                <a:off x="571917" y="4759941"/>
                <a:ext cx="1433058" cy="227500"/>
              </a:xfrm>
              <a:prstGeom prst="homePlate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56921" y="4723049"/>
                <a:ext cx="4624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ASX</a:t>
                </a:r>
                <a:endParaRPr lang="ru-RU" sz="1400" dirty="0"/>
              </a:p>
            </p:txBody>
          </p:sp>
        </p:grpSp>
        <p:pic>
          <p:nvPicPr>
            <p:cNvPr id="2094" name="Picture 46" descr="артинки по запросу &quot;ASX logo&quot;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19" y="6451208"/>
              <a:ext cx="466964" cy="206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" name="Группа 103"/>
          <p:cNvGrpSpPr/>
          <p:nvPr/>
        </p:nvGrpSpPr>
        <p:grpSpPr>
          <a:xfrm>
            <a:off x="2091320" y="721281"/>
            <a:ext cx="9929820" cy="546738"/>
            <a:chOff x="2104571" y="934906"/>
            <a:chExt cx="9929820" cy="546738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2104571" y="934906"/>
              <a:ext cx="9929820" cy="546738"/>
              <a:chOff x="2104571" y="890176"/>
              <a:chExt cx="9909639" cy="54673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2104571" y="930964"/>
                <a:ext cx="1669143" cy="5059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6168747" y="930369"/>
                <a:ext cx="5845463" cy="21510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39969" y="947652"/>
                <a:ext cx="1187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200" b="1" dirty="0" smtClean="0"/>
                  <a:t>Рыночная </a:t>
                </a:r>
              </a:p>
              <a:p>
                <a:pPr algn="ctr"/>
                <a:r>
                  <a:rPr lang="ru-RU" sz="1200" b="1" dirty="0" smtClean="0"/>
                  <a:t>капитализация</a:t>
                </a:r>
                <a:endParaRPr lang="ru-RU" sz="1200" b="1" dirty="0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3780632" y="1140530"/>
                <a:ext cx="1143655" cy="2963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4931205" y="1139122"/>
                <a:ext cx="1230625" cy="29778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85417" y="1152654"/>
                <a:ext cx="5489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b="1" dirty="0" smtClean="0"/>
                  <a:t>Всего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132217" y="1142738"/>
                <a:ext cx="84677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b="1" dirty="0" smtClean="0"/>
                  <a:t>Крупных</a:t>
                </a:r>
                <a:r>
                  <a:rPr lang="en-US" sz="1200" b="1" dirty="0" smtClean="0"/>
                  <a:t>*</a:t>
                </a:r>
                <a:endParaRPr lang="ru-RU" sz="1200" b="1" dirty="0"/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3773715" y="930963"/>
                <a:ext cx="2388116" cy="2047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02419" y="890176"/>
                <a:ext cx="2078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b="1" dirty="0" smtClean="0"/>
                  <a:t>Кол-во компаний в листинге</a:t>
                </a:r>
                <a:endParaRPr lang="ru-RU" sz="1200" b="1" dirty="0"/>
              </a:p>
            </p:txBody>
          </p:sp>
        </p:grpSp>
        <p:sp>
          <p:nvSpPr>
            <p:cNvPr id="37" name="Прямоугольник 36"/>
            <p:cNvSpPr/>
            <p:nvPr/>
          </p:nvSpPr>
          <p:spPr>
            <a:xfrm>
              <a:off x="6177686" y="1193035"/>
              <a:ext cx="1372338" cy="2886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7561435" y="1199130"/>
              <a:ext cx="1372338" cy="2825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8940823" y="1196731"/>
              <a:ext cx="1372338" cy="2849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10328301" y="1184964"/>
              <a:ext cx="1706090" cy="2966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447261" y="1193438"/>
              <a:ext cx="799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Real-time</a:t>
              </a:r>
              <a:endParaRPr lang="ru-RU" sz="1200" b="1" dirty="0" smtClean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691009" y="1178556"/>
              <a:ext cx="11131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/>
                <a:t>Исторические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929300" y="1187639"/>
              <a:ext cx="14350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Delayed</a:t>
              </a:r>
              <a:r>
                <a:rPr lang="ru-RU" sz="1200" b="1" dirty="0" smtClean="0"/>
                <a:t>/</a:t>
              </a:r>
              <a:r>
                <a:rPr lang="en-US" sz="1200" b="1" dirty="0"/>
                <a:t>P</a:t>
              </a:r>
              <a:r>
                <a:rPr lang="en-US" sz="1200" b="1" dirty="0" smtClean="0"/>
                <a:t>ost-trade</a:t>
              </a:r>
              <a:endParaRPr lang="ru-RU" sz="1200" b="1" dirty="0" smtClean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0546075" y="1187468"/>
              <a:ext cx="1270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b="1" dirty="0" smtClean="0"/>
                <a:t>Новости, отчеты</a:t>
              </a: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759154" y="714348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smtClean="0"/>
              <a:t>Данные</a:t>
            </a:r>
          </a:p>
        </p:txBody>
      </p:sp>
      <p:pic>
        <p:nvPicPr>
          <p:cNvPr id="1026" name="Picture 2" descr="артинки по запросу &quot;KRX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9" y="6015404"/>
            <a:ext cx="530886" cy="2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артинки по запросу &quot;NSE logo&quot;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4" b="2712"/>
          <a:stretch/>
        </p:blipFill>
        <p:spPr bwMode="auto">
          <a:xfrm>
            <a:off x="12949" y="6401928"/>
            <a:ext cx="540717" cy="25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Группа 14"/>
          <p:cNvGrpSpPr/>
          <p:nvPr/>
        </p:nvGrpSpPr>
        <p:grpSpPr>
          <a:xfrm>
            <a:off x="11967044" y="6554837"/>
            <a:ext cx="221619" cy="523220"/>
            <a:chOff x="11967044" y="6554837"/>
            <a:chExt cx="221619" cy="523220"/>
          </a:xfrm>
        </p:grpSpPr>
        <p:sp>
          <p:nvSpPr>
            <p:cNvPr id="7" name="Рамка 6"/>
            <p:cNvSpPr/>
            <p:nvPr/>
          </p:nvSpPr>
          <p:spPr>
            <a:xfrm>
              <a:off x="12003914" y="6583587"/>
              <a:ext cx="184749" cy="283654"/>
            </a:xfrm>
            <a:prstGeom prst="fram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B58AC24A-295D-D040-8592-B503C49B09A9}"/>
                </a:ext>
              </a:extLst>
            </p:cNvPr>
            <p:cNvSpPr txBox="1"/>
            <p:nvPr/>
          </p:nvSpPr>
          <p:spPr>
            <a:xfrm>
              <a:off x="11967044" y="6554837"/>
              <a:ext cx="181523" cy="52322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  <a:endParaRPr lang="ru-R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endPara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83376" y="1217436"/>
            <a:ext cx="12009808" cy="5542819"/>
            <a:chOff x="83376" y="1217436"/>
            <a:chExt cx="12009808" cy="5542819"/>
          </a:xfrm>
        </p:grpSpPr>
        <p:pic>
          <p:nvPicPr>
            <p:cNvPr id="2088" name="Picture 40" descr="артинки по запросу &quot;JPX logo&quot;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702" y="4780447"/>
              <a:ext cx="383358" cy="2742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/>
            <p:cNvSpPr txBox="1"/>
            <p:nvPr/>
          </p:nvSpPr>
          <p:spPr>
            <a:xfrm>
              <a:off x="6171463" y="209352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430171" y="2062746"/>
              <a:ext cx="1387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Денежны</a:t>
              </a:r>
              <a:r>
                <a:rPr lang="ru-RU" sz="800" b="1" dirty="0"/>
                <a:t>й</a:t>
              </a:r>
              <a:endParaRPr lang="ru-RU" sz="800" b="1" dirty="0" smtClean="0"/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0335597" y="209352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smtClean="0">
                  <a:solidFill>
                    <a:srgbClr val="C00000"/>
                  </a:solidFill>
                </a:rPr>
                <a:t>+</a:t>
              </a:r>
              <a:endParaRPr lang="ru-RU" sz="2000">
                <a:solidFill>
                  <a:srgbClr val="C0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577205" y="2048458"/>
              <a:ext cx="1387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  <a:endParaRPr lang="en-US" sz="800" b="1" dirty="0" smtClean="0"/>
            </a:p>
            <a:p>
              <a:pPr marL="171450" indent="-171450">
                <a:buFontTx/>
                <a:buChar char="-"/>
              </a:pPr>
              <a:r>
                <a:rPr lang="ru-RU" sz="800" b="1" dirty="0" err="1" smtClean="0"/>
                <a:t>Кач</a:t>
              </a:r>
              <a:r>
                <a:rPr lang="ru-RU" sz="800" b="1" dirty="0" smtClean="0"/>
                <a:t>. </a:t>
              </a:r>
              <a:r>
                <a:rPr lang="ru-RU" sz="800" b="1" dirty="0" err="1"/>
                <a:t>х</a:t>
              </a:r>
              <a:r>
                <a:rPr lang="ru-RU" sz="800" b="1" dirty="0" err="1" smtClean="0"/>
                <a:t>ар-ки</a:t>
              </a:r>
              <a:r>
                <a:rPr lang="ru-RU" sz="800" b="1" dirty="0" smtClean="0"/>
                <a:t> рынка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/>
                <a:t>П</a:t>
              </a:r>
              <a:r>
                <a:rPr lang="ru-RU" sz="800" b="1" dirty="0" smtClean="0"/>
                <a:t>рогнозы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551173" y="209352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smtClean="0">
                  <a:solidFill>
                    <a:srgbClr val="C00000"/>
                  </a:solidFill>
                </a:rPr>
                <a:t>+</a:t>
              </a:r>
              <a:endParaRPr lang="ru-RU" sz="2000">
                <a:solidFill>
                  <a:srgbClr val="C0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787587" y="2001191"/>
              <a:ext cx="13874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Валютный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Товарный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56778" y="2277057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free</a:t>
              </a:r>
              <a:endParaRPr lang="ru-RU" sz="10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604297" y="218563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1699586" y="218563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$</a:t>
              </a:r>
              <a:endParaRPr lang="ru-RU" sz="900" dirty="0"/>
            </a:p>
          </p:txBody>
        </p:sp>
        <p:grpSp>
          <p:nvGrpSpPr>
            <p:cNvPr id="80" name="Группа 79"/>
            <p:cNvGrpSpPr/>
            <p:nvPr/>
          </p:nvGrpSpPr>
          <p:grpSpPr>
            <a:xfrm>
              <a:off x="570599" y="2139690"/>
              <a:ext cx="1433058" cy="307777"/>
              <a:chOff x="588560" y="2137674"/>
              <a:chExt cx="1433058" cy="307777"/>
            </a:xfrm>
          </p:grpSpPr>
          <p:sp>
            <p:nvSpPr>
              <p:cNvPr id="51" name="Пятиугольник 50"/>
              <p:cNvSpPr/>
              <p:nvPr/>
            </p:nvSpPr>
            <p:spPr>
              <a:xfrm>
                <a:off x="588560" y="2177814"/>
                <a:ext cx="1433058" cy="227500"/>
              </a:xfrm>
              <a:prstGeom prst="homePlate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109467" y="2137674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B3</a:t>
                </a:r>
                <a:endParaRPr lang="ru-RU" sz="1400" dirty="0"/>
              </a:p>
            </p:txBody>
          </p:sp>
        </p:grpSp>
        <p:pic>
          <p:nvPicPr>
            <p:cNvPr id="2054" name="Picture 6" descr="артинки по запросу &quot;Brazil exchange logo&quot;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09" r="45575" b="498"/>
            <a:stretch/>
          </p:blipFill>
          <p:spPr bwMode="auto">
            <a:xfrm>
              <a:off x="227913" y="2139689"/>
              <a:ext cx="320733" cy="307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Прямоугольник 90"/>
            <p:cNvSpPr/>
            <p:nvPr/>
          </p:nvSpPr>
          <p:spPr>
            <a:xfrm>
              <a:off x="2478948" y="2139690"/>
              <a:ext cx="795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/>
                <a:t>1 </a:t>
              </a:r>
              <a:r>
                <a:rPr lang="ru-RU" sz="1400" dirty="0" smtClean="0"/>
                <a:t>трлн</a:t>
              </a:r>
              <a:r>
                <a:rPr lang="en-US" sz="1400" dirty="0" smtClean="0"/>
                <a:t> $</a:t>
              </a:r>
              <a:endParaRPr lang="ru-RU" sz="1400" dirty="0"/>
            </a:p>
          </p:txBody>
        </p:sp>
        <p:grpSp>
          <p:nvGrpSpPr>
            <p:cNvPr id="79" name="Группа 78"/>
            <p:cNvGrpSpPr/>
            <p:nvPr/>
          </p:nvGrpSpPr>
          <p:grpSpPr>
            <a:xfrm>
              <a:off x="569690" y="2633315"/>
              <a:ext cx="1433058" cy="307777"/>
              <a:chOff x="579848" y="2416770"/>
              <a:chExt cx="1433058" cy="307777"/>
            </a:xfrm>
          </p:grpSpPr>
          <p:sp>
            <p:nvSpPr>
              <p:cNvPr id="52" name="Пятиугольник 51"/>
              <p:cNvSpPr/>
              <p:nvPr/>
            </p:nvSpPr>
            <p:spPr>
              <a:xfrm>
                <a:off x="579848" y="2467916"/>
                <a:ext cx="1433058" cy="227500"/>
              </a:xfrm>
              <a:prstGeom prst="homePlate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45241" y="2416770"/>
                <a:ext cx="5196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TMX</a:t>
                </a:r>
                <a:endParaRPr lang="ru-RU" sz="1400" dirty="0"/>
              </a:p>
            </p:txBody>
          </p:sp>
        </p:grpSp>
        <p:sp>
          <p:nvSpPr>
            <p:cNvPr id="108" name="Прямоугольник 107"/>
            <p:cNvSpPr/>
            <p:nvPr/>
          </p:nvSpPr>
          <p:spPr>
            <a:xfrm>
              <a:off x="2410821" y="2633315"/>
              <a:ext cx="9312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bg-BG" sz="1400" dirty="0" smtClean="0"/>
                <a:t>3,1 </a:t>
              </a:r>
              <a:r>
                <a:rPr lang="bg-BG" sz="1400" dirty="0" err="1" smtClean="0"/>
                <a:t>трлн</a:t>
              </a:r>
              <a:r>
                <a:rPr lang="en-US" sz="1400" dirty="0" smtClean="0"/>
                <a:t> $</a:t>
              </a:r>
              <a:endParaRPr lang="bg-BG" sz="1400" dirty="0"/>
            </a:p>
          </p:txBody>
        </p:sp>
        <p:grpSp>
          <p:nvGrpSpPr>
            <p:cNvPr id="77" name="Группа 76"/>
            <p:cNvGrpSpPr/>
            <p:nvPr/>
          </p:nvGrpSpPr>
          <p:grpSpPr>
            <a:xfrm>
              <a:off x="573429" y="3718904"/>
              <a:ext cx="1433058" cy="307777"/>
              <a:chOff x="579587" y="3068155"/>
              <a:chExt cx="1433058" cy="307777"/>
            </a:xfrm>
          </p:grpSpPr>
          <p:sp>
            <p:nvSpPr>
              <p:cNvPr id="54" name="Пятиугольник 53"/>
              <p:cNvSpPr/>
              <p:nvPr/>
            </p:nvSpPr>
            <p:spPr>
              <a:xfrm>
                <a:off x="579587" y="3134172"/>
                <a:ext cx="1433058" cy="227500"/>
              </a:xfrm>
              <a:prstGeom prst="homePlate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688252" y="3068155"/>
                <a:ext cx="12336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Euronext Paris</a:t>
                </a:r>
                <a:endParaRPr lang="ru-RU" sz="1400" dirty="0"/>
              </a:p>
            </p:txBody>
          </p:sp>
        </p:grpSp>
        <p:grpSp>
          <p:nvGrpSpPr>
            <p:cNvPr id="76" name="Группа 75"/>
            <p:cNvGrpSpPr/>
            <p:nvPr/>
          </p:nvGrpSpPr>
          <p:grpSpPr>
            <a:xfrm>
              <a:off x="573429" y="4118722"/>
              <a:ext cx="1433058" cy="307777"/>
              <a:chOff x="579848" y="3290856"/>
              <a:chExt cx="1433058" cy="307777"/>
            </a:xfrm>
          </p:grpSpPr>
          <p:sp>
            <p:nvSpPr>
              <p:cNvPr id="59" name="Пятиугольник 58"/>
              <p:cNvSpPr/>
              <p:nvPr/>
            </p:nvSpPr>
            <p:spPr>
              <a:xfrm>
                <a:off x="579848" y="3356642"/>
                <a:ext cx="1433058" cy="227500"/>
              </a:xfrm>
              <a:prstGeom prst="homePlate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47438" y="3290856"/>
                <a:ext cx="1322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Deutsche </a:t>
                </a:r>
                <a:r>
                  <a:rPr lang="en-US" sz="1400" dirty="0" err="1" smtClean="0"/>
                  <a:t>Börse</a:t>
                </a:r>
                <a:endParaRPr lang="en-US" sz="1400" dirty="0" smtClean="0"/>
              </a:p>
            </p:txBody>
          </p:sp>
        </p:grpSp>
        <p:grpSp>
          <p:nvGrpSpPr>
            <p:cNvPr id="75" name="Группа 74"/>
            <p:cNvGrpSpPr/>
            <p:nvPr/>
          </p:nvGrpSpPr>
          <p:grpSpPr>
            <a:xfrm>
              <a:off x="573429" y="4440428"/>
              <a:ext cx="1433058" cy="307777"/>
              <a:chOff x="579587" y="3571047"/>
              <a:chExt cx="1433058" cy="307777"/>
            </a:xfrm>
          </p:grpSpPr>
          <p:sp>
            <p:nvSpPr>
              <p:cNvPr id="60" name="Пятиугольник 59"/>
              <p:cNvSpPr/>
              <p:nvPr/>
            </p:nvSpPr>
            <p:spPr>
              <a:xfrm>
                <a:off x="579587" y="3611186"/>
                <a:ext cx="1433058" cy="227500"/>
              </a:xfrm>
              <a:prstGeom prst="homePlate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68484" y="3571047"/>
                <a:ext cx="473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SGX</a:t>
                </a:r>
                <a:endParaRPr lang="ru-RU" sz="1400" dirty="0"/>
              </a:p>
            </p:txBody>
          </p:sp>
        </p:grpSp>
        <p:grpSp>
          <p:nvGrpSpPr>
            <p:cNvPr id="74" name="Группа 73"/>
            <p:cNvGrpSpPr/>
            <p:nvPr/>
          </p:nvGrpSpPr>
          <p:grpSpPr>
            <a:xfrm>
              <a:off x="573429" y="4720813"/>
              <a:ext cx="1433058" cy="307777"/>
              <a:chOff x="579587" y="3671072"/>
              <a:chExt cx="1433058" cy="307777"/>
            </a:xfrm>
          </p:grpSpPr>
          <p:sp>
            <p:nvSpPr>
              <p:cNvPr id="61" name="Пятиугольник 60"/>
              <p:cNvSpPr/>
              <p:nvPr/>
            </p:nvSpPr>
            <p:spPr>
              <a:xfrm>
                <a:off x="579587" y="3729978"/>
                <a:ext cx="1433058" cy="227500"/>
              </a:xfrm>
              <a:prstGeom prst="homePlate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73868" y="3671072"/>
                <a:ext cx="425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JPX</a:t>
                </a:r>
                <a:endParaRPr lang="ru-RU" sz="1400" dirty="0"/>
              </a:p>
            </p:txBody>
          </p:sp>
        </p:grpSp>
        <p:pic>
          <p:nvPicPr>
            <p:cNvPr id="2076" name="Picture 28" descr="артинки по запросу &quot;Euronext paris logo&quot;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48" y="3724501"/>
              <a:ext cx="438873" cy="296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4" name="Picture 36" descr="артинки по запросу &quot;Deutche borse logo&quot;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82" y="4055225"/>
              <a:ext cx="434770" cy="434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6" name="Picture 38" descr="артинки по запросу &quot;SGX logo&quot;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76" y="4533956"/>
              <a:ext cx="437858" cy="124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7" name="Группа 146"/>
            <p:cNvGrpSpPr/>
            <p:nvPr/>
          </p:nvGrpSpPr>
          <p:grpSpPr>
            <a:xfrm>
              <a:off x="114282" y="5367284"/>
              <a:ext cx="1892205" cy="307777"/>
              <a:chOff x="127534" y="5951912"/>
              <a:chExt cx="1892205" cy="307777"/>
            </a:xfrm>
          </p:grpSpPr>
          <p:grpSp>
            <p:nvGrpSpPr>
              <p:cNvPr id="72" name="Группа 71"/>
              <p:cNvGrpSpPr/>
              <p:nvPr/>
            </p:nvGrpSpPr>
            <p:grpSpPr>
              <a:xfrm>
                <a:off x="586681" y="5951912"/>
                <a:ext cx="1433058" cy="307777"/>
                <a:chOff x="576647" y="4434161"/>
                <a:chExt cx="1433058" cy="307777"/>
              </a:xfrm>
            </p:grpSpPr>
            <p:sp>
              <p:nvSpPr>
                <p:cNvPr id="67" name="Пятиугольник 66"/>
                <p:cNvSpPr/>
                <p:nvPr/>
              </p:nvSpPr>
              <p:spPr>
                <a:xfrm>
                  <a:off x="576647" y="4474300"/>
                  <a:ext cx="1433058" cy="227500"/>
                </a:xfrm>
                <a:prstGeom prst="homePlate">
                  <a:avLst/>
                </a:pr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1066831" y="4434161"/>
                  <a:ext cx="4363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SSE</a:t>
                  </a:r>
                  <a:endParaRPr lang="ru-RU" sz="1400" dirty="0"/>
                </a:p>
              </p:txBody>
            </p:sp>
          </p:grpSp>
          <p:pic>
            <p:nvPicPr>
              <p:cNvPr id="2092" name="Picture 44" descr="артинки по запросу &quot;SSE logo&quot;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534" y="6052463"/>
                <a:ext cx="346385" cy="1233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9" name="Прямоугольник 108"/>
            <p:cNvSpPr/>
            <p:nvPr/>
          </p:nvSpPr>
          <p:spPr>
            <a:xfrm>
              <a:off x="2410821" y="3718904"/>
              <a:ext cx="9312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bg-BG" sz="1400" dirty="0"/>
                <a:t>4,4 </a:t>
              </a:r>
              <a:r>
                <a:rPr lang="bg-BG" sz="1400" dirty="0" err="1" smtClean="0"/>
                <a:t>трлн</a:t>
              </a:r>
              <a:r>
                <a:rPr lang="en-US" sz="1400" dirty="0" smtClean="0"/>
                <a:t> $</a:t>
              </a:r>
              <a:endParaRPr lang="bg-BG" sz="1400" dirty="0"/>
            </a:p>
          </p:txBody>
        </p:sp>
        <p:sp>
          <p:nvSpPr>
            <p:cNvPr id="111" name="Прямоугольник 110"/>
            <p:cNvSpPr/>
            <p:nvPr/>
          </p:nvSpPr>
          <p:spPr>
            <a:xfrm>
              <a:off x="2359076" y="4440428"/>
              <a:ext cx="10347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sz="1400" dirty="0"/>
                <a:t>727 </a:t>
              </a:r>
              <a:r>
                <a:rPr lang="is-IS" sz="1400" dirty="0" smtClean="0"/>
                <a:t>млрд $</a:t>
              </a:r>
              <a:endParaRPr lang="is-IS" sz="1400" dirty="0"/>
            </a:p>
          </p:txBody>
        </p:sp>
        <p:sp>
          <p:nvSpPr>
            <p:cNvPr id="112" name="Прямоугольник 111"/>
            <p:cNvSpPr/>
            <p:nvPr/>
          </p:nvSpPr>
          <p:spPr>
            <a:xfrm>
              <a:off x="2365135" y="4720813"/>
              <a:ext cx="10226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s-IS" sz="1400" dirty="0"/>
                <a:t>6,12 </a:t>
              </a:r>
              <a:r>
                <a:rPr lang="is-IS" sz="1400" dirty="0" smtClean="0"/>
                <a:t>трлн $</a:t>
              </a:r>
              <a:endParaRPr lang="is-IS" sz="1400" dirty="0"/>
            </a:p>
          </p:txBody>
        </p:sp>
        <p:grpSp>
          <p:nvGrpSpPr>
            <p:cNvPr id="131" name="Группа 130"/>
            <p:cNvGrpSpPr/>
            <p:nvPr/>
          </p:nvGrpSpPr>
          <p:grpSpPr>
            <a:xfrm>
              <a:off x="320639" y="5065822"/>
              <a:ext cx="1687579" cy="307777"/>
              <a:chOff x="332160" y="5510935"/>
              <a:chExt cx="1687579" cy="307777"/>
            </a:xfrm>
          </p:grpSpPr>
          <p:grpSp>
            <p:nvGrpSpPr>
              <p:cNvPr id="73" name="Группа 72"/>
              <p:cNvGrpSpPr/>
              <p:nvPr/>
            </p:nvGrpSpPr>
            <p:grpSpPr>
              <a:xfrm>
                <a:off x="586681" y="5510935"/>
                <a:ext cx="1433058" cy="307777"/>
                <a:chOff x="579474" y="4148139"/>
                <a:chExt cx="1433058" cy="307777"/>
              </a:xfrm>
            </p:grpSpPr>
            <p:sp>
              <p:nvSpPr>
                <p:cNvPr id="66" name="Пятиугольник 65"/>
                <p:cNvSpPr/>
                <p:nvPr/>
              </p:nvSpPr>
              <p:spPr>
                <a:xfrm>
                  <a:off x="579474" y="4188658"/>
                  <a:ext cx="1433058" cy="227500"/>
                </a:xfrm>
                <a:prstGeom prst="homePlate">
                  <a:avLst/>
                </a:prstGeom>
                <a:solidFill>
                  <a:srgbClr val="C00000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10508" y="4148139"/>
                  <a:ext cx="57099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smtClean="0"/>
                    <a:t>HKEX</a:t>
                  </a:r>
                  <a:endParaRPr lang="ru-RU" sz="1400" dirty="0"/>
                </a:p>
              </p:txBody>
            </p:sp>
          </p:grpSp>
          <p:pic>
            <p:nvPicPr>
              <p:cNvPr id="2090" name="Picture 42" descr="артинки по запросу &quot;HKEX logo&quot;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160" y="5579702"/>
                <a:ext cx="194167" cy="194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3" name="Прямоугольник 112"/>
            <p:cNvSpPr/>
            <p:nvPr/>
          </p:nvSpPr>
          <p:spPr>
            <a:xfrm>
              <a:off x="2319450" y="5065822"/>
              <a:ext cx="111402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bg-BG" sz="1400" dirty="0"/>
                <a:t>41,64 </a:t>
              </a:r>
              <a:r>
                <a:rPr lang="bg-BG" sz="1400" dirty="0" err="1" smtClean="0"/>
                <a:t>трлн</a:t>
              </a:r>
              <a:r>
                <a:rPr lang="en-US" sz="1400" dirty="0" smtClean="0"/>
                <a:t> $</a:t>
              </a:r>
              <a:endParaRPr lang="bg-BG" sz="1400" dirty="0"/>
            </a:p>
          </p:txBody>
        </p:sp>
        <p:cxnSp>
          <p:nvCxnSpPr>
            <p:cNvPr id="133" name="Прямая соединительная линия 132"/>
            <p:cNvCxnSpPr/>
            <p:nvPr/>
          </p:nvCxnSpPr>
          <p:spPr>
            <a:xfrm flipV="1">
              <a:off x="139148" y="2034867"/>
              <a:ext cx="11865530" cy="42448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единительная линия 139"/>
            <p:cNvCxnSpPr/>
            <p:nvPr/>
          </p:nvCxnSpPr>
          <p:spPr>
            <a:xfrm flipV="1">
              <a:off x="122183" y="2531635"/>
              <a:ext cx="11865530" cy="42448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7216819" y="2185631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493963" y="2273906"/>
              <a:ext cx="4648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free</a:t>
              </a:r>
              <a:endParaRPr lang="ru-RU" sz="1000" dirty="0"/>
            </a:p>
          </p:txBody>
        </p:sp>
        <p:cxnSp>
          <p:nvCxnSpPr>
            <p:cNvPr id="159" name="Прямая соединительная линия 158"/>
            <p:cNvCxnSpPr/>
            <p:nvPr/>
          </p:nvCxnSpPr>
          <p:spPr>
            <a:xfrm flipV="1">
              <a:off x="122183" y="2971922"/>
              <a:ext cx="11865530" cy="42448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/>
            <p:nvPr/>
          </p:nvCxnSpPr>
          <p:spPr>
            <a:xfrm flipV="1">
              <a:off x="138433" y="3669287"/>
              <a:ext cx="11865530" cy="42448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9239566" y="2559464"/>
              <a:ext cx="1387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Венчурные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425410" y="2496495"/>
              <a:ext cx="13874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Новости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Венчурный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551173" y="261171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799636" y="2638209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0335597" y="258877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smtClean="0">
                  <a:solidFill>
                    <a:srgbClr val="C00000"/>
                  </a:solidFill>
                </a:rPr>
                <a:t>+</a:t>
              </a:r>
              <a:endParaRPr lang="ru-RU" sz="2000">
                <a:solidFill>
                  <a:srgbClr val="C0000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0572870" y="2457245"/>
              <a:ext cx="13874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err="1" smtClean="0"/>
                <a:t>Кач</a:t>
              </a:r>
              <a:r>
                <a:rPr lang="ru-RU" sz="800" b="1" dirty="0" smtClean="0"/>
                <a:t>. </a:t>
              </a:r>
              <a:r>
                <a:rPr lang="ru-RU" sz="800" b="1" dirty="0" err="1" smtClean="0"/>
                <a:t>хар-ки</a:t>
              </a:r>
              <a:r>
                <a:rPr lang="ru-RU" sz="800" b="1" dirty="0" smtClean="0"/>
                <a:t> рынка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Венчурный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9022100" y="259312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0072676" y="2723067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1683961" y="2723067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6171463" y="262850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579421" y="2723067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$</a:t>
              </a:r>
              <a:endParaRPr lang="ru-RU" sz="9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7222343" y="2723067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grpSp>
          <p:nvGrpSpPr>
            <p:cNvPr id="185" name="Группа 184"/>
            <p:cNvGrpSpPr/>
            <p:nvPr/>
          </p:nvGrpSpPr>
          <p:grpSpPr>
            <a:xfrm>
              <a:off x="563573" y="3340501"/>
              <a:ext cx="1433058" cy="307777"/>
              <a:chOff x="569962" y="2708159"/>
              <a:chExt cx="1433058" cy="307777"/>
            </a:xfrm>
          </p:grpSpPr>
          <p:sp>
            <p:nvSpPr>
              <p:cNvPr id="187" name="Пятиугольник 186"/>
              <p:cNvSpPr/>
              <p:nvPr/>
            </p:nvSpPr>
            <p:spPr>
              <a:xfrm>
                <a:off x="569962" y="2757296"/>
                <a:ext cx="1433058" cy="227500"/>
              </a:xfrm>
              <a:prstGeom prst="homePlate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1080093" y="2708159"/>
                <a:ext cx="4299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LSE</a:t>
                </a:r>
                <a:endParaRPr lang="ru-RU" sz="1400" dirty="0"/>
              </a:p>
            </p:txBody>
          </p:sp>
        </p:grpSp>
        <p:cxnSp>
          <p:nvCxnSpPr>
            <p:cNvPr id="189" name="Прямая соединительная линия 188"/>
            <p:cNvCxnSpPr/>
            <p:nvPr/>
          </p:nvCxnSpPr>
          <p:spPr>
            <a:xfrm flipV="1">
              <a:off x="138433" y="3306746"/>
              <a:ext cx="11865530" cy="42448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10335597" y="29422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0564226" y="2972980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err="1" smtClean="0"/>
                <a:t>Кач</a:t>
              </a:r>
              <a:r>
                <a:rPr lang="ru-RU" sz="800" b="1" dirty="0" smtClean="0"/>
                <a:t>. </a:t>
              </a:r>
              <a:r>
                <a:rPr lang="ru-RU" sz="800" b="1" dirty="0" err="1"/>
                <a:t>х</a:t>
              </a:r>
              <a:r>
                <a:rPr lang="ru-RU" sz="800" b="1" dirty="0" err="1" smtClean="0"/>
                <a:t>ар-ки</a:t>
              </a:r>
              <a:r>
                <a:rPr lang="ru-RU" sz="800" b="1" dirty="0" smtClean="0"/>
                <a:t> рынка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1615100" y="3023116"/>
              <a:ext cx="4648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free</a:t>
              </a:r>
              <a:endParaRPr lang="ru-RU" sz="10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171463" y="29422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6430171" y="3034535"/>
              <a:ext cx="13874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09427" y="3030810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$</a:t>
              </a:r>
              <a:endParaRPr lang="ru-RU" sz="9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7551173" y="29422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799636" y="3034535"/>
              <a:ext cx="13874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577655" y="2982919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$</a:t>
              </a:r>
              <a:endParaRPr lang="ru-RU" sz="9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480897" y="3085953"/>
              <a:ext cx="4648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free</a:t>
              </a:r>
              <a:endParaRPr lang="ru-RU" sz="1000" dirty="0"/>
            </a:p>
          </p:txBody>
        </p:sp>
        <p:pic>
          <p:nvPicPr>
            <p:cNvPr id="2096" name="Picture 48" descr="артинки по запросу &quot;london stock exchange logo&quot;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718"/>
            <a:stretch/>
          </p:blipFill>
          <p:spPr bwMode="auto">
            <a:xfrm>
              <a:off x="246918" y="3366478"/>
              <a:ext cx="276813" cy="255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2" name="TextBox 201"/>
            <p:cNvSpPr txBox="1"/>
            <p:nvPr/>
          </p:nvSpPr>
          <p:spPr>
            <a:xfrm>
              <a:off x="6171463" y="329433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6425410" y="3263557"/>
              <a:ext cx="1387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  <a:endParaRPr lang="en-US" sz="800" b="1" dirty="0" smtClean="0"/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ОТС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9022100" y="329433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9246038" y="3325112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211393" y="337897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$</a:t>
              </a:r>
              <a:endParaRPr lang="ru-RU" sz="9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0066453" y="337897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$</a:t>
              </a:r>
              <a:endParaRPr lang="ru-RU" sz="900" dirty="0"/>
            </a:p>
          </p:txBody>
        </p:sp>
        <p:cxnSp>
          <p:nvCxnSpPr>
            <p:cNvPr id="208" name="Прямая соединительная линия 207"/>
            <p:cNvCxnSpPr/>
            <p:nvPr/>
          </p:nvCxnSpPr>
          <p:spPr>
            <a:xfrm flipV="1">
              <a:off x="118321" y="4063073"/>
              <a:ext cx="11865530" cy="42448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/>
            <p:cNvSpPr txBox="1"/>
            <p:nvPr/>
          </p:nvSpPr>
          <p:spPr>
            <a:xfrm>
              <a:off x="6171463" y="367273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409522" y="3765070"/>
              <a:ext cx="13874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9022100" y="367273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9263132" y="3641960"/>
              <a:ext cx="1387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ОТС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Денежный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7216819" y="375737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$</a:t>
              </a:r>
              <a:endParaRPr lang="ru-RU" sz="9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0066453" y="375737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$</a:t>
              </a:r>
              <a:endParaRPr lang="ru-RU" sz="9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0335597" y="367273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0558731" y="3703515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err="1" smtClean="0"/>
                <a:t>Кач</a:t>
              </a:r>
              <a:r>
                <a:rPr lang="ru-RU" sz="800" b="1" dirty="0" smtClean="0"/>
                <a:t>. </a:t>
              </a:r>
              <a:r>
                <a:rPr lang="ru-RU" sz="800" b="1" dirty="0" err="1" smtClean="0"/>
                <a:t>хар-ки</a:t>
              </a:r>
              <a:r>
                <a:rPr lang="ru-RU" sz="800" b="1" dirty="0" smtClean="0"/>
                <a:t> рынка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1681325" y="375737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410821" y="3340501"/>
              <a:ext cx="9312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400" dirty="0"/>
                <a:t>3,8 </a:t>
              </a:r>
              <a:r>
                <a:rPr lang="bg-BG" sz="1400" dirty="0" err="1" smtClean="0"/>
                <a:t>трлн</a:t>
              </a:r>
              <a:r>
                <a:rPr lang="en-US" sz="1400" dirty="0" smtClean="0"/>
                <a:t> $</a:t>
              </a:r>
              <a:endParaRPr lang="bg-BG" sz="14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073661" y="3340501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2483</a:t>
              </a:r>
              <a:endParaRPr lang="ru-RU" sz="1400" dirty="0"/>
            </a:p>
          </p:txBody>
        </p:sp>
        <p:cxnSp>
          <p:nvCxnSpPr>
            <p:cNvPr id="224" name="Прямая соединительная линия 223"/>
            <p:cNvCxnSpPr/>
            <p:nvPr/>
          </p:nvCxnSpPr>
          <p:spPr>
            <a:xfrm flipV="1">
              <a:off x="125133" y="4424429"/>
              <a:ext cx="11865530" cy="42448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Прямая соединительная линия 224"/>
            <p:cNvCxnSpPr/>
            <p:nvPr/>
          </p:nvCxnSpPr>
          <p:spPr>
            <a:xfrm flipV="1">
              <a:off x="133209" y="4724300"/>
              <a:ext cx="11865530" cy="42448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/>
            <p:cNvSpPr txBox="1"/>
            <p:nvPr/>
          </p:nvSpPr>
          <p:spPr>
            <a:xfrm>
              <a:off x="4119346" y="444042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smtClean="0"/>
                <a:t>800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293076" y="444042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smtClean="0"/>
                <a:t>10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6171463" y="439426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6409522" y="4425039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9022100" y="439426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9265252" y="4425039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7551173" y="439426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790823" y="4425039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0335597" y="439426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smtClean="0">
                  <a:solidFill>
                    <a:srgbClr val="C00000"/>
                  </a:solidFill>
                </a:rPr>
                <a:t>+</a:t>
              </a:r>
              <a:endParaRPr lang="ru-RU" sz="2000">
                <a:solidFill>
                  <a:srgbClr val="C00000"/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0536221" y="4486594"/>
              <a:ext cx="13874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smtClean="0"/>
                <a:t>Кач</a:t>
              </a:r>
              <a:r>
                <a:rPr lang="ru-RU" sz="800" b="1" dirty="0" smtClean="0"/>
                <a:t>. </a:t>
              </a:r>
              <a:r>
                <a:rPr lang="ru-RU" sz="800" b="1" dirty="0" err="1" smtClean="0"/>
                <a:t>Хар</a:t>
              </a:r>
              <a:r>
                <a:rPr lang="en-US" sz="800" b="1" dirty="0" smtClean="0"/>
                <a:t>-</a:t>
              </a:r>
              <a:r>
                <a:rPr lang="ru-RU" sz="800" b="1" dirty="0" err="1" smtClean="0"/>
                <a:t>ки</a:t>
              </a:r>
              <a:r>
                <a:rPr lang="ru-RU" sz="800" b="1" dirty="0" smtClean="0"/>
                <a:t> рынка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222343" y="4478900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8542892" y="4478900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0062524" y="4478900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1681325" y="4478900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grpSp>
          <p:nvGrpSpPr>
            <p:cNvPr id="81" name="Группа 80"/>
            <p:cNvGrpSpPr/>
            <p:nvPr/>
          </p:nvGrpSpPr>
          <p:grpSpPr>
            <a:xfrm>
              <a:off x="570284" y="1735235"/>
              <a:ext cx="1433058" cy="307777"/>
              <a:chOff x="588560" y="1847336"/>
              <a:chExt cx="1433058" cy="307777"/>
            </a:xfrm>
          </p:grpSpPr>
          <p:sp>
            <p:nvSpPr>
              <p:cNvPr id="49" name="Пятиугольник 48"/>
              <p:cNvSpPr/>
              <p:nvPr/>
            </p:nvSpPr>
            <p:spPr>
              <a:xfrm>
                <a:off x="588560" y="1887710"/>
                <a:ext cx="1433058" cy="227500"/>
              </a:xfrm>
              <a:prstGeom prst="homePlate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18000" y="1847336"/>
                <a:ext cx="5567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NYSE</a:t>
                </a:r>
                <a:endParaRPr lang="ru-RU" sz="1400" dirty="0"/>
              </a:p>
            </p:txBody>
          </p:sp>
        </p:grpSp>
        <p:pic>
          <p:nvPicPr>
            <p:cNvPr id="2052" name="Picture 4" descr="артинки по запросу &quot;NYSE&quot;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67" y="1704165"/>
              <a:ext cx="369916" cy="36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TextBox 133"/>
            <p:cNvSpPr txBox="1"/>
            <p:nvPr/>
          </p:nvSpPr>
          <p:spPr>
            <a:xfrm>
              <a:off x="6171463" y="169259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397846" y="1742406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551173" y="16980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smtClean="0">
                  <a:solidFill>
                    <a:srgbClr val="C00000"/>
                  </a:solidFill>
                </a:rPr>
                <a:t>+</a:t>
              </a:r>
              <a:endParaRPr lang="ru-RU" sz="2000">
                <a:solidFill>
                  <a:srgbClr val="C00000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770503" y="1722190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ОТС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022100" y="168007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9233517" y="1740384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Валютный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211393" y="1794599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$</a:t>
              </a:r>
              <a:endParaRPr lang="ru-RU" sz="9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577073" y="173322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$</a:t>
              </a:r>
              <a:endParaRPr lang="ru-RU" sz="9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0071625" y="1783887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220" name="Прямоугольник 219"/>
            <p:cNvSpPr/>
            <p:nvPr/>
          </p:nvSpPr>
          <p:spPr>
            <a:xfrm>
              <a:off x="2365135" y="1735235"/>
              <a:ext cx="10226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dirty="0"/>
                <a:t>28,8 трлн </a:t>
              </a:r>
              <a:r>
                <a:rPr lang="en-US" sz="1400" dirty="0"/>
                <a:t>$</a:t>
              </a:r>
              <a:endParaRPr lang="ru-RU" sz="14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008739" y="1735235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&gt; 4000</a:t>
              </a:r>
              <a:endParaRPr lang="ru-RU" sz="1400" dirty="0"/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293076" y="17352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smtClean="0"/>
                <a:t>30</a:t>
              </a:r>
              <a:endParaRPr lang="ru-RU" sz="14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5293076" y="472081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10</a:t>
              </a:r>
            </a:p>
          </p:txBody>
        </p:sp>
        <p:cxnSp>
          <p:nvCxnSpPr>
            <p:cNvPr id="250" name="Прямая соединительная линия 249"/>
            <p:cNvCxnSpPr/>
            <p:nvPr/>
          </p:nvCxnSpPr>
          <p:spPr>
            <a:xfrm flipV="1">
              <a:off x="125879" y="5022511"/>
              <a:ext cx="11865530" cy="42448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Группа 173"/>
            <p:cNvGrpSpPr/>
            <p:nvPr/>
          </p:nvGrpSpPr>
          <p:grpSpPr>
            <a:xfrm>
              <a:off x="556100" y="5993535"/>
              <a:ext cx="1433058" cy="307777"/>
              <a:chOff x="569352" y="6318536"/>
              <a:chExt cx="1433058" cy="307777"/>
            </a:xfrm>
          </p:grpSpPr>
          <p:sp>
            <p:nvSpPr>
              <p:cNvPr id="253" name="Пятиугольник 252"/>
              <p:cNvSpPr/>
              <p:nvPr/>
            </p:nvSpPr>
            <p:spPr>
              <a:xfrm>
                <a:off x="569352" y="6356124"/>
                <a:ext cx="1433058" cy="227500"/>
              </a:xfrm>
              <a:prstGeom prst="homePlate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62104" y="6318536"/>
                <a:ext cx="468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KRX</a:t>
                </a:r>
                <a:endParaRPr lang="ru-RU" sz="1400" dirty="0"/>
              </a:p>
            </p:txBody>
          </p:sp>
        </p:grpSp>
        <p:grpSp>
          <p:nvGrpSpPr>
            <p:cNvPr id="256" name="Группа 255"/>
            <p:cNvGrpSpPr/>
            <p:nvPr/>
          </p:nvGrpSpPr>
          <p:grpSpPr>
            <a:xfrm>
              <a:off x="562316" y="6375534"/>
              <a:ext cx="1433058" cy="307777"/>
              <a:chOff x="569352" y="6318536"/>
              <a:chExt cx="1433058" cy="307777"/>
            </a:xfrm>
          </p:grpSpPr>
          <p:sp>
            <p:nvSpPr>
              <p:cNvPr id="257" name="Пятиугольник 256"/>
              <p:cNvSpPr/>
              <p:nvPr/>
            </p:nvSpPr>
            <p:spPr>
              <a:xfrm>
                <a:off x="569352" y="6356124"/>
                <a:ext cx="1433058" cy="227500"/>
              </a:xfrm>
              <a:prstGeom prst="homePlate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1062104" y="6318536"/>
                <a:ext cx="4700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NSE</a:t>
                </a:r>
                <a:endParaRPr lang="ru-RU" sz="1400" dirty="0"/>
              </a:p>
            </p:txBody>
          </p:sp>
        </p:grpSp>
        <p:sp>
          <p:nvSpPr>
            <p:cNvPr id="259" name="TextBox 258"/>
            <p:cNvSpPr txBox="1"/>
            <p:nvPr/>
          </p:nvSpPr>
          <p:spPr>
            <a:xfrm>
              <a:off x="5293076" y="334050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1</a:t>
              </a:r>
              <a:r>
                <a:rPr lang="en-US" sz="1400" dirty="0" smtClean="0"/>
                <a:t>7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5293076" y="637553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24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073661" y="637553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1683</a:t>
              </a:r>
              <a:endParaRPr lang="ru-RU" sz="1400" dirty="0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073661" y="5993535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2200</a:t>
              </a:r>
              <a:endParaRPr lang="ru-RU" sz="1400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073661" y="371890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1463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171463" y="407255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6409522" y="4041778"/>
              <a:ext cx="1387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Денежны</a:t>
              </a:r>
              <a:r>
                <a:rPr lang="ru-RU" sz="800" b="1" dirty="0"/>
                <a:t>й</a:t>
              </a:r>
              <a:endParaRPr lang="ru-RU" sz="800" b="1" dirty="0" smtClean="0"/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grpSp>
          <p:nvGrpSpPr>
            <p:cNvPr id="175" name="Группа 174"/>
            <p:cNvGrpSpPr/>
            <p:nvPr/>
          </p:nvGrpSpPr>
          <p:grpSpPr>
            <a:xfrm>
              <a:off x="7150232" y="4075990"/>
              <a:ext cx="396262" cy="393241"/>
              <a:chOff x="7163484" y="4216705"/>
              <a:chExt cx="396262" cy="393241"/>
            </a:xfrm>
          </p:grpSpPr>
          <p:sp>
            <p:nvSpPr>
              <p:cNvPr id="266" name="TextBox 265"/>
              <p:cNvSpPr txBox="1"/>
              <p:nvPr/>
            </p:nvSpPr>
            <p:spPr>
              <a:xfrm>
                <a:off x="7163484" y="4363725"/>
                <a:ext cx="3962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free</a:t>
                </a:r>
                <a:endParaRPr lang="ru-RU" sz="1000" dirty="0"/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7244357" y="4216705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$</a:t>
                </a:r>
                <a:endParaRPr lang="ru-RU" sz="900" dirty="0"/>
              </a:p>
            </p:txBody>
          </p:sp>
        </p:grpSp>
        <p:sp>
          <p:nvSpPr>
            <p:cNvPr id="268" name="TextBox 267"/>
            <p:cNvSpPr txBox="1"/>
            <p:nvPr/>
          </p:nvSpPr>
          <p:spPr>
            <a:xfrm>
              <a:off x="10335597" y="407255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smtClean="0">
                  <a:solidFill>
                    <a:srgbClr val="C00000"/>
                  </a:solidFill>
                </a:rPr>
                <a:t>+</a:t>
              </a:r>
              <a:endParaRPr lang="ru-RU" sz="2000">
                <a:solidFill>
                  <a:srgbClr val="C00000"/>
                </a:solidFill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10566075" y="4103333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err="1" smtClean="0"/>
                <a:t>Кач</a:t>
              </a:r>
              <a:r>
                <a:rPr lang="ru-RU" sz="800" b="1" dirty="0" smtClean="0"/>
                <a:t>. </a:t>
              </a:r>
              <a:r>
                <a:rPr lang="ru-RU" sz="800" b="1" dirty="0" err="1" smtClean="0"/>
                <a:t>хар-ки</a:t>
              </a:r>
              <a:r>
                <a:rPr lang="ru-RU" sz="800" b="1" dirty="0" smtClean="0"/>
                <a:t> рынка</a:t>
              </a:r>
            </a:p>
          </p:txBody>
        </p:sp>
        <p:grpSp>
          <p:nvGrpSpPr>
            <p:cNvPr id="271" name="Группа 270"/>
            <p:cNvGrpSpPr/>
            <p:nvPr/>
          </p:nvGrpSpPr>
          <p:grpSpPr>
            <a:xfrm>
              <a:off x="11615028" y="4075990"/>
              <a:ext cx="396262" cy="393241"/>
              <a:chOff x="7163484" y="4216705"/>
              <a:chExt cx="396262" cy="393241"/>
            </a:xfrm>
          </p:grpSpPr>
          <p:sp>
            <p:nvSpPr>
              <p:cNvPr id="272" name="TextBox 271"/>
              <p:cNvSpPr txBox="1"/>
              <p:nvPr/>
            </p:nvSpPr>
            <p:spPr>
              <a:xfrm>
                <a:off x="7163484" y="4363725"/>
                <a:ext cx="3962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free</a:t>
                </a:r>
                <a:endParaRPr lang="ru-RU" sz="1000" dirty="0"/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7244357" y="4216705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$</a:t>
                </a:r>
                <a:endParaRPr lang="ru-RU" sz="900" dirty="0"/>
              </a:p>
            </p:txBody>
          </p:sp>
        </p:grpSp>
        <p:sp>
          <p:nvSpPr>
            <p:cNvPr id="274" name="TextBox 273"/>
            <p:cNvSpPr txBox="1"/>
            <p:nvPr/>
          </p:nvSpPr>
          <p:spPr>
            <a:xfrm>
              <a:off x="6171463" y="467464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6424507" y="4705424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7551173" y="467464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791986" y="4705424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9022100" y="467464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9277739" y="4705424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0335597" y="467464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smtClean="0">
                  <a:solidFill>
                    <a:srgbClr val="C00000"/>
                  </a:solidFill>
                </a:rPr>
                <a:t>+</a:t>
              </a:r>
              <a:endParaRPr lang="ru-RU" sz="2000">
                <a:solidFill>
                  <a:srgbClr val="C00000"/>
                </a:solidFill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0540127" y="4705424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grpSp>
          <p:nvGrpSpPr>
            <p:cNvPr id="282" name="Группа 281"/>
            <p:cNvGrpSpPr/>
            <p:nvPr/>
          </p:nvGrpSpPr>
          <p:grpSpPr>
            <a:xfrm>
              <a:off x="11610132" y="4678081"/>
              <a:ext cx="396262" cy="393241"/>
              <a:chOff x="7163484" y="4216705"/>
              <a:chExt cx="396262" cy="393241"/>
            </a:xfrm>
          </p:grpSpPr>
          <p:sp>
            <p:nvSpPr>
              <p:cNvPr id="283" name="TextBox 282"/>
              <p:cNvSpPr txBox="1"/>
              <p:nvPr/>
            </p:nvSpPr>
            <p:spPr>
              <a:xfrm>
                <a:off x="7163484" y="4363725"/>
                <a:ext cx="3962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free</a:t>
                </a:r>
                <a:endParaRPr lang="ru-RU" sz="1000" dirty="0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7244357" y="4216705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$</a:t>
                </a:r>
                <a:endParaRPr lang="ru-RU" sz="900" dirty="0"/>
              </a:p>
            </p:txBody>
          </p:sp>
        </p:grpSp>
        <p:grpSp>
          <p:nvGrpSpPr>
            <p:cNvPr id="285" name="Группа 284"/>
            <p:cNvGrpSpPr/>
            <p:nvPr/>
          </p:nvGrpSpPr>
          <p:grpSpPr>
            <a:xfrm>
              <a:off x="9985580" y="4678081"/>
              <a:ext cx="396262" cy="393241"/>
              <a:chOff x="7163484" y="4216705"/>
              <a:chExt cx="396262" cy="393241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7163484" y="4363725"/>
                <a:ext cx="3962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free</a:t>
                </a:r>
                <a:endParaRPr lang="ru-RU" sz="1000" dirty="0"/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7244357" y="4216705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$</a:t>
                </a:r>
                <a:endParaRPr lang="ru-RU" sz="900" dirty="0"/>
              </a:p>
            </p:txBody>
          </p:sp>
        </p:grpSp>
        <p:grpSp>
          <p:nvGrpSpPr>
            <p:cNvPr id="288" name="Группа 287"/>
            <p:cNvGrpSpPr/>
            <p:nvPr/>
          </p:nvGrpSpPr>
          <p:grpSpPr>
            <a:xfrm>
              <a:off x="8469635" y="4678081"/>
              <a:ext cx="396262" cy="393241"/>
              <a:chOff x="7163484" y="4216705"/>
              <a:chExt cx="396262" cy="393241"/>
            </a:xfrm>
          </p:grpSpPr>
          <p:sp>
            <p:nvSpPr>
              <p:cNvPr id="289" name="TextBox 288"/>
              <p:cNvSpPr txBox="1"/>
              <p:nvPr/>
            </p:nvSpPr>
            <p:spPr>
              <a:xfrm>
                <a:off x="7163484" y="4363725"/>
                <a:ext cx="39626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free</a:t>
                </a:r>
                <a:endParaRPr lang="ru-RU" sz="1000" dirty="0"/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244357" y="4216705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/>
                  <a:t>$</a:t>
                </a:r>
                <a:endParaRPr lang="ru-RU" sz="900" dirty="0"/>
              </a:p>
            </p:txBody>
          </p:sp>
        </p:grpSp>
        <p:sp>
          <p:nvSpPr>
            <p:cNvPr id="291" name="TextBox 290"/>
            <p:cNvSpPr txBox="1"/>
            <p:nvPr/>
          </p:nvSpPr>
          <p:spPr>
            <a:xfrm>
              <a:off x="7211907" y="475928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cxnSp>
          <p:nvCxnSpPr>
            <p:cNvPr id="293" name="Прямая соединительная линия 292"/>
            <p:cNvCxnSpPr/>
            <p:nvPr/>
          </p:nvCxnSpPr>
          <p:spPr>
            <a:xfrm flipV="1">
              <a:off x="135399" y="5344196"/>
              <a:ext cx="11865530" cy="42448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/>
            <p:cNvSpPr txBox="1"/>
            <p:nvPr/>
          </p:nvSpPr>
          <p:spPr>
            <a:xfrm>
              <a:off x="7551173" y="409757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7810810" y="4103333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8493375" y="4196278"/>
              <a:ext cx="4648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free</a:t>
              </a:r>
              <a:endParaRPr lang="ru-RU" sz="1000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293076" y="41187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30</a:t>
              </a:r>
              <a:endParaRPr lang="en-US" sz="1400" dirty="0" smtClean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4119346" y="4118722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867</a:t>
              </a:r>
              <a:endParaRPr lang="en-US" sz="1400" dirty="0" smtClean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171463" y="501965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420604" y="5050433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  <a:endParaRPr lang="en-US" sz="800" b="1" dirty="0" smtClean="0"/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551173" y="501965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7796062" y="5050433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  <a:endParaRPr lang="en-US" sz="800" b="1" dirty="0" smtClean="0"/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10335597" y="501965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0540127" y="5111988"/>
              <a:ext cx="13874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smtClean="0"/>
                <a:t>Кач</a:t>
              </a:r>
              <a:r>
                <a:rPr lang="ru-RU" sz="800" b="1" dirty="0" smtClean="0"/>
                <a:t>. </a:t>
              </a:r>
              <a:r>
                <a:rPr lang="ru-RU" sz="800" b="1" dirty="0" err="1" smtClean="0"/>
                <a:t>Хар</a:t>
              </a:r>
              <a:r>
                <a:rPr lang="en-US" sz="800" b="1" dirty="0" smtClean="0"/>
                <a:t>-</a:t>
              </a:r>
              <a:r>
                <a:rPr lang="ru-RU" sz="800" b="1" dirty="0" err="1" smtClean="0"/>
                <a:t>ки</a:t>
              </a:r>
              <a:r>
                <a:rPr lang="ru-RU" sz="800" b="1" dirty="0" smtClean="0"/>
                <a:t> рынка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8548574" y="5104294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209427" y="5104294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1681325" y="5104294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10383674" y="633040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10606351" y="6360145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1588356" y="6406312"/>
              <a:ext cx="4648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free</a:t>
              </a:r>
              <a:endParaRPr lang="ru-RU" sz="1000" dirty="0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6171463" y="6329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397846" y="6298590"/>
              <a:ext cx="1387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  <a:endParaRPr lang="en-US" sz="800" b="1" dirty="0" smtClean="0"/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err="1" smtClean="0"/>
                <a:t>Кач</a:t>
              </a:r>
              <a:r>
                <a:rPr lang="ru-RU" sz="800" b="1" dirty="0" smtClean="0"/>
                <a:t>. </a:t>
              </a:r>
              <a:r>
                <a:rPr lang="ru-RU" sz="800" b="1" dirty="0" err="1" smtClean="0"/>
                <a:t>хар-ки</a:t>
              </a:r>
              <a:r>
                <a:rPr lang="ru-RU" sz="800" b="1" dirty="0" smtClean="0"/>
                <a:t> рынка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7209427" y="641400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$</a:t>
              </a:r>
              <a:endParaRPr lang="ru-RU" sz="900" dirty="0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9022100" y="6329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9256440" y="6360145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10056832" y="641400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$</a:t>
              </a:r>
              <a:endParaRPr lang="ru-RU" sz="900" dirty="0"/>
            </a:p>
          </p:txBody>
        </p:sp>
        <p:cxnSp>
          <p:nvCxnSpPr>
            <p:cNvPr id="317" name="Прямая соединительная линия 316"/>
            <p:cNvCxnSpPr/>
            <p:nvPr/>
          </p:nvCxnSpPr>
          <p:spPr>
            <a:xfrm flipV="1">
              <a:off x="133209" y="6339011"/>
              <a:ext cx="11865530" cy="42448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TextBox 317"/>
            <p:cNvSpPr txBox="1"/>
            <p:nvPr/>
          </p:nvSpPr>
          <p:spPr>
            <a:xfrm>
              <a:off x="4119346" y="213969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447</a:t>
              </a:r>
              <a:endParaRPr lang="ru-RU" sz="1400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4073661" y="5065822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r>
                <a:rPr lang="ru-RU" sz="1400" dirty="0" smtClean="0"/>
                <a:t>100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293076" y="213969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13</a:t>
              </a:r>
              <a:endParaRPr lang="ru-RU" sz="1400" dirty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171463" y="59473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6416155" y="5978146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  <a:endParaRPr lang="en-US" sz="800" b="1" dirty="0" smtClean="0"/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7217195" y="6032007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9021848" y="59629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9239566" y="5978146"/>
              <a:ext cx="1387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  <a:endParaRPr lang="en-US" sz="800" b="1" dirty="0" smtClean="0"/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9985580" y="6024313"/>
              <a:ext cx="4648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free</a:t>
              </a:r>
              <a:endParaRPr lang="ru-RU" sz="1000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7551173" y="594736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7803691" y="5930879"/>
              <a:ext cx="1387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  <a:endParaRPr lang="en-US" sz="800" b="1" dirty="0" smtClean="0"/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/>
                <a:t>Д</a:t>
              </a:r>
              <a:r>
                <a:rPr lang="ru-RU" sz="800" b="1" dirty="0" smtClean="0"/>
                <a:t>енежный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8555925" y="6032007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cxnSp>
          <p:nvCxnSpPr>
            <p:cNvPr id="333" name="Прямая соединительная линия 332"/>
            <p:cNvCxnSpPr/>
            <p:nvPr/>
          </p:nvCxnSpPr>
          <p:spPr>
            <a:xfrm flipV="1">
              <a:off x="141780" y="5962042"/>
              <a:ext cx="11865530" cy="42448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Прямая соединительная линия 333"/>
            <p:cNvCxnSpPr/>
            <p:nvPr/>
          </p:nvCxnSpPr>
          <p:spPr>
            <a:xfrm flipV="1">
              <a:off x="122183" y="5614693"/>
              <a:ext cx="11865530" cy="42448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/>
            <p:cNvSpPr txBox="1"/>
            <p:nvPr/>
          </p:nvSpPr>
          <p:spPr>
            <a:xfrm>
              <a:off x="6171463" y="532111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7543992" y="53025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7821334" y="5413450"/>
              <a:ext cx="13874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6422774" y="5413450"/>
              <a:ext cx="13874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7230071" y="540575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8563760" y="5405756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6171463" y="561265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9016542" y="55966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7551088" y="560351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10338491" y="561248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6429860" y="5581877"/>
              <a:ext cx="1387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Валютный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7222679" y="569729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10572984" y="5704987"/>
              <a:ext cx="13874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smtClean="0"/>
                <a:t>Кач</a:t>
              </a:r>
              <a:r>
                <a:rPr lang="ru-RU" sz="800" b="1" dirty="0" smtClean="0"/>
                <a:t>. </a:t>
              </a:r>
              <a:r>
                <a:rPr lang="ru-RU" sz="800" b="1" dirty="0" err="1" smtClean="0"/>
                <a:t>Хар</a:t>
              </a:r>
              <a:r>
                <a:rPr lang="en-US" sz="800" b="1" dirty="0" smtClean="0"/>
                <a:t>-</a:t>
              </a:r>
              <a:r>
                <a:rPr lang="ru-RU" sz="800" b="1" dirty="0" err="1" smtClean="0"/>
                <a:t>ки</a:t>
              </a:r>
              <a:r>
                <a:rPr lang="ru-RU" sz="800" b="1" dirty="0" smtClean="0"/>
                <a:t> рынка</a:t>
              </a: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11628351" y="5689599"/>
              <a:ext cx="4648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free</a:t>
              </a:r>
              <a:endParaRPr lang="ru-RU" sz="1000" dirty="0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9247779" y="5581877"/>
              <a:ext cx="1387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Валютный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10077559" y="569729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7814816" y="5567589"/>
              <a:ext cx="1387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Валютный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8587207" y="5697293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$</a:t>
              </a:r>
              <a:endParaRPr lang="ru-RU" sz="900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8490771" y="1820972"/>
              <a:ext cx="4648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free</a:t>
              </a:r>
              <a:endParaRPr lang="ru-RU" sz="10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4073661" y="2633315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3230</a:t>
              </a:r>
              <a:endParaRPr lang="ru-RU" sz="1400" dirty="0"/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5293076" y="263331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1</a:t>
              </a:r>
              <a:r>
                <a:rPr lang="ru-RU" sz="1400" dirty="0" smtClean="0"/>
                <a:t>0</a:t>
              </a:r>
              <a:endParaRPr lang="ru-RU" sz="1400" dirty="0"/>
            </a:p>
          </p:txBody>
        </p:sp>
        <p:cxnSp>
          <p:nvCxnSpPr>
            <p:cNvPr id="129" name="Прямая соединительная линия 128"/>
            <p:cNvCxnSpPr/>
            <p:nvPr/>
          </p:nvCxnSpPr>
          <p:spPr>
            <a:xfrm flipV="1">
              <a:off x="111420" y="1711561"/>
              <a:ext cx="11865530" cy="42448"/>
            </a:xfrm>
            <a:prstGeom prst="line">
              <a:avLst/>
            </a:prstGeom>
            <a:ln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7784035" y="1293279"/>
              <a:ext cx="1387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Валютный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387180" y="1293279"/>
              <a:ext cx="13874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Валютный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</p:txBody>
        </p:sp>
        <p:grpSp>
          <p:nvGrpSpPr>
            <p:cNvPr id="82" name="Группа 81"/>
            <p:cNvGrpSpPr/>
            <p:nvPr/>
          </p:nvGrpSpPr>
          <p:grpSpPr>
            <a:xfrm>
              <a:off x="569042" y="1370223"/>
              <a:ext cx="1433058" cy="307777"/>
              <a:chOff x="579849" y="1557467"/>
              <a:chExt cx="1433058" cy="307777"/>
            </a:xfrm>
          </p:grpSpPr>
          <p:sp>
            <p:nvSpPr>
              <p:cNvPr id="3" name="Пятиугольник 2"/>
              <p:cNvSpPr/>
              <p:nvPr/>
            </p:nvSpPr>
            <p:spPr>
              <a:xfrm>
                <a:off x="579849" y="1597606"/>
                <a:ext cx="1433058" cy="227500"/>
              </a:xfrm>
              <a:prstGeom prst="homePlate">
                <a:avLst/>
              </a:prstGeom>
              <a:solidFill>
                <a:srgbClr val="C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77220" y="1557467"/>
                <a:ext cx="6383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MOEX</a:t>
                </a:r>
                <a:endParaRPr lang="ru-RU" sz="1400" dirty="0"/>
              </a:p>
            </p:txBody>
          </p:sp>
        </p:grpSp>
        <p:pic>
          <p:nvPicPr>
            <p:cNvPr id="2050" name="Picture 2" descr="артинки по запросу &quot;moex лого&quot;"/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73417" b="-1378"/>
            <a:stretch/>
          </p:blipFill>
          <p:spPr bwMode="auto">
            <a:xfrm>
              <a:off x="259610" y="1399764"/>
              <a:ext cx="259124" cy="248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2183836" y="1370223"/>
              <a:ext cx="1385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54,640 трлн </a:t>
              </a:r>
              <a:r>
                <a:rPr lang="ru-RU" sz="1400" dirty="0" err="1" smtClean="0"/>
                <a:t>руб</a:t>
              </a:r>
              <a:endParaRPr lang="ru-RU" sz="14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023323" y="1324056"/>
              <a:ext cx="3104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229205" y="1217436"/>
              <a:ext cx="13874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Валютный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ОТС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171463" y="13240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551173" y="13240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>
                  <a:solidFill>
                    <a:srgbClr val="C00000"/>
                  </a:solidFill>
                </a:rPr>
                <a:t>+</a:t>
              </a:r>
              <a:endParaRPr lang="ru-RU" sz="2000" dirty="0">
                <a:solidFill>
                  <a:srgbClr val="C0000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0335597" y="13240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smtClean="0">
                  <a:solidFill>
                    <a:srgbClr val="C00000"/>
                  </a:solidFill>
                </a:rPr>
                <a:t>+</a:t>
              </a:r>
              <a:endParaRPr lang="ru-RU" sz="2000">
                <a:solidFill>
                  <a:srgbClr val="C0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579566" y="1231724"/>
              <a:ext cx="13874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Фондовый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Валютный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Срочный</a:t>
              </a:r>
            </a:p>
            <a:p>
              <a:pPr marL="171450" indent="-171450">
                <a:buFontTx/>
                <a:buChar char="-"/>
              </a:pPr>
              <a:r>
                <a:rPr lang="ru-RU" sz="800" b="1" dirty="0" smtClean="0"/>
                <a:t>Инфо НРД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216819" y="140869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$</a:t>
              </a:r>
              <a:endParaRPr lang="ru-RU" sz="9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587207" y="140869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$</a:t>
              </a:r>
              <a:endParaRPr lang="ru-RU" sz="9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0062154" y="140869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$</a:t>
              </a:r>
              <a:endParaRPr lang="ru-RU" sz="9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1683961" y="140869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smtClean="0"/>
                <a:t>$</a:t>
              </a:r>
              <a:endParaRPr lang="ru-RU" sz="9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5293076" y="1370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15</a:t>
              </a:r>
              <a:endParaRPr lang="ru-RU" sz="1400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119346" y="13702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630</a:t>
              </a:r>
              <a:endParaRPr lang="ru-RU" sz="1400" dirty="0"/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4119346" y="2988369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smtClean="0"/>
                <a:t>180</a:t>
              </a:r>
              <a:endParaRPr lang="en-US" sz="1400" dirty="0" smtClean="0"/>
            </a:p>
          </p:txBody>
        </p:sp>
        <p:sp>
          <p:nvSpPr>
            <p:cNvPr id="356" name="TextBox 355"/>
            <p:cNvSpPr txBox="1"/>
            <p:nvPr/>
          </p:nvSpPr>
          <p:spPr>
            <a:xfrm>
              <a:off x="5293076" y="2988369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22</a:t>
              </a:r>
              <a:endParaRPr lang="ru-RU" sz="1400" dirty="0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5293076" y="371890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1</a:t>
              </a:r>
              <a:r>
                <a:rPr lang="ru-RU" sz="1400" dirty="0"/>
                <a:t>4</a:t>
              </a:r>
              <a:endParaRPr lang="en-US" sz="1400" dirty="0" smtClean="0"/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4073661" y="472081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2500</a:t>
              </a:r>
              <a:endParaRPr lang="en-US" sz="1400" dirty="0" smtClean="0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5293076" y="5065822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21</a:t>
              </a:r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4073661" y="536728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1500</a:t>
              </a:r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5293076" y="5367284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20</a:t>
              </a: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4073661" y="5658821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r>
                <a:rPr lang="ru-RU" sz="1400" dirty="0"/>
                <a:t>0</a:t>
              </a:r>
              <a:r>
                <a:rPr lang="ru-RU" sz="1400" dirty="0" smtClean="0"/>
                <a:t>00</a:t>
              </a: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5293076" y="565882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20</a:t>
              </a: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5293076" y="599353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smtClean="0"/>
                <a:t>10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78948" y="2988369"/>
              <a:ext cx="795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2 </a:t>
              </a:r>
              <a:r>
                <a:rPr lang="ru-RU" sz="1400" dirty="0" smtClean="0"/>
                <a:t>трлн</a:t>
              </a:r>
              <a:r>
                <a:rPr lang="en-US" sz="1400" dirty="0" smtClean="0"/>
                <a:t> $</a:t>
              </a:r>
              <a:endParaRPr lang="ru-RU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90783" y="5367284"/>
              <a:ext cx="971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/>
                <a:t> 6,2 </a:t>
              </a:r>
              <a:r>
                <a:rPr lang="sk-SK" sz="1400" dirty="0" err="1" smtClean="0"/>
                <a:t>трлн</a:t>
              </a:r>
              <a:r>
                <a:rPr lang="en-US" sz="1400" dirty="0" smtClean="0"/>
                <a:t> $</a:t>
              </a:r>
              <a:endParaRPr lang="sk-SK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13390" y="5658821"/>
              <a:ext cx="1126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400" dirty="0"/>
                <a:t>1487 </a:t>
              </a:r>
              <a:r>
                <a:rPr lang="fi-FI" sz="1400" dirty="0" err="1" smtClean="0"/>
                <a:t>млрд</a:t>
              </a:r>
              <a:r>
                <a:rPr lang="en-US" sz="1400" dirty="0" smtClean="0"/>
                <a:t> $</a:t>
              </a:r>
              <a:endParaRPr lang="fi-FI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13390" y="5993535"/>
              <a:ext cx="11261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sz="1400" dirty="0"/>
                <a:t>1468 </a:t>
              </a:r>
              <a:r>
                <a:rPr lang="uk-UA" sz="1400" dirty="0" smtClean="0"/>
                <a:t>млрд</a:t>
              </a:r>
              <a:r>
                <a:rPr lang="en-US" sz="1400" dirty="0" smtClean="0"/>
                <a:t> $</a:t>
              </a:r>
              <a:endParaRPr lang="uk-UA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19450" y="6375534"/>
              <a:ext cx="11140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400" dirty="0"/>
                <a:t>2,156 </a:t>
              </a:r>
              <a:r>
                <a:rPr lang="fi-FI" sz="1400" dirty="0" err="1" smtClean="0"/>
                <a:t>трлн</a:t>
              </a:r>
              <a:r>
                <a:rPr lang="en-US" sz="1400" dirty="0" smtClean="0"/>
                <a:t> $</a:t>
              </a:r>
              <a:endParaRPr lang="fi-FI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67705" y="4118722"/>
              <a:ext cx="1217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400" dirty="0"/>
                <a:t>21 </a:t>
              </a:r>
              <a:r>
                <a:rPr lang="cs-CZ" sz="1400" dirty="0" err="1" smtClean="0"/>
                <a:t>млрд</a:t>
              </a:r>
              <a:r>
                <a:rPr lang="en-US" sz="1400" dirty="0" smtClean="0"/>
                <a:t> </a:t>
              </a:r>
              <a:r>
                <a:rPr lang="ru-RU" sz="1400" dirty="0" smtClean="0"/>
                <a:t>евро</a:t>
              </a:r>
              <a:endParaRPr lang="cs-CZ" sz="140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18321" y="-29881"/>
            <a:ext cx="2061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/</a:t>
            </a:r>
            <a:r>
              <a:rPr lang="ru-RU" sz="1200" dirty="0" smtClean="0">
                <a:solidFill>
                  <a:srgbClr val="C00000"/>
                </a:solidFill>
              </a:rPr>
              <a:t> Анализ иностранных бирж</a:t>
            </a:r>
            <a:endParaRPr lang="ru-RU" sz="1200" dirty="0">
              <a:solidFill>
                <a:srgbClr val="C00000"/>
              </a:solidFill>
            </a:endParaRPr>
          </a:p>
        </p:txBody>
      </p:sp>
      <p:cxnSp>
        <p:nvCxnSpPr>
          <p:cNvPr id="365" name="Прямая соединительная линия 364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29496" y="6770242"/>
            <a:ext cx="11926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126610" y="325920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-</a:t>
            </a:r>
            <a:endParaRPr lang="ru-RU"/>
          </a:p>
        </p:txBody>
      </p:sp>
      <p:sp>
        <p:nvSpPr>
          <p:cNvPr id="366" name="TextBox 365"/>
          <p:cNvSpPr txBox="1"/>
          <p:nvPr/>
        </p:nvSpPr>
        <p:spPr>
          <a:xfrm>
            <a:off x="8128984" y="367658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-</a:t>
            </a:r>
            <a:endParaRPr lang="ru-RU"/>
          </a:p>
        </p:txBody>
      </p:sp>
      <p:sp>
        <p:nvSpPr>
          <p:cNvPr id="367" name="TextBox 366"/>
          <p:cNvSpPr txBox="1"/>
          <p:nvPr/>
        </p:nvSpPr>
        <p:spPr>
          <a:xfrm>
            <a:off x="9578275" y="207291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-</a:t>
            </a:r>
            <a:endParaRPr lang="ru-RU"/>
          </a:p>
        </p:txBody>
      </p:sp>
      <p:sp>
        <p:nvSpPr>
          <p:cNvPr id="369" name="TextBox 368"/>
          <p:cNvSpPr txBox="1"/>
          <p:nvPr/>
        </p:nvSpPr>
        <p:spPr>
          <a:xfrm>
            <a:off x="9578275" y="295623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-</a:t>
            </a:r>
            <a:endParaRPr lang="ru-RU"/>
          </a:p>
        </p:txBody>
      </p:sp>
      <p:sp>
        <p:nvSpPr>
          <p:cNvPr id="370" name="TextBox 369"/>
          <p:cNvSpPr txBox="1"/>
          <p:nvPr/>
        </p:nvSpPr>
        <p:spPr>
          <a:xfrm>
            <a:off x="9578275" y="403462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-</a:t>
            </a:r>
            <a:endParaRPr lang="ru-RU"/>
          </a:p>
        </p:txBody>
      </p:sp>
      <p:sp>
        <p:nvSpPr>
          <p:cNvPr id="371" name="TextBox 370"/>
          <p:cNvSpPr txBox="1"/>
          <p:nvPr/>
        </p:nvSpPr>
        <p:spPr>
          <a:xfrm>
            <a:off x="9578275" y="502405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-</a:t>
            </a:r>
            <a:endParaRPr lang="ru-RU"/>
          </a:p>
        </p:txBody>
      </p:sp>
      <p:sp>
        <p:nvSpPr>
          <p:cNvPr id="372" name="TextBox 371"/>
          <p:cNvSpPr txBox="1"/>
          <p:nvPr/>
        </p:nvSpPr>
        <p:spPr>
          <a:xfrm>
            <a:off x="9578190" y="530485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-</a:t>
            </a:r>
            <a:endParaRPr lang="ru-RU"/>
          </a:p>
        </p:txBody>
      </p:sp>
      <p:sp>
        <p:nvSpPr>
          <p:cNvPr id="373" name="TextBox 372"/>
          <p:cNvSpPr txBox="1"/>
          <p:nvPr/>
        </p:nvSpPr>
        <p:spPr>
          <a:xfrm>
            <a:off x="10957890" y="5937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-</a:t>
            </a:r>
            <a:endParaRPr lang="ru-RU"/>
          </a:p>
        </p:txBody>
      </p:sp>
      <p:sp>
        <p:nvSpPr>
          <p:cNvPr id="374" name="TextBox 373"/>
          <p:cNvSpPr txBox="1"/>
          <p:nvPr/>
        </p:nvSpPr>
        <p:spPr>
          <a:xfrm>
            <a:off x="10960264" y="328328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-</a:t>
            </a:r>
            <a:endParaRPr lang="ru-RU"/>
          </a:p>
        </p:txBody>
      </p:sp>
      <p:sp>
        <p:nvSpPr>
          <p:cNvPr id="375" name="TextBox 374"/>
          <p:cNvSpPr txBox="1"/>
          <p:nvPr/>
        </p:nvSpPr>
        <p:spPr>
          <a:xfrm>
            <a:off x="10948848" y="170472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-</a:t>
            </a:r>
            <a:endParaRPr lang="ru-RU"/>
          </a:p>
        </p:txBody>
      </p:sp>
      <p:sp>
        <p:nvSpPr>
          <p:cNvPr id="376" name="TextBox 375"/>
          <p:cNvSpPr txBox="1"/>
          <p:nvPr/>
        </p:nvSpPr>
        <p:spPr>
          <a:xfrm>
            <a:off x="8130981" y="636513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-</a:t>
            </a:r>
            <a:endParaRPr lang="ru-RU"/>
          </a:p>
        </p:txBody>
      </p:sp>
      <p:sp>
        <p:nvSpPr>
          <p:cNvPr id="377" name="TextBox 376"/>
          <p:cNvSpPr txBox="1"/>
          <p:nvPr/>
        </p:nvSpPr>
        <p:spPr>
          <a:xfrm>
            <a:off x="10948848" y="53038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/>
              <a:t>-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50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11967044" y="6554837"/>
            <a:ext cx="221619" cy="523220"/>
            <a:chOff x="11967044" y="6554837"/>
            <a:chExt cx="221619" cy="523220"/>
          </a:xfrm>
        </p:grpSpPr>
        <p:sp>
          <p:nvSpPr>
            <p:cNvPr id="13" name="Рамка 12"/>
            <p:cNvSpPr/>
            <p:nvPr/>
          </p:nvSpPr>
          <p:spPr>
            <a:xfrm>
              <a:off x="12003914" y="6583587"/>
              <a:ext cx="184749" cy="283654"/>
            </a:xfrm>
            <a:prstGeom prst="fram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8AC24A-295D-D040-8592-B503C49B09A9}"/>
                </a:ext>
              </a:extLst>
            </p:cNvPr>
            <p:cNvSpPr txBox="1"/>
            <p:nvPr/>
          </p:nvSpPr>
          <p:spPr>
            <a:xfrm>
              <a:off x="11967044" y="6554837"/>
              <a:ext cx="181523" cy="52322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lang="ru-R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endPara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58AC24A-295D-D040-8592-B503C49B09A9}"/>
              </a:ext>
            </a:extLst>
          </p:cNvPr>
          <p:cNvSpPr txBox="1"/>
          <p:nvPr/>
        </p:nvSpPr>
        <p:spPr>
          <a:xfrm>
            <a:off x="90883" y="269417"/>
            <a:ext cx="1106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Быстро растущая аудитория физических лиц предпочитает такие инструменты как акции и инструменты срочного рынка, в то время как другие участники торгов отдают свое предпочтение облигациям в большей степени, чем акциям</a:t>
            </a:r>
            <a:endParaRPr lang="ru-RU" sz="1200" b="1" dirty="0">
              <a:solidFill>
                <a:schemeClr val="tx1">
                  <a:lumMod val="95000"/>
                  <a:lumOff val="5000"/>
                </a:schemeClr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26744" y="704146"/>
            <a:ext cx="11031586" cy="102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4" descr="одовой отчет ПАО Московская Биржа за 2019 г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5" b="23935"/>
          <a:stretch/>
        </p:blipFill>
        <p:spPr bwMode="auto">
          <a:xfrm rot="10800000" flipH="1" flipV="1">
            <a:off x="11017673" y="516140"/>
            <a:ext cx="1175743" cy="3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Прямая соединительная линия 22"/>
          <p:cNvCxnSpPr/>
          <p:nvPr/>
        </p:nvCxnSpPr>
        <p:spPr>
          <a:xfrm flipH="1">
            <a:off x="5901595" y="839635"/>
            <a:ext cx="912" cy="454380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/>
          <p:cNvGrpSpPr/>
          <p:nvPr/>
        </p:nvGrpSpPr>
        <p:grpSpPr>
          <a:xfrm>
            <a:off x="2290710" y="714348"/>
            <a:ext cx="3665415" cy="2082148"/>
            <a:chOff x="2237092" y="768970"/>
            <a:chExt cx="3665415" cy="2082148"/>
          </a:xfrm>
        </p:grpSpPr>
        <p:graphicFrame>
          <p:nvGraphicFramePr>
            <p:cNvPr id="24" name="Диаграмма 23"/>
            <p:cNvGraphicFramePr/>
            <p:nvPr>
              <p:extLst>
                <p:ext uri="{D42A27DB-BD31-4B8C-83A1-F6EECF244321}">
                  <p14:modId xmlns:p14="http://schemas.microsoft.com/office/powerpoint/2010/main" val="2093042535"/>
                </p:ext>
              </p:extLst>
            </p:nvPr>
          </p:nvGraphicFramePr>
          <p:xfrm>
            <a:off x="2237092" y="768970"/>
            <a:ext cx="3665415" cy="20821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5" name="Прямоугольник 24"/>
            <p:cNvSpPr/>
            <p:nvPr/>
          </p:nvSpPr>
          <p:spPr>
            <a:xfrm>
              <a:off x="3474686" y="1998395"/>
              <a:ext cx="4988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900" dirty="0" smtClean="0"/>
                <a:t>29 841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45923" y="1994207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900" dirty="0" smtClean="0"/>
                <a:t>28 219</a:t>
              </a:r>
              <a:endParaRPr lang="ru-RU" sz="9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02858" y="1976703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900" smtClean="0"/>
                <a:t>30 617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96567" y="1976703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900" dirty="0" smtClean="0"/>
                <a:t>26 228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561095" y="174730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rgbClr val="C00000"/>
                </a:solidFill>
              </a:rPr>
              <a:t>+13</a:t>
            </a:r>
            <a:r>
              <a:rPr lang="en-US" sz="900" b="1" dirty="0" smtClean="0">
                <a:solidFill>
                  <a:srgbClr val="C00000"/>
                </a:solidFill>
              </a:rPr>
              <a:t>%</a:t>
            </a:r>
            <a:endParaRPr lang="ru-RU" sz="900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87345" y="1768979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</a:rPr>
              <a:t>-</a:t>
            </a:r>
            <a:r>
              <a:rPr lang="en-US" sz="900" b="1" dirty="0">
                <a:solidFill>
                  <a:srgbClr val="C00000"/>
                </a:solidFill>
              </a:rPr>
              <a:t>5</a:t>
            </a:r>
            <a:r>
              <a:rPr lang="en-US" sz="900" b="1" dirty="0" smtClean="0">
                <a:solidFill>
                  <a:srgbClr val="C00000"/>
                </a:solidFill>
              </a:rPr>
              <a:t>%</a:t>
            </a:r>
            <a:endParaRPr lang="ru-RU" sz="9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45119" y="1749251"/>
            <a:ext cx="399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</a:rPr>
              <a:t>+7%</a:t>
            </a:r>
            <a:endParaRPr lang="ru-RU" sz="900" b="1" dirty="0">
              <a:solidFill>
                <a:srgbClr val="C00000"/>
              </a:solidFill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129888" y="1147417"/>
            <a:ext cx="2160821" cy="1428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8" name="Группа 47"/>
          <p:cNvGrpSpPr/>
          <p:nvPr/>
        </p:nvGrpSpPr>
        <p:grpSpPr>
          <a:xfrm>
            <a:off x="6068737" y="822519"/>
            <a:ext cx="5928347" cy="1315987"/>
            <a:chOff x="6066833" y="821905"/>
            <a:chExt cx="5928347" cy="1315987"/>
          </a:xfrm>
        </p:grpSpPr>
        <p:sp>
          <p:nvSpPr>
            <p:cNvPr id="125" name="Скругленный прямоугольник 124"/>
            <p:cNvSpPr/>
            <p:nvPr/>
          </p:nvSpPr>
          <p:spPr>
            <a:xfrm>
              <a:off x="6066833" y="821906"/>
              <a:ext cx="5893382" cy="13159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204652" y="821905"/>
              <a:ext cx="10342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2</a:t>
              </a:r>
              <a:r>
                <a:rPr lang="ru-RU" sz="1000" b="1" dirty="0" smtClean="0"/>
                <a:t>.</a:t>
              </a:r>
              <a:r>
                <a:rPr lang="en-US" sz="1000" b="1" dirty="0" smtClean="0"/>
                <a:t> “</a:t>
              </a:r>
              <a:r>
                <a:rPr lang="ru-RU" sz="1000" b="1" dirty="0" smtClean="0"/>
                <a:t>Ход торгов</a:t>
              </a:r>
              <a:r>
                <a:rPr lang="en-US" sz="1000" b="1" dirty="0" smtClean="0"/>
                <a:t>”</a:t>
              </a:r>
              <a:endParaRPr lang="ru-RU" sz="10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092558" y="1037743"/>
              <a:ext cx="5902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Информация в режиме реального времени о торгах на рынках Группы "Московская </a:t>
              </a:r>
              <a:r>
                <a:rPr lang="ru-RU" sz="1000"/>
                <a:t>Биржа</a:t>
              </a:r>
              <a:r>
                <a:rPr lang="ru-RU" sz="1000" smtClean="0"/>
                <a:t>"</a:t>
              </a:r>
              <a:endParaRPr lang="ru-RU" sz="1000" dirty="0"/>
            </a:p>
          </p:txBody>
        </p:sp>
        <p:grpSp>
          <p:nvGrpSpPr>
            <p:cNvPr id="160" name="Группа 159"/>
            <p:cNvGrpSpPr/>
            <p:nvPr/>
          </p:nvGrpSpPr>
          <p:grpSpPr>
            <a:xfrm>
              <a:off x="6203722" y="1264282"/>
              <a:ext cx="3457234" cy="250806"/>
              <a:chOff x="6208753" y="1319185"/>
              <a:chExt cx="3457234" cy="250806"/>
            </a:xfrm>
          </p:grpSpPr>
          <p:pic>
            <p:nvPicPr>
              <p:cNvPr id="127" name="Рисунок 126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8753" y="1363184"/>
                <a:ext cx="206807" cy="206807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374701" y="1319185"/>
                <a:ext cx="3291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/>
                  <a:t>Подписчики, аналитики, автоматизированная обработка</a:t>
                </a:r>
              </a:p>
            </p:txBody>
          </p:sp>
        </p:grpSp>
        <p:grpSp>
          <p:nvGrpSpPr>
            <p:cNvPr id="161" name="Группа 160"/>
            <p:cNvGrpSpPr/>
            <p:nvPr/>
          </p:nvGrpSpPr>
          <p:grpSpPr>
            <a:xfrm>
              <a:off x="6179220" y="1561561"/>
              <a:ext cx="4742886" cy="255721"/>
              <a:chOff x="6183278" y="1616549"/>
              <a:chExt cx="4742886" cy="255721"/>
            </a:xfrm>
          </p:grpSpPr>
          <p:pic>
            <p:nvPicPr>
              <p:cNvPr id="129" name="Рисунок 128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278" y="1620440"/>
                <a:ext cx="251830" cy="251830"/>
              </a:xfrm>
              <a:prstGeom prst="rect">
                <a:avLst/>
              </a:prstGeom>
            </p:spPr>
          </p:pic>
          <p:grpSp>
            <p:nvGrpSpPr>
              <p:cNvPr id="135" name="Группа 134"/>
              <p:cNvGrpSpPr/>
              <p:nvPr/>
            </p:nvGrpSpPr>
            <p:grpSpPr>
              <a:xfrm>
                <a:off x="6428899" y="1616549"/>
                <a:ext cx="4497265" cy="254145"/>
                <a:chOff x="6416969" y="1659350"/>
                <a:chExt cx="4497265" cy="254145"/>
              </a:xfrm>
            </p:grpSpPr>
            <p:sp>
              <p:nvSpPr>
                <p:cNvPr id="130" name="TextBox 129"/>
                <p:cNvSpPr txBox="1"/>
                <p:nvPr/>
              </p:nvSpPr>
              <p:spPr>
                <a:xfrm>
                  <a:off x="6416969" y="1659350"/>
                  <a:ext cx="14847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000" dirty="0" smtClean="0"/>
                    <a:t>1-3 мес.: 6 200 </a:t>
                  </a:r>
                  <a:r>
                    <a:rPr lang="ru-RU" sz="1000" dirty="0" err="1" smtClean="0"/>
                    <a:t>руб</a:t>
                  </a:r>
                  <a:r>
                    <a:rPr lang="ru-RU" sz="1000" dirty="0" smtClean="0"/>
                    <a:t>/мес.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903294" y="1667274"/>
                  <a:ext cx="14847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000" dirty="0" smtClean="0"/>
                    <a:t>4-6 мес.: 5 890 </a:t>
                  </a:r>
                  <a:r>
                    <a:rPr lang="ru-RU" sz="1000" dirty="0" err="1" smtClean="0"/>
                    <a:t>руб</a:t>
                  </a:r>
                  <a:r>
                    <a:rPr lang="ru-RU" sz="1000" dirty="0" smtClean="0"/>
                    <a:t>/мес.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9363810" y="1667274"/>
                  <a:ext cx="155042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000" dirty="0" smtClean="0"/>
                    <a:t>7-12 мес.: 5 580 </a:t>
                  </a:r>
                  <a:r>
                    <a:rPr lang="ru-RU" sz="1000" dirty="0" err="1" smtClean="0"/>
                    <a:t>руб</a:t>
                  </a:r>
                  <a:r>
                    <a:rPr lang="ru-RU" sz="1000" dirty="0" smtClean="0"/>
                    <a:t>/мес.</a:t>
                  </a:r>
                </a:p>
              </p:txBody>
            </p:sp>
          </p:grpSp>
        </p:grpSp>
        <p:grpSp>
          <p:nvGrpSpPr>
            <p:cNvPr id="162" name="Группа 161"/>
            <p:cNvGrpSpPr/>
            <p:nvPr/>
          </p:nvGrpSpPr>
          <p:grpSpPr>
            <a:xfrm>
              <a:off x="6180287" y="1845785"/>
              <a:ext cx="5132952" cy="246221"/>
              <a:chOff x="6181872" y="1930020"/>
              <a:chExt cx="5132952" cy="246221"/>
            </a:xfrm>
          </p:grpSpPr>
          <p:pic>
            <p:nvPicPr>
              <p:cNvPr id="133" name="Рисунок 132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1872" y="1950127"/>
                <a:ext cx="211412" cy="211412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6393284" y="1930020"/>
                <a:ext cx="49215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 smtClean="0"/>
                  <a:t>Вебсайт</a:t>
                </a:r>
                <a:r>
                  <a:rPr lang="en-US" sz="1000" dirty="0" smtClean="0"/>
                  <a:t>, </a:t>
                </a:r>
                <a:r>
                  <a:rPr lang="ru-RU" sz="1000" dirty="0"/>
                  <a:t>информационный терминал "MOEX </a:t>
                </a:r>
                <a:r>
                  <a:rPr lang="ru-RU" sz="1000" dirty="0" err="1"/>
                  <a:t>Trade</a:t>
                </a:r>
                <a:r>
                  <a:rPr lang="ru-RU" sz="1000" dirty="0"/>
                  <a:t> </a:t>
                </a:r>
                <a:r>
                  <a:rPr lang="ru-RU" sz="1000" dirty="0" err="1" smtClean="0"/>
                  <a:t>Info</a:t>
                </a:r>
                <a:r>
                  <a:rPr lang="ru-RU" sz="1000" dirty="0" smtClean="0"/>
                  <a:t>”</a:t>
                </a:r>
                <a:r>
                  <a:rPr lang="en-US" sz="1000" dirty="0" smtClean="0"/>
                  <a:t>, </a:t>
                </a:r>
                <a:r>
                  <a:rPr lang="ru-RU" sz="1000" dirty="0" smtClean="0"/>
                  <a:t>мобильное приложение,</a:t>
                </a:r>
                <a:r>
                  <a:rPr lang="en-US" sz="1000" dirty="0"/>
                  <a:t> API</a:t>
                </a:r>
                <a:r>
                  <a:rPr lang="en-US" sz="1000" dirty="0" smtClean="0"/>
                  <a:t> </a:t>
                </a:r>
                <a:endParaRPr lang="ru-RU" sz="1000" dirty="0"/>
              </a:p>
            </p:txBody>
          </p:sp>
        </p:grpSp>
      </p:grpSp>
      <p:grpSp>
        <p:nvGrpSpPr>
          <p:cNvPr id="50" name="Группа 49"/>
          <p:cNvGrpSpPr/>
          <p:nvPr/>
        </p:nvGrpSpPr>
        <p:grpSpPr>
          <a:xfrm>
            <a:off x="6068763" y="2386981"/>
            <a:ext cx="5898281" cy="1271617"/>
            <a:chOff x="6050689" y="2201300"/>
            <a:chExt cx="5898281" cy="1271617"/>
          </a:xfrm>
        </p:grpSpPr>
        <p:sp>
          <p:nvSpPr>
            <p:cNvPr id="136" name="Скругленный прямоугольник 135"/>
            <p:cNvSpPr/>
            <p:nvPr/>
          </p:nvSpPr>
          <p:spPr>
            <a:xfrm>
              <a:off x="6050689" y="2201300"/>
              <a:ext cx="5898281" cy="12716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204652" y="2212813"/>
              <a:ext cx="11384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3</a:t>
              </a:r>
              <a:r>
                <a:rPr lang="ru-RU" sz="1000" b="1" dirty="0" smtClean="0"/>
                <a:t>.</a:t>
              </a:r>
              <a:r>
                <a:rPr lang="en-US" sz="1000" b="1" dirty="0" smtClean="0"/>
                <a:t> “</a:t>
              </a:r>
              <a:r>
                <a:rPr lang="ru-RU" sz="1000" b="1" dirty="0" smtClean="0"/>
                <a:t>Итоги торгов</a:t>
              </a:r>
              <a:r>
                <a:rPr lang="en-US" sz="1000" b="1" dirty="0" smtClean="0"/>
                <a:t>”</a:t>
              </a:r>
              <a:endParaRPr lang="ru-RU" sz="1000" b="1" dirty="0"/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6110922" y="2401096"/>
              <a:ext cx="58227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000" dirty="0">
                  <a:solidFill>
                    <a:srgbClr val="000000"/>
                  </a:solidFill>
                </a:rPr>
                <a:t>Информация с официальными ценами закрытия, котировками и объемами торгов на конец дня</a:t>
              </a:r>
              <a:r>
                <a:rPr lang="ru-RU" sz="1000" dirty="0" smtClean="0">
                  <a:solidFill>
                    <a:srgbClr val="000000"/>
                  </a:solidFill>
                </a:rPr>
                <a:t>. </a:t>
              </a:r>
              <a:r>
                <a:rPr lang="ru-RU" sz="1000" dirty="0" smtClean="0"/>
                <a:t>Агрегированные </a:t>
              </a:r>
              <a:r>
                <a:rPr lang="ru-RU" sz="1000" dirty="0"/>
                <a:t>итоги торгов и реестры сделок </a:t>
              </a:r>
              <a:r>
                <a:rPr lang="ru-RU" sz="1000" dirty="0" smtClean="0"/>
                <a:t>с рынков </a:t>
              </a:r>
              <a:r>
                <a:rPr lang="ru-RU" sz="1000" dirty="0"/>
                <a:t>Группы "Московская Биржа</a:t>
              </a:r>
              <a:r>
                <a:rPr lang="ru-RU" sz="1000" dirty="0" smtClean="0"/>
                <a:t>"</a:t>
              </a:r>
              <a:endParaRPr lang="ru-RU" sz="1000" dirty="0"/>
            </a:p>
          </p:txBody>
        </p:sp>
        <p:grpSp>
          <p:nvGrpSpPr>
            <p:cNvPr id="165" name="Группа 164"/>
            <p:cNvGrpSpPr/>
            <p:nvPr/>
          </p:nvGrpSpPr>
          <p:grpSpPr>
            <a:xfrm>
              <a:off x="8380724" y="3140177"/>
              <a:ext cx="1090156" cy="246221"/>
              <a:chOff x="6181872" y="3630609"/>
              <a:chExt cx="1090156" cy="246221"/>
            </a:xfrm>
          </p:grpSpPr>
          <p:pic>
            <p:nvPicPr>
              <p:cNvPr id="141" name="Рисунок 140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1872" y="3654475"/>
                <a:ext cx="211412" cy="211412"/>
              </a:xfrm>
              <a:prstGeom prst="rect">
                <a:avLst/>
              </a:prstGeom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6388453" y="3630609"/>
                <a:ext cx="8835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 smtClean="0"/>
                  <a:t>Вебсайт,</a:t>
                </a:r>
                <a:r>
                  <a:rPr lang="en-US" sz="1000" dirty="0" smtClean="0"/>
                  <a:t> </a:t>
                </a:r>
                <a:r>
                  <a:rPr lang="en-US" sz="1000" dirty="0"/>
                  <a:t>API</a:t>
                </a:r>
                <a:r>
                  <a:rPr lang="en-US" sz="1000" dirty="0" smtClean="0"/>
                  <a:t> </a:t>
                </a:r>
                <a:endParaRPr lang="ru-RU" sz="1000" dirty="0"/>
              </a:p>
            </p:txBody>
          </p:sp>
        </p:grpSp>
        <p:grpSp>
          <p:nvGrpSpPr>
            <p:cNvPr id="163" name="Группа 162"/>
            <p:cNvGrpSpPr/>
            <p:nvPr/>
          </p:nvGrpSpPr>
          <p:grpSpPr>
            <a:xfrm>
              <a:off x="6177814" y="2884398"/>
              <a:ext cx="4788648" cy="246221"/>
              <a:chOff x="6207228" y="3067881"/>
              <a:chExt cx="4788648" cy="246221"/>
            </a:xfrm>
          </p:grpSpPr>
          <p:pic>
            <p:nvPicPr>
              <p:cNvPr id="139" name="Рисунок 138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7228" y="3087589"/>
                <a:ext cx="206807" cy="206807"/>
              </a:xfrm>
              <a:prstGeom prst="rect">
                <a:avLst/>
              </a:prstGeom>
            </p:spPr>
          </p:pic>
          <p:sp>
            <p:nvSpPr>
              <p:cNvPr id="143" name="TextBox 142"/>
              <p:cNvSpPr txBox="1"/>
              <p:nvPr/>
            </p:nvSpPr>
            <p:spPr>
              <a:xfrm>
                <a:off x="6372494" y="3067881"/>
                <a:ext cx="46233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/>
                  <a:t>Подписчики, аналитики, </a:t>
                </a:r>
                <a:r>
                  <a:rPr lang="ru-RU" sz="1000" dirty="0" err="1"/>
                  <a:t>рискменеджеры</a:t>
                </a:r>
                <a:r>
                  <a:rPr lang="ru-RU" sz="1000" dirty="0"/>
                  <a:t>, </a:t>
                </a:r>
                <a:r>
                  <a:rPr lang="ru-RU" sz="1000" dirty="0" err="1"/>
                  <a:t>бэк</a:t>
                </a:r>
                <a:r>
                  <a:rPr lang="ru-RU" sz="1000" dirty="0"/>
                  <a:t>-офисы, автоматическая обработка</a:t>
                </a:r>
              </a:p>
            </p:txBody>
          </p:sp>
        </p:grpSp>
        <p:grpSp>
          <p:nvGrpSpPr>
            <p:cNvPr id="164" name="Группа 163"/>
            <p:cNvGrpSpPr/>
            <p:nvPr/>
          </p:nvGrpSpPr>
          <p:grpSpPr>
            <a:xfrm>
              <a:off x="6177752" y="3122545"/>
              <a:ext cx="1857695" cy="266748"/>
              <a:chOff x="6177814" y="3333810"/>
              <a:chExt cx="1857695" cy="266748"/>
            </a:xfrm>
          </p:grpSpPr>
          <p:pic>
            <p:nvPicPr>
              <p:cNvPr id="140" name="Рисунок 139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7814" y="3348728"/>
                <a:ext cx="251830" cy="251830"/>
              </a:xfrm>
              <a:prstGeom prst="rect">
                <a:avLst/>
              </a:prstGeom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6398522" y="3333810"/>
                <a:ext cx="16369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 smtClean="0"/>
                  <a:t>От 1 мес.: </a:t>
                </a:r>
                <a:r>
                  <a:rPr lang="mr-IN" sz="1000" dirty="0"/>
                  <a:t>2 </a:t>
                </a:r>
                <a:r>
                  <a:rPr lang="mr-IN" sz="1000" dirty="0" smtClean="0"/>
                  <a:t>700 </a:t>
                </a:r>
                <a:r>
                  <a:rPr lang="mr-IN" sz="1000" dirty="0" err="1" smtClean="0"/>
                  <a:t>руб</a:t>
                </a:r>
                <a:r>
                  <a:rPr lang="mr-IN" sz="1000" dirty="0" smtClean="0"/>
                  <a:t>/</a:t>
                </a:r>
                <a:r>
                  <a:rPr lang="mr-IN" sz="1000" dirty="0" err="1" smtClean="0"/>
                  <a:t>мес</a:t>
                </a:r>
                <a:r>
                  <a:rPr lang="ru-RU" sz="1000" dirty="0" smtClean="0"/>
                  <a:t>.</a:t>
                </a:r>
                <a:endParaRPr lang="ru-RU" sz="1000" dirty="0"/>
              </a:p>
            </p:txBody>
          </p:sp>
        </p:grpSp>
      </p:grpSp>
      <p:grpSp>
        <p:nvGrpSpPr>
          <p:cNvPr id="170" name="Группа 169"/>
          <p:cNvGrpSpPr/>
          <p:nvPr/>
        </p:nvGrpSpPr>
        <p:grpSpPr>
          <a:xfrm>
            <a:off x="6087692" y="3874148"/>
            <a:ext cx="5901346" cy="1660544"/>
            <a:chOff x="6050153" y="3787827"/>
            <a:chExt cx="5992107" cy="1660544"/>
          </a:xfrm>
        </p:grpSpPr>
        <p:sp>
          <p:nvSpPr>
            <p:cNvPr id="145" name="Скругленный прямоугольник 144"/>
            <p:cNvSpPr/>
            <p:nvPr/>
          </p:nvSpPr>
          <p:spPr>
            <a:xfrm>
              <a:off x="6050153" y="3787827"/>
              <a:ext cx="5985172" cy="1660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208253" y="3798360"/>
              <a:ext cx="14782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4</a:t>
              </a:r>
              <a:r>
                <a:rPr lang="ru-RU" sz="1000" b="1" dirty="0" smtClean="0"/>
                <a:t>.</a:t>
              </a:r>
              <a:r>
                <a:rPr lang="en-US" sz="1000" b="1" dirty="0" smtClean="0"/>
                <a:t> “</a:t>
              </a:r>
              <a:r>
                <a:rPr lang="ru-RU" sz="1000" b="1" dirty="0" smtClean="0"/>
                <a:t>Архивные данные</a:t>
              </a:r>
              <a:r>
                <a:rPr lang="en-US" sz="1000" b="1" dirty="0" smtClean="0"/>
                <a:t>”</a:t>
              </a:r>
              <a:endParaRPr lang="ru-RU" sz="10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119546" y="3948893"/>
              <a:ext cx="53178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Архивные данные за </a:t>
              </a:r>
              <a:r>
                <a:rPr lang="ru-RU" sz="1000" dirty="0"/>
                <a:t>выбранный период о ценах и объемах сделок и </a:t>
              </a:r>
              <a:r>
                <a:rPr lang="ru-RU" sz="1000" dirty="0" smtClean="0"/>
                <a:t>заявок </a:t>
              </a:r>
              <a:r>
                <a:rPr lang="ru-RU" sz="1000" dirty="0"/>
                <a:t>по любому рынку </a:t>
              </a:r>
              <a:r>
                <a:rPr lang="ru-RU" sz="1000" dirty="0" smtClean="0"/>
                <a:t>Группы </a:t>
              </a:r>
              <a:r>
                <a:rPr lang="ru-RU" sz="1000" dirty="0"/>
                <a:t>"Московская Биржа</a:t>
              </a:r>
              <a:r>
                <a:rPr lang="ru-RU" sz="1000" dirty="0" smtClean="0"/>
                <a:t>"</a:t>
              </a:r>
              <a:endParaRPr lang="ru-RU" sz="1000" dirty="0"/>
            </a:p>
          </p:txBody>
        </p:sp>
        <p:grpSp>
          <p:nvGrpSpPr>
            <p:cNvPr id="166" name="Группа 165"/>
            <p:cNvGrpSpPr/>
            <p:nvPr/>
          </p:nvGrpSpPr>
          <p:grpSpPr>
            <a:xfrm>
              <a:off x="6169225" y="4271120"/>
              <a:ext cx="2507418" cy="630170"/>
              <a:chOff x="6182790" y="4623159"/>
              <a:chExt cx="2507418" cy="630170"/>
            </a:xfrm>
          </p:grpSpPr>
          <p:sp>
            <p:nvSpPr>
              <p:cNvPr id="148" name="Прямоугольник 147"/>
              <p:cNvSpPr/>
              <p:nvPr/>
            </p:nvSpPr>
            <p:spPr>
              <a:xfrm>
                <a:off x="6188151" y="4623159"/>
                <a:ext cx="23551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solidFill>
                      <a:srgbClr val="000000"/>
                    </a:solidFill>
                  </a:rPr>
                  <a:t>Full </a:t>
                </a:r>
                <a:r>
                  <a:rPr lang="en-US" sz="1000" dirty="0" err="1">
                    <a:solidFill>
                      <a:srgbClr val="000000"/>
                    </a:solidFill>
                  </a:rPr>
                  <a:t>Orderbook</a:t>
                </a:r>
                <a:r>
                  <a:rPr lang="en-US" sz="1000" dirty="0">
                    <a:solidFill>
                      <a:srgbClr val="000000"/>
                    </a:solidFill>
                  </a:rPr>
                  <a:t> - </a:t>
                </a:r>
                <a:r>
                  <a:rPr lang="en-US" sz="1000" dirty="0" err="1">
                    <a:solidFill>
                      <a:srgbClr val="000000"/>
                    </a:solidFill>
                  </a:rPr>
                  <a:t>Тип</a:t>
                </a:r>
                <a:r>
                  <a:rPr lang="en-US" sz="1000" dirty="0">
                    <a:solidFill>
                      <a:srgbClr val="000000"/>
                    </a:solidFill>
                  </a:rPr>
                  <a:t> </a:t>
                </a:r>
                <a:r>
                  <a:rPr lang="en-US" sz="1000" dirty="0" err="1" smtClean="0">
                    <a:solidFill>
                      <a:srgbClr val="000000"/>
                    </a:solidFill>
                  </a:rPr>
                  <a:t>А</a:t>
                </a:r>
                <a:r>
                  <a:rPr lang="ru-RU" sz="1000" dirty="0" smtClean="0">
                    <a:solidFill>
                      <a:srgbClr val="000000"/>
                    </a:solidFill>
                  </a:rPr>
                  <a:t>  - </a:t>
                </a:r>
                <a:r>
                  <a:rPr lang="is-IS" sz="1000" dirty="0">
                    <a:solidFill>
                      <a:srgbClr val="000000"/>
                    </a:solidFill>
                  </a:rPr>
                  <a:t>С апреля 2016 г.</a:t>
                </a:r>
                <a:endParaRPr lang="ru-RU" sz="1000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184299" y="4811061"/>
                <a:ext cx="21804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Top of Book - </a:t>
                </a:r>
                <a:r>
                  <a:rPr lang="en-US" sz="1000" dirty="0" err="1"/>
                  <a:t>Тип</a:t>
                </a:r>
                <a:r>
                  <a:rPr lang="en-US" sz="1000" dirty="0"/>
                  <a:t> </a:t>
                </a:r>
                <a:r>
                  <a:rPr lang="en-US" sz="1000" dirty="0" smtClean="0"/>
                  <a:t>B</a:t>
                </a:r>
                <a:r>
                  <a:rPr lang="ru-RU" sz="1000" dirty="0" smtClean="0"/>
                  <a:t> - </a:t>
                </a:r>
                <a:r>
                  <a:rPr lang="is-IS" sz="1000" dirty="0"/>
                  <a:t>С апреля 2016 г.</a:t>
                </a:r>
                <a:endParaRPr lang="ru-RU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182790" y="5007108"/>
                <a:ext cx="25074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End of Day History - </a:t>
                </a:r>
                <a:r>
                  <a:rPr lang="en-US" sz="1000" dirty="0" err="1"/>
                  <a:t>Тип</a:t>
                </a:r>
                <a:r>
                  <a:rPr lang="en-US" sz="1000" dirty="0"/>
                  <a:t> </a:t>
                </a:r>
                <a:r>
                  <a:rPr lang="en-US" sz="1000" dirty="0" err="1" smtClean="0"/>
                  <a:t>С</a:t>
                </a:r>
                <a:r>
                  <a:rPr lang="ru-RU" sz="1000" dirty="0" smtClean="0"/>
                  <a:t> - </a:t>
                </a:r>
                <a:r>
                  <a:rPr lang="is-IS" sz="1000" dirty="0"/>
                  <a:t>С января 2000 г.</a:t>
                </a:r>
                <a:endParaRPr lang="ru-RU" sz="1000" dirty="0"/>
              </a:p>
            </p:txBody>
          </p:sp>
        </p:grpSp>
        <p:grpSp>
          <p:nvGrpSpPr>
            <p:cNvPr id="168" name="Группа 167"/>
            <p:cNvGrpSpPr/>
            <p:nvPr/>
          </p:nvGrpSpPr>
          <p:grpSpPr>
            <a:xfrm>
              <a:off x="8674245" y="4107383"/>
              <a:ext cx="3349662" cy="400110"/>
              <a:chOff x="8716826" y="4473278"/>
              <a:chExt cx="3349662" cy="400110"/>
            </a:xfrm>
          </p:grpSpPr>
          <p:pic>
            <p:nvPicPr>
              <p:cNvPr id="151" name="Рисунок 150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6826" y="4564549"/>
                <a:ext cx="206807" cy="206807"/>
              </a:xfrm>
              <a:prstGeom prst="rect">
                <a:avLst/>
              </a:prstGeom>
            </p:spPr>
          </p:pic>
          <p:sp>
            <p:nvSpPr>
              <p:cNvPr id="152" name="TextBox 151"/>
              <p:cNvSpPr txBox="1"/>
              <p:nvPr/>
            </p:nvSpPr>
            <p:spPr>
              <a:xfrm>
                <a:off x="8882190" y="4473278"/>
                <a:ext cx="31842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/>
                  <a:t>Аналитики, </a:t>
                </a:r>
                <a:r>
                  <a:rPr lang="ru-RU" sz="1000" dirty="0" err="1"/>
                  <a:t>бэк</a:t>
                </a:r>
                <a:r>
                  <a:rPr lang="ru-RU" sz="1000" dirty="0"/>
                  <a:t>-офисы, разработчики торговых стратегий, автоматическая обработка</a:t>
                </a:r>
              </a:p>
            </p:txBody>
          </p:sp>
        </p:grpSp>
        <p:grpSp>
          <p:nvGrpSpPr>
            <p:cNvPr id="169" name="Группа 168"/>
            <p:cNvGrpSpPr/>
            <p:nvPr/>
          </p:nvGrpSpPr>
          <p:grpSpPr>
            <a:xfrm>
              <a:off x="8676643" y="4455776"/>
              <a:ext cx="3365617" cy="934411"/>
              <a:chOff x="8694314" y="4811061"/>
              <a:chExt cx="3365617" cy="934411"/>
            </a:xfrm>
          </p:grpSpPr>
          <p:pic>
            <p:nvPicPr>
              <p:cNvPr id="153" name="Рисунок 152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4314" y="4865324"/>
                <a:ext cx="251830" cy="251830"/>
              </a:xfrm>
              <a:prstGeom prst="rect">
                <a:avLst/>
              </a:prstGeom>
            </p:spPr>
          </p:pic>
          <p:sp>
            <p:nvSpPr>
              <p:cNvPr id="154" name="TextBox 153"/>
              <p:cNvSpPr txBox="1"/>
              <p:nvPr/>
            </p:nvSpPr>
            <p:spPr>
              <a:xfrm>
                <a:off x="8887221" y="4811061"/>
                <a:ext cx="3172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 smtClean="0"/>
                  <a:t>А: </a:t>
                </a:r>
                <a:r>
                  <a:rPr lang="mr-IN" sz="1000" dirty="0" err="1" smtClean="0"/>
                  <a:t>рынок</a:t>
                </a:r>
                <a:r>
                  <a:rPr lang="mr-IN" sz="1000" dirty="0" smtClean="0"/>
                  <a:t> </a:t>
                </a:r>
                <a:r>
                  <a:rPr lang="mr-IN" sz="1000" dirty="0"/>
                  <a:t>(</a:t>
                </a:r>
                <a:r>
                  <a:rPr lang="mr-IN" sz="1000" dirty="0" err="1" smtClean="0"/>
                  <a:t>мес</a:t>
                </a:r>
                <a:r>
                  <a:rPr lang="ru-RU" sz="1000" dirty="0" smtClean="0"/>
                  <a:t>.</a:t>
                </a:r>
                <a:r>
                  <a:rPr lang="mr-IN" sz="1000" dirty="0" smtClean="0"/>
                  <a:t>/</a:t>
                </a:r>
                <a:r>
                  <a:rPr lang="mr-IN" sz="1000" dirty="0" err="1" smtClean="0"/>
                  <a:t>год</a:t>
                </a:r>
                <a:r>
                  <a:rPr lang="mr-IN" sz="1000" dirty="0" smtClean="0"/>
                  <a:t>) </a:t>
                </a:r>
                <a:r>
                  <a:rPr lang="mr-IN" sz="1000" dirty="0"/>
                  <a:t>– 15 000 </a:t>
                </a:r>
                <a:r>
                  <a:rPr lang="mr-IN" sz="1000" dirty="0" err="1" smtClean="0"/>
                  <a:t>руб</a:t>
                </a:r>
                <a:r>
                  <a:rPr lang="mr-IN" sz="1000" dirty="0" smtClean="0"/>
                  <a:t>/150 000</a:t>
                </a:r>
                <a:r>
                  <a:rPr lang="ru-RU" sz="1000" dirty="0" smtClean="0"/>
                  <a:t> </a:t>
                </a:r>
                <a:r>
                  <a:rPr lang="mr-IN" sz="1000" dirty="0" err="1" smtClean="0"/>
                  <a:t>руб</a:t>
                </a:r>
                <a:r>
                  <a:rPr lang="mr-IN" sz="1000" dirty="0" smtClean="0"/>
                  <a:t>.</a:t>
                </a:r>
                <a:r>
                  <a:rPr lang="ru-RU" sz="1000" dirty="0" smtClean="0"/>
                  <a:t/>
                </a:r>
                <a:br>
                  <a:rPr lang="ru-RU" sz="1000" dirty="0" smtClean="0"/>
                </a:br>
                <a:r>
                  <a:rPr lang="ru-RU" sz="1000" dirty="0" smtClean="0"/>
                  <a:t>     </a:t>
                </a:r>
                <a:r>
                  <a:rPr lang="mr-IN" sz="1000" dirty="0" err="1" smtClean="0"/>
                  <a:t>инструмент</a:t>
                </a:r>
                <a:r>
                  <a:rPr lang="mr-IN" sz="1000" dirty="0" smtClean="0"/>
                  <a:t> </a:t>
                </a:r>
                <a:r>
                  <a:rPr lang="mr-IN" sz="1000" dirty="0"/>
                  <a:t>(</a:t>
                </a:r>
                <a:r>
                  <a:rPr lang="mr-IN" sz="1000" dirty="0" err="1" smtClean="0"/>
                  <a:t>мес</a:t>
                </a:r>
                <a:r>
                  <a:rPr lang="ru-RU" sz="1000" dirty="0" smtClean="0"/>
                  <a:t>.</a:t>
                </a:r>
                <a:r>
                  <a:rPr lang="mr-IN" sz="1000" dirty="0" smtClean="0"/>
                  <a:t>/</a:t>
                </a:r>
                <a:r>
                  <a:rPr lang="mr-IN" sz="1000" dirty="0" err="1" smtClean="0"/>
                  <a:t>год</a:t>
                </a:r>
                <a:r>
                  <a:rPr lang="mr-IN" sz="1000" dirty="0" smtClean="0"/>
                  <a:t>) </a:t>
                </a:r>
                <a:r>
                  <a:rPr lang="mr-IN" sz="1000" dirty="0"/>
                  <a:t>– 4 500 </a:t>
                </a:r>
                <a:r>
                  <a:rPr lang="mr-IN" sz="1000" dirty="0" err="1" smtClean="0"/>
                  <a:t>руб</a:t>
                </a:r>
                <a:r>
                  <a:rPr lang="mr-IN" sz="1000" dirty="0" smtClean="0"/>
                  <a:t>/45 000</a:t>
                </a:r>
                <a:r>
                  <a:rPr lang="ru-RU" sz="1000" dirty="0" smtClean="0"/>
                  <a:t> </a:t>
                </a:r>
                <a:r>
                  <a:rPr lang="mr-IN" sz="1000" dirty="0" err="1" smtClean="0"/>
                  <a:t>руб</a:t>
                </a:r>
                <a:endParaRPr lang="ru-RU" sz="10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8876884" y="5160411"/>
                <a:ext cx="31037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 smtClean="0"/>
                  <a:t>В:  </a:t>
                </a:r>
                <a:r>
                  <a:rPr lang="mr-IN" sz="1000" dirty="0" err="1" smtClean="0"/>
                  <a:t>рынок</a:t>
                </a:r>
                <a:r>
                  <a:rPr lang="mr-IN" sz="1000" dirty="0" smtClean="0"/>
                  <a:t> </a:t>
                </a:r>
                <a:r>
                  <a:rPr lang="mr-IN" sz="1000" dirty="0"/>
                  <a:t>(</a:t>
                </a:r>
                <a:r>
                  <a:rPr lang="mr-IN" sz="1000" dirty="0" err="1" smtClean="0"/>
                  <a:t>мес</a:t>
                </a:r>
                <a:r>
                  <a:rPr lang="ru-RU" sz="1000" dirty="0" smtClean="0"/>
                  <a:t>.</a:t>
                </a:r>
                <a:r>
                  <a:rPr lang="mr-IN" sz="1000" dirty="0" smtClean="0"/>
                  <a:t>/</a:t>
                </a:r>
                <a:r>
                  <a:rPr lang="mr-IN" sz="1000" dirty="0" err="1" smtClean="0"/>
                  <a:t>год</a:t>
                </a:r>
                <a:r>
                  <a:rPr lang="mr-IN" sz="1000" dirty="0" smtClean="0"/>
                  <a:t>) </a:t>
                </a:r>
                <a:r>
                  <a:rPr lang="mr-IN" sz="1000" dirty="0"/>
                  <a:t>– 4 500 </a:t>
                </a:r>
                <a:r>
                  <a:rPr lang="mr-IN" sz="1000" dirty="0" err="1" smtClean="0"/>
                  <a:t>руб</a:t>
                </a:r>
                <a:r>
                  <a:rPr lang="mr-IN" sz="1000" dirty="0" smtClean="0"/>
                  <a:t>/45 </a:t>
                </a:r>
                <a:r>
                  <a:rPr lang="mr-IN" sz="1000" dirty="0"/>
                  <a:t>000 </a:t>
                </a:r>
                <a:r>
                  <a:rPr lang="mr-IN" sz="1000" dirty="0" err="1" smtClean="0"/>
                  <a:t>руб</a:t>
                </a:r>
                <a:endParaRPr lang="mr-IN" sz="1000" dirty="0"/>
              </a:p>
              <a:p>
                <a:r>
                  <a:rPr lang="ru-RU" sz="1000" dirty="0" smtClean="0"/>
                  <a:t>     </a:t>
                </a:r>
                <a:r>
                  <a:rPr lang="ru-RU" sz="1000" dirty="0"/>
                  <a:t> </a:t>
                </a:r>
                <a:r>
                  <a:rPr lang="mr-IN" sz="1000" dirty="0" err="1" smtClean="0"/>
                  <a:t>инструмент</a:t>
                </a:r>
                <a:r>
                  <a:rPr lang="mr-IN" sz="1000" dirty="0" smtClean="0"/>
                  <a:t> </a:t>
                </a:r>
                <a:r>
                  <a:rPr lang="mr-IN" sz="1000" dirty="0"/>
                  <a:t>(</a:t>
                </a:r>
                <a:r>
                  <a:rPr lang="mr-IN" sz="1000" dirty="0" err="1" smtClean="0"/>
                  <a:t>мес</a:t>
                </a:r>
                <a:r>
                  <a:rPr lang="ru-RU" sz="1000" dirty="0" smtClean="0"/>
                  <a:t>.</a:t>
                </a:r>
                <a:r>
                  <a:rPr lang="mr-IN" sz="1000" dirty="0" smtClean="0"/>
                  <a:t>/</a:t>
                </a:r>
                <a:r>
                  <a:rPr lang="mr-IN" sz="1000" dirty="0" err="1" smtClean="0"/>
                  <a:t>год</a:t>
                </a:r>
                <a:r>
                  <a:rPr lang="mr-IN" sz="1000" dirty="0" smtClean="0"/>
                  <a:t>) </a:t>
                </a:r>
                <a:r>
                  <a:rPr lang="mr-IN" sz="1000" dirty="0"/>
                  <a:t>– 1 500 </a:t>
                </a:r>
                <a:r>
                  <a:rPr lang="mr-IN" sz="1000" dirty="0" err="1" smtClean="0"/>
                  <a:t>руб</a:t>
                </a:r>
                <a:r>
                  <a:rPr lang="mr-IN" sz="1000" dirty="0" smtClean="0"/>
                  <a:t>/15 </a:t>
                </a:r>
                <a:r>
                  <a:rPr lang="mr-IN" sz="1000" dirty="0"/>
                  <a:t>000 </a:t>
                </a:r>
                <a:r>
                  <a:rPr lang="mr-IN" sz="1000" dirty="0" err="1" smtClean="0"/>
                  <a:t>руб</a:t>
                </a:r>
                <a:endParaRPr lang="mr-IN" sz="10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887221" y="5499251"/>
                <a:ext cx="18542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 smtClean="0"/>
                  <a:t>С:  все рынки </a:t>
                </a:r>
                <a:r>
                  <a:rPr lang="ru-RU" sz="1000" dirty="0"/>
                  <a:t>– 2 700 </a:t>
                </a:r>
                <a:r>
                  <a:rPr lang="ru-RU" sz="1000" dirty="0" err="1" smtClean="0"/>
                  <a:t>руб</a:t>
                </a:r>
                <a:r>
                  <a:rPr lang="ru-RU" sz="1000" dirty="0" smtClean="0"/>
                  <a:t>/мес.</a:t>
                </a:r>
                <a:endParaRPr lang="ru-RU" sz="1000" dirty="0"/>
              </a:p>
            </p:txBody>
          </p:sp>
        </p:grpSp>
        <p:grpSp>
          <p:nvGrpSpPr>
            <p:cNvPr id="167" name="Группа 166"/>
            <p:cNvGrpSpPr/>
            <p:nvPr/>
          </p:nvGrpSpPr>
          <p:grpSpPr>
            <a:xfrm>
              <a:off x="6257684" y="4903216"/>
              <a:ext cx="1010553" cy="400110"/>
              <a:chOff x="6301000" y="5257312"/>
              <a:chExt cx="1010553" cy="400110"/>
            </a:xfrm>
          </p:grpSpPr>
          <p:pic>
            <p:nvPicPr>
              <p:cNvPr id="157" name="Рисунок 156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1000" y="5393114"/>
                <a:ext cx="211412" cy="211412"/>
              </a:xfrm>
              <a:prstGeom prst="rect">
                <a:avLst/>
              </a:prstGeom>
            </p:spPr>
          </p:pic>
          <p:sp>
            <p:nvSpPr>
              <p:cNvPr id="158" name="TextBox 157"/>
              <p:cNvSpPr txBox="1"/>
              <p:nvPr/>
            </p:nvSpPr>
            <p:spPr>
              <a:xfrm>
                <a:off x="6519348" y="5257312"/>
                <a:ext cx="7922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 smtClean="0"/>
                  <a:t>А и В: </a:t>
                </a:r>
                <a:r>
                  <a:rPr lang="en-US" sz="1000" dirty="0" smtClean="0"/>
                  <a:t>csv</a:t>
                </a:r>
                <a:br>
                  <a:rPr lang="en-US" sz="1000" dirty="0" smtClean="0"/>
                </a:br>
                <a:r>
                  <a:rPr lang="en-US" sz="1000" dirty="0" smtClean="0"/>
                  <a:t>C: xml </a:t>
                </a:r>
                <a:r>
                  <a:rPr lang="ru-RU" sz="1000" dirty="0" smtClean="0"/>
                  <a:t>и </a:t>
                </a:r>
                <a:r>
                  <a:rPr lang="en-US" sz="1000" dirty="0" smtClean="0"/>
                  <a:t>csv</a:t>
                </a:r>
                <a:endParaRPr lang="ru-RU" sz="1000" dirty="0"/>
              </a:p>
            </p:txBody>
          </p:sp>
        </p:grpSp>
      </p:grpSp>
      <p:grpSp>
        <p:nvGrpSpPr>
          <p:cNvPr id="51" name="Группа 50"/>
          <p:cNvGrpSpPr/>
          <p:nvPr/>
        </p:nvGrpSpPr>
        <p:grpSpPr>
          <a:xfrm>
            <a:off x="118322" y="5525331"/>
            <a:ext cx="5837804" cy="959625"/>
            <a:chOff x="6047177" y="5251592"/>
            <a:chExt cx="5919867" cy="959625"/>
          </a:xfrm>
        </p:grpSpPr>
        <p:sp>
          <p:nvSpPr>
            <p:cNvPr id="199" name="Скругленный прямоугольник 198"/>
            <p:cNvSpPr/>
            <p:nvPr/>
          </p:nvSpPr>
          <p:spPr>
            <a:xfrm>
              <a:off x="6047177" y="5251592"/>
              <a:ext cx="5919867" cy="9596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259807" y="5251592"/>
              <a:ext cx="15998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1</a:t>
              </a:r>
              <a:r>
                <a:rPr lang="ru-RU" sz="1000" b="1" dirty="0" smtClean="0"/>
                <a:t>.</a:t>
              </a:r>
              <a:r>
                <a:rPr lang="en-US" sz="1000" b="1" dirty="0" smtClean="0"/>
                <a:t> “</a:t>
              </a:r>
              <a:r>
                <a:rPr lang="ru-RU" sz="1000" b="1" dirty="0" smtClean="0"/>
                <a:t>Справочные данные</a:t>
              </a:r>
              <a:r>
                <a:rPr lang="en-US" sz="1000" b="1" dirty="0" smtClean="0"/>
                <a:t>”</a:t>
              </a:r>
              <a:endParaRPr lang="ru-RU" sz="10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107908" y="5460611"/>
              <a:ext cx="5775084" cy="40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Ежедневно обновляемые справочные </a:t>
              </a:r>
              <a:r>
                <a:rPr lang="ru-RU" sz="1000" dirty="0" smtClean="0"/>
                <a:t>данные: </a:t>
              </a:r>
              <a:r>
                <a:rPr lang="ru-RU" sz="1000" dirty="0"/>
                <a:t>список торгуемых инструментов и изменение их </a:t>
              </a:r>
              <a:r>
                <a:rPr lang="ru-RU" sz="1000" dirty="0" smtClean="0"/>
                <a:t>параметров</a:t>
              </a:r>
              <a:endParaRPr lang="ru-RU" sz="1000" dirty="0"/>
            </a:p>
          </p:txBody>
        </p:sp>
        <p:pic>
          <p:nvPicPr>
            <p:cNvPr id="173" name="Рисунок 172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579" y="5905437"/>
              <a:ext cx="206807" cy="206807"/>
            </a:xfrm>
            <a:prstGeom prst="rect">
              <a:avLst/>
            </a:prstGeom>
          </p:spPr>
        </p:pic>
        <p:sp>
          <p:nvSpPr>
            <p:cNvPr id="174" name="TextBox 173"/>
            <p:cNvSpPr txBox="1"/>
            <p:nvPr/>
          </p:nvSpPr>
          <p:spPr>
            <a:xfrm>
              <a:off x="6304009" y="5866023"/>
              <a:ext cx="2935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/>
                <a:t>Аналитики, </a:t>
              </a:r>
              <a:r>
                <a:rPr lang="ru-RU" sz="1000" dirty="0" err="1"/>
                <a:t>бэк</a:t>
              </a:r>
              <a:r>
                <a:rPr lang="ru-RU" sz="1000" dirty="0"/>
                <a:t>-офисы, автоматическая обработка</a:t>
              </a:r>
            </a:p>
          </p:txBody>
        </p:sp>
        <p:pic>
          <p:nvPicPr>
            <p:cNvPr id="175" name="Рисунок 174"/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2448" y="5848251"/>
              <a:ext cx="251830" cy="251830"/>
            </a:xfrm>
            <a:prstGeom prst="rect">
              <a:avLst/>
            </a:prstGeom>
          </p:spPr>
        </p:pic>
        <p:sp>
          <p:nvSpPr>
            <p:cNvPr id="176" name="TextBox 175"/>
            <p:cNvSpPr txBox="1"/>
            <p:nvPr/>
          </p:nvSpPr>
          <p:spPr>
            <a:xfrm>
              <a:off x="9523085" y="5850812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free</a:t>
              </a:r>
              <a:endParaRPr lang="ru-RU" sz="1000" dirty="0"/>
            </a:p>
          </p:txBody>
        </p:sp>
        <p:pic>
          <p:nvPicPr>
            <p:cNvPr id="177" name="Рисунок 176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4757" y="5861496"/>
              <a:ext cx="211412" cy="211412"/>
            </a:xfrm>
            <a:prstGeom prst="rect">
              <a:avLst/>
            </a:prstGeom>
          </p:spPr>
        </p:pic>
        <p:sp>
          <p:nvSpPr>
            <p:cNvPr id="178" name="TextBox 177"/>
            <p:cNvSpPr txBox="1"/>
            <p:nvPr/>
          </p:nvSpPr>
          <p:spPr>
            <a:xfrm>
              <a:off x="10264630" y="5826686"/>
              <a:ext cx="6607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xml </a:t>
              </a:r>
              <a:r>
                <a:rPr lang="ru-RU" sz="1000" dirty="0"/>
                <a:t>и </a:t>
              </a:r>
              <a:r>
                <a:rPr lang="en-US" sz="1000" dirty="0"/>
                <a:t>csv</a:t>
              </a:r>
              <a:endParaRPr lang="ru-RU" sz="1000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6094462" y="5735112"/>
            <a:ext cx="5921000" cy="634289"/>
            <a:chOff x="6046044" y="6147100"/>
            <a:chExt cx="5921000" cy="634289"/>
          </a:xfrm>
        </p:grpSpPr>
        <p:sp>
          <p:nvSpPr>
            <p:cNvPr id="200" name="Скругленный прямоугольник 199"/>
            <p:cNvSpPr/>
            <p:nvPr/>
          </p:nvSpPr>
          <p:spPr>
            <a:xfrm>
              <a:off x="6046044" y="6163273"/>
              <a:ext cx="5921000" cy="6181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234467" y="6147100"/>
              <a:ext cx="2008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5</a:t>
              </a:r>
              <a:r>
                <a:rPr lang="ru-RU" sz="1000" b="1" dirty="0" smtClean="0"/>
                <a:t>.</a:t>
              </a:r>
              <a:r>
                <a:rPr lang="en-US" sz="1000" b="1" dirty="0" smtClean="0"/>
                <a:t> “</a:t>
              </a:r>
              <a:r>
                <a:rPr lang="ru-RU" sz="1000" b="1" dirty="0" smtClean="0"/>
                <a:t>Индикативные ставки риска</a:t>
              </a:r>
              <a:r>
                <a:rPr lang="en-US" sz="1000" b="1" dirty="0" smtClean="0"/>
                <a:t>”</a:t>
              </a:r>
              <a:endParaRPr lang="ru-RU" sz="10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144699" y="6296771"/>
              <a:ext cx="5511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Индикативные </a:t>
              </a:r>
              <a:r>
                <a:rPr lang="ru-RU" sz="1000" dirty="0"/>
                <a:t>и </a:t>
              </a:r>
              <a:r>
                <a:rPr lang="ru-RU" sz="1000" dirty="0" smtClean="0"/>
                <a:t>относительные (по </a:t>
              </a:r>
              <a:r>
                <a:rPr lang="ru-RU" sz="1000" dirty="0"/>
                <a:t>парам инструментов) </a:t>
              </a:r>
              <a:r>
                <a:rPr lang="ru-RU" sz="1000" dirty="0" smtClean="0"/>
                <a:t>ставки риска</a:t>
              </a:r>
              <a:r>
                <a:rPr lang="ru-RU" sz="1000" dirty="0"/>
                <a:t>, </a:t>
              </a:r>
              <a:r>
                <a:rPr lang="ru-RU" sz="1000" smtClean="0"/>
                <a:t>рассчитываемые НКЦ</a:t>
              </a:r>
              <a:endParaRPr lang="ru-RU" sz="1000" dirty="0"/>
            </a:p>
          </p:txBody>
        </p:sp>
        <p:pic>
          <p:nvPicPr>
            <p:cNvPr id="203" name="Рисунок 202"/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532" y="6488634"/>
              <a:ext cx="251830" cy="251830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6386540" y="6514061"/>
              <a:ext cx="1117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000" dirty="0"/>
                <a:t>6 000 </a:t>
              </a:r>
              <a:r>
                <a:rPr lang="mr-IN" sz="1000" dirty="0" err="1"/>
                <a:t>руб</a:t>
              </a:r>
              <a:r>
                <a:rPr lang="mr-IN" sz="1000" dirty="0"/>
                <a:t>./</a:t>
              </a:r>
              <a:r>
                <a:rPr lang="mr-IN" sz="1000" dirty="0" err="1"/>
                <a:t>мес</a:t>
              </a:r>
              <a:r>
                <a:rPr lang="mr-IN" sz="1000" dirty="0"/>
                <a:t>.</a:t>
              </a:r>
              <a:endParaRPr lang="ru-RU" sz="1000" dirty="0"/>
            </a:p>
          </p:txBody>
        </p:sp>
        <p:pic>
          <p:nvPicPr>
            <p:cNvPr id="205" name="Рисунок 204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2946" y="6531465"/>
              <a:ext cx="211412" cy="211412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7885117" y="6512414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Xml</a:t>
              </a:r>
              <a:r>
                <a:rPr lang="ru-RU" sz="1000" dirty="0" smtClean="0"/>
                <a:t>, </a:t>
              </a:r>
              <a:r>
                <a:rPr lang="en-US" sz="1000" dirty="0" smtClean="0"/>
                <a:t>csv</a:t>
              </a:r>
              <a:r>
                <a:rPr lang="ru-RU" sz="1000" dirty="0" smtClean="0"/>
                <a:t> и </a:t>
              </a:r>
              <a:r>
                <a:rPr lang="en-US" sz="1000" dirty="0" err="1" smtClean="0"/>
                <a:t>json</a:t>
              </a:r>
              <a:endParaRPr lang="ru-RU" sz="1000" dirty="0"/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5225198" y="1226215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smtClean="0"/>
              <a:t>129 864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500712" y="1521332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/>
              <a:t>82 370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777732" y="1473487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smtClean="0"/>
              <a:t>89 263</a:t>
            </a:r>
            <a:endParaRPr lang="ru-RU" sz="900" dirty="0" smtClean="0"/>
          </a:p>
        </p:txBody>
      </p:sp>
      <p:sp>
        <p:nvSpPr>
          <p:cNvPr id="182" name="TextBox 181"/>
          <p:cNvSpPr txBox="1"/>
          <p:nvPr/>
        </p:nvSpPr>
        <p:spPr>
          <a:xfrm>
            <a:off x="3004636" y="1520282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84 497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821363" y="1343681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>
                <a:solidFill>
                  <a:srgbClr val="E10004"/>
                </a:solidFill>
              </a:rPr>
              <a:t>+</a:t>
            </a:r>
            <a:r>
              <a:rPr lang="en-US" sz="900" b="1" dirty="0" smtClean="0">
                <a:solidFill>
                  <a:srgbClr val="E10004"/>
                </a:solidFill>
              </a:rPr>
              <a:t>5%</a:t>
            </a:r>
            <a:endParaRPr lang="ru-RU" sz="900" b="1" dirty="0">
              <a:solidFill>
                <a:srgbClr val="E10004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58652" y="1388444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E10004"/>
                </a:solidFill>
              </a:rPr>
              <a:t>-</a:t>
            </a:r>
            <a:r>
              <a:rPr lang="ru-RU" sz="900" b="1" dirty="0">
                <a:solidFill>
                  <a:srgbClr val="E10004"/>
                </a:solidFill>
              </a:rPr>
              <a:t>7</a:t>
            </a:r>
            <a:r>
              <a:rPr lang="en-US" sz="900" b="1" dirty="0" smtClean="0">
                <a:solidFill>
                  <a:srgbClr val="E10004"/>
                </a:solidFill>
              </a:rPr>
              <a:t>%</a:t>
            </a:r>
            <a:endParaRPr lang="ru-RU" sz="900" b="1" dirty="0">
              <a:solidFill>
                <a:srgbClr val="E10004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271369" y="1097014"/>
            <a:ext cx="463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E10004"/>
                </a:solidFill>
              </a:rPr>
              <a:t>+</a:t>
            </a:r>
            <a:r>
              <a:rPr lang="ru-RU" sz="900" b="1" dirty="0" smtClean="0">
                <a:solidFill>
                  <a:srgbClr val="E10004"/>
                </a:solidFill>
              </a:rPr>
              <a:t>5</a:t>
            </a:r>
            <a:r>
              <a:rPr lang="en-US" sz="900" b="1" dirty="0" smtClean="0">
                <a:solidFill>
                  <a:srgbClr val="E10004"/>
                </a:solidFill>
              </a:rPr>
              <a:t>7%</a:t>
            </a:r>
            <a:endParaRPr lang="ru-RU" sz="900" b="1" dirty="0">
              <a:solidFill>
                <a:srgbClr val="E10004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18321" y="-29881"/>
            <a:ext cx="2061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/</a:t>
            </a:r>
            <a:r>
              <a:rPr lang="ru-RU" sz="1200" dirty="0" smtClean="0">
                <a:solidFill>
                  <a:srgbClr val="C00000"/>
                </a:solidFill>
              </a:rPr>
              <a:t> Анализ иностранных бирж</a:t>
            </a:r>
            <a:endParaRPr lang="ru-RU" sz="1200" dirty="0">
              <a:solidFill>
                <a:srgbClr val="C00000"/>
              </a:solidFill>
            </a:endParaRPr>
          </a:p>
        </p:txBody>
      </p:sp>
      <p:cxnSp>
        <p:nvCxnSpPr>
          <p:cNvPr id="189" name="Прямая соединительная линия 188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29496" y="6770242"/>
            <a:ext cx="11926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7923" y="2896123"/>
            <a:ext cx="3474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 физических лиц, имеющих брокерские счета на конец 2020</a:t>
            </a:r>
            <a:endParaRPr lang="ru-RU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33175" y="2898606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&gt; 8 </a:t>
            </a:r>
            <a:r>
              <a:rPr lang="ru-RU" sz="1200" dirty="0" smtClean="0">
                <a:solidFill>
                  <a:srgbClr val="C00000"/>
                </a:solidFill>
              </a:rPr>
              <a:t>млн</a:t>
            </a:r>
            <a:endParaRPr lang="ru-RU" sz="12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4079" y="3169909"/>
            <a:ext cx="26933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smtClean="0"/>
              <a:t>с </a:t>
            </a:r>
            <a:r>
              <a:rPr lang="ru-RU" sz="1000" dirty="0" smtClean="0"/>
              <a:t>начала 2020 года открыли брокерские счета</a:t>
            </a:r>
            <a:endParaRPr lang="ru-RU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33471" y="315886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>
                <a:solidFill>
                  <a:srgbClr val="C00000"/>
                </a:solidFill>
              </a:rPr>
              <a:t>4</a:t>
            </a:r>
            <a:r>
              <a:rPr lang="en-US" sz="1200" dirty="0">
                <a:solidFill>
                  <a:srgbClr val="C00000"/>
                </a:solidFill>
              </a:rPr>
              <a:t>,2 </a:t>
            </a:r>
            <a:r>
              <a:rPr lang="ru-RU" sz="1200" dirty="0">
                <a:solidFill>
                  <a:srgbClr val="C00000"/>
                </a:solidFill>
              </a:rPr>
              <a:t>млн</a:t>
            </a:r>
          </a:p>
        </p:txBody>
      </p:sp>
      <p:graphicFrame>
        <p:nvGraphicFramePr>
          <p:cNvPr id="35" name="Диаграмма 34"/>
          <p:cNvGraphicFramePr/>
          <p:nvPr>
            <p:extLst>
              <p:ext uri="{D42A27DB-BD31-4B8C-83A1-F6EECF244321}">
                <p14:modId xmlns:p14="http://schemas.microsoft.com/office/powerpoint/2010/main" val="1967360361"/>
              </p:ext>
            </p:extLst>
          </p:nvPr>
        </p:nvGraphicFramePr>
        <p:xfrm>
          <a:off x="-311278" y="3427560"/>
          <a:ext cx="3935739" cy="20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90" name="Скругленный прямоугольник 189"/>
          <p:cNvSpPr/>
          <p:nvPr/>
        </p:nvSpPr>
        <p:spPr>
          <a:xfrm>
            <a:off x="3360726" y="3938063"/>
            <a:ext cx="2160821" cy="7643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 rot="10800000" flipV="1">
            <a:off x="166158" y="1430729"/>
            <a:ext cx="2066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Н</a:t>
            </a:r>
            <a:r>
              <a:rPr lang="ru-RU" sz="1000" dirty="0" smtClean="0"/>
              <a:t>аибольшую популярность среди инвесторов имеют облигации и инструменты срочного рынка, при том, что последние показывают наибольший рост в 2020 году</a:t>
            </a:r>
            <a:endParaRPr lang="ru-RU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337319" y="4062647"/>
            <a:ext cx="21772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/>
              <a:t>Частные инвесторы занимают значительный объем срочного рынка и рынка акций</a:t>
            </a:r>
            <a:endParaRPr lang="ru-RU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1109607" y="4292845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41</a:t>
            </a:r>
            <a:r>
              <a:rPr lang="en-US" sz="900" dirty="0" smtClean="0"/>
              <a:t>%</a:t>
            </a:r>
            <a:endParaRPr lang="ru-RU" sz="900" dirty="0" smtClean="0"/>
          </a:p>
        </p:txBody>
      </p:sp>
      <p:sp>
        <p:nvSpPr>
          <p:cNvPr id="193" name="TextBox 192"/>
          <p:cNvSpPr txBox="1"/>
          <p:nvPr/>
        </p:nvSpPr>
        <p:spPr>
          <a:xfrm>
            <a:off x="929367" y="4789473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17%</a:t>
            </a:r>
            <a:endParaRPr lang="ru-RU" sz="900" dirty="0" smtClean="0"/>
          </a:p>
        </p:txBody>
      </p:sp>
      <p:sp>
        <p:nvSpPr>
          <p:cNvPr id="194" name="TextBox 193"/>
          <p:cNvSpPr txBox="1"/>
          <p:nvPr/>
        </p:nvSpPr>
        <p:spPr>
          <a:xfrm>
            <a:off x="561279" y="4789473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12%</a:t>
            </a:r>
            <a:endParaRPr lang="ru-RU" sz="900" dirty="0" smtClean="0"/>
          </a:p>
        </p:txBody>
      </p:sp>
      <p:sp>
        <p:nvSpPr>
          <p:cNvPr id="195" name="TextBox 194"/>
          <p:cNvSpPr txBox="1"/>
          <p:nvPr/>
        </p:nvSpPr>
        <p:spPr>
          <a:xfrm>
            <a:off x="428864" y="4292125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4</a:t>
            </a:r>
            <a:r>
              <a:rPr lang="en-US" sz="900" dirty="0" smtClean="0"/>
              <a:t>2%</a:t>
            </a:r>
            <a:endParaRPr lang="ru-RU" sz="900" dirty="0" smtClean="0"/>
          </a:p>
        </p:txBody>
      </p:sp>
      <p:cxnSp>
        <p:nvCxnSpPr>
          <p:cNvPr id="196" name="Прямая соединительная линия 195"/>
          <p:cNvCxnSpPr/>
          <p:nvPr/>
        </p:nvCxnSpPr>
        <p:spPr>
          <a:xfrm flipH="1">
            <a:off x="143412" y="5374702"/>
            <a:ext cx="5759095" cy="1747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2902" y="747271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MOEX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11967044" y="6554837"/>
            <a:ext cx="221619" cy="523220"/>
            <a:chOff x="11967044" y="6554837"/>
            <a:chExt cx="221619" cy="523220"/>
          </a:xfrm>
        </p:grpSpPr>
        <p:sp>
          <p:nvSpPr>
            <p:cNvPr id="13" name="Рамка 12"/>
            <p:cNvSpPr/>
            <p:nvPr/>
          </p:nvSpPr>
          <p:spPr>
            <a:xfrm>
              <a:off x="12003914" y="6583587"/>
              <a:ext cx="184749" cy="283654"/>
            </a:xfrm>
            <a:prstGeom prst="fram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8AC24A-295D-D040-8592-B503C49B09A9}"/>
                </a:ext>
              </a:extLst>
            </p:cNvPr>
            <p:cNvSpPr txBox="1"/>
            <p:nvPr/>
          </p:nvSpPr>
          <p:spPr>
            <a:xfrm>
              <a:off x="11967044" y="6554837"/>
              <a:ext cx="181523" cy="52322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  <a:endParaRPr lang="ru-RU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endPara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58AC24A-295D-D040-8592-B503C49B09A9}"/>
              </a:ext>
            </a:extLst>
          </p:cNvPr>
          <p:cNvSpPr txBox="1"/>
          <p:nvPr/>
        </p:nvSpPr>
        <p:spPr>
          <a:xfrm>
            <a:off x="90883" y="269417"/>
            <a:ext cx="1106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Быстро растущая аудитория физических лиц предпочитает такие инструменты как акции и инструменты срочного рынка, в то время как другие участники торгов отдают свое предпочтение облигациям в большей степени, чем акциям</a:t>
            </a:r>
            <a:endParaRPr lang="ru-RU" sz="1200" b="1" dirty="0">
              <a:solidFill>
                <a:schemeClr val="tx1">
                  <a:lumMod val="95000"/>
                  <a:lumOff val="5000"/>
                </a:schemeClr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26744" y="704146"/>
            <a:ext cx="11031586" cy="102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4" descr="одовой отчет ПАО Московская Биржа за 2019 г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5" b="23935"/>
          <a:stretch/>
        </p:blipFill>
        <p:spPr bwMode="auto">
          <a:xfrm rot="10800000" flipH="1" flipV="1">
            <a:off x="11017673" y="516140"/>
            <a:ext cx="1175743" cy="3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Прямая соединительная линия 22"/>
          <p:cNvCxnSpPr/>
          <p:nvPr/>
        </p:nvCxnSpPr>
        <p:spPr>
          <a:xfrm>
            <a:off x="5902507" y="839635"/>
            <a:ext cx="12418" cy="4631315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Группа 28"/>
          <p:cNvGrpSpPr/>
          <p:nvPr/>
        </p:nvGrpSpPr>
        <p:grpSpPr>
          <a:xfrm>
            <a:off x="2290710" y="714348"/>
            <a:ext cx="3665415" cy="2082148"/>
            <a:chOff x="2237092" y="768970"/>
            <a:chExt cx="3665415" cy="2082148"/>
          </a:xfrm>
        </p:grpSpPr>
        <p:graphicFrame>
          <p:nvGraphicFramePr>
            <p:cNvPr id="24" name="Диаграмма 23"/>
            <p:cNvGraphicFramePr/>
            <p:nvPr>
              <p:extLst>
                <p:ext uri="{D42A27DB-BD31-4B8C-83A1-F6EECF244321}">
                  <p14:modId xmlns:p14="http://schemas.microsoft.com/office/powerpoint/2010/main" val="2074509540"/>
                </p:ext>
              </p:extLst>
            </p:nvPr>
          </p:nvGraphicFramePr>
          <p:xfrm>
            <a:off x="2237092" y="768970"/>
            <a:ext cx="3665415" cy="20821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5" name="Прямоугольник 24"/>
            <p:cNvSpPr/>
            <p:nvPr/>
          </p:nvSpPr>
          <p:spPr>
            <a:xfrm>
              <a:off x="3474686" y="1998395"/>
              <a:ext cx="4988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900" dirty="0" smtClean="0"/>
                <a:t>29 841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45923" y="1994207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900" dirty="0" smtClean="0"/>
                <a:t>28 219</a:t>
              </a:r>
              <a:endParaRPr lang="ru-RU" sz="9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02858" y="1976703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900" smtClean="0"/>
                <a:t>30 617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96567" y="1976703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900" dirty="0" smtClean="0"/>
                <a:t>26 228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561095" y="174730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smtClean="0">
                <a:solidFill>
                  <a:srgbClr val="C00000"/>
                </a:solidFill>
              </a:rPr>
              <a:t>+13</a:t>
            </a:r>
            <a:r>
              <a:rPr lang="en-US" sz="900" b="1" dirty="0" smtClean="0">
                <a:solidFill>
                  <a:srgbClr val="C00000"/>
                </a:solidFill>
              </a:rPr>
              <a:t>%</a:t>
            </a:r>
            <a:endParaRPr lang="ru-RU" sz="900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387345" y="1768979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</a:rPr>
              <a:t>-</a:t>
            </a:r>
            <a:r>
              <a:rPr lang="en-US" sz="900" b="1" dirty="0">
                <a:solidFill>
                  <a:srgbClr val="C00000"/>
                </a:solidFill>
              </a:rPr>
              <a:t>5</a:t>
            </a:r>
            <a:r>
              <a:rPr lang="en-US" sz="900" b="1" dirty="0" smtClean="0">
                <a:solidFill>
                  <a:srgbClr val="C00000"/>
                </a:solidFill>
              </a:rPr>
              <a:t>%</a:t>
            </a:r>
            <a:endParaRPr lang="ru-RU" sz="900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45119" y="1749251"/>
            <a:ext cx="399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C00000"/>
                </a:solidFill>
              </a:rPr>
              <a:t>+7%</a:t>
            </a:r>
            <a:endParaRPr lang="ru-RU" sz="900" b="1" dirty="0">
              <a:solidFill>
                <a:srgbClr val="C00000"/>
              </a:solidFill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129888" y="1147417"/>
            <a:ext cx="2160821" cy="1428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8" name="Группа 47"/>
          <p:cNvGrpSpPr/>
          <p:nvPr/>
        </p:nvGrpSpPr>
        <p:grpSpPr>
          <a:xfrm>
            <a:off x="6068737" y="822519"/>
            <a:ext cx="5928347" cy="1315987"/>
            <a:chOff x="6066833" y="821905"/>
            <a:chExt cx="5928347" cy="1315987"/>
          </a:xfrm>
        </p:grpSpPr>
        <p:sp>
          <p:nvSpPr>
            <p:cNvPr id="125" name="Скругленный прямоугольник 124"/>
            <p:cNvSpPr/>
            <p:nvPr/>
          </p:nvSpPr>
          <p:spPr>
            <a:xfrm>
              <a:off x="6066833" y="821906"/>
              <a:ext cx="5893382" cy="13159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204652" y="821905"/>
              <a:ext cx="10342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2</a:t>
              </a:r>
              <a:r>
                <a:rPr lang="ru-RU" sz="1000" b="1" dirty="0" smtClean="0"/>
                <a:t>.</a:t>
              </a:r>
              <a:r>
                <a:rPr lang="en-US" sz="1000" b="1" dirty="0" smtClean="0"/>
                <a:t> “</a:t>
              </a:r>
              <a:r>
                <a:rPr lang="ru-RU" sz="1000" b="1" dirty="0" smtClean="0"/>
                <a:t>Ход торгов</a:t>
              </a:r>
              <a:r>
                <a:rPr lang="en-US" sz="1000" b="1" dirty="0" smtClean="0"/>
                <a:t>”</a:t>
              </a:r>
              <a:endParaRPr lang="ru-RU" sz="10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092558" y="1037743"/>
              <a:ext cx="59026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Информация в режиме реального времени о торгах на рынках Группы "Московская </a:t>
              </a:r>
              <a:r>
                <a:rPr lang="ru-RU" sz="1000"/>
                <a:t>Биржа</a:t>
              </a:r>
              <a:r>
                <a:rPr lang="ru-RU" sz="1000" smtClean="0"/>
                <a:t>"</a:t>
              </a:r>
              <a:endParaRPr lang="ru-RU" sz="1000" dirty="0"/>
            </a:p>
          </p:txBody>
        </p:sp>
        <p:grpSp>
          <p:nvGrpSpPr>
            <p:cNvPr id="160" name="Группа 159"/>
            <p:cNvGrpSpPr/>
            <p:nvPr/>
          </p:nvGrpSpPr>
          <p:grpSpPr>
            <a:xfrm>
              <a:off x="6203722" y="1264282"/>
              <a:ext cx="3457234" cy="250806"/>
              <a:chOff x="6208753" y="1319185"/>
              <a:chExt cx="3457234" cy="250806"/>
            </a:xfrm>
          </p:grpSpPr>
          <p:pic>
            <p:nvPicPr>
              <p:cNvPr id="127" name="Рисунок 126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8753" y="1363184"/>
                <a:ext cx="206807" cy="206807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6374701" y="1319185"/>
                <a:ext cx="3291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/>
                  <a:t>Подписчики, аналитики, автоматизированная обработка</a:t>
                </a:r>
              </a:p>
            </p:txBody>
          </p:sp>
        </p:grpSp>
        <p:grpSp>
          <p:nvGrpSpPr>
            <p:cNvPr id="161" name="Группа 160"/>
            <p:cNvGrpSpPr/>
            <p:nvPr/>
          </p:nvGrpSpPr>
          <p:grpSpPr>
            <a:xfrm>
              <a:off x="6179220" y="1561561"/>
              <a:ext cx="4710826" cy="255721"/>
              <a:chOff x="6183278" y="1616549"/>
              <a:chExt cx="4710826" cy="255721"/>
            </a:xfrm>
          </p:grpSpPr>
          <p:pic>
            <p:nvPicPr>
              <p:cNvPr id="129" name="Рисунок 128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3278" y="1620440"/>
                <a:ext cx="251830" cy="251830"/>
              </a:xfrm>
              <a:prstGeom prst="rect">
                <a:avLst/>
              </a:prstGeom>
            </p:spPr>
          </p:pic>
          <p:grpSp>
            <p:nvGrpSpPr>
              <p:cNvPr id="135" name="Группа 134"/>
              <p:cNvGrpSpPr/>
              <p:nvPr/>
            </p:nvGrpSpPr>
            <p:grpSpPr>
              <a:xfrm>
                <a:off x="6428899" y="1616549"/>
                <a:ext cx="4465205" cy="254145"/>
                <a:chOff x="6416969" y="1659350"/>
                <a:chExt cx="4465205" cy="254145"/>
              </a:xfrm>
            </p:grpSpPr>
            <p:sp>
              <p:nvSpPr>
                <p:cNvPr id="130" name="TextBox 129"/>
                <p:cNvSpPr txBox="1"/>
                <p:nvPr/>
              </p:nvSpPr>
              <p:spPr>
                <a:xfrm>
                  <a:off x="6416969" y="1659350"/>
                  <a:ext cx="14847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000" dirty="0" smtClean="0"/>
                    <a:t>1-3 мес.: 6 200 </a:t>
                  </a:r>
                  <a:r>
                    <a:rPr lang="ru-RU" sz="1000" dirty="0" err="1" smtClean="0"/>
                    <a:t>руб</a:t>
                  </a:r>
                  <a:r>
                    <a:rPr lang="ru-RU" sz="1000" dirty="0" smtClean="0"/>
                    <a:t>/мес.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7903294" y="1667274"/>
                  <a:ext cx="14526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000" dirty="0" smtClean="0"/>
                    <a:t>4-6 </a:t>
                  </a:r>
                  <a:r>
                    <a:rPr lang="ru-RU" sz="1000" dirty="0" err="1" smtClean="0"/>
                    <a:t>мес</a:t>
                  </a:r>
                  <a:r>
                    <a:rPr lang="ru-RU" sz="1000" dirty="0" smtClean="0"/>
                    <a:t>: 5 890 </a:t>
                  </a:r>
                  <a:r>
                    <a:rPr lang="ru-RU" sz="1000" dirty="0" err="1" smtClean="0"/>
                    <a:t>руб</a:t>
                  </a:r>
                  <a:r>
                    <a:rPr lang="ru-RU" sz="1000" dirty="0" smtClean="0"/>
                    <a:t>/мес.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9363810" y="1667274"/>
                  <a:ext cx="15183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000" dirty="0" smtClean="0"/>
                    <a:t>7-12 </a:t>
                  </a:r>
                  <a:r>
                    <a:rPr lang="ru-RU" sz="1000" dirty="0" err="1" smtClean="0"/>
                    <a:t>мес</a:t>
                  </a:r>
                  <a:r>
                    <a:rPr lang="ru-RU" sz="1000" dirty="0" smtClean="0"/>
                    <a:t>: 5 580 </a:t>
                  </a:r>
                  <a:r>
                    <a:rPr lang="ru-RU" sz="1000" dirty="0" err="1" smtClean="0"/>
                    <a:t>руб</a:t>
                  </a:r>
                  <a:r>
                    <a:rPr lang="ru-RU" sz="1000" dirty="0" smtClean="0"/>
                    <a:t>/мес.</a:t>
                  </a:r>
                </a:p>
              </p:txBody>
            </p:sp>
          </p:grpSp>
        </p:grpSp>
        <p:grpSp>
          <p:nvGrpSpPr>
            <p:cNvPr id="162" name="Группа 161"/>
            <p:cNvGrpSpPr/>
            <p:nvPr/>
          </p:nvGrpSpPr>
          <p:grpSpPr>
            <a:xfrm>
              <a:off x="6180287" y="1845785"/>
              <a:ext cx="5132952" cy="246221"/>
              <a:chOff x="6181872" y="1930020"/>
              <a:chExt cx="5132952" cy="246221"/>
            </a:xfrm>
          </p:grpSpPr>
          <p:pic>
            <p:nvPicPr>
              <p:cNvPr id="133" name="Рисунок 132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1872" y="1950127"/>
                <a:ext cx="211412" cy="211412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6393284" y="1930020"/>
                <a:ext cx="49215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 smtClean="0"/>
                  <a:t>Вебсайт</a:t>
                </a:r>
                <a:r>
                  <a:rPr lang="en-US" sz="1000" dirty="0" smtClean="0"/>
                  <a:t>, </a:t>
                </a:r>
                <a:r>
                  <a:rPr lang="ru-RU" sz="1000" dirty="0"/>
                  <a:t>информационный терминал </a:t>
                </a:r>
                <a:r>
                  <a:rPr lang="en-US" sz="1000" dirty="0" smtClean="0"/>
                  <a:t>“</a:t>
                </a:r>
                <a:r>
                  <a:rPr lang="ru-RU" sz="1000" dirty="0" smtClean="0"/>
                  <a:t>MOEX </a:t>
                </a:r>
                <a:r>
                  <a:rPr lang="ru-RU" sz="1000" dirty="0" err="1"/>
                  <a:t>Trade</a:t>
                </a:r>
                <a:r>
                  <a:rPr lang="ru-RU" sz="1000" dirty="0"/>
                  <a:t> </a:t>
                </a:r>
                <a:r>
                  <a:rPr lang="ru-RU" sz="1000" dirty="0" err="1" smtClean="0"/>
                  <a:t>Info</a:t>
                </a:r>
                <a:r>
                  <a:rPr lang="en-US" sz="1000" dirty="0" smtClean="0"/>
                  <a:t>”, </a:t>
                </a:r>
                <a:r>
                  <a:rPr lang="ru-RU" sz="1000" dirty="0" smtClean="0"/>
                  <a:t>мобильное приложение,</a:t>
                </a:r>
                <a:r>
                  <a:rPr lang="en-US" sz="1000" dirty="0"/>
                  <a:t> API</a:t>
                </a:r>
                <a:r>
                  <a:rPr lang="en-US" sz="1000" dirty="0" smtClean="0"/>
                  <a:t> </a:t>
                </a:r>
                <a:endParaRPr lang="ru-RU" sz="1000" dirty="0"/>
              </a:p>
            </p:txBody>
          </p:sp>
        </p:grpSp>
      </p:grpSp>
      <p:grpSp>
        <p:nvGrpSpPr>
          <p:cNvPr id="50" name="Группа 49"/>
          <p:cNvGrpSpPr/>
          <p:nvPr/>
        </p:nvGrpSpPr>
        <p:grpSpPr>
          <a:xfrm>
            <a:off x="6058163" y="2374614"/>
            <a:ext cx="5898281" cy="1271617"/>
            <a:chOff x="6050689" y="2201300"/>
            <a:chExt cx="5898281" cy="1271617"/>
          </a:xfrm>
        </p:grpSpPr>
        <p:sp>
          <p:nvSpPr>
            <p:cNvPr id="136" name="Скругленный прямоугольник 135"/>
            <p:cNvSpPr/>
            <p:nvPr/>
          </p:nvSpPr>
          <p:spPr>
            <a:xfrm>
              <a:off x="6050689" y="2201300"/>
              <a:ext cx="5898281" cy="127161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204652" y="2212813"/>
              <a:ext cx="11384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3</a:t>
              </a:r>
              <a:r>
                <a:rPr lang="ru-RU" sz="1000" b="1" dirty="0" smtClean="0"/>
                <a:t>.</a:t>
              </a:r>
              <a:r>
                <a:rPr lang="en-US" sz="1000" b="1" dirty="0" smtClean="0"/>
                <a:t> “</a:t>
              </a:r>
              <a:r>
                <a:rPr lang="ru-RU" sz="1000" b="1" dirty="0" smtClean="0"/>
                <a:t>Итоги торгов</a:t>
              </a:r>
              <a:r>
                <a:rPr lang="en-US" sz="1000" b="1" dirty="0" smtClean="0"/>
                <a:t>”</a:t>
              </a:r>
              <a:endParaRPr lang="ru-RU" sz="1000" b="1" dirty="0"/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6110922" y="2401096"/>
              <a:ext cx="58227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000" dirty="0">
                  <a:solidFill>
                    <a:srgbClr val="000000"/>
                  </a:solidFill>
                </a:rPr>
                <a:t>Информация с официальными ценами закрытия, котировками и объемами торгов на конец дня</a:t>
              </a:r>
              <a:r>
                <a:rPr lang="ru-RU" sz="1000" dirty="0" smtClean="0">
                  <a:solidFill>
                    <a:srgbClr val="000000"/>
                  </a:solidFill>
                </a:rPr>
                <a:t>. </a:t>
              </a:r>
              <a:r>
                <a:rPr lang="ru-RU" sz="1000" dirty="0" smtClean="0"/>
                <a:t>Агрегированные </a:t>
              </a:r>
              <a:r>
                <a:rPr lang="ru-RU" sz="1000" dirty="0"/>
                <a:t>итоги торгов и реестры сделок </a:t>
              </a:r>
              <a:r>
                <a:rPr lang="ru-RU" sz="1000" dirty="0" smtClean="0"/>
                <a:t>с рынков </a:t>
              </a:r>
              <a:r>
                <a:rPr lang="ru-RU" sz="1000" dirty="0"/>
                <a:t>Группы "Московская Биржа</a:t>
              </a:r>
              <a:r>
                <a:rPr lang="ru-RU" sz="1000" dirty="0" smtClean="0"/>
                <a:t>"</a:t>
              </a:r>
              <a:endParaRPr lang="ru-RU" sz="1000" dirty="0"/>
            </a:p>
          </p:txBody>
        </p:sp>
        <p:grpSp>
          <p:nvGrpSpPr>
            <p:cNvPr id="165" name="Группа 164"/>
            <p:cNvGrpSpPr/>
            <p:nvPr/>
          </p:nvGrpSpPr>
          <p:grpSpPr>
            <a:xfrm>
              <a:off x="8380724" y="3140177"/>
              <a:ext cx="1090156" cy="246221"/>
              <a:chOff x="6181872" y="3630609"/>
              <a:chExt cx="1090156" cy="246221"/>
            </a:xfrm>
          </p:grpSpPr>
          <p:pic>
            <p:nvPicPr>
              <p:cNvPr id="141" name="Рисунок 140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81872" y="3654475"/>
                <a:ext cx="211412" cy="211412"/>
              </a:xfrm>
              <a:prstGeom prst="rect">
                <a:avLst/>
              </a:prstGeom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6388453" y="3630609"/>
                <a:ext cx="8835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 smtClean="0"/>
                  <a:t>Вебсайт,</a:t>
                </a:r>
                <a:r>
                  <a:rPr lang="en-US" sz="1000" dirty="0" smtClean="0"/>
                  <a:t> </a:t>
                </a:r>
                <a:r>
                  <a:rPr lang="en-US" sz="1000" dirty="0"/>
                  <a:t>API</a:t>
                </a:r>
                <a:r>
                  <a:rPr lang="en-US" sz="1000" dirty="0" smtClean="0"/>
                  <a:t> </a:t>
                </a:r>
                <a:endParaRPr lang="ru-RU" sz="1000" dirty="0"/>
              </a:p>
            </p:txBody>
          </p:sp>
        </p:grpSp>
        <p:grpSp>
          <p:nvGrpSpPr>
            <p:cNvPr id="163" name="Группа 162"/>
            <p:cNvGrpSpPr/>
            <p:nvPr/>
          </p:nvGrpSpPr>
          <p:grpSpPr>
            <a:xfrm>
              <a:off x="6177814" y="2884398"/>
              <a:ext cx="4788648" cy="246221"/>
              <a:chOff x="6207228" y="3067881"/>
              <a:chExt cx="4788648" cy="246221"/>
            </a:xfrm>
          </p:grpSpPr>
          <p:pic>
            <p:nvPicPr>
              <p:cNvPr id="139" name="Рисунок 138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7228" y="3087589"/>
                <a:ext cx="206807" cy="206807"/>
              </a:xfrm>
              <a:prstGeom prst="rect">
                <a:avLst/>
              </a:prstGeom>
            </p:spPr>
          </p:pic>
          <p:sp>
            <p:nvSpPr>
              <p:cNvPr id="143" name="TextBox 142"/>
              <p:cNvSpPr txBox="1"/>
              <p:nvPr/>
            </p:nvSpPr>
            <p:spPr>
              <a:xfrm>
                <a:off x="6372494" y="3067881"/>
                <a:ext cx="46233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/>
                  <a:t>Подписчики, аналитики, </a:t>
                </a:r>
                <a:r>
                  <a:rPr lang="ru-RU" sz="1000" dirty="0" err="1"/>
                  <a:t>рискменеджеры</a:t>
                </a:r>
                <a:r>
                  <a:rPr lang="ru-RU" sz="1000" dirty="0"/>
                  <a:t>, </a:t>
                </a:r>
                <a:r>
                  <a:rPr lang="ru-RU" sz="1000" dirty="0" err="1"/>
                  <a:t>бэк</a:t>
                </a:r>
                <a:r>
                  <a:rPr lang="ru-RU" sz="1000" dirty="0"/>
                  <a:t>-офисы, автоматическая обработка</a:t>
                </a:r>
              </a:p>
            </p:txBody>
          </p:sp>
        </p:grpSp>
        <p:grpSp>
          <p:nvGrpSpPr>
            <p:cNvPr id="164" name="Группа 163"/>
            <p:cNvGrpSpPr/>
            <p:nvPr/>
          </p:nvGrpSpPr>
          <p:grpSpPr>
            <a:xfrm>
              <a:off x="6177752" y="3122545"/>
              <a:ext cx="1857695" cy="266748"/>
              <a:chOff x="6177814" y="3333810"/>
              <a:chExt cx="1857695" cy="266748"/>
            </a:xfrm>
          </p:grpSpPr>
          <p:pic>
            <p:nvPicPr>
              <p:cNvPr id="140" name="Рисунок 139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7814" y="3348728"/>
                <a:ext cx="251830" cy="251830"/>
              </a:xfrm>
              <a:prstGeom prst="rect">
                <a:avLst/>
              </a:prstGeom>
            </p:spPr>
          </p:pic>
          <p:sp>
            <p:nvSpPr>
              <p:cNvPr id="144" name="TextBox 143"/>
              <p:cNvSpPr txBox="1"/>
              <p:nvPr/>
            </p:nvSpPr>
            <p:spPr>
              <a:xfrm>
                <a:off x="6398522" y="3333810"/>
                <a:ext cx="16369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 smtClean="0"/>
                  <a:t>От 1 </a:t>
                </a:r>
                <a:r>
                  <a:rPr lang="ru-RU" sz="1000" dirty="0" err="1" smtClean="0"/>
                  <a:t>мес</a:t>
                </a:r>
                <a:r>
                  <a:rPr lang="ru-RU" sz="1000" dirty="0" smtClean="0"/>
                  <a:t>: </a:t>
                </a:r>
                <a:r>
                  <a:rPr lang="mr-IN" sz="1000" dirty="0"/>
                  <a:t>2 </a:t>
                </a:r>
                <a:r>
                  <a:rPr lang="mr-IN" sz="1000" dirty="0" smtClean="0"/>
                  <a:t>700 </a:t>
                </a:r>
                <a:r>
                  <a:rPr lang="mr-IN" sz="1000" dirty="0" err="1" smtClean="0"/>
                  <a:t>руб</a:t>
                </a:r>
                <a:r>
                  <a:rPr lang="mr-IN" sz="1000" dirty="0" smtClean="0"/>
                  <a:t>/</a:t>
                </a:r>
                <a:r>
                  <a:rPr lang="mr-IN" sz="1000" dirty="0" err="1" smtClean="0"/>
                  <a:t>мес</a:t>
                </a:r>
                <a:r>
                  <a:rPr lang="ru-RU" sz="1000" dirty="0" smtClean="0"/>
                  <a:t>.</a:t>
                </a:r>
                <a:endParaRPr lang="ru-RU" sz="1000" dirty="0"/>
              </a:p>
            </p:txBody>
          </p:sp>
        </p:grpSp>
      </p:grpSp>
      <p:grpSp>
        <p:nvGrpSpPr>
          <p:cNvPr id="170" name="Группа 169"/>
          <p:cNvGrpSpPr/>
          <p:nvPr/>
        </p:nvGrpSpPr>
        <p:grpSpPr>
          <a:xfrm>
            <a:off x="6072528" y="3864351"/>
            <a:ext cx="5894516" cy="1660544"/>
            <a:chOff x="6050153" y="3787827"/>
            <a:chExt cx="5985172" cy="1660544"/>
          </a:xfrm>
        </p:grpSpPr>
        <p:sp>
          <p:nvSpPr>
            <p:cNvPr id="145" name="Скругленный прямоугольник 144"/>
            <p:cNvSpPr/>
            <p:nvPr/>
          </p:nvSpPr>
          <p:spPr>
            <a:xfrm>
              <a:off x="6050153" y="3787827"/>
              <a:ext cx="5985172" cy="16605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208253" y="3798360"/>
              <a:ext cx="14782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4</a:t>
              </a:r>
              <a:r>
                <a:rPr lang="ru-RU" sz="1000" b="1" dirty="0" smtClean="0"/>
                <a:t>.</a:t>
              </a:r>
              <a:r>
                <a:rPr lang="en-US" sz="1000" b="1" dirty="0" smtClean="0"/>
                <a:t> “</a:t>
              </a:r>
              <a:r>
                <a:rPr lang="ru-RU" sz="1000" b="1" dirty="0" smtClean="0"/>
                <a:t>Архивные данные</a:t>
              </a:r>
              <a:r>
                <a:rPr lang="en-US" sz="1000" b="1" dirty="0" smtClean="0"/>
                <a:t>”</a:t>
              </a:r>
              <a:endParaRPr lang="ru-RU" sz="10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6114516" y="4016613"/>
              <a:ext cx="53178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Архивные данные за </a:t>
              </a:r>
              <a:r>
                <a:rPr lang="ru-RU" sz="1000" dirty="0"/>
                <a:t>выбранный период о ценах и объемах сделок и </a:t>
              </a:r>
              <a:r>
                <a:rPr lang="ru-RU" sz="1000" dirty="0" smtClean="0"/>
                <a:t>заявок </a:t>
              </a:r>
              <a:r>
                <a:rPr lang="ru-RU" sz="1000" dirty="0"/>
                <a:t>по любому рынку </a:t>
              </a:r>
              <a:r>
                <a:rPr lang="ru-RU" sz="1000" dirty="0" smtClean="0"/>
                <a:t>Группы </a:t>
              </a:r>
              <a:r>
                <a:rPr lang="ru-RU" sz="1000" dirty="0"/>
                <a:t>"Московская Биржа</a:t>
              </a:r>
              <a:r>
                <a:rPr lang="ru-RU" sz="1000" dirty="0" smtClean="0"/>
                <a:t>"</a:t>
              </a:r>
              <a:endParaRPr lang="ru-RU" sz="1000" dirty="0"/>
            </a:p>
          </p:txBody>
        </p:sp>
        <p:grpSp>
          <p:nvGrpSpPr>
            <p:cNvPr id="168" name="Группа 167"/>
            <p:cNvGrpSpPr/>
            <p:nvPr/>
          </p:nvGrpSpPr>
          <p:grpSpPr>
            <a:xfrm>
              <a:off x="9573578" y="4436636"/>
              <a:ext cx="2441349" cy="553998"/>
              <a:chOff x="9616159" y="4802531"/>
              <a:chExt cx="2441349" cy="553998"/>
            </a:xfrm>
          </p:grpSpPr>
          <p:pic>
            <p:nvPicPr>
              <p:cNvPr id="151" name="Рисунок 150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16159" y="4871408"/>
                <a:ext cx="206807" cy="206807"/>
              </a:xfrm>
              <a:prstGeom prst="rect">
                <a:avLst/>
              </a:prstGeom>
            </p:spPr>
          </p:pic>
          <p:sp>
            <p:nvSpPr>
              <p:cNvPr id="152" name="TextBox 151"/>
              <p:cNvSpPr txBox="1"/>
              <p:nvPr/>
            </p:nvSpPr>
            <p:spPr>
              <a:xfrm>
                <a:off x="9830417" y="4802531"/>
                <a:ext cx="222709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000" dirty="0"/>
                  <a:t>Аналитики, </a:t>
                </a:r>
                <a:r>
                  <a:rPr lang="ru-RU" sz="1000" dirty="0" err="1"/>
                  <a:t>бэк</a:t>
                </a:r>
                <a:r>
                  <a:rPr lang="ru-RU" sz="1000" dirty="0"/>
                  <a:t>-офисы, разработчики торговых стратегий, автоматическая обработка</a:t>
                </a:r>
              </a:p>
            </p:txBody>
          </p:sp>
        </p:grpSp>
        <p:grpSp>
          <p:nvGrpSpPr>
            <p:cNvPr id="169" name="Группа 168"/>
            <p:cNvGrpSpPr/>
            <p:nvPr/>
          </p:nvGrpSpPr>
          <p:grpSpPr>
            <a:xfrm>
              <a:off x="6212486" y="4455029"/>
              <a:ext cx="3434310" cy="707886"/>
              <a:chOff x="6230157" y="4810314"/>
              <a:chExt cx="3434310" cy="707886"/>
            </a:xfrm>
          </p:grpSpPr>
          <p:pic>
            <p:nvPicPr>
              <p:cNvPr id="153" name="Рисунок 152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0157" y="4865105"/>
                <a:ext cx="251830" cy="251830"/>
              </a:xfrm>
              <a:prstGeom prst="rect">
                <a:avLst/>
              </a:prstGeom>
            </p:spPr>
          </p:pic>
          <p:sp>
            <p:nvSpPr>
              <p:cNvPr id="154" name="TextBox 153"/>
              <p:cNvSpPr txBox="1"/>
              <p:nvPr/>
            </p:nvSpPr>
            <p:spPr>
              <a:xfrm>
                <a:off x="6491757" y="4810314"/>
                <a:ext cx="31727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mr-IN" sz="1000" dirty="0" err="1" smtClean="0"/>
                  <a:t>рынок</a:t>
                </a:r>
                <a:r>
                  <a:rPr lang="mr-IN" sz="1000" dirty="0" smtClean="0"/>
                  <a:t> </a:t>
                </a:r>
                <a:r>
                  <a:rPr lang="mr-IN" sz="1000" dirty="0"/>
                  <a:t>(</a:t>
                </a:r>
                <a:r>
                  <a:rPr lang="mr-IN" sz="1000" dirty="0" err="1" smtClean="0"/>
                  <a:t>мес</a:t>
                </a:r>
                <a:r>
                  <a:rPr lang="ru-RU" sz="1000" dirty="0" smtClean="0"/>
                  <a:t>.</a:t>
                </a:r>
                <a:r>
                  <a:rPr lang="mr-IN" sz="1000" dirty="0" smtClean="0"/>
                  <a:t>/</a:t>
                </a:r>
                <a:r>
                  <a:rPr lang="mr-IN" sz="1000" dirty="0" err="1" smtClean="0"/>
                  <a:t>год</a:t>
                </a:r>
                <a:r>
                  <a:rPr lang="mr-IN" sz="1000" dirty="0" smtClean="0"/>
                  <a:t>) </a:t>
                </a:r>
                <a:r>
                  <a:rPr lang="mr-IN" sz="1000" dirty="0"/>
                  <a:t>– </a:t>
                </a:r>
                <a:r>
                  <a:rPr lang="ru-RU" sz="1000" dirty="0" smtClean="0"/>
                  <a:t>2700 </a:t>
                </a:r>
                <a:r>
                  <a:rPr lang="mr-IN" sz="1000" dirty="0" smtClean="0"/>
                  <a:t>–</a:t>
                </a:r>
                <a:r>
                  <a:rPr lang="ru-RU" sz="1000" dirty="0" smtClean="0"/>
                  <a:t> 15 000 </a:t>
                </a:r>
                <a:r>
                  <a:rPr lang="ru-RU" sz="1000" dirty="0" err="1" smtClean="0"/>
                  <a:t>руб</a:t>
                </a:r>
                <a:r>
                  <a:rPr lang="ru-RU" sz="1000" dirty="0" smtClean="0"/>
                  <a:t>/  45 000 </a:t>
                </a:r>
                <a:r>
                  <a:rPr lang="mr-IN" sz="1000" dirty="0" smtClean="0"/>
                  <a:t>–</a:t>
                </a:r>
                <a:r>
                  <a:rPr lang="ru-RU" sz="1000" dirty="0" smtClean="0"/>
                  <a:t> 150 000 </a:t>
                </a:r>
                <a:r>
                  <a:rPr lang="ru-RU" sz="1000" dirty="0" err="1" smtClean="0"/>
                  <a:t>руб</a:t>
                </a:r>
                <a:r>
                  <a:rPr lang="ru-RU" sz="1000" dirty="0" smtClean="0"/>
                  <a:t/>
                </a:r>
                <a:br>
                  <a:rPr lang="ru-RU" sz="1000" dirty="0" smtClean="0"/>
                </a:br>
                <a:r>
                  <a:rPr lang="mr-IN" sz="1000" dirty="0" err="1" smtClean="0"/>
                  <a:t>инструмент</a:t>
                </a:r>
                <a:r>
                  <a:rPr lang="mr-IN" sz="1000" dirty="0" smtClean="0"/>
                  <a:t> </a:t>
                </a:r>
                <a:r>
                  <a:rPr lang="mr-IN" sz="1000" dirty="0"/>
                  <a:t>(</a:t>
                </a:r>
                <a:r>
                  <a:rPr lang="mr-IN" sz="1000" dirty="0" err="1" smtClean="0"/>
                  <a:t>мес</a:t>
                </a:r>
                <a:r>
                  <a:rPr lang="ru-RU" sz="1000" dirty="0" smtClean="0"/>
                  <a:t>.</a:t>
                </a:r>
                <a:r>
                  <a:rPr lang="mr-IN" sz="1000" dirty="0" smtClean="0"/>
                  <a:t>/</a:t>
                </a:r>
                <a:r>
                  <a:rPr lang="mr-IN" sz="1000" dirty="0" err="1" smtClean="0"/>
                  <a:t>год</a:t>
                </a:r>
                <a:r>
                  <a:rPr lang="mr-IN" sz="1000" dirty="0" smtClean="0"/>
                  <a:t>) </a:t>
                </a:r>
                <a:r>
                  <a:rPr lang="mr-IN" sz="1000" dirty="0"/>
                  <a:t>– </a:t>
                </a:r>
                <a:r>
                  <a:rPr lang="ru-RU" sz="1000" dirty="0" smtClean="0"/>
                  <a:t>1500 </a:t>
                </a:r>
                <a:r>
                  <a:rPr lang="mr-IN" sz="1000" dirty="0" smtClean="0"/>
                  <a:t>–</a:t>
                </a:r>
                <a:r>
                  <a:rPr lang="ru-RU" sz="1000" dirty="0" smtClean="0"/>
                  <a:t> 4500 </a:t>
                </a:r>
                <a:r>
                  <a:rPr lang="ru-RU" sz="1000" dirty="0" err="1" smtClean="0"/>
                  <a:t>руб</a:t>
                </a:r>
                <a:r>
                  <a:rPr lang="ru-RU" sz="1000" dirty="0" smtClean="0"/>
                  <a:t>/ 15 000 </a:t>
                </a:r>
                <a:r>
                  <a:rPr lang="mr-IN" sz="1000" dirty="0" smtClean="0"/>
                  <a:t>–</a:t>
                </a:r>
                <a:r>
                  <a:rPr lang="ru-RU" sz="1000" dirty="0" smtClean="0"/>
                  <a:t> 45 000 </a:t>
                </a:r>
                <a:r>
                  <a:rPr lang="ru-RU" sz="1000" dirty="0" err="1" smtClean="0"/>
                  <a:t>руб</a:t>
                </a:r>
                <a:endParaRPr lang="ru-RU" sz="1000" dirty="0"/>
              </a:p>
            </p:txBody>
          </p:sp>
        </p:grpSp>
        <p:grpSp>
          <p:nvGrpSpPr>
            <p:cNvPr id="167" name="Группа 166"/>
            <p:cNvGrpSpPr/>
            <p:nvPr/>
          </p:nvGrpSpPr>
          <p:grpSpPr>
            <a:xfrm>
              <a:off x="9573579" y="4999033"/>
              <a:ext cx="1053454" cy="400110"/>
              <a:chOff x="9616895" y="5353129"/>
              <a:chExt cx="1053454" cy="400110"/>
            </a:xfrm>
          </p:grpSpPr>
          <p:pic>
            <p:nvPicPr>
              <p:cNvPr id="157" name="Рисунок 156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16895" y="5472779"/>
                <a:ext cx="211412" cy="211412"/>
              </a:xfrm>
              <a:prstGeom prst="rect">
                <a:avLst/>
              </a:prstGeom>
            </p:spPr>
          </p:pic>
          <p:sp>
            <p:nvSpPr>
              <p:cNvPr id="158" name="TextBox 157"/>
              <p:cNvSpPr txBox="1"/>
              <p:nvPr/>
            </p:nvSpPr>
            <p:spPr>
              <a:xfrm>
                <a:off x="9878145" y="5353129"/>
                <a:ext cx="7922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 smtClean="0"/>
                  <a:t>А и В: </a:t>
                </a:r>
                <a:r>
                  <a:rPr lang="en-US" sz="1000" dirty="0" smtClean="0"/>
                  <a:t>csv</a:t>
                </a:r>
                <a:br>
                  <a:rPr lang="en-US" sz="1000" dirty="0" smtClean="0"/>
                </a:br>
                <a:r>
                  <a:rPr lang="en-US" sz="1000" dirty="0" smtClean="0"/>
                  <a:t>C: xml </a:t>
                </a:r>
                <a:r>
                  <a:rPr lang="ru-RU" sz="1000" dirty="0" smtClean="0"/>
                  <a:t>и </a:t>
                </a:r>
                <a:r>
                  <a:rPr lang="en-US" sz="1000" dirty="0" smtClean="0"/>
                  <a:t>csv</a:t>
                </a:r>
                <a:endParaRPr lang="ru-RU" sz="1000" dirty="0"/>
              </a:p>
            </p:txBody>
          </p:sp>
        </p:grpSp>
      </p:grpSp>
      <p:grpSp>
        <p:nvGrpSpPr>
          <p:cNvPr id="51" name="Группа 50"/>
          <p:cNvGrpSpPr/>
          <p:nvPr/>
        </p:nvGrpSpPr>
        <p:grpSpPr>
          <a:xfrm>
            <a:off x="133175" y="5621890"/>
            <a:ext cx="5837804" cy="959625"/>
            <a:chOff x="6047177" y="5251592"/>
            <a:chExt cx="5919867" cy="959625"/>
          </a:xfrm>
        </p:grpSpPr>
        <p:sp>
          <p:nvSpPr>
            <p:cNvPr id="199" name="Скругленный прямоугольник 198"/>
            <p:cNvSpPr/>
            <p:nvPr/>
          </p:nvSpPr>
          <p:spPr>
            <a:xfrm>
              <a:off x="6047177" y="5251592"/>
              <a:ext cx="5919867" cy="9596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259807" y="5251592"/>
              <a:ext cx="15998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1</a:t>
              </a:r>
              <a:r>
                <a:rPr lang="ru-RU" sz="1000" b="1" dirty="0" smtClean="0"/>
                <a:t>.</a:t>
              </a:r>
              <a:r>
                <a:rPr lang="en-US" sz="1000" b="1" dirty="0" smtClean="0"/>
                <a:t> “</a:t>
              </a:r>
              <a:r>
                <a:rPr lang="ru-RU" sz="1000" b="1" dirty="0" smtClean="0"/>
                <a:t>Справочные данные</a:t>
              </a:r>
              <a:r>
                <a:rPr lang="en-US" sz="1000" b="1" dirty="0" smtClean="0"/>
                <a:t>”</a:t>
              </a:r>
              <a:endParaRPr lang="ru-RU" sz="1000" b="1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6107908" y="5460611"/>
              <a:ext cx="5775084" cy="400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Ежедневно обновляемые справочные </a:t>
              </a:r>
              <a:r>
                <a:rPr lang="ru-RU" sz="1000" dirty="0" smtClean="0"/>
                <a:t>данные: </a:t>
              </a:r>
              <a:r>
                <a:rPr lang="ru-RU" sz="1000" dirty="0"/>
                <a:t>список торгуемых инструментов и изменение их </a:t>
              </a:r>
              <a:r>
                <a:rPr lang="ru-RU" sz="1000" dirty="0" smtClean="0"/>
                <a:t>параметров</a:t>
              </a:r>
              <a:endParaRPr lang="ru-RU" sz="1000" dirty="0"/>
            </a:p>
          </p:txBody>
        </p:sp>
        <p:pic>
          <p:nvPicPr>
            <p:cNvPr id="173" name="Рисунок 172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579" y="5905437"/>
              <a:ext cx="206807" cy="206807"/>
            </a:xfrm>
            <a:prstGeom prst="rect">
              <a:avLst/>
            </a:prstGeom>
          </p:spPr>
        </p:pic>
        <p:sp>
          <p:nvSpPr>
            <p:cNvPr id="174" name="TextBox 173"/>
            <p:cNvSpPr txBox="1"/>
            <p:nvPr/>
          </p:nvSpPr>
          <p:spPr>
            <a:xfrm>
              <a:off x="6304009" y="5866023"/>
              <a:ext cx="2935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/>
                <a:t>Аналитики, </a:t>
              </a:r>
              <a:r>
                <a:rPr lang="ru-RU" sz="1000" dirty="0" err="1"/>
                <a:t>бэк</a:t>
              </a:r>
              <a:r>
                <a:rPr lang="ru-RU" sz="1000" dirty="0"/>
                <a:t>-офисы, автоматическая обработка</a:t>
              </a:r>
            </a:p>
          </p:txBody>
        </p:sp>
        <p:pic>
          <p:nvPicPr>
            <p:cNvPr id="175" name="Рисунок 174"/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2448" y="5848251"/>
              <a:ext cx="251830" cy="251830"/>
            </a:xfrm>
            <a:prstGeom prst="rect">
              <a:avLst/>
            </a:prstGeom>
          </p:spPr>
        </p:pic>
        <p:sp>
          <p:nvSpPr>
            <p:cNvPr id="176" name="TextBox 175"/>
            <p:cNvSpPr txBox="1"/>
            <p:nvPr/>
          </p:nvSpPr>
          <p:spPr>
            <a:xfrm>
              <a:off x="9523085" y="5850812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/>
                <a:t>free</a:t>
              </a:r>
              <a:endParaRPr lang="ru-RU" sz="1000" dirty="0"/>
            </a:p>
          </p:txBody>
        </p:sp>
        <p:pic>
          <p:nvPicPr>
            <p:cNvPr id="177" name="Рисунок 176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4757" y="5861496"/>
              <a:ext cx="211412" cy="211412"/>
            </a:xfrm>
            <a:prstGeom prst="rect">
              <a:avLst/>
            </a:prstGeom>
          </p:spPr>
        </p:pic>
        <p:sp>
          <p:nvSpPr>
            <p:cNvPr id="178" name="TextBox 177"/>
            <p:cNvSpPr txBox="1"/>
            <p:nvPr/>
          </p:nvSpPr>
          <p:spPr>
            <a:xfrm>
              <a:off x="10264630" y="5826686"/>
              <a:ext cx="6607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xml </a:t>
              </a:r>
              <a:r>
                <a:rPr lang="ru-RU" sz="1000" dirty="0"/>
                <a:t>и </a:t>
              </a:r>
              <a:r>
                <a:rPr lang="en-US" sz="1000" dirty="0"/>
                <a:t>csv</a:t>
              </a:r>
              <a:endParaRPr lang="ru-RU" sz="1000" dirty="0"/>
            </a:p>
          </p:txBody>
        </p:sp>
      </p:grpSp>
      <p:grpSp>
        <p:nvGrpSpPr>
          <p:cNvPr id="53" name="Группа 52"/>
          <p:cNvGrpSpPr/>
          <p:nvPr/>
        </p:nvGrpSpPr>
        <p:grpSpPr>
          <a:xfrm>
            <a:off x="6094462" y="5732793"/>
            <a:ext cx="5921000" cy="822044"/>
            <a:chOff x="6046044" y="6074730"/>
            <a:chExt cx="5921000" cy="822044"/>
          </a:xfrm>
        </p:grpSpPr>
        <p:sp>
          <p:nvSpPr>
            <p:cNvPr id="200" name="Скругленный прямоугольник 199"/>
            <p:cNvSpPr/>
            <p:nvPr/>
          </p:nvSpPr>
          <p:spPr>
            <a:xfrm>
              <a:off x="6046044" y="6074730"/>
              <a:ext cx="5921000" cy="8220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6236566" y="6091406"/>
              <a:ext cx="2008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5</a:t>
              </a:r>
              <a:r>
                <a:rPr lang="ru-RU" sz="1000" b="1" dirty="0" smtClean="0"/>
                <a:t>.</a:t>
              </a:r>
              <a:r>
                <a:rPr lang="en-US" sz="1000" b="1" dirty="0" smtClean="0"/>
                <a:t> “</a:t>
              </a:r>
              <a:r>
                <a:rPr lang="ru-RU" sz="1000" b="1" dirty="0" smtClean="0"/>
                <a:t>Индикативные ставки риска</a:t>
              </a:r>
              <a:r>
                <a:rPr lang="en-US" sz="1000" b="1" dirty="0" smtClean="0"/>
                <a:t>”</a:t>
              </a:r>
              <a:endParaRPr lang="ru-RU" sz="1000" b="1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138116" y="6293614"/>
              <a:ext cx="55114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Индикативные </a:t>
              </a:r>
              <a:r>
                <a:rPr lang="ru-RU" sz="1000" dirty="0"/>
                <a:t>и </a:t>
              </a:r>
              <a:r>
                <a:rPr lang="ru-RU" sz="1000" dirty="0" smtClean="0"/>
                <a:t>относительные (по </a:t>
              </a:r>
              <a:r>
                <a:rPr lang="ru-RU" sz="1000" dirty="0"/>
                <a:t>парам инструментов) </a:t>
              </a:r>
              <a:r>
                <a:rPr lang="ru-RU" sz="1000" dirty="0" smtClean="0"/>
                <a:t>ставки риска</a:t>
              </a:r>
              <a:r>
                <a:rPr lang="ru-RU" sz="1000" dirty="0"/>
                <a:t>, </a:t>
              </a:r>
              <a:r>
                <a:rPr lang="ru-RU" sz="1000" dirty="0" smtClean="0"/>
                <a:t>рассчитываемые НКЦ</a:t>
              </a:r>
              <a:endParaRPr lang="ru-RU" sz="1000" dirty="0"/>
            </a:p>
          </p:txBody>
        </p:sp>
        <p:pic>
          <p:nvPicPr>
            <p:cNvPr id="203" name="Рисунок 202"/>
            <p:cNvPicPr>
              <a:picLocks noChangeAspect="1"/>
            </p:cNvPicPr>
            <p:nvPr/>
          </p:nvPicPr>
          <p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308" y="6543478"/>
              <a:ext cx="251830" cy="251830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6384536" y="6571456"/>
              <a:ext cx="1117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1000" dirty="0"/>
                <a:t>6 000 </a:t>
              </a:r>
              <a:r>
                <a:rPr lang="mr-IN" sz="1000" dirty="0" err="1"/>
                <a:t>руб</a:t>
              </a:r>
              <a:r>
                <a:rPr lang="mr-IN" sz="1000" dirty="0"/>
                <a:t>./</a:t>
              </a:r>
              <a:r>
                <a:rPr lang="mr-IN" sz="1000" dirty="0" err="1"/>
                <a:t>мес</a:t>
              </a:r>
              <a:r>
                <a:rPr lang="mr-IN" sz="1000" dirty="0"/>
                <a:t>.</a:t>
              </a:r>
              <a:endParaRPr lang="ru-RU" sz="1000" dirty="0"/>
            </a:p>
          </p:txBody>
        </p:sp>
        <p:pic>
          <p:nvPicPr>
            <p:cNvPr id="205" name="Рисунок 204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940" y="6586559"/>
              <a:ext cx="211412" cy="211412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7876532" y="6553380"/>
              <a:ext cx="9476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Xml</a:t>
              </a:r>
              <a:r>
                <a:rPr lang="ru-RU" sz="1000" dirty="0" smtClean="0"/>
                <a:t>, </a:t>
              </a:r>
              <a:r>
                <a:rPr lang="en-US" sz="1000" dirty="0" smtClean="0"/>
                <a:t>csv</a:t>
              </a:r>
              <a:r>
                <a:rPr lang="ru-RU" sz="1000" dirty="0" smtClean="0"/>
                <a:t> и </a:t>
              </a:r>
              <a:r>
                <a:rPr lang="en-US" sz="1000" dirty="0" err="1" smtClean="0"/>
                <a:t>json</a:t>
              </a:r>
              <a:endParaRPr lang="ru-RU" sz="1000" dirty="0"/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5225198" y="1226215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smtClean="0"/>
              <a:t>129 864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500712" y="1521332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smtClean="0"/>
              <a:t>82 370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777732" y="1473487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smtClean="0"/>
              <a:t>89 263</a:t>
            </a:r>
            <a:endParaRPr lang="ru-RU" sz="900" dirty="0" smtClean="0"/>
          </a:p>
        </p:txBody>
      </p:sp>
      <p:sp>
        <p:nvSpPr>
          <p:cNvPr id="182" name="TextBox 181"/>
          <p:cNvSpPr txBox="1"/>
          <p:nvPr/>
        </p:nvSpPr>
        <p:spPr>
          <a:xfrm>
            <a:off x="3004636" y="1520282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84 497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821363" y="1343681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>
                <a:solidFill>
                  <a:srgbClr val="E10004"/>
                </a:solidFill>
              </a:rPr>
              <a:t>+</a:t>
            </a:r>
            <a:r>
              <a:rPr lang="en-US" sz="900" b="1" dirty="0" smtClean="0">
                <a:solidFill>
                  <a:srgbClr val="E10004"/>
                </a:solidFill>
              </a:rPr>
              <a:t>5%</a:t>
            </a:r>
            <a:endParaRPr lang="ru-RU" sz="900" b="1" dirty="0">
              <a:solidFill>
                <a:srgbClr val="E10004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4558652" y="1388444"/>
            <a:ext cx="360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rgbClr val="E10004"/>
                </a:solidFill>
              </a:rPr>
              <a:t>-</a:t>
            </a:r>
            <a:r>
              <a:rPr lang="ru-RU" sz="900" b="1" dirty="0">
                <a:solidFill>
                  <a:srgbClr val="E10004"/>
                </a:solidFill>
              </a:rPr>
              <a:t>7</a:t>
            </a:r>
            <a:r>
              <a:rPr lang="en-US" sz="900" b="1" dirty="0" smtClean="0">
                <a:solidFill>
                  <a:srgbClr val="E10004"/>
                </a:solidFill>
              </a:rPr>
              <a:t>%</a:t>
            </a:r>
            <a:endParaRPr lang="ru-RU" sz="900" b="1" dirty="0">
              <a:solidFill>
                <a:srgbClr val="E10004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271369" y="1097014"/>
            <a:ext cx="463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rgbClr val="E10004"/>
                </a:solidFill>
              </a:rPr>
              <a:t>+</a:t>
            </a:r>
            <a:r>
              <a:rPr lang="ru-RU" sz="900" b="1" dirty="0" smtClean="0">
                <a:solidFill>
                  <a:srgbClr val="E10004"/>
                </a:solidFill>
              </a:rPr>
              <a:t>5</a:t>
            </a:r>
            <a:r>
              <a:rPr lang="en-US" sz="900" b="1" dirty="0" smtClean="0">
                <a:solidFill>
                  <a:srgbClr val="E10004"/>
                </a:solidFill>
              </a:rPr>
              <a:t>7%</a:t>
            </a:r>
            <a:endParaRPr lang="ru-RU" sz="900" b="1" dirty="0">
              <a:solidFill>
                <a:srgbClr val="E10004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18321" y="-29881"/>
            <a:ext cx="2061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/</a:t>
            </a:r>
            <a:r>
              <a:rPr lang="ru-RU" sz="1200" dirty="0" smtClean="0">
                <a:solidFill>
                  <a:srgbClr val="C00000"/>
                </a:solidFill>
              </a:rPr>
              <a:t> Анализ иностранных бирж</a:t>
            </a:r>
            <a:endParaRPr lang="ru-RU" sz="1200" dirty="0">
              <a:solidFill>
                <a:srgbClr val="C00000"/>
              </a:solidFill>
            </a:endParaRPr>
          </a:p>
        </p:txBody>
      </p:sp>
      <p:cxnSp>
        <p:nvCxnSpPr>
          <p:cNvPr id="189" name="Прямая соединительная линия 188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29496" y="6770242"/>
            <a:ext cx="11926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7923" y="2896123"/>
            <a:ext cx="3474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 физических лиц, имеющих брокерские счета на конец 2020</a:t>
            </a:r>
            <a:endParaRPr lang="ru-RU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33175" y="2898606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&gt; 8 </a:t>
            </a:r>
            <a:r>
              <a:rPr lang="ru-RU" sz="1200" dirty="0" smtClean="0">
                <a:solidFill>
                  <a:srgbClr val="C00000"/>
                </a:solidFill>
              </a:rPr>
              <a:t>млн</a:t>
            </a:r>
            <a:endParaRPr lang="ru-RU" sz="1200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4079" y="3169909"/>
            <a:ext cx="26933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smtClean="0"/>
              <a:t>с </a:t>
            </a:r>
            <a:r>
              <a:rPr lang="ru-RU" sz="1000" dirty="0" smtClean="0"/>
              <a:t>начала 2020 года открыли брокерские счета</a:t>
            </a:r>
            <a:endParaRPr lang="ru-RU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133471" y="315886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>
                <a:solidFill>
                  <a:srgbClr val="C00000"/>
                </a:solidFill>
              </a:rPr>
              <a:t>4</a:t>
            </a:r>
            <a:r>
              <a:rPr lang="en-US" sz="1200" dirty="0">
                <a:solidFill>
                  <a:srgbClr val="C00000"/>
                </a:solidFill>
              </a:rPr>
              <a:t>,2 </a:t>
            </a:r>
            <a:r>
              <a:rPr lang="ru-RU" sz="1200" dirty="0">
                <a:solidFill>
                  <a:srgbClr val="C00000"/>
                </a:solidFill>
              </a:rPr>
              <a:t>млн</a:t>
            </a:r>
          </a:p>
        </p:txBody>
      </p:sp>
      <p:graphicFrame>
        <p:nvGraphicFramePr>
          <p:cNvPr id="35" name="Диаграмма 34"/>
          <p:cNvGraphicFramePr/>
          <p:nvPr>
            <p:extLst>
              <p:ext uri="{D42A27DB-BD31-4B8C-83A1-F6EECF244321}">
                <p14:modId xmlns:p14="http://schemas.microsoft.com/office/powerpoint/2010/main" val="1967360361"/>
              </p:ext>
            </p:extLst>
          </p:nvPr>
        </p:nvGraphicFramePr>
        <p:xfrm>
          <a:off x="-311278" y="3427560"/>
          <a:ext cx="3935739" cy="20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90" name="Скругленный прямоугольник 189"/>
          <p:cNvSpPr/>
          <p:nvPr/>
        </p:nvSpPr>
        <p:spPr>
          <a:xfrm>
            <a:off x="3360726" y="3938063"/>
            <a:ext cx="2160821" cy="7643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 rot="10800000" flipV="1">
            <a:off x="166158" y="1430729"/>
            <a:ext cx="20660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Н</a:t>
            </a:r>
            <a:r>
              <a:rPr lang="ru-RU" sz="1000" dirty="0" smtClean="0"/>
              <a:t>аибольшую популярность среди инвесторо</a:t>
            </a:r>
            <a:r>
              <a:rPr lang="ru-RU" sz="1000" dirty="0"/>
              <a:t>в</a:t>
            </a:r>
            <a:r>
              <a:rPr lang="ru-RU" sz="1000" dirty="0" smtClean="0"/>
              <a:t> имеют облигации и инструменты срочного рынка, при том что последние показывают наибольший рост в 2020 году</a:t>
            </a:r>
            <a:endParaRPr lang="ru-RU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3367115" y="4046234"/>
            <a:ext cx="21772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/>
              <a:t>Частные инвесторы занимают значительный объем срочного рынка и рынка акций</a:t>
            </a:r>
            <a:endParaRPr lang="ru-RU" sz="1000" dirty="0"/>
          </a:p>
        </p:txBody>
      </p:sp>
      <p:sp>
        <p:nvSpPr>
          <p:cNvPr id="192" name="TextBox 191"/>
          <p:cNvSpPr txBox="1"/>
          <p:nvPr/>
        </p:nvSpPr>
        <p:spPr>
          <a:xfrm>
            <a:off x="1109607" y="4292845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41</a:t>
            </a:r>
            <a:r>
              <a:rPr lang="en-US" sz="900" dirty="0" smtClean="0"/>
              <a:t>%</a:t>
            </a:r>
            <a:endParaRPr lang="ru-RU" sz="900" dirty="0" smtClean="0"/>
          </a:p>
        </p:txBody>
      </p:sp>
      <p:sp>
        <p:nvSpPr>
          <p:cNvPr id="193" name="TextBox 192"/>
          <p:cNvSpPr txBox="1"/>
          <p:nvPr/>
        </p:nvSpPr>
        <p:spPr>
          <a:xfrm>
            <a:off x="929367" y="4789473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17%</a:t>
            </a:r>
            <a:endParaRPr lang="ru-RU" sz="900" dirty="0" smtClean="0"/>
          </a:p>
        </p:txBody>
      </p:sp>
      <p:sp>
        <p:nvSpPr>
          <p:cNvPr id="194" name="TextBox 193"/>
          <p:cNvSpPr txBox="1"/>
          <p:nvPr/>
        </p:nvSpPr>
        <p:spPr>
          <a:xfrm>
            <a:off x="561279" y="4789473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12%</a:t>
            </a:r>
            <a:endParaRPr lang="ru-RU" sz="900" dirty="0" smtClean="0"/>
          </a:p>
        </p:txBody>
      </p:sp>
      <p:sp>
        <p:nvSpPr>
          <p:cNvPr id="195" name="TextBox 194"/>
          <p:cNvSpPr txBox="1"/>
          <p:nvPr/>
        </p:nvSpPr>
        <p:spPr>
          <a:xfrm>
            <a:off x="428864" y="4292125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4</a:t>
            </a:r>
            <a:r>
              <a:rPr lang="en-US" sz="900" dirty="0" smtClean="0"/>
              <a:t>2%</a:t>
            </a:r>
            <a:endParaRPr lang="ru-RU" sz="900" dirty="0" smtClean="0"/>
          </a:p>
        </p:txBody>
      </p:sp>
      <p:cxnSp>
        <p:nvCxnSpPr>
          <p:cNvPr id="196" name="Прямая соединительная линия 195"/>
          <p:cNvCxnSpPr/>
          <p:nvPr/>
        </p:nvCxnSpPr>
        <p:spPr>
          <a:xfrm flipH="1">
            <a:off x="128997" y="5470950"/>
            <a:ext cx="5759095" cy="1747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2902" y="747271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MOEX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88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Группа 56"/>
          <p:cNvGrpSpPr/>
          <p:nvPr/>
        </p:nvGrpSpPr>
        <p:grpSpPr>
          <a:xfrm>
            <a:off x="0" y="3313972"/>
            <a:ext cx="4066205" cy="223001"/>
            <a:chOff x="2875" y="3661201"/>
            <a:chExt cx="4066205" cy="223001"/>
          </a:xfrm>
        </p:grpSpPr>
        <p:cxnSp>
          <p:nvCxnSpPr>
            <p:cNvPr id="58" name="Прямая соединительная линия 57"/>
            <p:cNvCxnSpPr/>
            <p:nvPr/>
          </p:nvCxnSpPr>
          <p:spPr>
            <a:xfrm>
              <a:off x="2328022" y="3661201"/>
              <a:ext cx="174105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flipV="1">
              <a:off x="2875" y="3875342"/>
              <a:ext cx="1946787" cy="88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flipV="1">
              <a:off x="1949662" y="3661201"/>
              <a:ext cx="378360" cy="21414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Группа 27"/>
          <p:cNvGrpSpPr/>
          <p:nvPr/>
        </p:nvGrpSpPr>
        <p:grpSpPr>
          <a:xfrm>
            <a:off x="3962396" y="1827014"/>
            <a:ext cx="4737948" cy="2993784"/>
            <a:chOff x="3962396" y="1827014"/>
            <a:chExt cx="4737948" cy="2993784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3962397" y="1827014"/>
              <a:ext cx="4737947" cy="2335291"/>
              <a:chOff x="3962397" y="1827014"/>
              <a:chExt cx="4737947" cy="2335291"/>
            </a:xfrm>
          </p:grpSpPr>
          <p:sp>
            <p:nvSpPr>
              <p:cNvPr id="44" name="Прямоугольник 43"/>
              <p:cNvSpPr/>
              <p:nvPr/>
            </p:nvSpPr>
            <p:spPr>
              <a:xfrm>
                <a:off x="3962399" y="1844040"/>
                <a:ext cx="4737945" cy="335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Овал 44"/>
              <p:cNvSpPr/>
              <p:nvPr/>
            </p:nvSpPr>
            <p:spPr>
              <a:xfrm>
                <a:off x="4069080" y="192024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/>
              <p:cNvSpPr/>
              <p:nvPr/>
            </p:nvSpPr>
            <p:spPr>
              <a:xfrm>
                <a:off x="3962399" y="2499360"/>
                <a:ext cx="4737945" cy="335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Прямоугольник 46"/>
              <p:cNvSpPr/>
              <p:nvPr/>
            </p:nvSpPr>
            <p:spPr>
              <a:xfrm>
                <a:off x="3962398" y="3154680"/>
                <a:ext cx="4737945" cy="335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7200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3962397" y="3810000"/>
                <a:ext cx="4737945" cy="335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4069080" y="257556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000701" y="1827014"/>
                <a:ext cx="973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smtClean="0"/>
                  <a:t>Резюме</a:t>
                </a:r>
                <a:endParaRPr lang="ru-RU" b="1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068330" y="2482334"/>
                <a:ext cx="2886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smtClean="0"/>
                  <a:t>Анализ иностранных бирж</a:t>
                </a:r>
                <a:endParaRPr lang="ru-RU" b="1"/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4069080" y="2575560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787725" y="3137654"/>
                <a:ext cx="1407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 smtClean="0"/>
                  <a:t>Инициатива</a:t>
                </a:r>
                <a:endParaRPr lang="ru-RU" b="1" dirty="0"/>
              </a:p>
            </p:txBody>
          </p:sp>
          <p:sp>
            <p:nvSpPr>
              <p:cNvPr id="54" name="Овал 53"/>
              <p:cNvSpPr/>
              <p:nvPr/>
            </p:nvSpPr>
            <p:spPr>
              <a:xfrm>
                <a:off x="4069079" y="3230880"/>
                <a:ext cx="182880" cy="1828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11032" y="3792973"/>
                <a:ext cx="2770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smtClean="0"/>
                  <a:t>План реализации и риски</a:t>
                </a:r>
                <a:endParaRPr lang="ru-RU" b="1" dirty="0"/>
              </a:p>
            </p:txBody>
          </p:sp>
          <p:sp>
            <p:nvSpPr>
              <p:cNvPr id="56" name="Овал 55"/>
              <p:cNvSpPr/>
              <p:nvPr/>
            </p:nvSpPr>
            <p:spPr>
              <a:xfrm>
                <a:off x="4069079" y="388619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3" name="Прямоугольник 32"/>
            <p:cNvSpPr/>
            <p:nvPr/>
          </p:nvSpPr>
          <p:spPr>
            <a:xfrm>
              <a:off x="3962396" y="4468492"/>
              <a:ext cx="4737945" cy="335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8154" y="4451466"/>
              <a:ext cx="1476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smtClean="0"/>
                <a:t>Приложение</a:t>
              </a:r>
              <a:endParaRPr lang="ru-RU" b="1" dirty="0"/>
            </a:p>
          </p:txBody>
        </p:sp>
      </p:grpSp>
      <p:pic>
        <p:nvPicPr>
          <p:cNvPr id="27" name="Picture 4" descr="nplace. Московская биржа"/>
          <p:cNvPicPr>
            <a:picLocks noChangeAspect="1" noChangeArrowheads="1"/>
          </p:cNvPicPr>
          <p:nvPr/>
        </p:nvPicPr>
        <p:blipFill>
          <a:blip r:embed="rId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467"/>
            <a:ext cx="12192001" cy="686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Овал 34"/>
          <p:cNvSpPr/>
          <p:nvPr/>
        </p:nvSpPr>
        <p:spPr>
          <a:xfrm>
            <a:off x="4069079" y="4468501"/>
            <a:ext cx="182880" cy="1828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93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126744" y="704146"/>
            <a:ext cx="11031586" cy="1020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одовой отчет ПАО Московская Биржа за 2019 г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55" b="23935"/>
          <a:stretch/>
        </p:blipFill>
        <p:spPr bwMode="auto">
          <a:xfrm rot="10800000" flipH="1" flipV="1">
            <a:off x="11017673" y="516140"/>
            <a:ext cx="1175743" cy="311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/>
          <p:cNvGrpSpPr/>
          <p:nvPr/>
        </p:nvGrpSpPr>
        <p:grpSpPr>
          <a:xfrm>
            <a:off x="11967044" y="6554837"/>
            <a:ext cx="221619" cy="523220"/>
            <a:chOff x="11967044" y="6554837"/>
            <a:chExt cx="221619" cy="523220"/>
          </a:xfrm>
        </p:grpSpPr>
        <p:sp>
          <p:nvSpPr>
            <p:cNvPr id="17" name="Рамка 16"/>
            <p:cNvSpPr/>
            <p:nvPr/>
          </p:nvSpPr>
          <p:spPr>
            <a:xfrm>
              <a:off x="12003914" y="6583587"/>
              <a:ext cx="184749" cy="283654"/>
            </a:xfrm>
            <a:prstGeom prst="frame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8AC24A-295D-D040-8592-B503C49B09A9}"/>
                </a:ext>
              </a:extLst>
            </p:cNvPr>
            <p:cNvSpPr txBox="1"/>
            <p:nvPr/>
          </p:nvSpPr>
          <p:spPr>
            <a:xfrm>
              <a:off x="11967044" y="6554837"/>
              <a:ext cx="181523" cy="523220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ru-RU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  <a:p>
              <a:endPara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126744" y="671862"/>
            <a:ext cx="5115816" cy="1365532"/>
            <a:chOff x="139996" y="581471"/>
            <a:chExt cx="5115816" cy="2240737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139996" y="931605"/>
              <a:ext cx="5115816" cy="189060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53568" y="581471"/>
              <a:ext cx="556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bg1">
                      <a:lumMod val="50000"/>
                    </a:schemeClr>
                  </a:solidFill>
                </a:rPr>
                <a:t>NYSE</a:t>
              </a:r>
              <a:endParaRPr lang="ru-RU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5068" y="908132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NYSE </a:t>
            </a:r>
            <a:r>
              <a:rPr lang="en-US" sz="1000" b="1" dirty="0" err="1"/>
              <a:t>OpenBook</a:t>
            </a:r>
            <a:r>
              <a:rPr lang="en-US" sz="1000" b="1" dirty="0"/>
              <a:t> </a:t>
            </a:r>
            <a:r>
              <a:rPr lang="en-US" sz="1000" b="1" dirty="0" err="1" smtClean="0"/>
              <a:t>AggregatedNYSE</a:t>
            </a:r>
            <a:endParaRPr lang="ru-RU" sz="1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5340" y="1089002"/>
            <a:ext cx="501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/>
              <a:t>Продукт</a:t>
            </a:r>
            <a:r>
              <a:rPr lang="ru-RU" sz="1000" dirty="0"/>
              <a:t>, предоставляющий ключевую информацию по объёму лимитных заявок для всех предложенных цен по бумагам, котирующимся на NYSE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067" y="1433498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Лента</a:t>
            </a:r>
            <a:r>
              <a:rPr lang="en-US" sz="1000" b="1" dirty="0"/>
              <a:t> Trade</a:t>
            </a:r>
            <a:endParaRPr lang="ru-RU" sz="1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5340" y="1604387"/>
            <a:ext cx="2914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smtClean="0"/>
              <a:t>Информация </a:t>
            </a:r>
            <a:r>
              <a:rPr lang="ru-RU" sz="1000"/>
              <a:t>о последней продаже ценных бумаг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7631" y="1794994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b="1"/>
              <a:t>Дисбалансы ордеров NYSE</a:t>
            </a:r>
          </a:p>
        </p:txBody>
      </p:sp>
      <p:grpSp>
        <p:nvGrpSpPr>
          <p:cNvPr id="47" name="Группа 46"/>
          <p:cNvGrpSpPr/>
          <p:nvPr/>
        </p:nvGrpSpPr>
        <p:grpSpPr>
          <a:xfrm>
            <a:off x="126744" y="4602353"/>
            <a:ext cx="5115816" cy="2183571"/>
            <a:chOff x="126744" y="3593687"/>
            <a:chExt cx="5115816" cy="2183571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126744" y="3593687"/>
              <a:ext cx="5115816" cy="2048120"/>
              <a:chOff x="139996" y="578763"/>
              <a:chExt cx="5115816" cy="3360814"/>
            </a:xfrm>
          </p:grpSpPr>
          <p:sp>
            <p:nvSpPr>
              <p:cNvPr id="36" name="Скругленный прямоугольник 35"/>
              <p:cNvSpPr/>
              <p:nvPr/>
            </p:nvSpPr>
            <p:spPr>
              <a:xfrm>
                <a:off x="139996" y="931603"/>
                <a:ext cx="5115816" cy="3007974"/>
              </a:xfrm>
              <a:prstGeom prst="roundRect">
                <a:avLst>
                  <a:gd name="adj" fmla="val 1417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44582" y="578763"/>
                <a:ext cx="519694" cy="5050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bg1">
                        <a:lumMod val="50000"/>
                      </a:schemeClr>
                    </a:solidFill>
                  </a:rPr>
                  <a:t>TMX</a:t>
                </a:r>
                <a:endParaRPr lang="ru-RU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35067" y="3802987"/>
              <a:ext cx="33810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/>
                <a:t>MX Options Trades &amp; Quotes / MX Futures Trades &amp; Quotes</a:t>
              </a:r>
              <a:endParaRPr lang="ru-RU" sz="1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5340" y="3976161"/>
              <a:ext cx="43492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smtClean="0"/>
                <a:t>Комплексный анализ </a:t>
              </a:r>
              <a:r>
                <a:rPr lang="ru-RU" sz="1000" dirty="0"/>
                <a:t>рынка опционов и фьючерсных контрактов в моменте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067" y="4197350"/>
              <a:ext cx="34868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MX Options Trading Summary / MX Futures Trading </a:t>
              </a:r>
              <a:r>
                <a:rPr lang="en-US" sz="1000" b="1" dirty="0" smtClean="0"/>
                <a:t>Summary</a:t>
              </a:r>
              <a:endParaRPr lang="ru-RU" sz="10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5340" y="4391658"/>
              <a:ext cx="50172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Д</a:t>
              </a:r>
              <a:r>
                <a:rPr lang="ru-RU" sz="1000" dirty="0" smtClean="0"/>
                <a:t>анные </a:t>
              </a:r>
              <a:r>
                <a:rPr lang="ru-RU" sz="1000" dirty="0"/>
                <a:t>предоставляются на конец рабочего дня</a:t>
              </a:r>
              <a:r>
                <a:rPr lang="ru-RU" sz="1000"/>
                <a:t>; н</a:t>
              </a:r>
              <a:r>
                <a:rPr lang="ru-RU" sz="1000" smtClean="0"/>
                <a:t>а </a:t>
              </a:r>
              <a:r>
                <a:rPr lang="ru-RU" sz="1000" dirty="0" smtClean="0"/>
                <a:t>их основе можно составить целостную картину о рынке </a:t>
              </a:r>
              <a:r>
                <a:rPr lang="ru-RU" sz="1000" dirty="0" err="1" smtClean="0"/>
                <a:t>деривативов</a:t>
              </a:r>
              <a:r>
                <a:rPr lang="ru-RU" sz="1000" dirty="0" smtClean="0"/>
                <a:t> за определенный </a:t>
              </a:r>
              <a:r>
                <a:rPr lang="ru-RU" sz="1000" dirty="0"/>
                <a:t>период времени для понимания, «куда» и «как» он движется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9111" y="4903406"/>
              <a:ext cx="7970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/>
                <a:t>Pay per use</a:t>
              </a:r>
              <a:endParaRPr lang="ru-RU" sz="1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5340" y="5069372"/>
              <a:ext cx="50172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 smtClean="0"/>
                <a:t>Сервис</a:t>
              </a:r>
              <a:r>
                <a:rPr lang="ru-RU" sz="1000" dirty="0"/>
                <a:t>, ориентированный на персональные запросы клиента</a:t>
              </a:r>
            </a:p>
            <a:p>
              <a:r>
                <a:rPr lang="ru-RU" sz="1000" dirty="0"/>
                <a:t>Кроме того, что он предоставляет исторические данные, с помощью этого продукта биржа может отслеживать, какие данные пользуются наибольшим спросом.</a:t>
              </a:r>
            </a:p>
            <a:p>
              <a:endParaRPr lang="ru-RU" sz="1000" dirty="0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126744" y="2030415"/>
            <a:ext cx="5115816" cy="2581894"/>
            <a:chOff x="126744" y="2090315"/>
            <a:chExt cx="5115816" cy="2581894"/>
          </a:xfrm>
        </p:grpSpPr>
        <p:grpSp>
          <p:nvGrpSpPr>
            <p:cNvPr id="28" name="Группа 27"/>
            <p:cNvGrpSpPr/>
            <p:nvPr/>
          </p:nvGrpSpPr>
          <p:grpSpPr>
            <a:xfrm>
              <a:off x="126744" y="2090315"/>
              <a:ext cx="5115816" cy="2581894"/>
              <a:chOff x="139996" y="703104"/>
              <a:chExt cx="5115816" cy="2605239"/>
            </a:xfrm>
          </p:grpSpPr>
          <p:sp>
            <p:nvSpPr>
              <p:cNvPr id="29" name="Скругленный прямоугольник 28"/>
              <p:cNvSpPr/>
              <p:nvPr/>
            </p:nvSpPr>
            <p:spPr>
              <a:xfrm>
                <a:off x="139996" y="931606"/>
                <a:ext cx="5115816" cy="2376737"/>
              </a:xfrm>
              <a:prstGeom prst="roundRect">
                <a:avLst>
                  <a:gd name="adj" fmla="val 897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66920" y="703104"/>
                <a:ext cx="1322926" cy="5050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Deutsche </a:t>
                </a:r>
                <a:r>
                  <a:rPr lang="en-US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Børse</a:t>
                </a:r>
                <a:endParaRPr lang="ru-RU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35067" y="2346976"/>
              <a:ext cx="877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/>
                <a:t>iBoxx</a:t>
              </a:r>
              <a:r>
                <a:rPr lang="en-US" sz="1000" b="1" dirty="0"/>
                <a:t> Indices</a:t>
              </a:r>
              <a:endParaRPr lang="ru-RU" sz="1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5340" y="2529574"/>
              <a:ext cx="50172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И</a:t>
              </a:r>
              <a:r>
                <a:rPr lang="ru-RU" sz="1000" dirty="0" smtClean="0"/>
                <a:t>ндексы </a:t>
              </a:r>
              <a:r>
                <a:rPr lang="ru-RU" sz="1000" dirty="0" err="1"/>
                <a:t>iBoxx</a:t>
              </a:r>
              <a:r>
                <a:rPr lang="ru-RU" sz="1000" dirty="0"/>
                <a:t> основаны на ценах покупки и продажи облигаций, которые в течение дня предоставляются </a:t>
              </a:r>
              <a:r>
                <a:rPr lang="ru-RU" sz="1000" dirty="0" err="1"/>
                <a:t>Markit</a:t>
              </a:r>
              <a:r>
                <a:rPr lang="ru-RU" sz="1000" dirty="0"/>
                <a:t> ведущими международными инвестиционными банками, </a:t>
              </a:r>
              <a:r>
                <a:rPr lang="ru-RU" sz="1000" dirty="0" smtClean="0"/>
                <a:t>то есть поставляется информация </a:t>
              </a:r>
              <a:r>
                <a:rPr lang="ru-RU" sz="1000" dirty="0"/>
                <a:t>о наиболее ликвидных и торгуемых бумагах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067" y="3017605"/>
              <a:ext cx="15472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/>
                <a:t>iBoxx</a:t>
              </a:r>
              <a:r>
                <a:rPr lang="en-US" sz="1000" b="1" dirty="0"/>
                <a:t> Consolidated Prices</a:t>
              </a:r>
              <a:endParaRPr lang="ru-RU" sz="1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5340" y="3216344"/>
              <a:ext cx="42771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smtClean="0"/>
                <a:t>Позволяет анализировать </a:t>
              </a:r>
              <a:r>
                <a:rPr lang="ru-RU" sz="1000" dirty="0"/>
                <a:t>комплексно рынок европейских долговых бумаг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8179" y="3385088"/>
              <a:ext cx="24157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b="1" dirty="0"/>
                <a:t>Исторические данные </a:t>
              </a:r>
              <a:r>
                <a:rPr lang="ru-RU" sz="1000" b="1" dirty="0" err="1"/>
                <a:t>Data</a:t>
              </a:r>
              <a:r>
                <a:rPr lang="ru-RU" sz="1000" b="1" dirty="0"/>
                <a:t> </a:t>
              </a:r>
              <a:r>
                <a:rPr lang="ru-RU" sz="1000" b="1" dirty="0" err="1"/>
                <a:t>Shop</a:t>
              </a:r>
              <a:r>
                <a:rPr lang="ru-RU" sz="1000" b="1" dirty="0"/>
                <a:t> </a:t>
              </a:r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225340" y="3562168"/>
              <a:ext cx="50172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000" dirty="0"/>
                <a:t>Индивидуальный адресный запрос информации, доступный пользователям </a:t>
              </a:r>
              <a:r>
                <a:rPr lang="ru-RU" sz="1000" dirty="0" err="1"/>
                <a:t>Deutsche</a:t>
              </a:r>
              <a:r>
                <a:rPr lang="ru-RU" sz="1000" dirty="0"/>
                <a:t> </a:t>
              </a:r>
              <a:r>
                <a:rPr lang="ru-RU" sz="1000" dirty="0" err="1"/>
                <a:t>Børse</a:t>
              </a:r>
              <a:r>
                <a:rPr lang="ru-RU" sz="1000" dirty="0"/>
                <a:t>. Клиент платит только за выбранные им данные </a:t>
              </a:r>
              <a:r>
                <a:rPr lang="mr-IN" sz="1000" dirty="0"/>
                <a:t>–</a:t>
              </a:r>
              <a:r>
                <a:rPr lang="ru-RU" sz="1000" dirty="0"/>
                <a:t> </a:t>
              </a:r>
              <a:r>
                <a:rPr lang="en-US" sz="1000" dirty="0"/>
                <a:t>“</a:t>
              </a:r>
              <a:r>
                <a:rPr lang="ru-RU" sz="1000" dirty="0"/>
                <a:t>как в магазине</a:t>
              </a:r>
              <a:r>
                <a:rPr lang="en-US" sz="1000" dirty="0"/>
                <a:t>”</a:t>
              </a:r>
              <a:endParaRPr lang="ru-RU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3668" y="3918183"/>
              <a:ext cx="13260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err="1"/>
                <a:t>Xetra</a:t>
              </a:r>
              <a:r>
                <a:rPr lang="en-US" sz="1000" b="1" dirty="0"/>
                <a:t> Order by </a:t>
              </a:r>
              <a:r>
                <a:rPr lang="en-US" sz="1000" b="1" dirty="0" err="1" smtClean="0"/>
                <a:t>Orde</a:t>
              </a:r>
              <a:r>
                <a:rPr lang="ru-RU" sz="1000" b="1" dirty="0" smtClean="0"/>
                <a:t>к</a:t>
              </a:r>
              <a:endParaRPr lang="ru-RU" sz="10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5340" y="4109905"/>
              <a:ext cx="43587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000" dirty="0"/>
                <a:t>П</a:t>
              </a:r>
              <a:r>
                <a:rPr lang="ru-RU" sz="1000" dirty="0" smtClean="0"/>
                <a:t>олная </a:t>
              </a:r>
              <a:r>
                <a:rPr lang="ru-RU" sz="1000" dirty="0"/>
                <a:t>книга заказов по всем торговым инструментам, </a:t>
              </a:r>
              <a:r>
                <a:rPr lang="ru-RU" sz="1000" dirty="0" smtClean="0"/>
                <a:t>одновременно </a:t>
              </a:r>
              <a:r>
                <a:rPr lang="ru-RU" sz="1000" dirty="0"/>
                <a:t>сервис, который позволяет идентифицировать отдельные заказы и их приоритет времени и цены в книге заказов</a:t>
              </a:r>
            </a:p>
          </p:txBody>
        </p:sp>
      </p:grpSp>
      <p:sp>
        <p:nvSpPr>
          <p:cNvPr id="53" name="Треугольник 52"/>
          <p:cNvSpPr/>
          <p:nvPr/>
        </p:nvSpPr>
        <p:spPr>
          <a:xfrm rot="5400000">
            <a:off x="2756729" y="3540740"/>
            <a:ext cx="5822888" cy="39845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7" name="Группа 136"/>
          <p:cNvGrpSpPr/>
          <p:nvPr/>
        </p:nvGrpSpPr>
        <p:grpSpPr>
          <a:xfrm>
            <a:off x="5877161" y="742363"/>
            <a:ext cx="6174846" cy="4168104"/>
            <a:chOff x="5694224" y="864218"/>
            <a:chExt cx="6174846" cy="4168104"/>
          </a:xfrm>
        </p:grpSpPr>
        <p:grpSp>
          <p:nvGrpSpPr>
            <p:cNvPr id="130" name="Группа 129"/>
            <p:cNvGrpSpPr/>
            <p:nvPr/>
          </p:nvGrpSpPr>
          <p:grpSpPr>
            <a:xfrm>
              <a:off x="5694224" y="864218"/>
              <a:ext cx="6174846" cy="4168104"/>
              <a:chOff x="5533935" y="831115"/>
              <a:chExt cx="6444827" cy="3199412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10733501" y="2255078"/>
                <a:ext cx="1245261" cy="661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Trades &amp; Quotes </a:t>
                </a:r>
                <a:r>
                  <a:rPr lang="ru-RU" sz="1000" dirty="0" smtClean="0"/>
                  <a:t>совокупные данные на конец дня/на конец мес.</a:t>
                </a:r>
                <a:r>
                  <a:rPr lang="en-US" sz="1000" dirty="0" smtClean="0"/>
                  <a:t> (Summary)</a:t>
                </a:r>
                <a:endParaRPr lang="ru-RU" sz="1000" dirty="0"/>
              </a:p>
            </p:txBody>
          </p:sp>
          <p:grpSp>
            <p:nvGrpSpPr>
              <p:cNvPr id="129" name="Группа 128"/>
              <p:cNvGrpSpPr/>
              <p:nvPr/>
            </p:nvGrpSpPr>
            <p:grpSpPr>
              <a:xfrm>
                <a:off x="5533935" y="831115"/>
                <a:ext cx="5942137" cy="3199412"/>
                <a:chOff x="5533935" y="831115"/>
                <a:chExt cx="5942137" cy="3199412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7723258" y="831115"/>
                  <a:ext cx="1765446" cy="212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200" b="1" dirty="0" smtClean="0">
                      <a:solidFill>
                        <a:srgbClr val="C00000"/>
                      </a:solidFill>
                    </a:rPr>
                    <a:t>Аналитический сервис</a:t>
                  </a:r>
                  <a:endParaRPr lang="ru-RU" sz="1200" b="1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70" name="Прямая соединительная линия 69"/>
                <p:cNvCxnSpPr/>
                <p:nvPr/>
              </p:nvCxnSpPr>
              <p:spPr>
                <a:xfrm flipV="1">
                  <a:off x="7142916" y="1114817"/>
                  <a:ext cx="303153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Прямая соединительная линия 72"/>
                <p:cNvCxnSpPr/>
                <p:nvPr/>
              </p:nvCxnSpPr>
              <p:spPr>
                <a:xfrm>
                  <a:off x="7142916" y="1113219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/>
                <p:cNvSpPr txBox="1"/>
                <p:nvPr/>
              </p:nvSpPr>
              <p:spPr>
                <a:xfrm>
                  <a:off x="6550678" y="1424615"/>
                  <a:ext cx="1233403" cy="188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000" b="1" smtClean="0"/>
                    <a:t>Фондовый рынок</a:t>
                  </a:r>
                  <a:endParaRPr lang="ru-RU" sz="1000" b="1"/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9622689" y="1425634"/>
                  <a:ext cx="1126325" cy="188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000" b="1" dirty="0" smtClean="0"/>
                    <a:t>Срочный рынок</a:t>
                  </a:r>
                  <a:endParaRPr lang="ru-RU" sz="1000" b="1" dirty="0"/>
                </a:p>
              </p:txBody>
            </p:sp>
            <p:cxnSp>
              <p:nvCxnSpPr>
                <p:cNvPr id="77" name="Прямая соединительная линия 76"/>
                <p:cNvCxnSpPr/>
                <p:nvPr/>
              </p:nvCxnSpPr>
              <p:spPr>
                <a:xfrm flipV="1">
                  <a:off x="6668515" y="1923292"/>
                  <a:ext cx="948799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Группа 93"/>
                <p:cNvGrpSpPr/>
                <p:nvPr/>
              </p:nvGrpSpPr>
              <p:grpSpPr>
                <a:xfrm>
                  <a:off x="5533935" y="1923292"/>
                  <a:ext cx="2316373" cy="2107235"/>
                  <a:chOff x="5649034" y="1908267"/>
                  <a:chExt cx="2316373" cy="2107235"/>
                </a:xfrm>
              </p:grpSpPr>
              <p:cxnSp>
                <p:nvCxnSpPr>
                  <p:cNvPr id="83" name="Прямая соединительная линия 82"/>
                  <p:cNvCxnSpPr/>
                  <p:nvPr/>
                </p:nvCxnSpPr>
                <p:spPr>
                  <a:xfrm>
                    <a:off x="6771379" y="1908267"/>
                    <a:ext cx="0" cy="27914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6511078" y="2185378"/>
                    <a:ext cx="52450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000" smtClean="0"/>
                      <a:t>Акции</a:t>
                    </a:r>
                    <a:endParaRPr lang="ru-RU" sz="1000"/>
                  </a:p>
                </p:txBody>
              </p:sp>
              <p:cxnSp>
                <p:nvCxnSpPr>
                  <p:cNvPr id="86" name="Прямая соединительная линия 85"/>
                  <p:cNvCxnSpPr/>
                  <p:nvPr/>
                </p:nvCxnSpPr>
                <p:spPr>
                  <a:xfrm flipH="1">
                    <a:off x="6771379" y="2391747"/>
                    <a:ext cx="0" cy="678489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6729587" y="3351146"/>
                    <a:ext cx="1235820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000" dirty="0" smtClean="0"/>
                      <a:t>Рыночные данные в режиме реального времени</a:t>
                    </a:r>
                    <a:endParaRPr lang="ru-RU" sz="1000" dirty="0"/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5649034" y="3354009"/>
                    <a:ext cx="1136632" cy="6614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000" dirty="0" smtClean="0"/>
                      <a:t>Исторические рыночные данные  </a:t>
                    </a:r>
                  </a:p>
                  <a:p>
                    <a:pPr algn="ctr"/>
                    <a:r>
                      <a:rPr lang="ru-RU" sz="1000" dirty="0" smtClean="0"/>
                      <a:t>(с 2011 + ежемесячно)</a:t>
                    </a:r>
                    <a:endParaRPr lang="ru-RU" sz="1000" dirty="0"/>
                  </a:p>
                </p:txBody>
              </p:sp>
            </p:grpSp>
            <p:grpSp>
              <p:nvGrpSpPr>
                <p:cNvPr id="92" name="Группа 91"/>
                <p:cNvGrpSpPr/>
                <p:nvPr/>
              </p:nvGrpSpPr>
              <p:grpSpPr>
                <a:xfrm>
                  <a:off x="7070770" y="1923881"/>
                  <a:ext cx="1458920" cy="1264019"/>
                  <a:chOff x="6956958" y="1916015"/>
                  <a:chExt cx="1458920" cy="1264019"/>
                </a:xfrm>
              </p:grpSpPr>
              <p:cxnSp>
                <p:nvCxnSpPr>
                  <p:cNvPr id="82" name="Прямая соединительная линия 81"/>
                  <p:cNvCxnSpPr/>
                  <p:nvPr/>
                </p:nvCxnSpPr>
                <p:spPr>
                  <a:xfrm>
                    <a:off x="7503235" y="1916015"/>
                    <a:ext cx="0" cy="27914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7109911" y="2188056"/>
                    <a:ext cx="785793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000" smtClean="0"/>
                      <a:t>Облигации</a:t>
                    </a:r>
                    <a:endParaRPr lang="ru-RU" sz="1000"/>
                  </a:p>
                </p:txBody>
              </p:sp>
              <p:cxnSp>
                <p:nvCxnSpPr>
                  <p:cNvPr id="87" name="Прямая соединительная линия 86"/>
                  <p:cNvCxnSpPr/>
                  <p:nvPr/>
                </p:nvCxnSpPr>
                <p:spPr>
                  <a:xfrm>
                    <a:off x="7686782" y="2467528"/>
                    <a:ext cx="0" cy="279145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956958" y="2779924"/>
                    <a:ext cx="14589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ru-RU" sz="1000" dirty="0" smtClean="0"/>
                      <a:t>Консолидированная лента</a:t>
                    </a:r>
                    <a:endParaRPr lang="ru-RU" sz="1000" dirty="0"/>
                  </a:p>
                </p:txBody>
              </p:sp>
            </p:grpSp>
            <p:cxnSp>
              <p:nvCxnSpPr>
                <p:cNvPr id="100" name="Прямая соединительная линия 99"/>
                <p:cNvCxnSpPr/>
                <p:nvPr/>
              </p:nvCxnSpPr>
              <p:spPr>
                <a:xfrm flipV="1">
                  <a:off x="8885373" y="1942529"/>
                  <a:ext cx="2578160" cy="4538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Прямая соединительная линия 102"/>
                <p:cNvCxnSpPr/>
                <p:nvPr/>
              </p:nvCxnSpPr>
              <p:spPr>
                <a:xfrm>
                  <a:off x="8873650" y="1942529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9839263" y="2259145"/>
                  <a:ext cx="6703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000" dirty="0" smtClean="0"/>
                    <a:t>Индексы</a:t>
                  </a:r>
                  <a:endParaRPr lang="ru-RU" sz="1000" dirty="0"/>
                </a:p>
              </p:txBody>
            </p:sp>
            <p:cxnSp>
              <p:nvCxnSpPr>
                <p:cNvPr id="106" name="Прямая соединительная линия 105"/>
                <p:cNvCxnSpPr/>
                <p:nvPr/>
              </p:nvCxnSpPr>
              <p:spPr>
                <a:xfrm>
                  <a:off x="10176870" y="1113320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Прямая соединительная линия 108"/>
                <p:cNvCxnSpPr/>
                <p:nvPr/>
              </p:nvCxnSpPr>
              <p:spPr>
                <a:xfrm>
                  <a:off x="7156968" y="1646182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Прямая соединительная линия 109"/>
                <p:cNvCxnSpPr/>
                <p:nvPr/>
              </p:nvCxnSpPr>
              <p:spPr>
                <a:xfrm>
                  <a:off x="10174451" y="1663384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Прямая соединительная линия 111"/>
                <p:cNvCxnSpPr/>
                <p:nvPr/>
              </p:nvCxnSpPr>
              <p:spPr>
                <a:xfrm>
                  <a:off x="9665442" y="2778792"/>
                  <a:ext cx="991513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Прямая соединительная линия 112"/>
                <p:cNvCxnSpPr/>
                <p:nvPr/>
              </p:nvCxnSpPr>
              <p:spPr>
                <a:xfrm>
                  <a:off x="10174451" y="1937413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Прямая соединительная линия 113"/>
                <p:cNvCxnSpPr/>
                <p:nvPr/>
              </p:nvCxnSpPr>
              <p:spPr>
                <a:xfrm>
                  <a:off x="10174451" y="2507885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Прямая соединительная линия 116"/>
                <p:cNvCxnSpPr/>
                <p:nvPr/>
              </p:nvCxnSpPr>
              <p:spPr>
                <a:xfrm>
                  <a:off x="9666761" y="2781230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Прямая соединительная линия 117"/>
                <p:cNvCxnSpPr/>
                <p:nvPr/>
              </p:nvCxnSpPr>
              <p:spPr>
                <a:xfrm>
                  <a:off x="10174452" y="2787790"/>
                  <a:ext cx="782" cy="594944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Прямая соединительная линия 118"/>
                <p:cNvCxnSpPr/>
                <p:nvPr/>
              </p:nvCxnSpPr>
              <p:spPr>
                <a:xfrm>
                  <a:off x="10656955" y="2781229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/>
                <p:cNvSpPr txBox="1"/>
                <p:nvPr/>
              </p:nvSpPr>
              <p:spPr>
                <a:xfrm>
                  <a:off x="9412523" y="3060374"/>
                  <a:ext cx="5084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MOEX</a:t>
                  </a:r>
                  <a:endParaRPr lang="ru-RU" sz="10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10466037" y="3060374"/>
                  <a:ext cx="38183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000" smtClean="0"/>
                    <a:t>РТС</a:t>
                  </a:r>
                  <a:endParaRPr lang="ru-RU" sz="1000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9571561" y="3382734"/>
                  <a:ext cx="120577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1000" dirty="0" smtClean="0"/>
                    <a:t>Волатильности </a:t>
                  </a:r>
                  <a:r>
                    <a:rPr lang="en-US" sz="1000" dirty="0" smtClean="0"/>
                    <a:t>RVI</a:t>
                  </a:r>
                  <a:endParaRPr lang="ru-RU" sz="10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8092996" y="2220780"/>
                  <a:ext cx="1598952" cy="425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smtClean="0"/>
                    <a:t>Trades &amp; Quotes </a:t>
                  </a:r>
                  <a:r>
                    <a:rPr lang="ru-RU" sz="1000" dirty="0" smtClean="0"/>
                    <a:t>в режиме реального времени</a:t>
                  </a:r>
                  <a:r>
                    <a:rPr lang="en-US" sz="1000" dirty="0" smtClean="0"/>
                    <a:t> (in a moment)</a:t>
                  </a:r>
                  <a:endParaRPr lang="ru-RU" sz="1000" dirty="0"/>
                </a:p>
              </p:txBody>
            </p:sp>
            <p:cxnSp>
              <p:nvCxnSpPr>
                <p:cNvPr id="128" name="Прямая соединительная линия 127"/>
                <p:cNvCxnSpPr/>
                <p:nvPr/>
              </p:nvCxnSpPr>
              <p:spPr>
                <a:xfrm>
                  <a:off x="11476072" y="1942222"/>
                  <a:ext cx="0" cy="279145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2" name="Прямая соединительная линия 131"/>
            <p:cNvCxnSpPr/>
            <p:nvPr/>
          </p:nvCxnSpPr>
          <p:spPr>
            <a:xfrm flipV="1">
              <a:off x="6219950" y="3811173"/>
              <a:ext cx="109327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/>
            <p:nvPr/>
          </p:nvCxnSpPr>
          <p:spPr>
            <a:xfrm>
              <a:off x="6224378" y="3813012"/>
              <a:ext cx="0" cy="36366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единительная линия 134"/>
            <p:cNvCxnSpPr/>
            <p:nvPr/>
          </p:nvCxnSpPr>
          <p:spPr>
            <a:xfrm>
              <a:off x="7316703" y="3811173"/>
              <a:ext cx="0" cy="363662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Прямая соединительная линия 137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5877161" y="4984827"/>
            <a:ext cx="608988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Группа 148"/>
          <p:cNvGrpSpPr/>
          <p:nvPr/>
        </p:nvGrpSpPr>
        <p:grpSpPr>
          <a:xfrm>
            <a:off x="6307151" y="5199663"/>
            <a:ext cx="5185210" cy="1081152"/>
            <a:chOff x="5832463" y="5102915"/>
            <a:chExt cx="5185210" cy="1081152"/>
          </a:xfrm>
        </p:grpSpPr>
        <p:grpSp>
          <p:nvGrpSpPr>
            <p:cNvPr id="63" name="Группа 62"/>
            <p:cNvGrpSpPr/>
            <p:nvPr/>
          </p:nvGrpSpPr>
          <p:grpSpPr>
            <a:xfrm>
              <a:off x="5832463" y="5150813"/>
              <a:ext cx="3889219" cy="444871"/>
              <a:chOff x="6007513" y="1055935"/>
              <a:chExt cx="3776789" cy="444871"/>
            </a:xfrm>
          </p:grpSpPr>
          <p:pic>
            <p:nvPicPr>
              <p:cNvPr id="57" name="Рисунок 5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7513" y="1107519"/>
                <a:ext cx="393287" cy="393287"/>
              </a:xfrm>
              <a:prstGeom prst="rect">
                <a:avLst/>
              </a:prstGeom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6468501" y="1161925"/>
                <a:ext cx="12176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 smtClean="0"/>
                  <a:t>Частные инвесторы</a:t>
                </a:r>
                <a:endParaRPr lang="ru-RU" sz="1000" dirty="0"/>
              </a:p>
            </p:txBody>
          </p:sp>
          <p:pic>
            <p:nvPicPr>
              <p:cNvPr id="59" name="Рисунок 5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63746" y="1055935"/>
                <a:ext cx="429673" cy="429673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8613789" y="1085498"/>
                <a:ext cx="11705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000" dirty="0" smtClean="0"/>
                  <a:t>Фондовый рынок </a:t>
                </a:r>
                <a:br>
                  <a:rPr lang="ru-RU" sz="1000" dirty="0" smtClean="0"/>
                </a:br>
                <a:r>
                  <a:rPr lang="ru-RU" sz="1000" dirty="0" smtClean="0"/>
                  <a:t>Срочный рынок</a:t>
                </a:r>
              </a:p>
            </p:txBody>
          </p:sp>
        </p:grpSp>
        <p:pic>
          <p:nvPicPr>
            <p:cNvPr id="141" name="Рисунок 14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9515" y="5178974"/>
              <a:ext cx="444693" cy="444693"/>
            </a:xfrm>
            <a:prstGeom prst="rect">
              <a:avLst/>
            </a:prstGeom>
          </p:spPr>
        </p:pic>
        <p:sp>
          <p:nvSpPr>
            <p:cNvPr id="142" name="TextBox 141"/>
            <p:cNvSpPr txBox="1"/>
            <p:nvPr/>
          </p:nvSpPr>
          <p:spPr>
            <a:xfrm>
              <a:off x="10427861" y="5102915"/>
              <a:ext cx="4331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PDF</a:t>
              </a:r>
              <a:br>
                <a:rPr lang="en-US" sz="1000" dirty="0" smtClean="0"/>
              </a:br>
              <a:r>
                <a:rPr lang="en-US" sz="1000" dirty="0" smtClean="0"/>
                <a:t>XLXS</a:t>
              </a:r>
              <a:br>
                <a:rPr lang="en-US" sz="1000" dirty="0" smtClean="0"/>
              </a:br>
              <a:r>
                <a:rPr lang="en-US" sz="1000" dirty="0" smtClean="0"/>
                <a:t>CSV</a:t>
              </a:r>
              <a:endParaRPr lang="ru-RU" sz="1000" dirty="0"/>
            </a:p>
          </p:txBody>
        </p:sp>
        <p:pic>
          <p:nvPicPr>
            <p:cNvPr id="143" name="Рисунок 1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2463" y="5825580"/>
              <a:ext cx="358487" cy="358487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6304956" y="5846360"/>
              <a:ext cx="11496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dirty="0" smtClean="0"/>
                <a:t>Моб приложение</a:t>
              </a:r>
              <a:endParaRPr lang="ru-RU" sz="1000" dirty="0"/>
            </a:p>
          </p:txBody>
        </p:sp>
        <p:pic>
          <p:nvPicPr>
            <p:cNvPr id="145" name="Рисунок 14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907" y="5759753"/>
              <a:ext cx="424314" cy="424314"/>
            </a:xfrm>
            <a:prstGeom prst="rect">
              <a:avLst/>
            </a:prstGeom>
          </p:spPr>
        </p:pic>
        <p:sp>
          <p:nvSpPr>
            <p:cNvPr id="146" name="TextBox 145"/>
            <p:cNvSpPr txBox="1"/>
            <p:nvPr/>
          </p:nvSpPr>
          <p:spPr>
            <a:xfrm>
              <a:off x="8518568" y="5846359"/>
              <a:ext cx="8290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00" smtClean="0"/>
                <a:t>Веб </a:t>
              </a:r>
              <a:r>
                <a:rPr lang="ru-RU" sz="1000" dirty="0" smtClean="0"/>
                <a:t>формат</a:t>
              </a:r>
              <a:endParaRPr lang="ru-RU" sz="1000" dirty="0"/>
            </a:p>
          </p:txBody>
        </p:sp>
        <p:pic>
          <p:nvPicPr>
            <p:cNvPr id="147" name="Рисунок 14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9515" y="5804904"/>
              <a:ext cx="379163" cy="379163"/>
            </a:xfrm>
            <a:prstGeom prst="rect">
              <a:avLst/>
            </a:prstGeom>
          </p:spPr>
        </p:pic>
        <p:sp>
          <p:nvSpPr>
            <p:cNvPr id="148" name="TextBox 147"/>
            <p:cNvSpPr txBox="1"/>
            <p:nvPr/>
          </p:nvSpPr>
          <p:spPr>
            <a:xfrm rot="10800000" flipV="1">
              <a:off x="10461847" y="5743871"/>
              <a:ext cx="555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Eng</a:t>
              </a:r>
              <a:r>
                <a:rPr lang="en-US" sz="1000" dirty="0" smtClean="0"/>
                <a:t/>
              </a:r>
              <a:br>
                <a:rPr lang="en-US" sz="1000" dirty="0" smtClean="0"/>
              </a:br>
              <a:r>
                <a:rPr lang="en-US" sz="1000" dirty="0" err="1" smtClean="0"/>
                <a:t>Rus</a:t>
              </a:r>
              <a:endParaRPr lang="ru-RU" sz="1000" dirty="0"/>
            </a:p>
          </p:txBody>
        </p:sp>
      </p:grpSp>
      <p:sp>
        <p:nvSpPr>
          <p:cNvPr id="151" name="Скругленный прямоугольник 150"/>
          <p:cNvSpPr/>
          <p:nvPr/>
        </p:nvSpPr>
        <p:spPr>
          <a:xfrm>
            <a:off x="6768065" y="1465743"/>
            <a:ext cx="1337921" cy="332747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Скругленный прямоугольник 151"/>
          <p:cNvSpPr/>
          <p:nvPr/>
        </p:nvSpPr>
        <p:spPr>
          <a:xfrm>
            <a:off x="9660543" y="1473571"/>
            <a:ext cx="1337921" cy="332747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TextBox 152"/>
          <p:cNvSpPr txBox="1"/>
          <p:nvPr/>
        </p:nvSpPr>
        <p:spPr>
          <a:xfrm>
            <a:off x="118321" y="-29881"/>
            <a:ext cx="110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/</a:t>
            </a:r>
            <a:r>
              <a:rPr lang="ru-RU" sz="1200" dirty="0" smtClean="0">
                <a:solidFill>
                  <a:srgbClr val="C00000"/>
                </a:solidFill>
              </a:rPr>
              <a:t> Инициатива</a:t>
            </a:r>
            <a:endParaRPr lang="ru-RU" sz="1200" dirty="0">
              <a:solidFill>
                <a:srgbClr val="C00000"/>
              </a:solidFill>
            </a:endParaRPr>
          </a:p>
        </p:txBody>
      </p:sp>
      <p:cxnSp>
        <p:nvCxnSpPr>
          <p:cNvPr id="155" name="Прямая соединительная линия 154">
            <a:extLst>
              <a:ext uri="{FF2B5EF4-FFF2-40B4-BE49-F238E27FC236}">
                <a16:creationId xmlns:a16="http://schemas.microsoft.com/office/drawing/2014/main" id="{5427AF15-AE4F-124D-BDE8-0C44BD63E479}"/>
              </a:ext>
            </a:extLst>
          </p:cNvPr>
          <p:cNvCxnSpPr>
            <a:cxnSpLocks/>
          </p:cNvCxnSpPr>
          <p:nvPr/>
        </p:nvCxnSpPr>
        <p:spPr>
          <a:xfrm>
            <a:off x="29496" y="6770242"/>
            <a:ext cx="1192694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B58AC24A-295D-D040-8592-B503C49B09A9}"/>
              </a:ext>
            </a:extLst>
          </p:cNvPr>
          <p:cNvSpPr txBox="1"/>
          <p:nvPr/>
        </p:nvSpPr>
        <p:spPr>
          <a:xfrm>
            <a:off x="90883" y="269417"/>
            <a:ext cx="1106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На основе анализа информационных и аналитических продуктов трех мировых бирж и предпочтений инвесторов на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MOEX </a:t>
            </a:r>
            <a:r>
              <a:rPr lang="ru-RU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выявлено 6 потенциальных продуктов для частных инвесторов, объединенных в аналитический сервис, на фондовом и срочном рынках</a:t>
            </a:r>
            <a:endParaRPr lang="ru-RU" sz="1200" b="1" dirty="0">
              <a:solidFill>
                <a:schemeClr val="tx1">
                  <a:lumMod val="95000"/>
                  <a:lumOff val="5000"/>
                </a:schemeClr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2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30604</TotalTime>
  <Words>3844</Words>
  <Application>Microsoft Office PowerPoint</Application>
  <PresentationFormat>Широкоэкранный</PresentationFormat>
  <Paragraphs>876</Paragraphs>
  <Slides>21</Slides>
  <Notes>8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2" baseType="lpstr">
      <vt:lpstr>.AppleSystemUIFont</vt:lpstr>
      <vt:lpstr>Arial</vt:lpstr>
      <vt:lpstr>Calibri</vt:lpstr>
      <vt:lpstr>Calibri Light</vt:lpstr>
      <vt:lpstr>Cambria Math</vt:lpstr>
      <vt:lpstr>Courier New</vt:lpstr>
      <vt:lpstr>Helvetica Neue</vt:lpstr>
      <vt:lpstr>Mangal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Nazar</cp:lastModifiedBy>
  <cp:revision>200</cp:revision>
  <cp:lastPrinted>2021-02-28T10:45:29Z</cp:lastPrinted>
  <dcterms:created xsi:type="dcterms:W3CDTF">2021-01-31T10:11:16Z</dcterms:created>
  <dcterms:modified xsi:type="dcterms:W3CDTF">2023-04-13T13:21:45Z</dcterms:modified>
</cp:coreProperties>
</file>