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92" r:id="rId2"/>
    <p:sldId id="324" r:id="rId3"/>
    <p:sldId id="301" r:id="rId4"/>
    <p:sldId id="317" r:id="rId5"/>
    <p:sldId id="296" r:id="rId6"/>
    <p:sldId id="297" r:id="rId7"/>
    <p:sldId id="328" r:id="rId8"/>
    <p:sldId id="326" r:id="rId9"/>
    <p:sldId id="329" r:id="rId10"/>
    <p:sldId id="327" r:id="rId11"/>
    <p:sldId id="330" r:id="rId12"/>
    <p:sldId id="331" r:id="rId13"/>
    <p:sldId id="332" r:id="rId14"/>
    <p:sldId id="333" r:id="rId15"/>
  </p:sldIdLst>
  <p:sldSz cx="12192000" cy="6858000"/>
  <p:notesSz cx="6858000" cy="9144000"/>
  <p:custDataLst>
    <p:tags r:id="rId17"/>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1" userDrawn="1">
          <p15:clr>
            <a:srgbClr val="A4A3A4"/>
          </p15:clr>
        </p15:guide>
        <p15:guide id="2" pos="4112" userDrawn="1">
          <p15:clr>
            <a:srgbClr val="A4A3A4"/>
          </p15:clr>
        </p15:guide>
        <p15:guide id="3" pos="483" userDrawn="1">
          <p15:clr>
            <a:srgbClr val="A4A3A4"/>
          </p15:clr>
        </p15:guide>
        <p15:guide id="4" orient="horz" pos="2409" userDrawn="1">
          <p15:clr>
            <a:srgbClr val="A4A3A4"/>
          </p15:clr>
        </p15:guide>
        <p15:guide id="5" orient="horz" pos="981" userDrawn="1">
          <p15:clr>
            <a:srgbClr val="A4A3A4"/>
          </p15:clr>
        </p15:guide>
        <p15:guide id="6" orient="horz" pos="2228" userDrawn="1">
          <p15:clr>
            <a:srgbClr val="A4A3A4"/>
          </p15:clr>
        </p15:guide>
        <p15:guide id="7" orient="horz" pos="2591" userDrawn="1">
          <p15:clr>
            <a:srgbClr val="A4A3A4"/>
          </p15:clr>
        </p15:guide>
        <p15:guide id="8" orient="horz" pos="3816" userDrawn="1">
          <p15:clr>
            <a:srgbClr val="A4A3A4"/>
          </p15:clr>
        </p15:guide>
        <p15:guide id="9" pos="4634" userDrawn="1">
          <p15:clr>
            <a:srgbClr val="A4A3A4"/>
          </p15:clr>
        </p15:guide>
        <p15:guide id="10" orient="horz" pos="1412" userDrawn="1">
          <p15:clr>
            <a:srgbClr val="A4A3A4"/>
          </p15:clr>
        </p15:guide>
        <p15:guide id="11" orient="horz" pos="30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B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8418" autoAdjust="0"/>
  </p:normalViewPr>
  <p:slideViewPr>
    <p:cSldViewPr snapToGrid="0" snapToObjects="1">
      <p:cViewPr varScale="1">
        <p:scale>
          <a:sx n="65" d="100"/>
          <a:sy n="65" d="100"/>
        </p:scale>
        <p:origin x="714" y="60"/>
      </p:cViewPr>
      <p:guideLst>
        <p:guide orient="horz" pos="731"/>
        <p:guide pos="4112"/>
        <p:guide pos="483"/>
        <p:guide orient="horz" pos="2409"/>
        <p:guide orient="horz" pos="981"/>
        <p:guide orient="horz" pos="2228"/>
        <p:guide orient="horz" pos="2591"/>
        <p:guide orient="horz" pos="3816"/>
        <p:guide pos="4634"/>
        <p:guide orient="horz" pos="1412"/>
        <p:guide orient="horz" pos="30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2CD1D-03FA-4DBA-8137-84E0C83D60E2}" type="datetimeFigureOut">
              <a:rPr lang="ru-RU" smtClean="0"/>
              <a:t>13.04.2023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29036-970D-4BB5-996D-B67F0786450D}" type="slidenum">
              <a:rPr lang="ru-RU" smtClean="0"/>
              <a:t>‹#›</a:t>
            </a:fld>
            <a:endParaRPr lang="ru-RU"/>
          </a:p>
        </p:txBody>
      </p:sp>
    </p:spTree>
    <p:extLst>
      <p:ext uri="{BB962C8B-B14F-4D97-AF65-F5344CB8AC3E}">
        <p14:creationId xmlns:p14="http://schemas.microsoft.com/office/powerpoint/2010/main" val="2715925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1</a:t>
            </a:fld>
            <a:endParaRPr lang="ru-RU"/>
          </a:p>
        </p:txBody>
      </p:sp>
    </p:spTree>
    <p:extLst>
      <p:ext uri="{BB962C8B-B14F-4D97-AF65-F5344CB8AC3E}">
        <p14:creationId xmlns:p14="http://schemas.microsoft.com/office/powerpoint/2010/main" val="1641331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10</a:t>
            </a:fld>
            <a:endParaRPr lang="ru-RU"/>
          </a:p>
        </p:txBody>
      </p:sp>
    </p:spTree>
    <p:extLst>
      <p:ext uri="{BB962C8B-B14F-4D97-AF65-F5344CB8AC3E}">
        <p14:creationId xmlns:p14="http://schemas.microsoft.com/office/powerpoint/2010/main" val="69784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11</a:t>
            </a:fld>
            <a:endParaRPr lang="ru-RU"/>
          </a:p>
        </p:txBody>
      </p:sp>
    </p:spTree>
    <p:extLst>
      <p:ext uri="{BB962C8B-B14F-4D97-AF65-F5344CB8AC3E}">
        <p14:creationId xmlns:p14="http://schemas.microsoft.com/office/powerpoint/2010/main" val="3252236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12</a:t>
            </a:fld>
            <a:endParaRPr lang="ru-RU"/>
          </a:p>
        </p:txBody>
      </p:sp>
    </p:spTree>
    <p:extLst>
      <p:ext uri="{BB962C8B-B14F-4D97-AF65-F5344CB8AC3E}">
        <p14:creationId xmlns:p14="http://schemas.microsoft.com/office/powerpoint/2010/main" val="1108328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13</a:t>
            </a:fld>
            <a:endParaRPr lang="ru-RU"/>
          </a:p>
        </p:txBody>
      </p:sp>
    </p:spTree>
    <p:extLst>
      <p:ext uri="{BB962C8B-B14F-4D97-AF65-F5344CB8AC3E}">
        <p14:creationId xmlns:p14="http://schemas.microsoft.com/office/powerpoint/2010/main" val="9900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14</a:t>
            </a:fld>
            <a:endParaRPr lang="ru-RU"/>
          </a:p>
        </p:txBody>
      </p:sp>
    </p:spTree>
    <p:extLst>
      <p:ext uri="{BB962C8B-B14F-4D97-AF65-F5344CB8AC3E}">
        <p14:creationId xmlns:p14="http://schemas.microsoft.com/office/powerpoint/2010/main" val="132350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a:p>
            <a:endParaRPr lang="ru-RU" dirty="0"/>
          </a:p>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2</a:t>
            </a:fld>
            <a:endParaRPr lang="ru-RU"/>
          </a:p>
        </p:txBody>
      </p:sp>
    </p:spTree>
    <p:extLst>
      <p:ext uri="{BB962C8B-B14F-4D97-AF65-F5344CB8AC3E}">
        <p14:creationId xmlns:p14="http://schemas.microsoft.com/office/powerpoint/2010/main" val="1797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3</a:t>
            </a:fld>
            <a:endParaRPr lang="ru-RU"/>
          </a:p>
        </p:txBody>
      </p:sp>
    </p:spTree>
    <p:extLst>
      <p:ext uri="{BB962C8B-B14F-4D97-AF65-F5344CB8AC3E}">
        <p14:creationId xmlns:p14="http://schemas.microsoft.com/office/powerpoint/2010/main" val="62572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4</a:t>
            </a:fld>
            <a:endParaRPr lang="ru-RU"/>
          </a:p>
        </p:txBody>
      </p:sp>
    </p:spTree>
    <p:extLst>
      <p:ext uri="{BB962C8B-B14F-4D97-AF65-F5344CB8AC3E}">
        <p14:creationId xmlns:p14="http://schemas.microsoft.com/office/powerpoint/2010/main" val="214308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5</a:t>
            </a:fld>
            <a:endParaRPr lang="ru-RU"/>
          </a:p>
        </p:txBody>
      </p:sp>
    </p:spTree>
    <p:extLst>
      <p:ext uri="{BB962C8B-B14F-4D97-AF65-F5344CB8AC3E}">
        <p14:creationId xmlns:p14="http://schemas.microsoft.com/office/powerpoint/2010/main" val="184544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6</a:t>
            </a:fld>
            <a:endParaRPr lang="ru-RU"/>
          </a:p>
        </p:txBody>
      </p:sp>
    </p:spTree>
    <p:extLst>
      <p:ext uri="{BB962C8B-B14F-4D97-AF65-F5344CB8AC3E}">
        <p14:creationId xmlns:p14="http://schemas.microsoft.com/office/powerpoint/2010/main" val="3167760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7</a:t>
            </a:fld>
            <a:endParaRPr lang="ru-RU"/>
          </a:p>
        </p:txBody>
      </p:sp>
    </p:spTree>
    <p:extLst>
      <p:ext uri="{BB962C8B-B14F-4D97-AF65-F5344CB8AC3E}">
        <p14:creationId xmlns:p14="http://schemas.microsoft.com/office/powerpoint/2010/main" val="153581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8</a:t>
            </a:fld>
            <a:endParaRPr lang="ru-RU"/>
          </a:p>
        </p:txBody>
      </p:sp>
    </p:spTree>
    <p:extLst>
      <p:ext uri="{BB962C8B-B14F-4D97-AF65-F5344CB8AC3E}">
        <p14:creationId xmlns:p14="http://schemas.microsoft.com/office/powerpoint/2010/main" val="743097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6E29036-970D-4BB5-996D-B67F0786450D}" type="slidenum">
              <a:rPr lang="ru-RU" smtClean="0"/>
              <a:t>9</a:t>
            </a:fld>
            <a:endParaRPr lang="ru-RU"/>
          </a:p>
        </p:txBody>
      </p:sp>
    </p:spTree>
    <p:extLst>
      <p:ext uri="{BB962C8B-B14F-4D97-AF65-F5344CB8AC3E}">
        <p14:creationId xmlns:p14="http://schemas.microsoft.com/office/powerpoint/2010/main" val="280659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3FD6C3-621D-8C38-76B5-E265D13AA23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60AA9D8-599D-DFA7-2810-05C9C74CF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74D6450-9517-0C09-BBEA-2DDD0345B921}"/>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5" name="Нижний колонтитул 4">
            <a:extLst>
              <a:ext uri="{FF2B5EF4-FFF2-40B4-BE49-F238E27FC236}">
                <a16:creationId xmlns:a16="http://schemas.microsoft.com/office/drawing/2014/main" id="{AE35894C-1D41-CB5F-C67F-66B42207625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E5EF754-F664-E0EA-C390-72B3E88B9FB2}"/>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112017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046857-3BC0-386D-F04A-A26353AD1FC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87C47F6-618D-6060-35DA-586C3D7902D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5D0E976-A0C8-5189-1FF8-0AF64F52DE95}"/>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5" name="Нижний колонтитул 4">
            <a:extLst>
              <a:ext uri="{FF2B5EF4-FFF2-40B4-BE49-F238E27FC236}">
                <a16:creationId xmlns:a16="http://schemas.microsoft.com/office/drawing/2014/main" id="{6ADD3567-7A0A-9994-4708-8A5C825E420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6F50A41-DAFA-DE82-54D5-0C11E3CB3586}"/>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411711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E083AEE-3CD9-F397-3AA7-7DF0C5F5B63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76EC20B-92D5-CBC7-31DD-21880E71294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516686E-8B1A-776A-A6F6-F263CC5643DE}"/>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5" name="Нижний колонтитул 4">
            <a:extLst>
              <a:ext uri="{FF2B5EF4-FFF2-40B4-BE49-F238E27FC236}">
                <a16:creationId xmlns:a16="http://schemas.microsoft.com/office/drawing/2014/main" id="{F500ED53-F6E8-012F-B87A-88BD9362D5D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1043C1-70A8-4F71-3E1B-4DC973F335D4}"/>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1784446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a:solidFill>
                  <a:schemeClr val="tx1"/>
                </a:solidFill>
                <a:latin typeface="HSE Sans" panose="02000000000000000000" pitchFamily="2" charset="0"/>
              </a:rPr>
              <a:t>You can place an illustration or photograph here so that your slide doesn’t look empty</a:t>
            </a:r>
            <a:endParaRPr lang="en-RU" sz="280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a:solidFill>
                  <a:srgbClr val="102D69"/>
                </a:solidFill>
                <a:latin typeface="HSE Sans" panose="02000000000000000000" pitchFamily="2" charset="0"/>
              </a:rPr>
              <a:t>Headline may have two or three lines (24 </a:t>
            </a:r>
            <a:r>
              <a:rPr lang="en-US" sz="2400" err="1">
                <a:solidFill>
                  <a:srgbClr val="102D69"/>
                </a:solidFill>
                <a:latin typeface="HSE Sans" panose="02000000000000000000" pitchFamily="2" charset="0"/>
              </a:rPr>
              <a:t>pt</a:t>
            </a:r>
            <a:r>
              <a:rPr lang="en-US" sz="2400">
                <a:solidFill>
                  <a:srgbClr val="102D69"/>
                </a:solidFill>
                <a:latin typeface="HSE Sans" panose="02000000000000000000" pitchFamily="2" charset="0"/>
              </a:rPr>
              <a:t>)</a:t>
            </a:r>
            <a:endParaRPr lang="ru-RU" sz="240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a:latin typeface="HSE Sans" panose="02000000000000000000" pitchFamily="2" charset="0"/>
              </a:rPr>
              <a:t>If you have space left and wish to make your slide more visual, you can include a small image nearby, which should illustrate or supplement your text.</a:t>
            </a:r>
            <a:endParaRPr lang="ru-RU" sz="1300" i="1">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220285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a:solidFill>
                  <a:srgbClr val="102D69"/>
                </a:solidFill>
                <a:latin typeface="HSE Sans" panose="02000000000000000000" pitchFamily="2" charset="0"/>
              </a:rPr>
              <a:t>Name of presentation can be specified in two or three lines </a:t>
            </a:r>
            <a:r>
              <a:rPr lang="ru-RU" sz="4400">
                <a:solidFill>
                  <a:srgbClr val="102D69"/>
                </a:solidFill>
                <a:latin typeface="HSE Sans" panose="02000000000000000000" pitchFamily="2" charset="0"/>
              </a:rPr>
              <a:t> (43 </a:t>
            </a:r>
            <a:r>
              <a:rPr lang="en-GB" sz="4400" err="1">
                <a:solidFill>
                  <a:srgbClr val="102D69"/>
                </a:solidFill>
                <a:latin typeface="HSE Sans" panose="02000000000000000000" pitchFamily="2" charset="0"/>
              </a:rPr>
              <a:t>pt</a:t>
            </a:r>
            <a:r>
              <a:rPr lang="en-GB" sz="4400">
                <a:solidFill>
                  <a:srgbClr val="102D69"/>
                </a:solidFill>
                <a:latin typeface="HSE Sans" panose="02000000000000000000" pitchFamily="2" charset="0"/>
              </a:rPr>
              <a:t>)</a:t>
            </a:r>
            <a:endParaRPr lang="ru-RU" sz="440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a:latin typeface="HSE Sans" panose="02000000000000000000" pitchFamily="2" charset="0"/>
              </a:rPr>
              <a:t>Name of faculty in two lines (16 </a:t>
            </a:r>
            <a:r>
              <a:rPr lang="en-GB" sz="1600" err="1">
                <a:latin typeface="HSE Sans" panose="02000000000000000000" pitchFamily="2" charset="0"/>
              </a:rPr>
              <a:t>pt</a:t>
            </a:r>
            <a:r>
              <a:rPr lang="en-GB" sz="1600">
                <a:latin typeface="HSE Sans" panose="02000000000000000000" pitchFamily="2" charset="0"/>
              </a:rPr>
              <a:t>)</a:t>
            </a:r>
            <a:endParaRPr lang="ru-RU" sz="160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a:latin typeface="HSE Sans" panose="02000000000000000000" pitchFamily="2" charset="0"/>
              </a:rPr>
              <a:t>Name of subdivision in two or three lines (12 </a:t>
            </a:r>
            <a:r>
              <a:rPr lang="en-GB" sz="1200" err="1">
                <a:latin typeface="HSE Sans" panose="02000000000000000000" pitchFamily="2" charset="0"/>
              </a:rPr>
              <a:t>pt</a:t>
            </a:r>
            <a:r>
              <a:rPr lang="en-GB" sz="1200">
                <a:latin typeface="HSE Sans" panose="02000000000000000000" pitchFamily="2" charset="0"/>
              </a:rPr>
              <a:t>)</a:t>
            </a:r>
            <a:endParaRPr lang="ru-RU" sz="120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a:latin typeface="HSE Sans" panose="02000000000000000000" pitchFamily="2" charset="0"/>
              </a:rPr>
              <a:t>Moscow</a:t>
            </a:r>
            <a:r>
              <a:rPr lang="ru-RU" sz="1200">
                <a:latin typeface="HSE Sans" panose="02000000000000000000" pitchFamily="2" charset="0"/>
              </a:rPr>
              <a:t/>
            </a:r>
            <a:br>
              <a:rPr lang="ru-RU" sz="1200">
                <a:latin typeface="HSE Sans" panose="02000000000000000000" pitchFamily="2" charset="0"/>
              </a:rPr>
            </a:br>
            <a:r>
              <a:rPr lang="ru-RU" sz="1200">
                <a:latin typeface="HSE Sans" panose="02000000000000000000" pitchFamily="2" charset="0"/>
              </a:rPr>
              <a:t>2022</a:t>
            </a:r>
            <a:r>
              <a:rPr lang="en-GB" sz="1200">
                <a:latin typeface="HSE Sans" panose="02000000000000000000" pitchFamily="2" charset="0"/>
              </a:rPr>
              <a:t> (12 </a:t>
            </a:r>
            <a:r>
              <a:rPr lang="en-GB" sz="1200" err="1">
                <a:latin typeface="HSE Sans" panose="02000000000000000000" pitchFamily="2" charset="0"/>
              </a:rPr>
              <a:t>pt</a:t>
            </a:r>
            <a:r>
              <a:rPr lang="en-GB" sz="1200">
                <a:latin typeface="HSE Sans" panose="02000000000000000000" pitchFamily="2" charset="0"/>
              </a:rPr>
              <a:t>)</a:t>
            </a:r>
            <a:endParaRPr lang="ru-RU" sz="120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a:latin typeface="HSE Sans" panose="02000000000000000000" pitchFamily="2" charset="0"/>
              </a:rPr>
              <a:t>If you need more space, please use a subheading (16 </a:t>
            </a:r>
            <a:r>
              <a:rPr lang="en-US" sz="1600" err="1">
                <a:latin typeface="HSE Sans" panose="02000000000000000000" pitchFamily="2" charset="0"/>
              </a:rPr>
              <a:t>pt</a:t>
            </a:r>
            <a:r>
              <a:rPr lang="en-US" sz="1600">
                <a:latin typeface="HSE Sans" panose="02000000000000000000" pitchFamily="2" charset="0"/>
              </a:rPr>
              <a:t>)</a:t>
            </a:r>
            <a:endParaRPr lang="ru-RU" sz="1600">
              <a:latin typeface="HSE Sans" panose="02000000000000000000" pitchFamily="2" charset="0"/>
            </a:endParaRPr>
          </a:p>
        </p:txBody>
      </p:sp>
    </p:spTree>
    <p:extLst>
      <p:ext uri="{BB962C8B-B14F-4D97-AF65-F5344CB8AC3E}">
        <p14:creationId xmlns:p14="http://schemas.microsoft.com/office/powerpoint/2010/main" val="7183571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3A2850-9294-319B-919B-053ED0F456D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838913C-806B-0856-9A89-31C40707606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15DEF14-86C2-7A0B-35F2-33F74EB74177}"/>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5" name="Нижний колонтитул 4">
            <a:extLst>
              <a:ext uri="{FF2B5EF4-FFF2-40B4-BE49-F238E27FC236}">
                <a16:creationId xmlns:a16="http://schemas.microsoft.com/office/drawing/2014/main" id="{409496E9-9989-86B6-687E-74C88BC469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333D82F-98F5-B49D-BF7B-96F8A20BB051}"/>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55390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0D966B-B07B-2972-F022-DA493963D5E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94FB69D-0458-451C-CBCE-19BBD3BAF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7F1CF5C-E6E0-2F4F-D9DE-8CBD6699E868}"/>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5" name="Нижний колонтитул 4">
            <a:extLst>
              <a:ext uri="{FF2B5EF4-FFF2-40B4-BE49-F238E27FC236}">
                <a16:creationId xmlns:a16="http://schemas.microsoft.com/office/drawing/2014/main" id="{6761F233-A0EE-7D5A-ADE6-6746D42E687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2003F9-8628-3D5B-5F44-1B15C3E26455}"/>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424213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87245A-E02E-D215-EF1B-EA9FA648B44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FB36005-9A53-1E43-F713-1466549FDF3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67ACC8C-3C0B-0546-56E8-4902076259B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842613F-9D0F-7EA2-23C9-35808AA4D234}"/>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6" name="Нижний колонтитул 5">
            <a:extLst>
              <a:ext uri="{FF2B5EF4-FFF2-40B4-BE49-F238E27FC236}">
                <a16:creationId xmlns:a16="http://schemas.microsoft.com/office/drawing/2014/main" id="{851DC4BF-3E90-52C1-6A2D-3FBBA0C527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76686DA-1A14-4D12-C044-16BC230C4F39}"/>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341125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84B207-0799-6EAD-2F0A-2E6E762211F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3208DF2-EC28-E083-2990-60CA492F9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B17CEB8-0013-A86C-57C5-7C469C91B51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B6409EB-9FDA-900D-8868-6E7C63537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D3487F8-668C-9E88-F6FE-170A1287311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A263DCB-F39F-95A3-3313-D29907F36E5F}"/>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8" name="Нижний колонтитул 7">
            <a:extLst>
              <a:ext uri="{FF2B5EF4-FFF2-40B4-BE49-F238E27FC236}">
                <a16:creationId xmlns:a16="http://schemas.microsoft.com/office/drawing/2014/main" id="{35A95AD2-0817-E8FB-7CA5-44939DA68C1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E0DCF76-01C5-329E-6F70-A8E349EF6EC4}"/>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418252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1D9268-3F77-74A1-ABE0-E241377ACCA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6CF4161-9B36-7298-216E-89F4A00C5B88}"/>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4" name="Нижний колонтитул 3">
            <a:extLst>
              <a:ext uri="{FF2B5EF4-FFF2-40B4-BE49-F238E27FC236}">
                <a16:creationId xmlns:a16="http://schemas.microsoft.com/office/drawing/2014/main" id="{59DA1381-F362-0A68-887A-6FFF6DD48AF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F4D6FB7-4465-D00A-B415-86C4B6067F35}"/>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1831987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C9020E0-C1FC-F335-7198-C841059FD49D}"/>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3" name="Нижний колонтитул 2">
            <a:extLst>
              <a:ext uri="{FF2B5EF4-FFF2-40B4-BE49-F238E27FC236}">
                <a16:creationId xmlns:a16="http://schemas.microsoft.com/office/drawing/2014/main" id="{F0B1F8AD-B639-9EAF-6B72-BF161BC6B7C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92CB3C1-B32D-2460-59E4-59C2985F789E}"/>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401139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3D3EB1-50FF-A7E7-0674-670CD81E652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34CFACD-E5C0-72E6-D955-28194016B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39FAE86-FF8A-9724-1DEA-D1F50B0F0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F0BEAC8-154F-12A3-F054-1BFD17EB9CB2}"/>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6" name="Нижний колонтитул 5">
            <a:extLst>
              <a:ext uri="{FF2B5EF4-FFF2-40B4-BE49-F238E27FC236}">
                <a16:creationId xmlns:a16="http://schemas.microsoft.com/office/drawing/2014/main" id="{E47FA6D9-7EF5-1A10-6DC9-49AE7CA7D59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9ECD9E0-AA33-946B-0BED-623A06EDAA3A}"/>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362078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2D4BE5-B794-7854-F514-4AC7FE05CD0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ADB55175-9A87-9B29-4A7A-92A885D7C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35AE6C1-C155-B8A5-D6F5-A9E8F06FC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A5F74D9-359E-1E4B-5198-F1C82F0E5D26}"/>
              </a:ext>
            </a:extLst>
          </p:cNvPr>
          <p:cNvSpPr>
            <a:spLocks noGrp="1"/>
          </p:cNvSpPr>
          <p:nvPr>
            <p:ph type="dt" sz="half" idx="10"/>
          </p:nvPr>
        </p:nvSpPr>
        <p:spPr/>
        <p:txBody>
          <a:bodyPr/>
          <a:lstStyle/>
          <a:p>
            <a:fld id="{EB866902-D0CF-BF4D-A988-C6FED7E3FBDF}" type="datetimeFigureOut">
              <a:rPr lang="ru-RU" smtClean="0"/>
              <a:t>13.04.2023</a:t>
            </a:fld>
            <a:endParaRPr lang="ru-RU"/>
          </a:p>
        </p:txBody>
      </p:sp>
      <p:sp>
        <p:nvSpPr>
          <p:cNvPr id="6" name="Нижний колонтитул 5">
            <a:extLst>
              <a:ext uri="{FF2B5EF4-FFF2-40B4-BE49-F238E27FC236}">
                <a16:creationId xmlns:a16="http://schemas.microsoft.com/office/drawing/2014/main" id="{BC4E8937-27EA-B68D-EB42-46DACD47BE0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743F090-8553-0D35-2974-4CAA065702B5}"/>
              </a:ext>
            </a:extLst>
          </p:cNvPr>
          <p:cNvSpPr>
            <a:spLocks noGrp="1"/>
          </p:cNvSpPr>
          <p:nvPr>
            <p:ph type="sldNum" sz="quarter" idx="12"/>
          </p:nvPr>
        </p:nvSpPr>
        <p:spPr/>
        <p:txBody>
          <a:bodyPr/>
          <a:lstStyle/>
          <a:p>
            <a:fld id="{3A0C330E-50A2-934D-97AB-CC62236CF90D}" type="slidenum">
              <a:rPr lang="ru-RU" smtClean="0"/>
              <a:t>‹#›</a:t>
            </a:fld>
            <a:endParaRPr lang="ru-RU"/>
          </a:p>
        </p:txBody>
      </p:sp>
    </p:spTree>
    <p:extLst>
      <p:ext uri="{BB962C8B-B14F-4D97-AF65-F5344CB8AC3E}">
        <p14:creationId xmlns:p14="http://schemas.microsoft.com/office/powerpoint/2010/main" val="16947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Объект 7" hidden="1">
            <a:extLst>
              <a:ext uri="{FF2B5EF4-FFF2-40B4-BE49-F238E27FC236}">
                <a16:creationId xmlns:a16="http://schemas.microsoft.com/office/drawing/2014/main" id="{8A8BE409-C60E-3481-CBB4-47196B1E3A9F}"/>
              </a:ext>
            </a:extLst>
          </p:cNvPr>
          <p:cNvGraphicFramePr>
            <a:graphicFrameLocks noChangeAspect="1"/>
          </p:cNvGraphicFramePr>
          <p:nvPr userDrawn="1">
            <p:custDataLst>
              <p:tags r:id="rId16"/>
            </p:custDataLst>
            <p:extLst>
              <p:ext uri="{D42A27DB-BD31-4B8C-83A1-F6EECF244321}">
                <p14:modId xmlns:p14="http://schemas.microsoft.com/office/powerpoint/2010/main" val="19099368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Слайд think-cell" r:id="rId17" imgW="463" imgH="464" progId="TCLayout.ActiveDocument.1">
                  <p:embed/>
                </p:oleObj>
              </mc:Choice>
              <mc:Fallback>
                <p:oleObj name="Слайд think-cell" r:id="rId17" imgW="463" imgH="464"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Заголовок 1">
            <a:extLst>
              <a:ext uri="{FF2B5EF4-FFF2-40B4-BE49-F238E27FC236}">
                <a16:creationId xmlns:a16="http://schemas.microsoft.com/office/drawing/2014/main" id="{886E72DF-8A00-8781-F77C-1A2ED2DCC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045C6B9-C21A-EFF2-2283-6B4EB9329B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3292530-65AD-B56D-61B4-4C0A080C11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66902-D0CF-BF4D-A988-C6FED7E3FBDF}" type="datetimeFigureOut">
              <a:rPr lang="ru-RU" smtClean="0"/>
              <a:t>13.04.2023</a:t>
            </a:fld>
            <a:endParaRPr lang="ru-RU"/>
          </a:p>
        </p:txBody>
      </p:sp>
      <p:sp>
        <p:nvSpPr>
          <p:cNvPr id="5" name="Нижний колонтитул 4">
            <a:extLst>
              <a:ext uri="{FF2B5EF4-FFF2-40B4-BE49-F238E27FC236}">
                <a16:creationId xmlns:a16="http://schemas.microsoft.com/office/drawing/2014/main" id="{CC053C9C-A986-52B8-DADC-F83A98644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EC2E459-A364-43C2-9076-BABB8677D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C330E-50A2-934D-97AB-CC62236CF90D}" type="slidenum">
              <a:rPr lang="ru-RU" smtClean="0"/>
              <a:t>‹#›</a:t>
            </a:fld>
            <a:endParaRPr lang="ru-RU"/>
          </a:p>
        </p:txBody>
      </p:sp>
    </p:spTree>
    <p:extLst>
      <p:ext uri="{BB962C8B-B14F-4D97-AF65-F5344CB8AC3E}">
        <p14:creationId xmlns:p14="http://schemas.microsoft.com/office/powerpoint/2010/main" val="2982112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7.png"/><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8.pn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9.pn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0.pn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6.jpe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Объект 7" hidden="1">
            <a:extLst>
              <a:ext uri="{FF2B5EF4-FFF2-40B4-BE49-F238E27FC236}">
                <a16:creationId xmlns:a16="http://schemas.microsoft.com/office/drawing/2014/main" id="{48D06A19-0C6A-29E5-5AC0-4D9033A1089F}"/>
              </a:ext>
            </a:extLst>
          </p:cNvPr>
          <p:cNvGraphicFramePr>
            <a:graphicFrameLocks noChangeAspect="1"/>
          </p:cNvGraphicFramePr>
          <p:nvPr>
            <p:custDataLst>
              <p:tags r:id="rId2"/>
            </p:custDataLst>
            <p:extLst>
              <p:ext uri="{D42A27DB-BD31-4B8C-83A1-F6EECF244321}">
                <p14:modId xmlns:p14="http://schemas.microsoft.com/office/powerpoint/2010/main" val="3282497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Слайд think-cell" r:id="rId5" imgW="463" imgH="464" progId="TCLayout.ActiveDocument.1">
                  <p:embed/>
                </p:oleObj>
              </mc:Choice>
              <mc:Fallback>
                <p:oleObj name="Слайд think-cell" r:id="rId5" imgW="463" imgH="46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vert="horz">
            <a:noAutofit/>
          </a:bodyPr>
          <a:lstStyle/>
          <a:p>
            <a:r>
              <a:rPr lang="ru-RU" sz="3900" b="1" dirty="0">
                <a:latin typeface="+mn-lt"/>
              </a:rPr>
              <a:t>Анализ </a:t>
            </a:r>
            <a:r>
              <a:rPr lang="en-US" sz="3900" b="1" dirty="0">
                <a:latin typeface="+mn-lt"/>
              </a:rPr>
              <a:t>ESG</a:t>
            </a:r>
            <a:r>
              <a:rPr lang="ru-RU" sz="3900" b="1" dirty="0">
                <a:latin typeface="+mn-lt"/>
              </a:rPr>
              <a:t>-критериев банковской деятельности</a:t>
            </a:r>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a:xfrm>
            <a:off x="2074947" y="1173829"/>
            <a:ext cx="3848717" cy="435163"/>
          </a:xfrm>
        </p:spPr>
        <p:txBody>
          <a:bodyPr/>
          <a:lstStyle/>
          <a:p>
            <a:r>
              <a:rPr lang="ru-RU" dirty="0">
                <a:latin typeface="+mj-lt"/>
              </a:rPr>
              <a:t>Факультет Экономических наук</a:t>
            </a:r>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a:xfrm>
            <a:off x="6259420" y="1173829"/>
            <a:ext cx="2278063" cy="463186"/>
          </a:xfrm>
        </p:spPr>
        <p:txBody>
          <a:bodyPr/>
          <a:lstStyle/>
          <a:p>
            <a:r>
              <a:rPr lang="ru-RU" dirty="0">
                <a:latin typeface="+mj-lt"/>
              </a:rPr>
              <a:t>Школа финансов</a:t>
            </a:r>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a:xfrm>
            <a:off x="8786720" y="1173829"/>
            <a:ext cx="2217738" cy="463186"/>
          </a:xfrm>
        </p:spPr>
        <p:txBody>
          <a:bodyPr/>
          <a:lstStyle/>
          <a:p>
            <a:r>
              <a:rPr lang="ru-RU" dirty="0">
                <a:latin typeface="+mj-lt"/>
              </a:rPr>
              <a:t>Москва</a:t>
            </a:r>
            <a:r>
              <a:rPr lang="en-US" dirty="0">
                <a:latin typeface="+mj-lt"/>
              </a:rPr>
              <a:t> 2022</a:t>
            </a:r>
            <a:endParaRPr lang="ru-RU" dirty="0">
              <a:latin typeface="+mj-lt"/>
            </a:endParaRPr>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p:txBody>
          <a:bodyPr/>
          <a:lstStyle/>
          <a:p>
            <a:r>
              <a:rPr lang="ru-RU" b="1" dirty="0">
                <a:latin typeface="+mj-lt"/>
              </a:rPr>
              <a:t>Подготовлено студентами</a:t>
            </a:r>
            <a:r>
              <a:rPr lang="en-US" b="1" dirty="0">
                <a:latin typeface="+mj-lt"/>
              </a:rPr>
              <a:t>: </a:t>
            </a:r>
            <a:r>
              <a:rPr lang="ru-RU" dirty="0">
                <a:latin typeface="+mj-lt"/>
              </a:rPr>
              <a:t>К</a:t>
            </a:r>
            <a:r>
              <a:rPr lang="ru-RU" dirty="0" smtClean="0">
                <a:latin typeface="+mj-lt"/>
              </a:rPr>
              <a:t>ален Назар, </a:t>
            </a:r>
            <a:r>
              <a:rPr lang="ru-RU" dirty="0" err="1" smtClean="0">
                <a:latin typeface="+mj-lt"/>
              </a:rPr>
              <a:t>Машонская</a:t>
            </a:r>
            <a:r>
              <a:rPr lang="ru-RU" dirty="0" smtClean="0">
                <a:latin typeface="+mj-lt"/>
              </a:rPr>
              <a:t> </a:t>
            </a:r>
            <a:r>
              <a:rPr lang="ru-RU" dirty="0">
                <a:latin typeface="+mj-lt"/>
              </a:rPr>
              <a:t>Анна </a:t>
            </a:r>
            <a:r>
              <a:rPr lang="ru-RU" dirty="0" smtClean="0">
                <a:latin typeface="+mj-lt"/>
              </a:rPr>
              <a:t>Егоровна </a:t>
            </a:r>
          </a:p>
          <a:p>
            <a:r>
              <a:rPr lang="ru-RU" b="1" dirty="0" smtClean="0">
                <a:latin typeface="+mj-lt"/>
              </a:rPr>
              <a:t>Научный </a:t>
            </a:r>
            <a:r>
              <a:rPr lang="ru-RU" b="1" dirty="0">
                <a:latin typeface="+mj-lt"/>
              </a:rPr>
              <a:t>руководитель</a:t>
            </a:r>
            <a:r>
              <a:rPr lang="en-US" b="1" dirty="0">
                <a:latin typeface="+mj-lt"/>
              </a:rPr>
              <a:t>: </a:t>
            </a:r>
            <a:r>
              <a:rPr lang="ru-RU" dirty="0">
                <a:latin typeface="+mj-lt"/>
              </a:rPr>
              <a:t>Егорова Александра Алексеевна</a:t>
            </a:r>
            <a:endParaRPr lang="en-US" dirty="0">
              <a:latin typeface="+mj-lt"/>
            </a:endParaRPr>
          </a:p>
          <a:p>
            <a:endParaRPr lang="ru-RU" dirty="0">
              <a:latin typeface="+mj-lt"/>
            </a:endParaRPr>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32416"/>
            <a:ext cx="8948991" cy="777025"/>
          </a:xfrm>
          <a:solidFill>
            <a:schemeClr val="bg1"/>
          </a:solidFill>
        </p:spPr>
        <p:txBody>
          <a:bodyPr vert="horz">
            <a:normAutofit/>
          </a:bodyPr>
          <a:lstStyle/>
          <a:p>
            <a:r>
              <a:rPr lang="ru-RU" b="1" dirty="0">
                <a:solidFill>
                  <a:srgbClr val="0E2B67"/>
                </a:solidFill>
                <a:latin typeface="+mn-lt"/>
              </a:rPr>
              <a:t>Преимущества внедрения модели</a:t>
            </a:r>
          </a:p>
        </p:txBody>
      </p:sp>
      <p:sp>
        <p:nvSpPr>
          <p:cNvPr id="49" name="Заголовок 2">
            <a:extLst>
              <a:ext uri="{FF2B5EF4-FFF2-40B4-BE49-F238E27FC236}">
                <a16:creationId xmlns:a16="http://schemas.microsoft.com/office/drawing/2014/main" id="{E4C583CD-83A5-C131-D44A-1733CE98A1E3}"/>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50" name="TextBox 49">
            <a:extLst>
              <a:ext uri="{FF2B5EF4-FFF2-40B4-BE49-F238E27FC236}">
                <a16:creationId xmlns:a16="http://schemas.microsoft.com/office/drawing/2014/main" id="{30DE4F4D-0B85-7653-58E3-0C73DEB90112}"/>
              </a:ext>
            </a:extLst>
          </p:cNvPr>
          <p:cNvSpPr txBox="1"/>
          <p:nvPr/>
        </p:nvSpPr>
        <p:spPr>
          <a:xfrm>
            <a:off x="-2604948" y="1201848"/>
            <a:ext cx="1968605" cy="677108"/>
          </a:xfrm>
          <a:prstGeom prst="rect">
            <a:avLst/>
          </a:prstGeom>
          <a:noFill/>
        </p:spPr>
        <p:txBody>
          <a:bodyPr wrap="square">
            <a:spAutoFit/>
          </a:bodyPr>
          <a:lstStyle/>
          <a:p>
            <a:r>
              <a:rPr lang="ru-RU" sz="1900" b="1" dirty="0">
                <a:solidFill>
                  <a:srgbClr val="0E2B67"/>
                </a:solidFill>
              </a:rPr>
              <a:t>Заголовки в тексте</a:t>
            </a:r>
            <a:r>
              <a:rPr lang="en-US" sz="1900" b="1" dirty="0">
                <a:solidFill>
                  <a:srgbClr val="0E2B67"/>
                </a:solidFill>
              </a:rPr>
              <a:t> Calibri</a:t>
            </a:r>
            <a:r>
              <a:rPr lang="ru-RU" sz="1900" b="1" dirty="0">
                <a:solidFill>
                  <a:srgbClr val="0E2B67"/>
                </a:solidFill>
              </a:rPr>
              <a:t> 19</a:t>
            </a:r>
          </a:p>
        </p:txBody>
      </p:sp>
      <p:sp>
        <p:nvSpPr>
          <p:cNvPr id="51" name="TextBox 50">
            <a:extLst>
              <a:ext uri="{FF2B5EF4-FFF2-40B4-BE49-F238E27FC236}">
                <a16:creationId xmlns:a16="http://schemas.microsoft.com/office/drawing/2014/main" id="{A02E650F-AA10-CEFF-9948-9F1DAFC12B9C}"/>
              </a:ext>
            </a:extLst>
          </p:cNvPr>
          <p:cNvSpPr txBox="1"/>
          <p:nvPr/>
        </p:nvSpPr>
        <p:spPr>
          <a:xfrm>
            <a:off x="89160" y="1033726"/>
            <a:ext cx="12013680" cy="2744982"/>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Повышении лояльности и уровня осознанности клиентов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Дополнительное привлечение нового пласта «зеленых» инвесторов и бизнес – партнеров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Повышение стабильности и долгосрочной доходности банков, а также минимизация финансовых и репутационных рисков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Повышение стабильности финансовой стратегии, а также устойчивости доходности к внешним шокам и переходным рискам</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Разработка и развитие инноваций в области энергосберегающих ресурсов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Снижение издержек на источниках энергии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Выход на новые географические рынки, привлечение новых типов активов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TextBox 51">
            <a:extLst>
              <a:ext uri="{FF2B5EF4-FFF2-40B4-BE49-F238E27FC236}">
                <a16:creationId xmlns:a16="http://schemas.microsoft.com/office/drawing/2014/main" id="{2580CB90-784D-6517-BA16-79FD6DCD855A}"/>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pic>
        <p:nvPicPr>
          <p:cNvPr id="8" name="Рисунок 7">
            <a:extLst>
              <a:ext uri="{FF2B5EF4-FFF2-40B4-BE49-F238E27FC236}">
                <a16:creationId xmlns:a16="http://schemas.microsoft.com/office/drawing/2014/main" id="{D86D6124-B040-7916-1665-5EB31A65D7FA}"/>
              </a:ext>
            </a:extLst>
          </p:cNvPr>
          <p:cNvPicPr>
            <a:picLocks noChangeAspect="1"/>
          </p:cNvPicPr>
          <p:nvPr/>
        </p:nvPicPr>
        <p:blipFill>
          <a:blip r:embed="rId7"/>
          <a:stretch>
            <a:fillRect/>
          </a:stretch>
        </p:blipFill>
        <p:spPr>
          <a:xfrm>
            <a:off x="2104217" y="3778708"/>
            <a:ext cx="7232073" cy="2887464"/>
          </a:xfrm>
          <a:prstGeom prst="rect">
            <a:avLst/>
          </a:prstGeom>
        </p:spPr>
      </p:pic>
    </p:spTree>
    <p:extLst>
      <p:ext uri="{BB962C8B-B14F-4D97-AF65-F5344CB8AC3E}">
        <p14:creationId xmlns:p14="http://schemas.microsoft.com/office/powerpoint/2010/main" val="268908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8" y="470115"/>
            <a:ext cx="8948991" cy="777025"/>
          </a:xfrm>
          <a:solidFill>
            <a:schemeClr val="bg1"/>
          </a:solidFill>
        </p:spPr>
        <p:txBody>
          <a:bodyPr vert="horz">
            <a:normAutofit/>
          </a:bodyPr>
          <a:lstStyle/>
          <a:p>
            <a:r>
              <a:rPr lang="ru-RU" b="1" dirty="0">
                <a:solidFill>
                  <a:srgbClr val="0E2B67"/>
                </a:solidFill>
                <a:latin typeface="+mn-lt"/>
              </a:rPr>
              <a:t>Данные</a:t>
            </a:r>
          </a:p>
        </p:txBody>
      </p:sp>
      <p:sp>
        <p:nvSpPr>
          <p:cNvPr id="49" name="Заголовок 2">
            <a:extLst>
              <a:ext uri="{FF2B5EF4-FFF2-40B4-BE49-F238E27FC236}">
                <a16:creationId xmlns:a16="http://schemas.microsoft.com/office/drawing/2014/main" id="{E4C583CD-83A5-C131-D44A-1733CE98A1E3}"/>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50" name="TextBox 49">
            <a:extLst>
              <a:ext uri="{FF2B5EF4-FFF2-40B4-BE49-F238E27FC236}">
                <a16:creationId xmlns:a16="http://schemas.microsoft.com/office/drawing/2014/main" id="{30DE4F4D-0B85-7653-58E3-0C73DEB90112}"/>
              </a:ext>
            </a:extLst>
          </p:cNvPr>
          <p:cNvSpPr txBox="1"/>
          <p:nvPr/>
        </p:nvSpPr>
        <p:spPr>
          <a:xfrm>
            <a:off x="-2604948" y="1201848"/>
            <a:ext cx="1968605" cy="677108"/>
          </a:xfrm>
          <a:prstGeom prst="rect">
            <a:avLst/>
          </a:prstGeom>
          <a:noFill/>
        </p:spPr>
        <p:txBody>
          <a:bodyPr wrap="square">
            <a:spAutoFit/>
          </a:bodyPr>
          <a:lstStyle/>
          <a:p>
            <a:r>
              <a:rPr lang="ru-RU" sz="1900" b="1" dirty="0">
                <a:solidFill>
                  <a:srgbClr val="0E2B67"/>
                </a:solidFill>
              </a:rPr>
              <a:t>Заголовки в тексте</a:t>
            </a:r>
            <a:r>
              <a:rPr lang="en-US" sz="1900" b="1" dirty="0">
                <a:solidFill>
                  <a:srgbClr val="0E2B67"/>
                </a:solidFill>
              </a:rPr>
              <a:t> Calibri</a:t>
            </a:r>
            <a:r>
              <a:rPr lang="ru-RU" sz="1900" b="1" dirty="0">
                <a:solidFill>
                  <a:srgbClr val="0E2B67"/>
                </a:solidFill>
              </a:rPr>
              <a:t> 19</a:t>
            </a:r>
          </a:p>
        </p:txBody>
      </p:sp>
      <p:sp>
        <p:nvSpPr>
          <p:cNvPr id="51" name="TextBox 50">
            <a:extLst>
              <a:ext uri="{FF2B5EF4-FFF2-40B4-BE49-F238E27FC236}">
                <a16:creationId xmlns:a16="http://schemas.microsoft.com/office/drawing/2014/main" id="{A02E650F-AA10-CEFF-9948-9F1DAFC12B9C}"/>
              </a:ext>
            </a:extLst>
          </p:cNvPr>
          <p:cNvSpPr txBox="1"/>
          <p:nvPr/>
        </p:nvSpPr>
        <p:spPr>
          <a:xfrm>
            <a:off x="-2604948" y="1989336"/>
            <a:ext cx="1306967" cy="615553"/>
          </a:xfrm>
          <a:prstGeom prst="rect">
            <a:avLst/>
          </a:prstGeom>
          <a:noFill/>
        </p:spPr>
        <p:txBody>
          <a:bodyPr wrap="square">
            <a:spAutoFit/>
          </a:bodyPr>
          <a:lstStyle/>
          <a:p>
            <a:r>
              <a:rPr lang="ru-RU" sz="1700" dirty="0">
                <a:latin typeface="+mj-lt"/>
              </a:rPr>
              <a:t>Текст </a:t>
            </a:r>
            <a:r>
              <a:rPr lang="en-US" sz="1700" dirty="0">
                <a:latin typeface="+mj-lt"/>
              </a:rPr>
              <a:t>Calibri Light 17</a:t>
            </a:r>
            <a:endParaRPr lang="ru-RU" sz="1700" b="1" dirty="0">
              <a:latin typeface="+mj-lt"/>
            </a:endParaRPr>
          </a:p>
        </p:txBody>
      </p:sp>
      <p:sp>
        <p:nvSpPr>
          <p:cNvPr id="52" name="TextBox 51">
            <a:extLst>
              <a:ext uri="{FF2B5EF4-FFF2-40B4-BE49-F238E27FC236}">
                <a16:creationId xmlns:a16="http://schemas.microsoft.com/office/drawing/2014/main" id="{2580CB90-784D-6517-BA16-79FD6DCD855A}"/>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sp>
        <p:nvSpPr>
          <p:cNvPr id="8" name="TextBox 7">
            <a:extLst>
              <a:ext uri="{FF2B5EF4-FFF2-40B4-BE49-F238E27FC236}">
                <a16:creationId xmlns:a16="http://schemas.microsoft.com/office/drawing/2014/main" id="{281E46DC-BA8A-9FDA-58B0-24CC3313A2AE}"/>
              </a:ext>
            </a:extLst>
          </p:cNvPr>
          <p:cNvSpPr txBox="1"/>
          <p:nvPr/>
        </p:nvSpPr>
        <p:spPr>
          <a:xfrm>
            <a:off x="428908" y="1378127"/>
            <a:ext cx="5174966" cy="4478149"/>
          </a:xfrm>
          <a:prstGeom prst="rect">
            <a:avLst/>
          </a:prstGeom>
          <a:noFill/>
        </p:spPr>
        <p:txBody>
          <a:bodyPr wrap="square">
            <a:spAutoFit/>
          </a:bodyPr>
          <a:lstStyle/>
          <a:p>
            <a:pPr marL="342900" indent="-342900">
              <a:buFont typeface="Arial" panose="020B0604020202020204" pitchFamily="34" charset="0"/>
              <a:buChar char="•"/>
            </a:pPr>
            <a:r>
              <a:rPr lang="ru-RU" sz="1900" dirty="0">
                <a:solidFill>
                  <a:srgbClr val="0E2B67"/>
                </a:solidFill>
              </a:rPr>
              <a:t>Банком России на основе зарубежного опыта ESG-банкинга были выделены показатели переходных рисков</a:t>
            </a:r>
          </a:p>
          <a:p>
            <a:pPr marL="342900" indent="-342900">
              <a:buFont typeface="Arial" panose="020B0604020202020204" pitchFamily="34" charset="0"/>
              <a:buChar char="•"/>
            </a:pPr>
            <a:endParaRPr lang="ru-RU" sz="1900" dirty="0">
              <a:solidFill>
                <a:srgbClr val="0E2B67"/>
              </a:solidFill>
            </a:endParaRPr>
          </a:p>
          <a:p>
            <a:pPr marL="342900" indent="-342900">
              <a:buFont typeface="Arial" panose="020B0604020202020204" pitchFamily="34" charset="0"/>
              <a:buChar char="•"/>
            </a:pPr>
            <a:r>
              <a:rPr lang="ru-RU" sz="1900" dirty="0">
                <a:solidFill>
                  <a:srgbClr val="0E2B67"/>
                </a:solidFill>
              </a:rPr>
              <a:t>Ряд критериев, составленный на основе опубликованного письма Центрального Банка РФ о рекомендациях Советам Директоров компаний о внедрении принципов ESG в деятельность компании</a:t>
            </a:r>
          </a:p>
          <a:p>
            <a:pPr marL="342900" indent="-342900">
              <a:buFont typeface="Arial" panose="020B0604020202020204" pitchFamily="34" charset="0"/>
              <a:buChar char="•"/>
            </a:pPr>
            <a:endParaRPr lang="ru-RU" sz="1900" dirty="0">
              <a:solidFill>
                <a:srgbClr val="0E2B67"/>
              </a:solidFill>
            </a:endParaRPr>
          </a:p>
          <a:p>
            <a:pPr marL="342900" indent="-342900">
              <a:buFont typeface="Arial" panose="020B0604020202020204" pitchFamily="34" charset="0"/>
              <a:buChar char="•"/>
            </a:pPr>
            <a:r>
              <a:rPr lang="ru-RU" sz="1900" dirty="0">
                <a:solidFill>
                  <a:srgbClr val="0E2B67"/>
                </a:solidFill>
              </a:rPr>
              <a:t>Система критериев пилота проекта ESG-скоринга от Сбербанка</a:t>
            </a:r>
          </a:p>
          <a:p>
            <a:pPr marL="342900" indent="-342900">
              <a:buFont typeface="Arial" panose="020B0604020202020204" pitchFamily="34" charset="0"/>
              <a:buChar char="•"/>
            </a:pPr>
            <a:endParaRPr lang="ru-RU" sz="1900" dirty="0">
              <a:solidFill>
                <a:srgbClr val="0E2B67"/>
              </a:solidFill>
            </a:endParaRPr>
          </a:p>
          <a:p>
            <a:pPr marL="342900" indent="-342900">
              <a:buFont typeface="Arial" panose="020B0604020202020204" pitchFamily="34" charset="0"/>
              <a:buChar char="•"/>
            </a:pPr>
            <a:r>
              <a:rPr lang="ru-RU" sz="1900" dirty="0">
                <a:solidFill>
                  <a:srgbClr val="0E2B67"/>
                </a:solidFill>
              </a:rPr>
              <a:t>Перечень базовых критериев для составления рейтинга от НРА</a:t>
            </a:r>
          </a:p>
        </p:txBody>
      </p:sp>
      <p:sp>
        <p:nvSpPr>
          <p:cNvPr id="9" name="Заголовок 2">
            <a:extLst>
              <a:ext uri="{FF2B5EF4-FFF2-40B4-BE49-F238E27FC236}">
                <a16:creationId xmlns:a16="http://schemas.microsoft.com/office/drawing/2014/main" id="{FDC26A45-0BA9-EBDE-6B0A-3FFA96EF6915}"/>
              </a:ext>
            </a:extLst>
          </p:cNvPr>
          <p:cNvSpPr txBox="1">
            <a:spLocks/>
          </p:cNvSpPr>
          <p:nvPr/>
        </p:nvSpPr>
        <p:spPr>
          <a:xfrm>
            <a:off x="5756274" y="470115"/>
            <a:ext cx="4216065"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Методология</a:t>
            </a:r>
          </a:p>
        </p:txBody>
      </p:sp>
      <p:pic>
        <p:nvPicPr>
          <p:cNvPr id="10" name="Рисунок 9">
            <a:extLst>
              <a:ext uri="{FF2B5EF4-FFF2-40B4-BE49-F238E27FC236}">
                <a16:creationId xmlns:a16="http://schemas.microsoft.com/office/drawing/2014/main" id="{244D5485-77BD-883C-6620-6B475A3127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6656" y="1160463"/>
            <a:ext cx="5314950" cy="5170170"/>
          </a:xfrm>
          <a:prstGeom prst="rect">
            <a:avLst/>
          </a:prstGeom>
        </p:spPr>
      </p:pic>
    </p:spTree>
    <p:extLst>
      <p:ext uri="{BB962C8B-B14F-4D97-AF65-F5344CB8AC3E}">
        <p14:creationId xmlns:p14="http://schemas.microsoft.com/office/powerpoint/2010/main" val="409433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32415"/>
            <a:ext cx="8948991" cy="777025"/>
          </a:xfrm>
          <a:solidFill>
            <a:schemeClr val="bg1"/>
          </a:solidFill>
        </p:spPr>
        <p:txBody>
          <a:bodyPr vert="horz">
            <a:normAutofit/>
          </a:bodyPr>
          <a:lstStyle/>
          <a:p>
            <a:r>
              <a:rPr lang="ru-RU" b="1" dirty="0">
                <a:solidFill>
                  <a:srgbClr val="0E2B67"/>
                </a:solidFill>
                <a:latin typeface="+mn-lt"/>
              </a:rPr>
              <a:t>Методология</a:t>
            </a:r>
          </a:p>
        </p:txBody>
      </p:sp>
      <p:sp>
        <p:nvSpPr>
          <p:cNvPr id="49" name="Заголовок 2">
            <a:extLst>
              <a:ext uri="{FF2B5EF4-FFF2-40B4-BE49-F238E27FC236}">
                <a16:creationId xmlns:a16="http://schemas.microsoft.com/office/drawing/2014/main" id="{E4C583CD-83A5-C131-D44A-1733CE98A1E3}"/>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50" name="TextBox 49">
            <a:extLst>
              <a:ext uri="{FF2B5EF4-FFF2-40B4-BE49-F238E27FC236}">
                <a16:creationId xmlns:a16="http://schemas.microsoft.com/office/drawing/2014/main" id="{30DE4F4D-0B85-7653-58E3-0C73DEB90112}"/>
              </a:ext>
            </a:extLst>
          </p:cNvPr>
          <p:cNvSpPr txBox="1"/>
          <p:nvPr/>
        </p:nvSpPr>
        <p:spPr>
          <a:xfrm>
            <a:off x="-2604948" y="1201848"/>
            <a:ext cx="1968605" cy="677108"/>
          </a:xfrm>
          <a:prstGeom prst="rect">
            <a:avLst/>
          </a:prstGeom>
          <a:noFill/>
        </p:spPr>
        <p:txBody>
          <a:bodyPr wrap="square">
            <a:spAutoFit/>
          </a:bodyPr>
          <a:lstStyle/>
          <a:p>
            <a:r>
              <a:rPr lang="ru-RU" sz="1900" b="1" dirty="0">
                <a:solidFill>
                  <a:srgbClr val="0E2B67"/>
                </a:solidFill>
              </a:rPr>
              <a:t>Заголовки в тексте</a:t>
            </a:r>
            <a:r>
              <a:rPr lang="en-US" sz="1900" b="1" dirty="0">
                <a:solidFill>
                  <a:srgbClr val="0E2B67"/>
                </a:solidFill>
              </a:rPr>
              <a:t> Calibri</a:t>
            </a:r>
            <a:r>
              <a:rPr lang="ru-RU" sz="1900" b="1" dirty="0">
                <a:solidFill>
                  <a:srgbClr val="0E2B67"/>
                </a:solidFill>
              </a:rPr>
              <a:t> 19</a:t>
            </a:r>
          </a:p>
        </p:txBody>
      </p:sp>
      <p:sp>
        <p:nvSpPr>
          <p:cNvPr id="51" name="TextBox 50">
            <a:extLst>
              <a:ext uri="{FF2B5EF4-FFF2-40B4-BE49-F238E27FC236}">
                <a16:creationId xmlns:a16="http://schemas.microsoft.com/office/drawing/2014/main" id="{A02E650F-AA10-CEFF-9948-9F1DAFC12B9C}"/>
              </a:ext>
            </a:extLst>
          </p:cNvPr>
          <p:cNvSpPr txBox="1"/>
          <p:nvPr/>
        </p:nvSpPr>
        <p:spPr>
          <a:xfrm>
            <a:off x="-2604948" y="1989336"/>
            <a:ext cx="1306967" cy="615553"/>
          </a:xfrm>
          <a:prstGeom prst="rect">
            <a:avLst/>
          </a:prstGeom>
          <a:noFill/>
        </p:spPr>
        <p:txBody>
          <a:bodyPr wrap="square">
            <a:spAutoFit/>
          </a:bodyPr>
          <a:lstStyle/>
          <a:p>
            <a:r>
              <a:rPr lang="ru-RU" sz="1700" dirty="0">
                <a:latin typeface="+mj-lt"/>
              </a:rPr>
              <a:t>Текст </a:t>
            </a:r>
            <a:r>
              <a:rPr lang="en-US" sz="1700" dirty="0">
                <a:latin typeface="+mj-lt"/>
              </a:rPr>
              <a:t>Calibri Light 17</a:t>
            </a:r>
            <a:endParaRPr lang="ru-RU" sz="1700" b="1" dirty="0">
              <a:latin typeface="+mj-lt"/>
            </a:endParaRPr>
          </a:p>
        </p:txBody>
      </p:sp>
      <p:sp>
        <p:nvSpPr>
          <p:cNvPr id="52" name="TextBox 51">
            <a:extLst>
              <a:ext uri="{FF2B5EF4-FFF2-40B4-BE49-F238E27FC236}">
                <a16:creationId xmlns:a16="http://schemas.microsoft.com/office/drawing/2014/main" id="{2580CB90-784D-6517-BA16-79FD6DCD855A}"/>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pic>
        <p:nvPicPr>
          <p:cNvPr id="8" name="Рисунок 7">
            <a:extLst>
              <a:ext uri="{FF2B5EF4-FFF2-40B4-BE49-F238E27FC236}">
                <a16:creationId xmlns:a16="http://schemas.microsoft.com/office/drawing/2014/main" id="{2B930701-52FE-8B5A-E37C-0F4EAC725CAE}"/>
              </a:ext>
            </a:extLst>
          </p:cNvPr>
          <p:cNvPicPr>
            <a:picLocks noChangeAspect="1"/>
          </p:cNvPicPr>
          <p:nvPr/>
        </p:nvPicPr>
        <p:blipFill rotWithShape="1">
          <a:blip r:embed="rId7"/>
          <a:srcRect t="2738"/>
          <a:stretch/>
        </p:blipFill>
        <p:spPr>
          <a:xfrm>
            <a:off x="1560085" y="1039412"/>
            <a:ext cx="5297744" cy="5355000"/>
          </a:xfrm>
          <a:prstGeom prst="rect">
            <a:avLst/>
          </a:prstGeom>
        </p:spPr>
      </p:pic>
      <p:sp>
        <p:nvSpPr>
          <p:cNvPr id="9" name="Заголовок 2">
            <a:extLst>
              <a:ext uri="{FF2B5EF4-FFF2-40B4-BE49-F238E27FC236}">
                <a16:creationId xmlns:a16="http://schemas.microsoft.com/office/drawing/2014/main" id="{7E0D1F6D-93BC-1B1F-4A96-E499CC3AE57F}"/>
              </a:ext>
            </a:extLst>
          </p:cNvPr>
          <p:cNvSpPr txBox="1">
            <a:spLocks/>
          </p:cNvSpPr>
          <p:nvPr/>
        </p:nvSpPr>
        <p:spPr>
          <a:xfrm>
            <a:off x="7375332" y="2369848"/>
            <a:ext cx="4335221" cy="1694526"/>
          </a:xfrm>
          <a:prstGeom prst="rect">
            <a:avLst/>
          </a:prstGeom>
          <a:solidFill>
            <a:schemeClr val="bg1"/>
          </a:solidFill>
        </p:spPr>
        <p:txBody>
          <a:bodyPr vert="horz" lIns="0" tIns="0" rIns="0" bIns="0" rtlCol="0" anchor="t">
            <a:no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pPr marL="342900" indent="-342900">
              <a:lnSpc>
                <a:spcPct val="170000"/>
              </a:lnSpc>
              <a:buFontTx/>
              <a:buChar char="-"/>
            </a:pPr>
            <a:r>
              <a:rPr lang="ru-RU" sz="2000" dirty="0">
                <a:solidFill>
                  <a:srgbClr val="0E2B67"/>
                </a:solidFill>
                <a:latin typeface="+mn-lt"/>
              </a:rPr>
              <a:t>Специфика экономики России</a:t>
            </a:r>
          </a:p>
          <a:p>
            <a:pPr marL="342900" indent="-342900">
              <a:lnSpc>
                <a:spcPct val="170000"/>
              </a:lnSpc>
              <a:buFontTx/>
              <a:buChar char="-"/>
            </a:pPr>
            <a:r>
              <a:rPr lang="ru-RU" sz="2000" dirty="0">
                <a:solidFill>
                  <a:srgbClr val="0E2B67"/>
                </a:solidFill>
                <a:latin typeface="+mn-lt"/>
              </a:rPr>
              <a:t>Анализ актуальности</a:t>
            </a:r>
          </a:p>
          <a:p>
            <a:pPr marL="342900" indent="-342900">
              <a:lnSpc>
                <a:spcPct val="170000"/>
              </a:lnSpc>
              <a:buFontTx/>
              <a:buChar char="-"/>
            </a:pPr>
            <a:r>
              <a:rPr lang="ru-RU" sz="2000" dirty="0">
                <a:solidFill>
                  <a:srgbClr val="0E2B67"/>
                </a:solidFill>
                <a:latin typeface="+mn-lt"/>
              </a:rPr>
              <a:t>Рекомендации ЦБ</a:t>
            </a:r>
          </a:p>
        </p:txBody>
      </p:sp>
    </p:spTree>
    <p:extLst>
      <p:ext uri="{BB962C8B-B14F-4D97-AF65-F5344CB8AC3E}">
        <p14:creationId xmlns:p14="http://schemas.microsoft.com/office/powerpoint/2010/main" val="118640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63588"/>
            <a:ext cx="8948991" cy="777025"/>
          </a:xfrm>
          <a:solidFill>
            <a:schemeClr val="bg1"/>
          </a:solidFill>
        </p:spPr>
        <p:txBody>
          <a:bodyPr vert="horz">
            <a:normAutofit/>
          </a:bodyPr>
          <a:lstStyle/>
          <a:p>
            <a:r>
              <a:rPr lang="ru-RU" b="1" dirty="0">
                <a:solidFill>
                  <a:srgbClr val="0E2B67"/>
                </a:solidFill>
                <a:latin typeface="+mn-lt"/>
              </a:rPr>
              <a:t>Результат</a:t>
            </a:r>
          </a:p>
        </p:txBody>
      </p:sp>
      <p:sp>
        <p:nvSpPr>
          <p:cNvPr id="49" name="Заголовок 2">
            <a:extLst>
              <a:ext uri="{FF2B5EF4-FFF2-40B4-BE49-F238E27FC236}">
                <a16:creationId xmlns:a16="http://schemas.microsoft.com/office/drawing/2014/main" id="{E4C583CD-83A5-C131-D44A-1733CE98A1E3}"/>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50" name="TextBox 49">
            <a:extLst>
              <a:ext uri="{FF2B5EF4-FFF2-40B4-BE49-F238E27FC236}">
                <a16:creationId xmlns:a16="http://schemas.microsoft.com/office/drawing/2014/main" id="{30DE4F4D-0B85-7653-58E3-0C73DEB90112}"/>
              </a:ext>
            </a:extLst>
          </p:cNvPr>
          <p:cNvSpPr txBox="1"/>
          <p:nvPr/>
        </p:nvSpPr>
        <p:spPr>
          <a:xfrm>
            <a:off x="-2604948" y="1201848"/>
            <a:ext cx="1968605" cy="677108"/>
          </a:xfrm>
          <a:prstGeom prst="rect">
            <a:avLst/>
          </a:prstGeom>
          <a:noFill/>
        </p:spPr>
        <p:txBody>
          <a:bodyPr wrap="square">
            <a:spAutoFit/>
          </a:bodyPr>
          <a:lstStyle/>
          <a:p>
            <a:r>
              <a:rPr lang="ru-RU" sz="1900" b="1" dirty="0">
                <a:solidFill>
                  <a:srgbClr val="0E2B67"/>
                </a:solidFill>
              </a:rPr>
              <a:t>Заголовки в тексте</a:t>
            </a:r>
            <a:r>
              <a:rPr lang="en-US" sz="1900" b="1" dirty="0">
                <a:solidFill>
                  <a:srgbClr val="0E2B67"/>
                </a:solidFill>
              </a:rPr>
              <a:t> Calibri</a:t>
            </a:r>
            <a:r>
              <a:rPr lang="ru-RU" sz="1900" b="1" dirty="0">
                <a:solidFill>
                  <a:srgbClr val="0E2B67"/>
                </a:solidFill>
              </a:rPr>
              <a:t> 19</a:t>
            </a:r>
          </a:p>
        </p:txBody>
      </p:sp>
      <p:sp>
        <p:nvSpPr>
          <p:cNvPr id="51" name="TextBox 50">
            <a:extLst>
              <a:ext uri="{FF2B5EF4-FFF2-40B4-BE49-F238E27FC236}">
                <a16:creationId xmlns:a16="http://schemas.microsoft.com/office/drawing/2014/main" id="{A02E650F-AA10-CEFF-9948-9F1DAFC12B9C}"/>
              </a:ext>
            </a:extLst>
          </p:cNvPr>
          <p:cNvSpPr txBox="1"/>
          <p:nvPr/>
        </p:nvSpPr>
        <p:spPr>
          <a:xfrm>
            <a:off x="-2604948" y="1989336"/>
            <a:ext cx="1306967" cy="615553"/>
          </a:xfrm>
          <a:prstGeom prst="rect">
            <a:avLst/>
          </a:prstGeom>
          <a:noFill/>
        </p:spPr>
        <p:txBody>
          <a:bodyPr wrap="square">
            <a:spAutoFit/>
          </a:bodyPr>
          <a:lstStyle/>
          <a:p>
            <a:r>
              <a:rPr lang="ru-RU" sz="1700" dirty="0">
                <a:latin typeface="+mj-lt"/>
              </a:rPr>
              <a:t>Текст </a:t>
            </a:r>
            <a:r>
              <a:rPr lang="en-US" sz="1700" dirty="0">
                <a:latin typeface="+mj-lt"/>
              </a:rPr>
              <a:t>Calibri Light 17</a:t>
            </a:r>
            <a:endParaRPr lang="ru-RU" sz="1700" b="1" dirty="0">
              <a:latin typeface="+mj-lt"/>
            </a:endParaRPr>
          </a:p>
        </p:txBody>
      </p:sp>
      <p:sp>
        <p:nvSpPr>
          <p:cNvPr id="52" name="TextBox 51">
            <a:extLst>
              <a:ext uri="{FF2B5EF4-FFF2-40B4-BE49-F238E27FC236}">
                <a16:creationId xmlns:a16="http://schemas.microsoft.com/office/drawing/2014/main" id="{2580CB90-784D-6517-BA16-79FD6DCD855A}"/>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pic>
        <p:nvPicPr>
          <p:cNvPr id="8" name="Рисунок 7">
            <a:extLst>
              <a:ext uri="{FF2B5EF4-FFF2-40B4-BE49-F238E27FC236}">
                <a16:creationId xmlns:a16="http://schemas.microsoft.com/office/drawing/2014/main" id="{CDE5F958-952D-46C5-5361-0320E56188A1}"/>
              </a:ext>
            </a:extLst>
          </p:cNvPr>
          <p:cNvPicPr>
            <a:picLocks noChangeAspect="1"/>
          </p:cNvPicPr>
          <p:nvPr/>
        </p:nvPicPr>
        <p:blipFill>
          <a:blip r:embed="rId7"/>
          <a:stretch>
            <a:fillRect/>
          </a:stretch>
        </p:blipFill>
        <p:spPr>
          <a:xfrm>
            <a:off x="2539889" y="716090"/>
            <a:ext cx="7112222" cy="5425819"/>
          </a:xfrm>
          <a:prstGeom prst="rect">
            <a:avLst/>
          </a:prstGeom>
        </p:spPr>
      </p:pic>
    </p:spTree>
    <p:extLst>
      <p:ext uri="{BB962C8B-B14F-4D97-AF65-F5344CB8AC3E}">
        <p14:creationId xmlns:p14="http://schemas.microsoft.com/office/powerpoint/2010/main" val="94498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32415"/>
            <a:ext cx="8948991" cy="777025"/>
          </a:xfrm>
          <a:solidFill>
            <a:schemeClr val="bg1"/>
          </a:solidFill>
        </p:spPr>
        <p:txBody>
          <a:bodyPr vert="horz">
            <a:normAutofit/>
          </a:bodyPr>
          <a:lstStyle/>
          <a:p>
            <a:r>
              <a:rPr lang="ru-RU" b="1" dirty="0">
                <a:solidFill>
                  <a:srgbClr val="0E2B67"/>
                </a:solidFill>
                <a:latin typeface="+mn-lt"/>
              </a:rPr>
              <a:t>Итоговые выводы</a:t>
            </a:r>
          </a:p>
        </p:txBody>
      </p:sp>
      <p:sp>
        <p:nvSpPr>
          <p:cNvPr id="49" name="Заголовок 2">
            <a:extLst>
              <a:ext uri="{FF2B5EF4-FFF2-40B4-BE49-F238E27FC236}">
                <a16:creationId xmlns:a16="http://schemas.microsoft.com/office/drawing/2014/main" id="{E4C583CD-83A5-C131-D44A-1733CE98A1E3}"/>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50" name="TextBox 49">
            <a:extLst>
              <a:ext uri="{FF2B5EF4-FFF2-40B4-BE49-F238E27FC236}">
                <a16:creationId xmlns:a16="http://schemas.microsoft.com/office/drawing/2014/main" id="{30DE4F4D-0B85-7653-58E3-0C73DEB90112}"/>
              </a:ext>
            </a:extLst>
          </p:cNvPr>
          <p:cNvSpPr txBox="1"/>
          <p:nvPr/>
        </p:nvSpPr>
        <p:spPr>
          <a:xfrm>
            <a:off x="-2604948" y="1201848"/>
            <a:ext cx="1968605" cy="677108"/>
          </a:xfrm>
          <a:prstGeom prst="rect">
            <a:avLst/>
          </a:prstGeom>
          <a:noFill/>
        </p:spPr>
        <p:txBody>
          <a:bodyPr wrap="square">
            <a:spAutoFit/>
          </a:bodyPr>
          <a:lstStyle/>
          <a:p>
            <a:r>
              <a:rPr lang="ru-RU" sz="1900" b="1" dirty="0">
                <a:solidFill>
                  <a:srgbClr val="0E2B67"/>
                </a:solidFill>
              </a:rPr>
              <a:t>Заголовки в тексте</a:t>
            </a:r>
            <a:r>
              <a:rPr lang="en-US" sz="1900" b="1" dirty="0">
                <a:solidFill>
                  <a:srgbClr val="0E2B67"/>
                </a:solidFill>
              </a:rPr>
              <a:t> Calibri</a:t>
            </a:r>
            <a:r>
              <a:rPr lang="ru-RU" sz="1900" b="1" dirty="0">
                <a:solidFill>
                  <a:srgbClr val="0E2B67"/>
                </a:solidFill>
              </a:rPr>
              <a:t> 19</a:t>
            </a:r>
          </a:p>
        </p:txBody>
      </p:sp>
      <p:sp>
        <p:nvSpPr>
          <p:cNvPr id="51" name="TextBox 50">
            <a:extLst>
              <a:ext uri="{FF2B5EF4-FFF2-40B4-BE49-F238E27FC236}">
                <a16:creationId xmlns:a16="http://schemas.microsoft.com/office/drawing/2014/main" id="{A02E650F-AA10-CEFF-9948-9F1DAFC12B9C}"/>
              </a:ext>
            </a:extLst>
          </p:cNvPr>
          <p:cNvSpPr txBox="1"/>
          <p:nvPr/>
        </p:nvSpPr>
        <p:spPr>
          <a:xfrm>
            <a:off x="-2604948" y="1989336"/>
            <a:ext cx="1306967" cy="615553"/>
          </a:xfrm>
          <a:prstGeom prst="rect">
            <a:avLst/>
          </a:prstGeom>
          <a:noFill/>
        </p:spPr>
        <p:txBody>
          <a:bodyPr wrap="square">
            <a:spAutoFit/>
          </a:bodyPr>
          <a:lstStyle/>
          <a:p>
            <a:r>
              <a:rPr lang="ru-RU" sz="1700" dirty="0">
                <a:latin typeface="+mj-lt"/>
              </a:rPr>
              <a:t>Текст </a:t>
            </a:r>
            <a:r>
              <a:rPr lang="en-US" sz="1700" dirty="0">
                <a:latin typeface="+mj-lt"/>
              </a:rPr>
              <a:t>Calibri Light 17</a:t>
            </a:r>
            <a:endParaRPr lang="ru-RU" sz="1700" b="1" dirty="0">
              <a:latin typeface="+mj-lt"/>
            </a:endParaRPr>
          </a:p>
        </p:txBody>
      </p:sp>
      <p:sp>
        <p:nvSpPr>
          <p:cNvPr id="52" name="TextBox 51">
            <a:extLst>
              <a:ext uri="{FF2B5EF4-FFF2-40B4-BE49-F238E27FC236}">
                <a16:creationId xmlns:a16="http://schemas.microsoft.com/office/drawing/2014/main" id="{2580CB90-784D-6517-BA16-79FD6DCD855A}"/>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sp>
        <p:nvSpPr>
          <p:cNvPr id="8" name="TextBox 7">
            <a:extLst>
              <a:ext uri="{FF2B5EF4-FFF2-40B4-BE49-F238E27FC236}">
                <a16:creationId xmlns:a16="http://schemas.microsoft.com/office/drawing/2014/main" id="{8D0632ED-9CC3-7BCA-46E7-1E4F9364A3AC}"/>
              </a:ext>
            </a:extLst>
          </p:cNvPr>
          <p:cNvSpPr txBox="1"/>
          <p:nvPr/>
        </p:nvSpPr>
        <p:spPr>
          <a:xfrm>
            <a:off x="689936" y="1160463"/>
            <a:ext cx="9258594" cy="5062924"/>
          </a:xfrm>
          <a:prstGeom prst="rect">
            <a:avLst/>
          </a:prstGeom>
          <a:noFill/>
        </p:spPr>
        <p:txBody>
          <a:bodyPr wrap="square">
            <a:spAutoFit/>
          </a:bodyPr>
          <a:lstStyle/>
          <a:p>
            <a:pPr marL="342900" indent="-342900">
              <a:buFont typeface="Arial" panose="020B0604020202020204" pitchFamily="34" charset="0"/>
              <a:buChar char="•"/>
            </a:pPr>
            <a:r>
              <a:rPr lang="ru-RU" sz="1900" dirty="0">
                <a:solidFill>
                  <a:srgbClr val="0E2B67"/>
                </a:solidFill>
              </a:rPr>
              <a:t>Процесс развития ESG-банкинга в России находится в данный момент на начальном этапе и в основном распространяется </a:t>
            </a:r>
            <a:r>
              <a:rPr lang="ru-RU" sz="1900" b="1" dirty="0">
                <a:solidFill>
                  <a:srgbClr val="0E2B67"/>
                </a:solidFill>
              </a:rPr>
              <a:t>на топовые банки</a:t>
            </a:r>
            <a:r>
              <a:rPr lang="ru-RU" sz="1900" dirty="0">
                <a:solidFill>
                  <a:srgbClr val="0E2B67"/>
                </a:solidFill>
              </a:rPr>
              <a:t>, которые тем не менее активно развиваются в этом направлении</a:t>
            </a:r>
          </a:p>
          <a:p>
            <a:pPr marL="342900" indent="-342900">
              <a:buFont typeface="Arial" panose="020B0604020202020204" pitchFamily="34" charset="0"/>
              <a:buChar char="•"/>
            </a:pPr>
            <a:endParaRPr lang="ru-RU" sz="1900" dirty="0">
              <a:solidFill>
                <a:srgbClr val="0E2B67"/>
              </a:solidFill>
            </a:endParaRPr>
          </a:p>
          <a:p>
            <a:pPr marL="342900" indent="-342900">
              <a:buFont typeface="Arial" panose="020B0604020202020204" pitchFamily="34" charset="0"/>
              <a:buChar char="•"/>
            </a:pPr>
            <a:r>
              <a:rPr lang="ru-RU" sz="1900" dirty="0">
                <a:solidFill>
                  <a:srgbClr val="0E2B67"/>
                </a:solidFill>
              </a:rPr>
              <a:t>Переход к модели ESG-банкинга является </a:t>
            </a:r>
            <a:r>
              <a:rPr lang="ru-RU" sz="1900" b="1" dirty="0">
                <a:solidFill>
                  <a:srgbClr val="0E2B67"/>
                </a:solidFill>
              </a:rPr>
              <a:t>исключительно благоприятной трансформацией</a:t>
            </a:r>
            <a:r>
              <a:rPr lang="ru-RU" sz="1900" dirty="0">
                <a:solidFill>
                  <a:srgbClr val="0E2B67"/>
                </a:solidFill>
              </a:rPr>
              <a:t> для финансовой системы при </a:t>
            </a:r>
            <a:r>
              <a:rPr lang="ru-RU" sz="1900" u="sng" dirty="0">
                <a:solidFill>
                  <a:srgbClr val="0E2B67"/>
                </a:solidFill>
              </a:rPr>
              <a:t>превентивном учете </a:t>
            </a:r>
            <a:r>
              <a:rPr lang="ru-RU" sz="1900" dirty="0">
                <a:solidFill>
                  <a:srgbClr val="0E2B67"/>
                </a:solidFill>
              </a:rPr>
              <a:t>переходных рисков и верных стимулирующих мерах</a:t>
            </a:r>
          </a:p>
          <a:p>
            <a:pPr marL="342900" indent="-342900">
              <a:buFont typeface="Arial" panose="020B0604020202020204" pitchFamily="34" charset="0"/>
              <a:buChar char="•"/>
            </a:pPr>
            <a:endParaRPr lang="ru-RU" sz="1900" dirty="0">
              <a:solidFill>
                <a:srgbClr val="0E2B67"/>
              </a:solidFill>
            </a:endParaRPr>
          </a:p>
          <a:p>
            <a:pPr marL="342900" indent="-342900">
              <a:buFont typeface="Arial" panose="020B0604020202020204" pitchFamily="34" charset="0"/>
              <a:buChar char="•"/>
            </a:pPr>
            <a:r>
              <a:rPr lang="ru-RU" sz="1900" dirty="0">
                <a:solidFill>
                  <a:srgbClr val="0E2B67"/>
                </a:solidFill>
              </a:rPr>
              <a:t>Гипотеза о критичности фактора низкого уровня раскрытия нефинансовой информации о деятельности компаниями, </a:t>
            </a:r>
            <a:r>
              <a:rPr lang="ru-RU" sz="1900" b="1" dirty="0">
                <a:solidFill>
                  <a:srgbClr val="0E2B67"/>
                </a:solidFill>
              </a:rPr>
              <a:t>подтвердилась</a:t>
            </a:r>
            <a:r>
              <a:rPr lang="ru-RU" sz="1900" dirty="0">
                <a:solidFill>
                  <a:srgbClr val="0E2B67"/>
                </a:solidFill>
              </a:rPr>
              <a:t>. Это является </a:t>
            </a:r>
            <a:r>
              <a:rPr lang="ru-RU" sz="1900" b="1" dirty="0">
                <a:solidFill>
                  <a:srgbClr val="0E2B67"/>
                </a:solidFill>
              </a:rPr>
              <a:t>существенным препятствием </a:t>
            </a:r>
            <a:r>
              <a:rPr lang="ru-RU" sz="1900" dirty="0">
                <a:solidFill>
                  <a:srgbClr val="0E2B67"/>
                </a:solidFill>
              </a:rPr>
              <a:t>на пути внедрения модели ответственного инвестирования</a:t>
            </a:r>
          </a:p>
          <a:p>
            <a:pPr marL="342900" indent="-342900">
              <a:buFont typeface="Arial" panose="020B0604020202020204" pitchFamily="34" charset="0"/>
              <a:buChar char="•"/>
            </a:pPr>
            <a:endParaRPr lang="ru-RU" sz="1900" dirty="0">
              <a:solidFill>
                <a:srgbClr val="0E2B67"/>
              </a:solidFill>
            </a:endParaRPr>
          </a:p>
          <a:p>
            <a:pPr marL="342900" indent="-342900">
              <a:buFont typeface="Arial" panose="020B0604020202020204" pitchFamily="34" charset="0"/>
              <a:buChar char="•"/>
            </a:pPr>
            <a:r>
              <a:rPr lang="ru-RU" sz="1900" dirty="0">
                <a:solidFill>
                  <a:srgbClr val="0E2B67"/>
                </a:solidFill>
              </a:rPr>
              <a:t>Судить о дальнейшем развитии банков как финансовых институтов в сторону внедрения принципов ESG в </a:t>
            </a:r>
            <a:r>
              <a:rPr lang="ru-RU" sz="1900" b="1" dirty="0">
                <a:solidFill>
                  <a:srgbClr val="0E2B67"/>
                </a:solidFill>
              </a:rPr>
              <a:t>данный момент затруднительно</a:t>
            </a:r>
            <a:r>
              <a:rPr lang="ru-RU" sz="1900" dirty="0">
                <a:solidFill>
                  <a:srgbClr val="0E2B67"/>
                </a:solidFill>
              </a:rPr>
              <a:t>, поскольку внешнеполитические санкции, безусловно окажут негативное влияние на лишь начинавшийся процесс</a:t>
            </a:r>
          </a:p>
        </p:txBody>
      </p:sp>
    </p:spTree>
    <p:extLst>
      <p:ext uri="{BB962C8B-B14F-4D97-AF65-F5344CB8AC3E}">
        <p14:creationId xmlns:p14="http://schemas.microsoft.com/office/powerpoint/2010/main" val="39619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63588"/>
            <a:ext cx="8948991" cy="777025"/>
          </a:xfrm>
          <a:solidFill>
            <a:schemeClr val="bg1"/>
          </a:solidFill>
        </p:spPr>
        <p:txBody>
          <a:bodyPr vert="horz">
            <a:normAutofit/>
          </a:bodyPr>
          <a:lstStyle/>
          <a:p>
            <a:r>
              <a:rPr lang="ru-RU" b="1" dirty="0">
                <a:solidFill>
                  <a:srgbClr val="0E2B67"/>
                </a:solidFill>
                <a:latin typeface="+mn-lt"/>
              </a:rPr>
              <a:t>Содержание</a:t>
            </a:r>
          </a:p>
        </p:txBody>
      </p:sp>
      <p:sp>
        <p:nvSpPr>
          <p:cNvPr id="48" name="Заголовок 2">
            <a:extLst>
              <a:ext uri="{FF2B5EF4-FFF2-40B4-BE49-F238E27FC236}">
                <a16:creationId xmlns:a16="http://schemas.microsoft.com/office/drawing/2014/main" id="{E293C3E7-D123-E86C-C937-331171AAF4D6}"/>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49" name="TextBox 48">
            <a:extLst>
              <a:ext uri="{FF2B5EF4-FFF2-40B4-BE49-F238E27FC236}">
                <a16:creationId xmlns:a16="http://schemas.microsoft.com/office/drawing/2014/main" id="{1A679EF6-5218-1936-2DBA-95E8C8B2E761}"/>
              </a:ext>
            </a:extLst>
          </p:cNvPr>
          <p:cNvSpPr txBox="1"/>
          <p:nvPr/>
        </p:nvSpPr>
        <p:spPr>
          <a:xfrm>
            <a:off x="-2604948" y="1201848"/>
            <a:ext cx="1968605" cy="677108"/>
          </a:xfrm>
          <a:prstGeom prst="rect">
            <a:avLst/>
          </a:prstGeom>
          <a:noFill/>
        </p:spPr>
        <p:txBody>
          <a:bodyPr wrap="square">
            <a:spAutoFit/>
          </a:bodyPr>
          <a:lstStyle/>
          <a:p>
            <a:r>
              <a:rPr lang="ru-RU" sz="1900" b="1" dirty="0">
                <a:solidFill>
                  <a:srgbClr val="0E2B67"/>
                </a:solidFill>
              </a:rPr>
              <a:t>Заголовки в тексте</a:t>
            </a:r>
            <a:r>
              <a:rPr lang="en-US" sz="1900" b="1" dirty="0">
                <a:solidFill>
                  <a:srgbClr val="0E2B67"/>
                </a:solidFill>
              </a:rPr>
              <a:t> Calibri</a:t>
            </a:r>
            <a:r>
              <a:rPr lang="ru-RU" sz="1900" b="1" dirty="0">
                <a:solidFill>
                  <a:srgbClr val="0E2B67"/>
                </a:solidFill>
              </a:rPr>
              <a:t> 19</a:t>
            </a:r>
          </a:p>
        </p:txBody>
      </p:sp>
      <p:sp>
        <p:nvSpPr>
          <p:cNvPr id="50" name="TextBox 49">
            <a:extLst>
              <a:ext uri="{FF2B5EF4-FFF2-40B4-BE49-F238E27FC236}">
                <a16:creationId xmlns:a16="http://schemas.microsoft.com/office/drawing/2014/main" id="{066C903B-FA56-03CF-DB33-EB42D534B1A3}"/>
              </a:ext>
            </a:extLst>
          </p:cNvPr>
          <p:cNvSpPr txBox="1"/>
          <p:nvPr/>
        </p:nvSpPr>
        <p:spPr>
          <a:xfrm>
            <a:off x="-2604948" y="1989336"/>
            <a:ext cx="1306967" cy="615553"/>
          </a:xfrm>
          <a:prstGeom prst="rect">
            <a:avLst/>
          </a:prstGeom>
          <a:noFill/>
        </p:spPr>
        <p:txBody>
          <a:bodyPr wrap="square">
            <a:spAutoFit/>
          </a:bodyPr>
          <a:lstStyle/>
          <a:p>
            <a:r>
              <a:rPr lang="ru-RU" sz="1700" dirty="0">
                <a:latin typeface="+mj-lt"/>
              </a:rPr>
              <a:t>Текст </a:t>
            </a:r>
            <a:r>
              <a:rPr lang="en-US" sz="1700" dirty="0">
                <a:latin typeface="+mj-lt"/>
              </a:rPr>
              <a:t>Calibri Light 17</a:t>
            </a:r>
            <a:endParaRPr lang="ru-RU" sz="1700" b="1" dirty="0">
              <a:latin typeface="+mj-lt"/>
            </a:endParaRPr>
          </a:p>
        </p:txBody>
      </p:sp>
      <p:sp>
        <p:nvSpPr>
          <p:cNvPr id="51" name="TextBox 50">
            <a:extLst>
              <a:ext uri="{FF2B5EF4-FFF2-40B4-BE49-F238E27FC236}">
                <a16:creationId xmlns:a16="http://schemas.microsoft.com/office/drawing/2014/main" id="{23CAF7B9-E4B4-0237-BABD-D95D60F2EBA2}"/>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sp>
        <p:nvSpPr>
          <p:cNvPr id="4" name="TextBox 3">
            <a:extLst>
              <a:ext uri="{FF2B5EF4-FFF2-40B4-BE49-F238E27FC236}">
                <a16:creationId xmlns:a16="http://schemas.microsoft.com/office/drawing/2014/main" id="{16D26E89-3EE0-2E98-76AE-DB0463A4D80F}"/>
              </a:ext>
            </a:extLst>
          </p:cNvPr>
          <p:cNvSpPr txBox="1"/>
          <p:nvPr/>
        </p:nvSpPr>
        <p:spPr>
          <a:xfrm>
            <a:off x="766763" y="1487364"/>
            <a:ext cx="5188408" cy="2995692"/>
          </a:xfrm>
          <a:prstGeom prst="rect">
            <a:avLst/>
          </a:prstGeom>
          <a:noFill/>
        </p:spPr>
        <p:txBody>
          <a:bodyPr wrap="none" rtlCol="0">
            <a:spAutoFit/>
          </a:bodyPr>
          <a:lstStyle/>
          <a:p>
            <a:pPr marL="342900" indent="-342900">
              <a:spcBef>
                <a:spcPts val="400"/>
              </a:spcBef>
              <a:spcAft>
                <a:spcPts val="400"/>
              </a:spcAft>
              <a:buAutoNum type="arabicPeriod"/>
            </a:pPr>
            <a:r>
              <a:rPr lang="ru-RU" sz="1900" b="1" dirty="0">
                <a:solidFill>
                  <a:srgbClr val="0E2B67"/>
                </a:solidFill>
              </a:rPr>
              <a:t>Введение в контекст и актуальность</a:t>
            </a:r>
          </a:p>
          <a:p>
            <a:pPr marL="342900" indent="-342900">
              <a:spcBef>
                <a:spcPts val="400"/>
              </a:spcBef>
              <a:spcAft>
                <a:spcPts val="400"/>
              </a:spcAft>
              <a:buAutoNum type="arabicPeriod"/>
            </a:pPr>
            <a:r>
              <a:rPr lang="ru-RU" sz="1900" b="1" dirty="0">
                <a:solidFill>
                  <a:srgbClr val="0E2B67"/>
                </a:solidFill>
              </a:rPr>
              <a:t>Цель исследования и задачи</a:t>
            </a:r>
          </a:p>
          <a:p>
            <a:pPr marL="342900" indent="-342900">
              <a:spcBef>
                <a:spcPts val="400"/>
              </a:spcBef>
              <a:spcAft>
                <a:spcPts val="400"/>
              </a:spcAft>
              <a:buAutoNum type="arabicPeriod"/>
            </a:pPr>
            <a:r>
              <a:rPr lang="ru-RU" sz="1900" b="1" dirty="0">
                <a:solidFill>
                  <a:srgbClr val="0E2B67"/>
                </a:solidFill>
              </a:rPr>
              <a:t>Обзор литературы и формулировка гипотез</a:t>
            </a:r>
          </a:p>
          <a:p>
            <a:pPr marL="342900" indent="-342900">
              <a:spcBef>
                <a:spcPts val="400"/>
              </a:spcBef>
              <a:spcAft>
                <a:spcPts val="400"/>
              </a:spcAft>
              <a:buAutoNum type="arabicPeriod"/>
            </a:pPr>
            <a:r>
              <a:rPr lang="ru-RU" sz="1900" b="1" dirty="0">
                <a:solidFill>
                  <a:srgbClr val="0E2B67"/>
                </a:solidFill>
              </a:rPr>
              <a:t>Описание данных</a:t>
            </a:r>
          </a:p>
          <a:p>
            <a:pPr marL="342900" indent="-342900">
              <a:spcBef>
                <a:spcPts val="400"/>
              </a:spcBef>
              <a:spcAft>
                <a:spcPts val="400"/>
              </a:spcAft>
              <a:buAutoNum type="arabicPeriod"/>
            </a:pPr>
            <a:r>
              <a:rPr lang="ru-RU" sz="1900" b="1" dirty="0">
                <a:solidFill>
                  <a:srgbClr val="0E2B67"/>
                </a:solidFill>
              </a:rPr>
              <a:t>Эмпирические результаты</a:t>
            </a:r>
          </a:p>
          <a:p>
            <a:pPr marL="342900" indent="-342900">
              <a:spcBef>
                <a:spcPts val="400"/>
              </a:spcBef>
              <a:spcAft>
                <a:spcPts val="400"/>
              </a:spcAft>
              <a:buAutoNum type="arabicPeriod"/>
            </a:pPr>
            <a:r>
              <a:rPr lang="ru-RU" sz="1900" b="1" dirty="0">
                <a:solidFill>
                  <a:srgbClr val="0E2B67"/>
                </a:solidFill>
              </a:rPr>
              <a:t>Выводы</a:t>
            </a:r>
          </a:p>
          <a:p>
            <a:pPr marL="342900" indent="-342900">
              <a:buAutoNum type="arabicPeriod"/>
            </a:pPr>
            <a:endParaRPr lang="ru-RU" sz="1900" b="1" dirty="0">
              <a:solidFill>
                <a:srgbClr val="0E2B67"/>
              </a:solidFill>
            </a:endParaRPr>
          </a:p>
          <a:p>
            <a:pPr marL="342900" indent="-342900">
              <a:buAutoNum type="arabicPeriod"/>
            </a:pPr>
            <a:endParaRPr lang="ru-RU" sz="1900" b="1" dirty="0">
              <a:solidFill>
                <a:srgbClr val="0E2B67"/>
              </a:solidFill>
            </a:endParaRPr>
          </a:p>
        </p:txBody>
      </p:sp>
    </p:spTree>
    <p:extLst>
      <p:ext uri="{BB962C8B-B14F-4D97-AF65-F5344CB8AC3E}">
        <p14:creationId xmlns:p14="http://schemas.microsoft.com/office/powerpoint/2010/main" val="89904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extLst>
              <p:ext uri="{D42A27DB-BD31-4B8C-83A1-F6EECF244321}">
                <p14:modId xmlns:p14="http://schemas.microsoft.com/office/powerpoint/2010/main" val="211909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63588"/>
            <a:ext cx="8948991" cy="777025"/>
          </a:xfrm>
          <a:solidFill>
            <a:schemeClr val="bg1"/>
          </a:solidFill>
        </p:spPr>
        <p:txBody>
          <a:bodyPr vert="horz">
            <a:normAutofit/>
          </a:bodyPr>
          <a:lstStyle/>
          <a:p>
            <a:r>
              <a:rPr lang="en-US" b="1" dirty="0">
                <a:solidFill>
                  <a:srgbClr val="0E2B67"/>
                </a:solidFill>
                <a:latin typeface="+mn-lt"/>
              </a:rPr>
              <a:t>ESG </a:t>
            </a:r>
            <a:r>
              <a:rPr lang="ru-RU" b="1" dirty="0">
                <a:solidFill>
                  <a:srgbClr val="0E2B67"/>
                </a:solidFill>
                <a:latin typeface="+mn-lt"/>
              </a:rPr>
              <a:t>– введение в контекст</a:t>
            </a:r>
          </a:p>
        </p:txBody>
      </p:sp>
      <p:sp>
        <p:nvSpPr>
          <p:cNvPr id="48" name="Заголовок 2">
            <a:extLst>
              <a:ext uri="{FF2B5EF4-FFF2-40B4-BE49-F238E27FC236}">
                <a16:creationId xmlns:a16="http://schemas.microsoft.com/office/drawing/2014/main" id="{E293C3E7-D123-E86C-C937-331171AAF4D6}"/>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49" name="TextBox 48">
            <a:extLst>
              <a:ext uri="{FF2B5EF4-FFF2-40B4-BE49-F238E27FC236}">
                <a16:creationId xmlns:a16="http://schemas.microsoft.com/office/drawing/2014/main" id="{1A679EF6-5218-1936-2DBA-95E8C8B2E761}"/>
              </a:ext>
            </a:extLst>
          </p:cNvPr>
          <p:cNvSpPr txBox="1"/>
          <p:nvPr/>
        </p:nvSpPr>
        <p:spPr>
          <a:xfrm>
            <a:off x="-2604948" y="1201848"/>
            <a:ext cx="1968605" cy="677108"/>
          </a:xfrm>
          <a:prstGeom prst="rect">
            <a:avLst/>
          </a:prstGeom>
          <a:noFill/>
        </p:spPr>
        <p:txBody>
          <a:bodyPr wrap="square">
            <a:spAutoFit/>
          </a:bodyPr>
          <a:lstStyle/>
          <a:p>
            <a:r>
              <a:rPr lang="ru-RU" sz="1900" b="1" dirty="0">
                <a:solidFill>
                  <a:srgbClr val="0E2B67"/>
                </a:solidFill>
              </a:rPr>
              <a:t>Заголовки в тексте</a:t>
            </a:r>
            <a:r>
              <a:rPr lang="en-US" sz="1900" b="1" dirty="0">
                <a:solidFill>
                  <a:srgbClr val="0E2B67"/>
                </a:solidFill>
              </a:rPr>
              <a:t> Calibri</a:t>
            </a:r>
            <a:r>
              <a:rPr lang="ru-RU" sz="1900" b="1" dirty="0">
                <a:solidFill>
                  <a:srgbClr val="0E2B67"/>
                </a:solidFill>
              </a:rPr>
              <a:t> 19</a:t>
            </a:r>
          </a:p>
        </p:txBody>
      </p:sp>
      <p:sp>
        <p:nvSpPr>
          <p:cNvPr id="50" name="TextBox 49">
            <a:extLst>
              <a:ext uri="{FF2B5EF4-FFF2-40B4-BE49-F238E27FC236}">
                <a16:creationId xmlns:a16="http://schemas.microsoft.com/office/drawing/2014/main" id="{066C903B-FA56-03CF-DB33-EB42D534B1A3}"/>
              </a:ext>
            </a:extLst>
          </p:cNvPr>
          <p:cNvSpPr txBox="1"/>
          <p:nvPr/>
        </p:nvSpPr>
        <p:spPr>
          <a:xfrm>
            <a:off x="-2604948" y="1989336"/>
            <a:ext cx="1306967" cy="615553"/>
          </a:xfrm>
          <a:prstGeom prst="rect">
            <a:avLst/>
          </a:prstGeom>
          <a:noFill/>
        </p:spPr>
        <p:txBody>
          <a:bodyPr wrap="square">
            <a:spAutoFit/>
          </a:bodyPr>
          <a:lstStyle/>
          <a:p>
            <a:r>
              <a:rPr lang="ru-RU" sz="1700" dirty="0">
                <a:latin typeface="+mj-lt"/>
              </a:rPr>
              <a:t>Текст </a:t>
            </a:r>
            <a:r>
              <a:rPr lang="en-US" sz="1700" dirty="0">
                <a:latin typeface="+mj-lt"/>
              </a:rPr>
              <a:t>Calibri Light 17</a:t>
            </a:r>
            <a:endParaRPr lang="ru-RU" sz="1700" b="1" dirty="0">
              <a:latin typeface="+mj-lt"/>
            </a:endParaRPr>
          </a:p>
        </p:txBody>
      </p:sp>
      <p:sp>
        <p:nvSpPr>
          <p:cNvPr id="51" name="TextBox 50">
            <a:extLst>
              <a:ext uri="{FF2B5EF4-FFF2-40B4-BE49-F238E27FC236}">
                <a16:creationId xmlns:a16="http://schemas.microsoft.com/office/drawing/2014/main" id="{23CAF7B9-E4B4-0237-BABD-D95D60F2EBA2}"/>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sp>
        <p:nvSpPr>
          <p:cNvPr id="18" name="TextBox 17">
            <a:extLst>
              <a:ext uri="{FF2B5EF4-FFF2-40B4-BE49-F238E27FC236}">
                <a16:creationId xmlns:a16="http://schemas.microsoft.com/office/drawing/2014/main" id="{57D90DBA-3354-81CB-A084-9C6926605BBE}"/>
              </a:ext>
            </a:extLst>
          </p:cNvPr>
          <p:cNvSpPr txBox="1"/>
          <p:nvPr/>
        </p:nvSpPr>
        <p:spPr>
          <a:xfrm>
            <a:off x="467444" y="1632480"/>
            <a:ext cx="10547066" cy="1261884"/>
          </a:xfrm>
          <a:prstGeom prst="rect">
            <a:avLst/>
          </a:prstGeom>
          <a:noFill/>
        </p:spPr>
        <p:txBody>
          <a:bodyPr wrap="square">
            <a:spAutoFit/>
          </a:bodyPr>
          <a:lstStyle/>
          <a:p>
            <a:r>
              <a:rPr lang="ru-RU" sz="1900" b="1" dirty="0">
                <a:solidFill>
                  <a:srgbClr val="0E2B67"/>
                </a:solidFill>
              </a:rPr>
              <a:t>ESG факторы – </a:t>
            </a:r>
            <a:r>
              <a:rPr lang="ru-RU" sz="1900" dirty="0">
                <a:solidFill>
                  <a:srgbClr val="0E2B67"/>
                </a:solidFill>
              </a:rPr>
              <a:t>это совокупность экологических, социальных и управленческих факторов, которые учитываются при инвестировании в компанию, влияют на авторитет и позицию банка в ESG-рейтинге, на доверие потенциальных клиентов банка, устойчивое развитие и финансовую результативность</a:t>
            </a:r>
          </a:p>
        </p:txBody>
      </p:sp>
      <p:sp>
        <p:nvSpPr>
          <p:cNvPr id="19" name="TextBox 18">
            <a:extLst>
              <a:ext uri="{FF2B5EF4-FFF2-40B4-BE49-F238E27FC236}">
                <a16:creationId xmlns:a16="http://schemas.microsoft.com/office/drawing/2014/main" id="{BF52A9DC-3ADF-78F2-6459-88DD20C38EA0}"/>
              </a:ext>
            </a:extLst>
          </p:cNvPr>
          <p:cNvSpPr txBox="1"/>
          <p:nvPr/>
        </p:nvSpPr>
        <p:spPr>
          <a:xfrm>
            <a:off x="467444" y="3317075"/>
            <a:ext cx="11257111" cy="1754326"/>
          </a:xfrm>
          <a:prstGeom prst="rect">
            <a:avLst/>
          </a:prstGeom>
          <a:noFill/>
        </p:spPr>
        <p:txBody>
          <a:bodyPr wrap="square">
            <a:spAutoFit/>
          </a:bodyPr>
          <a:lstStyle/>
          <a:p>
            <a:r>
              <a:rPr lang="ru-RU" sz="1800" dirty="0">
                <a:effectLst/>
                <a:latin typeface="Times New Roman" panose="02020603050405020304" pitchFamily="18" charset="0"/>
                <a:ea typeface="Calibri" panose="020F0502020204030204" pitchFamily="34" charset="0"/>
              </a:rPr>
              <a:t>Модель </a:t>
            </a:r>
            <a:r>
              <a:rPr lang="en-US" sz="1800" dirty="0">
                <a:effectLst/>
                <a:latin typeface="Times New Roman" panose="02020603050405020304" pitchFamily="18" charset="0"/>
                <a:ea typeface="Calibri" panose="020F0502020204030204" pitchFamily="34" charset="0"/>
              </a:rPr>
              <a:t>ESG</a:t>
            </a:r>
            <a:r>
              <a:rPr lang="ru-RU" sz="1800" dirty="0">
                <a:effectLst/>
                <a:latin typeface="Times New Roman" panose="02020603050405020304" pitchFamily="18" charset="0"/>
                <a:ea typeface="Calibri" panose="020F0502020204030204" pitchFamily="34" charset="0"/>
              </a:rPr>
              <a:t>-банкинга предполагает, что владельцы активов и менеджеры финансовых операция будут совершать </a:t>
            </a:r>
            <a:r>
              <a:rPr lang="ru-RU" sz="1800" b="1" dirty="0">
                <a:effectLst/>
                <a:latin typeface="Times New Roman" panose="02020603050405020304" pitchFamily="18" charset="0"/>
                <a:ea typeface="Calibri" panose="020F0502020204030204" pitchFamily="34" charset="0"/>
              </a:rPr>
              <a:t>самостоятельный выбор </a:t>
            </a:r>
            <a:r>
              <a:rPr lang="ru-RU" sz="1800" dirty="0">
                <a:effectLst/>
                <a:latin typeface="Times New Roman" panose="02020603050405020304" pitchFamily="18" charset="0"/>
                <a:ea typeface="Calibri" panose="020F0502020204030204" pitchFamily="34" charset="0"/>
              </a:rPr>
              <a:t>при </a:t>
            </a:r>
            <a:r>
              <a:rPr lang="ru-RU" sz="1800" b="1" dirty="0">
                <a:effectLst/>
                <a:latin typeface="Times New Roman" panose="02020603050405020304" pitchFamily="18" charset="0"/>
                <a:ea typeface="Calibri" panose="020F0502020204030204" pitchFamily="34" charset="0"/>
              </a:rPr>
              <a:t>распределении своих средств </a:t>
            </a:r>
            <a:r>
              <a:rPr lang="ru-RU" sz="1800" dirty="0">
                <a:effectLst/>
                <a:latin typeface="Times New Roman" panose="02020603050405020304" pitchFamily="18" charset="0"/>
                <a:ea typeface="Calibri" panose="020F0502020204030204" pitchFamily="34" charset="0"/>
              </a:rPr>
              <a:t>в пользу компаний/активов, приносящих большее благо обществу и соответствующее общественным ценностям.</a:t>
            </a:r>
          </a:p>
          <a:p>
            <a:r>
              <a:rPr lang="ru-RU" sz="1800" dirty="0">
                <a:effectLst/>
                <a:latin typeface="Times New Roman" panose="02020603050405020304" pitchFamily="18" charset="0"/>
                <a:ea typeface="Calibri" panose="020F0502020204030204" pitchFamily="34" charset="0"/>
              </a:rPr>
              <a:t>Модель </a:t>
            </a:r>
            <a:r>
              <a:rPr lang="en-US" sz="1800" dirty="0">
                <a:effectLst/>
                <a:latin typeface="Times New Roman" panose="02020603050405020304" pitchFamily="18" charset="0"/>
                <a:ea typeface="Calibri" panose="020F0502020204030204" pitchFamily="34" charset="0"/>
              </a:rPr>
              <a:t>ESG</a:t>
            </a:r>
            <a:r>
              <a:rPr lang="ru-RU" sz="1800" dirty="0">
                <a:effectLst/>
                <a:latin typeface="Times New Roman" panose="02020603050405020304" pitchFamily="18" charset="0"/>
                <a:ea typeface="Calibri" panose="020F0502020204030204" pitchFamily="34" charset="0"/>
              </a:rPr>
              <a:t>-банкинга рассчитана прежде всего на получение </a:t>
            </a:r>
            <a:r>
              <a:rPr lang="ru-RU" sz="1800" b="1" dirty="0">
                <a:effectLst/>
                <a:latin typeface="Times New Roman" panose="02020603050405020304" pitchFamily="18" charset="0"/>
                <a:ea typeface="Calibri" panose="020F0502020204030204" pitchFamily="34" charset="0"/>
              </a:rPr>
              <a:t>долгосрочной прибыли </a:t>
            </a:r>
            <a:r>
              <a:rPr lang="ru-RU" sz="1800" dirty="0">
                <a:effectLst/>
                <a:latin typeface="Times New Roman" panose="02020603050405020304" pitchFamily="18" charset="0"/>
                <a:ea typeface="Calibri" panose="020F0502020204030204" pitchFamily="34" charset="0"/>
              </a:rPr>
              <a:t>и потенциальный </a:t>
            </a:r>
            <a:r>
              <a:rPr lang="ru-RU" sz="1800" b="1" dirty="0">
                <a:effectLst/>
                <a:latin typeface="Times New Roman" panose="02020603050405020304" pitchFamily="18" charset="0"/>
                <a:ea typeface="Calibri" panose="020F0502020204030204" pitchFamily="34" charset="0"/>
              </a:rPr>
              <a:t>рост</a:t>
            </a:r>
            <a:r>
              <a:rPr lang="ru-RU" sz="1800" dirty="0">
                <a:effectLst/>
                <a:latin typeface="Times New Roman" panose="02020603050405020304" pitchFamily="18" charset="0"/>
                <a:ea typeface="Calibri" panose="020F0502020204030204" pitchFamily="34" charset="0"/>
              </a:rPr>
              <a:t> социально значимых активов. </a:t>
            </a:r>
          </a:p>
          <a:p>
            <a:r>
              <a:rPr lang="ru-RU" sz="1800" dirty="0">
                <a:effectLst/>
                <a:latin typeface="Times New Roman" panose="02020603050405020304" pitchFamily="18" charset="0"/>
                <a:ea typeface="Calibri" panose="020F0502020204030204" pitchFamily="34" charset="0"/>
              </a:rPr>
              <a:t>Модель работает при </a:t>
            </a:r>
            <a:r>
              <a:rPr lang="ru-RU" sz="1800" b="1" dirty="0">
                <a:effectLst/>
                <a:latin typeface="Times New Roman" panose="02020603050405020304" pitchFamily="18" charset="0"/>
                <a:ea typeface="Calibri" panose="020F0502020204030204" pitchFamily="34" charset="0"/>
              </a:rPr>
              <a:t>стимулировании</a:t>
            </a:r>
            <a:r>
              <a:rPr lang="ru-RU" sz="1800" dirty="0">
                <a:effectLst/>
                <a:latin typeface="Times New Roman" panose="02020603050405020304" pitchFamily="18" charset="0"/>
                <a:ea typeface="Calibri" panose="020F0502020204030204" pitchFamily="34" charset="0"/>
              </a:rPr>
              <a:t> со стороны банковской системы</a:t>
            </a:r>
            <a:endParaRPr lang="ru-RU" sz="1700" b="1" dirty="0">
              <a:latin typeface="+mj-lt"/>
            </a:endParaRPr>
          </a:p>
        </p:txBody>
      </p:sp>
    </p:spTree>
    <p:extLst>
      <p:ext uri="{BB962C8B-B14F-4D97-AF65-F5344CB8AC3E}">
        <p14:creationId xmlns:p14="http://schemas.microsoft.com/office/powerpoint/2010/main" val="305853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63588"/>
            <a:ext cx="8948991" cy="777025"/>
          </a:xfrm>
          <a:solidFill>
            <a:schemeClr val="bg1"/>
          </a:solidFill>
        </p:spPr>
        <p:txBody>
          <a:bodyPr vert="horz">
            <a:normAutofit/>
          </a:bodyPr>
          <a:lstStyle/>
          <a:p>
            <a:r>
              <a:rPr lang="ru-RU" b="1" dirty="0">
                <a:solidFill>
                  <a:srgbClr val="0E2B67"/>
                </a:solidFill>
                <a:latin typeface="+mn-lt"/>
              </a:rPr>
              <a:t>Актуальность</a:t>
            </a:r>
          </a:p>
        </p:txBody>
      </p:sp>
      <p:sp>
        <p:nvSpPr>
          <p:cNvPr id="259" name="Заголовок 2">
            <a:extLst>
              <a:ext uri="{FF2B5EF4-FFF2-40B4-BE49-F238E27FC236}">
                <a16:creationId xmlns:a16="http://schemas.microsoft.com/office/drawing/2014/main" id="{0BA70483-8F9B-F74A-D851-CAB8C0951D0A}"/>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260" name="TextBox 259">
            <a:extLst>
              <a:ext uri="{FF2B5EF4-FFF2-40B4-BE49-F238E27FC236}">
                <a16:creationId xmlns:a16="http://schemas.microsoft.com/office/drawing/2014/main" id="{E93CE653-77D7-D712-F9D1-F7BC00347875}"/>
              </a:ext>
            </a:extLst>
          </p:cNvPr>
          <p:cNvSpPr txBox="1"/>
          <p:nvPr/>
        </p:nvSpPr>
        <p:spPr>
          <a:xfrm>
            <a:off x="335679" y="1029874"/>
            <a:ext cx="11385266" cy="969496"/>
          </a:xfrm>
          <a:prstGeom prst="rect">
            <a:avLst/>
          </a:prstGeom>
          <a:noFill/>
        </p:spPr>
        <p:txBody>
          <a:bodyPr wrap="square">
            <a:spAutoFit/>
          </a:bodyPr>
          <a:lstStyle/>
          <a:p>
            <a:r>
              <a:rPr lang="ru-RU" sz="1900" b="1" dirty="0">
                <a:solidFill>
                  <a:srgbClr val="0E2B67"/>
                </a:solidFill>
              </a:rPr>
              <a:t>В современные дни ESG-модель банковской системы набирает все большую популярность: </a:t>
            </a:r>
            <a:r>
              <a:rPr lang="ru-RU" sz="1900" dirty="0">
                <a:solidFill>
                  <a:srgbClr val="0E2B67"/>
                </a:solidFill>
              </a:rPr>
              <a:t>по оценке Morgan Stanley, в 2020 г. число ESG-фондов в мире выросло </a:t>
            </a:r>
            <a:r>
              <a:rPr lang="ru-RU" sz="1900" u="sng" dirty="0">
                <a:solidFill>
                  <a:srgbClr val="0E2B67"/>
                </a:solidFill>
              </a:rPr>
              <a:t>в 3,5 раза</a:t>
            </a:r>
            <a:r>
              <a:rPr lang="ru-RU" sz="1900" dirty="0">
                <a:solidFill>
                  <a:srgbClr val="0E2B67"/>
                </a:solidFill>
              </a:rPr>
              <a:t>, а суммарный объем активов под их управлением достиг $153 млрд. </a:t>
            </a:r>
          </a:p>
        </p:txBody>
      </p:sp>
      <p:sp>
        <p:nvSpPr>
          <p:cNvPr id="261" name="TextBox 260">
            <a:extLst>
              <a:ext uri="{FF2B5EF4-FFF2-40B4-BE49-F238E27FC236}">
                <a16:creationId xmlns:a16="http://schemas.microsoft.com/office/drawing/2014/main" id="{799DBB90-5FD1-B543-83E9-734C887D5229}"/>
              </a:ext>
            </a:extLst>
          </p:cNvPr>
          <p:cNvSpPr txBox="1"/>
          <p:nvPr/>
        </p:nvSpPr>
        <p:spPr>
          <a:xfrm>
            <a:off x="4000500" y="2425045"/>
            <a:ext cx="6920345" cy="3493264"/>
          </a:xfrm>
          <a:prstGeom prst="rect">
            <a:avLst/>
          </a:prstGeom>
          <a:noFill/>
        </p:spPr>
        <p:txBody>
          <a:bodyPr wrap="square">
            <a:spAutoFit/>
          </a:bodyPr>
          <a:lstStyle/>
          <a:p>
            <a:r>
              <a:rPr lang="ru-RU" sz="1700" dirty="0">
                <a:latin typeface="+mj-lt"/>
              </a:rPr>
              <a:t>В 2019 году Центральным Банком России была подготовлена «Концепции организации в России методологической системы по развитию зеленых финансовых инструментов и проектов ответственного инвестирования»</a:t>
            </a:r>
          </a:p>
          <a:p>
            <a:endParaRPr lang="ru-RU" sz="1700" b="1" dirty="0">
              <a:latin typeface="+mj-lt"/>
            </a:endParaRPr>
          </a:p>
          <a:p>
            <a:r>
              <a:rPr lang="ru-RU" sz="1700" dirty="0">
                <a:latin typeface="+mj-lt"/>
              </a:rPr>
              <a:t>В 2021 году Правительством РФ было опубликовано постановление, которое определяло критерии выделения </a:t>
            </a:r>
            <a:r>
              <a:rPr lang="ru-RU" sz="1700" b="1" dirty="0">
                <a:latin typeface="+mj-lt"/>
              </a:rPr>
              <a:t>«зеленых» проектов и льготное финансирование </a:t>
            </a:r>
            <a:r>
              <a:rPr lang="ru-RU" sz="1700" dirty="0">
                <a:latin typeface="+mj-lt"/>
              </a:rPr>
              <a:t>для таких типов проектов через займы или специальные облигации</a:t>
            </a:r>
          </a:p>
          <a:p>
            <a:endParaRPr lang="ru-RU" sz="1700" dirty="0">
              <a:latin typeface="+mj-lt"/>
            </a:endParaRPr>
          </a:p>
          <a:p>
            <a:r>
              <a:rPr lang="ru-RU" sz="1700" dirty="0">
                <a:latin typeface="+mj-lt"/>
              </a:rPr>
              <a:t>Центральный Банк России озвучил рекомендации для перехода к социально ответственному инвестированию, в котором предлагается стратегия использования </a:t>
            </a:r>
            <a:r>
              <a:rPr lang="ru-RU" sz="1700" b="1" dirty="0">
                <a:latin typeface="+mj-lt"/>
              </a:rPr>
              <a:t>ESG-принципов для инвесторов</a:t>
            </a:r>
          </a:p>
        </p:txBody>
      </p:sp>
      <p:sp>
        <p:nvSpPr>
          <p:cNvPr id="262" name="TextBox 261">
            <a:extLst>
              <a:ext uri="{FF2B5EF4-FFF2-40B4-BE49-F238E27FC236}">
                <a16:creationId xmlns:a16="http://schemas.microsoft.com/office/drawing/2014/main" id="{494F07B5-9E21-DEFC-A7F9-6E7623D2FC9D}"/>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pic>
        <p:nvPicPr>
          <p:cNvPr id="27661" name="Picture 13">
            <a:extLst>
              <a:ext uri="{FF2B5EF4-FFF2-40B4-BE49-F238E27FC236}">
                <a16:creationId xmlns:a16="http://schemas.microsoft.com/office/drawing/2014/main" id="{63B79F50-1B9D-FBCB-E06D-EFC0033F8E1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5508"/>
          <a:stretch/>
        </p:blipFill>
        <p:spPr bwMode="auto">
          <a:xfrm>
            <a:off x="870442" y="2140526"/>
            <a:ext cx="2579340" cy="4321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0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extLst>
              <p:ext uri="{D42A27DB-BD31-4B8C-83A1-F6EECF244321}">
                <p14:modId xmlns:p14="http://schemas.microsoft.com/office/powerpoint/2010/main" val="9882870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63588"/>
            <a:ext cx="8948991" cy="777025"/>
          </a:xfrm>
          <a:solidFill>
            <a:schemeClr val="bg1"/>
          </a:solidFill>
        </p:spPr>
        <p:txBody>
          <a:bodyPr vert="horz">
            <a:normAutofit/>
          </a:bodyPr>
          <a:lstStyle/>
          <a:p>
            <a:r>
              <a:rPr lang="ru-RU" b="1" dirty="0">
                <a:solidFill>
                  <a:srgbClr val="0E2B67"/>
                </a:solidFill>
                <a:latin typeface="+mn-lt"/>
              </a:rPr>
              <a:t>Цель и задачи</a:t>
            </a:r>
          </a:p>
        </p:txBody>
      </p:sp>
      <p:sp>
        <p:nvSpPr>
          <p:cNvPr id="31" name="TextBox 30">
            <a:extLst>
              <a:ext uri="{FF2B5EF4-FFF2-40B4-BE49-F238E27FC236}">
                <a16:creationId xmlns:a16="http://schemas.microsoft.com/office/drawing/2014/main" id="{87C87AC1-ABC0-ACCA-3EE8-B2B4BE724BB7}"/>
              </a:ext>
            </a:extLst>
          </p:cNvPr>
          <p:cNvSpPr txBox="1"/>
          <p:nvPr/>
        </p:nvSpPr>
        <p:spPr>
          <a:xfrm>
            <a:off x="659975" y="1009487"/>
            <a:ext cx="2144180" cy="384721"/>
          </a:xfrm>
          <a:prstGeom prst="rect">
            <a:avLst/>
          </a:prstGeom>
          <a:noFill/>
        </p:spPr>
        <p:txBody>
          <a:bodyPr wrap="square">
            <a:spAutoFit/>
          </a:bodyPr>
          <a:lstStyle/>
          <a:p>
            <a:r>
              <a:rPr lang="ru-RU" sz="1900" b="1" dirty="0">
                <a:solidFill>
                  <a:srgbClr val="0E2B67"/>
                </a:solidFill>
              </a:rPr>
              <a:t>Цель</a:t>
            </a:r>
            <a:endParaRPr lang="en-US" sz="1900" b="1" dirty="0">
              <a:solidFill>
                <a:srgbClr val="0E2B67"/>
              </a:solidFill>
            </a:endParaRPr>
          </a:p>
        </p:txBody>
      </p:sp>
      <p:sp>
        <p:nvSpPr>
          <p:cNvPr id="32" name="TextBox 31">
            <a:extLst>
              <a:ext uri="{FF2B5EF4-FFF2-40B4-BE49-F238E27FC236}">
                <a16:creationId xmlns:a16="http://schemas.microsoft.com/office/drawing/2014/main" id="{8C428B16-AD39-5C4E-A00B-AEFBB671AFFA}"/>
              </a:ext>
            </a:extLst>
          </p:cNvPr>
          <p:cNvSpPr txBox="1"/>
          <p:nvPr/>
        </p:nvSpPr>
        <p:spPr>
          <a:xfrm>
            <a:off x="1950201" y="1009487"/>
            <a:ext cx="7545010" cy="615553"/>
          </a:xfrm>
          <a:prstGeom prst="rect">
            <a:avLst/>
          </a:prstGeom>
          <a:noFill/>
        </p:spPr>
        <p:txBody>
          <a:bodyPr wrap="square">
            <a:spAutoFit/>
          </a:bodyPr>
          <a:lstStyle/>
          <a:p>
            <a:r>
              <a:rPr lang="ru-RU" sz="1700" b="1" dirty="0">
                <a:latin typeface="+mj-lt"/>
              </a:rPr>
              <a:t>Анализ состояния модели ESG-банкинга в России, а также разработка критериев ранжирования контрагентов и портфелей банка на «зеленых» и «коричневых»</a:t>
            </a:r>
          </a:p>
        </p:txBody>
      </p:sp>
      <p:sp>
        <p:nvSpPr>
          <p:cNvPr id="35" name="TextBox 34">
            <a:extLst>
              <a:ext uri="{FF2B5EF4-FFF2-40B4-BE49-F238E27FC236}">
                <a16:creationId xmlns:a16="http://schemas.microsoft.com/office/drawing/2014/main" id="{F4A15AFC-3320-DA3C-3363-63C8F3C50DA6}"/>
              </a:ext>
            </a:extLst>
          </p:cNvPr>
          <p:cNvSpPr txBox="1"/>
          <p:nvPr/>
        </p:nvSpPr>
        <p:spPr>
          <a:xfrm>
            <a:off x="587239" y="2080758"/>
            <a:ext cx="2144180" cy="384721"/>
          </a:xfrm>
          <a:prstGeom prst="rect">
            <a:avLst/>
          </a:prstGeom>
          <a:noFill/>
        </p:spPr>
        <p:txBody>
          <a:bodyPr wrap="square">
            <a:spAutoFit/>
          </a:bodyPr>
          <a:lstStyle/>
          <a:p>
            <a:r>
              <a:rPr lang="ru-RU" sz="1900" b="1" dirty="0">
                <a:solidFill>
                  <a:srgbClr val="0E2B67"/>
                </a:solidFill>
              </a:rPr>
              <a:t>Задачи</a:t>
            </a:r>
            <a:endParaRPr lang="en-US" sz="1900" b="1" dirty="0">
              <a:solidFill>
                <a:srgbClr val="0E2B67"/>
              </a:solidFill>
            </a:endParaRPr>
          </a:p>
        </p:txBody>
      </p:sp>
      <p:sp>
        <p:nvSpPr>
          <p:cNvPr id="36" name="TextBox 35">
            <a:extLst>
              <a:ext uri="{FF2B5EF4-FFF2-40B4-BE49-F238E27FC236}">
                <a16:creationId xmlns:a16="http://schemas.microsoft.com/office/drawing/2014/main" id="{EB36E723-6021-827A-C876-CA3CD9C1F06A}"/>
              </a:ext>
            </a:extLst>
          </p:cNvPr>
          <p:cNvSpPr txBox="1"/>
          <p:nvPr/>
        </p:nvSpPr>
        <p:spPr>
          <a:xfrm>
            <a:off x="1950201" y="2080758"/>
            <a:ext cx="8802506" cy="2013885"/>
          </a:xfrm>
          <a:prstGeom prst="rect">
            <a:avLst/>
          </a:prstGeom>
          <a:noFill/>
        </p:spPr>
        <p:txBody>
          <a:bodyPr wrap="square">
            <a:spAutoFit/>
          </a:bodyPr>
          <a:lstStyle/>
          <a:p>
            <a:pPr marL="285750" lvl="0" indent="-285750" algn="just">
              <a:lnSpc>
                <a:spcPct val="150000"/>
              </a:lnSpc>
              <a:buFont typeface="Arial" panose="020B0604020202020204" pitchFamily="34" charset="0"/>
              <a:buChar char="•"/>
            </a:pPr>
            <a:r>
              <a:rPr lang="ru-RU" sz="1700" dirty="0">
                <a:latin typeface="+mj-lt"/>
              </a:rPr>
              <a:t>1.	Теоретическое обоснование важности ESG-факторов в сфере банкинга</a:t>
            </a:r>
          </a:p>
          <a:p>
            <a:pPr marL="285750" lvl="0" indent="-285750" algn="just">
              <a:lnSpc>
                <a:spcPct val="150000"/>
              </a:lnSpc>
              <a:buFont typeface="Arial" panose="020B0604020202020204" pitchFamily="34" charset="0"/>
              <a:buChar char="•"/>
            </a:pPr>
            <a:r>
              <a:rPr lang="ru-RU" sz="1700" dirty="0">
                <a:latin typeface="+mj-lt"/>
              </a:rPr>
              <a:t>2.	Анализ существующих критериев ранжирования контрагентов</a:t>
            </a:r>
          </a:p>
          <a:p>
            <a:pPr marL="285750" lvl="0" indent="-285750" algn="just">
              <a:lnSpc>
                <a:spcPct val="150000"/>
              </a:lnSpc>
              <a:buFont typeface="Arial" panose="020B0604020202020204" pitchFamily="34" charset="0"/>
              <a:buChar char="•"/>
            </a:pPr>
            <a:r>
              <a:rPr lang="ru-RU" sz="1700" dirty="0">
                <a:latin typeface="+mj-lt"/>
              </a:rPr>
              <a:t>3.	Анализ фактора </a:t>
            </a:r>
            <a:r>
              <a:rPr lang="ru-RU" sz="1700" u="sng" dirty="0">
                <a:latin typeface="+mj-lt"/>
              </a:rPr>
              <a:t>раскрытия финансовой и нефинансовой </a:t>
            </a:r>
            <a:r>
              <a:rPr lang="ru-RU" sz="1700" dirty="0">
                <a:latin typeface="+mj-lt"/>
              </a:rPr>
              <a:t>информации компаниями</a:t>
            </a:r>
          </a:p>
          <a:p>
            <a:pPr marL="285750" lvl="0" indent="-285750" algn="just">
              <a:lnSpc>
                <a:spcPct val="150000"/>
              </a:lnSpc>
              <a:buFont typeface="Arial" panose="020B0604020202020204" pitchFamily="34" charset="0"/>
              <a:buChar char="•"/>
            </a:pPr>
            <a:r>
              <a:rPr lang="ru-RU" sz="1700" dirty="0">
                <a:latin typeface="+mj-lt"/>
              </a:rPr>
              <a:t>4.	</a:t>
            </a:r>
            <a:r>
              <a:rPr lang="ru-RU" sz="1700" u="sng" dirty="0">
                <a:latin typeface="+mj-lt"/>
              </a:rPr>
              <a:t>Разработка симбиоза критериев </a:t>
            </a:r>
            <a:r>
              <a:rPr lang="ru-RU" sz="1700" dirty="0">
                <a:latin typeface="+mj-lt"/>
              </a:rPr>
              <a:t>для ранжирования контрагентов на основе существующих</a:t>
            </a:r>
          </a:p>
        </p:txBody>
      </p:sp>
      <p:sp>
        <p:nvSpPr>
          <p:cNvPr id="49" name="Заголовок 2">
            <a:extLst>
              <a:ext uri="{FF2B5EF4-FFF2-40B4-BE49-F238E27FC236}">
                <a16:creationId xmlns:a16="http://schemas.microsoft.com/office/drawing/2014/main" id="{E4C583CD-83A5-C131-D44A-1733CE98A1E3}"/>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50" name="TextBox 49">
            <a:extLst>
              <a:ext uri="{FF2B5EF4-FFF2-40B4-BE49-F238E27FC236}">
                <a16:creationId xmlns:a16="http://schemas.microsoft.com/office/drawing/2014/main" id="{30DE4F4D-0B85-7653-58E3-0C73DEB90112}"/>
              </a:ext>
            </a:extLst>
          </p:cNvPr>
          <p:cNvSpPr txBox="1"/>
          <p:nvPr/>
        </p:nvSpPr>
        <p:spPr>
          <a:xfrm>
            <a:off x="-2604948" y="1201848"/>
            <a:ext cx="1968605" cy="677108"/>
          </a:xfrm>
          <a:prstGeom prst="rect">
            <a:avLst/>
          </a:prstGeom>
          <a:noFill/>
        </p:spPr>
        <p:txBody>
          <a:bodyPr wrap="square">
            <a:spAutoFit/>
          </a:bodyPr>
          <a:lstStyle/>
          <a:p>
            <a:r>
              <a:rPr lang="ru-RU" sz="1900" b="1" dirty="0">
                <a:solidFill>
                  <a:srgbClr val="0E2B67"/>
                </a:solidFill>
              </a:rPr>
              <a:t>Заголовки в тексте</a:t>
            </a:r>
            <a:r>
              <a:rPr lang="en-US" sz="1900" b="1" dirty="0">
                <a:solidFill>
                  <a:srgbClr val="0E2B67"/>
                </a:solidFill>
              </a:rPr>
              <a:t> Calibri</a:t>
            </a:r>
            <a:r>
              <a:rPr lang="ru-RU" sz="1900" b="1" dirty="0">
                <a:solidFill>
                  <a:srgbClr val="0E2B67"/>
                </a:solidFill>
              </a:rPr>
              <a:t> 19</a:t>
            </a:r>
          </a:p>
        </p:txBody>
      </p:sp>
      <p:sp>
        <p:nvSpPr>
          <p:cNvPr id="51" name="TextBox 50">
            <a:extLst>
              <a:ext uri="{FF2B5EF4-FFF2-40B4-BE49-F238E27FC236}">
                <a16:creationId xmlns:a16="http://schemas.microsoft.com/office/drawing/2014/main" id="{A02E650F-AA10-CEFF-9948-9F1DAFC12B9C}"/>
              </a:ext>
            </a:extLst>
          </p:cNvPr>
          <p:cNvSpPr txBox="1"/>
          <p:nvPr/>
        </p:nvSpPr>
        <p:spPr>
          <a:xfrm>
            <a:off x="1950201" y="4569698"/>
            <a:ext cx="9109190" cy="1138773"/>
          </a:xfrm>
          <a:prstGeom prst="rect">
            <a:avLst/>
          </a:prstGeom>
          <a:noFill/>
        </p:spPr>
        <p:txBody>
          <a:bodyPr wrap="square">
            <a:spAutoFit/>
          </a:bodyPr>
          <a:lstStyle/>
          <a:p>
            <a:r>
              <a:rPr lang="ru-RU" sz="1700" dirty="0">
                <a:latin typeface="+mj-lt"/>
              </a:rPr>
              <a:t>1.	Для банков </a:t>
            </a:r>
            <a:r>
              <a:rPr lang="ru-RU" sz="1700" b="1" dirty="0">
                <a:latin typeface="+mj-lt"/>
              </a:rPr>
              <a:t>проецирование принципов ESG </a:t>
            </a:r>
            <a:r>
              <a:rPr lang="ru-RU" sz="1700" dirty="0">
                <a:latin typeface="+mj-lt"/>
              </a:rPr>
              <a:t>на собственную деятельность и портфели контрагентов является выгодным и важным стратегическим шагом</a:t>
            </a:r>
          </a:p>
          <a:p>
            <a:r>
              <a:rPr lang="ru-RU" sz="1700" dirty="0">
                <a:latin typeface="+mj-lt"/>
              </a:rPr>
              <a:t>2.	Критичной причиной низкого уровня внедрения модели ESG-банкинга в российскую финансовую систему является </a:t>
            </a:r>
            <a:r>
              <a:rPr lang="ru-RU" sz="1700" b="1" dirty="0">
                <a:latin typeface="+mj-lt"/>
              </a:rPr>
              <a:t>низкий уровень раскрытия информации</a:t>
            </a:r>
          </a:p>
        </p:txBody>
      </p:sp>
      <p:sp>
        <p:nvSpPr>
          <p:cNvPr id="52" name="TextBox 51">
            <a:extLst>
              <a:ext uri="{FF2B5EF4-FFF2-40B4-BE49-F238E27FC236}">
                <a16:creationId xmlns:a16="http://schemas.microsoft.com/office/drawing/2014/main" id="{2580CB90-784D-6517-BA16-79FD6DCD855A}"/>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sp>
        <p:nvSpPr>
          <p:cNvPr id="16" name="TextBox 15">
            <a:extLst>
              <a:ext uri="{FF2B5EF4-FFF2-40B4-BE49-F238E27FC236}">
                <a16:creationId xmlns:a16="http://schemas.microsoft.com/office/drawing/2014/main" id="{4D7D44FC-6CBA-555B-A884-342D94EB9A6A}"/>
              </a:ext>
            </a:extLst>
          </p:cNvPr>
          <p:cNvSpPr txBox="1"/>
          <p:nvPr/>
        </p:nvSpPr>
        <p:spPr>
          <a:xfrm>
            <a:off x="659975" y="4550067"/>
            <a:ext cx="2144180" cy="384721"/>
          </a:xfrm>
          <a:prstGeom prst="rect">
            <a:avLst/>
          </a:prstGeom>
          <a:noFill/>
        </p:spPr>
        <p:txBody>
          <a:bodyPr wrap="square">
            <a:spAutoFit/>
          </a:bodyPr>
          <a:lstStyle/>
          <a:p>
            <a:r>
              <a:rPr lang="ru-RU" sz="1900" b="1" dirty="0">
                <a:solidFill>
                  <a:srgbClr val="0E2B67"/>
                </a:solidFill>
              </a:rPr>
              <a:t>Гипотезы</a:t>
            </a:r>
            <a:endParaRPr lang="en-US" sz="1900" b="1" dirty="0">
              <a:solidFill>
                <a:srgbClr val="0E2B67"/>
              </a:solidFill>
            </a:endParaRPr>
          </a:p>
        </p:txBody>
      </p:sp>
    </p:spTree>
    <p:extLst>
      <p:ext uri="{BB962C8B-B14F-4D97-AF65-F5344CB8AC3E}">
        <p14:creationId xmlns:p14="http://schemas.microsoft.com/office/powerpoint/2010/main" val="123311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extLst>
              <p:ext uri="{D42A27DB-BD31-4B8C-83A1-F6EECF244321}">
                <p14:modId xmlns:p14="http://schemas.microsoft.com/office/powerpoint/2010/main" val="35667994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56043"/>
            <a:ext cx="8948991" cy="777025"/>
          </a:xfrm>
          <a:solidFill>
            <a:schemeClr val="bg1"/>
          </a:solidFill>
        </p:spPr>
        <p:txBody>
          <a:bodyPr vert="horz">
            <a:normAutofit/>
          </a:bodyPr>
          <a:lstStyle/>
          <a:p>
            <a:r>
              <a:rPr lang="ru-RU" b="1" dirty="0">
                <a:solidFill>
                  <a:srgbClr val="0E2B67"/>
                </a:solidFill>
                <a:latin typeface="+mn-lt"/>
              </a:rPr>
              <a:t>Структура литературного обзора</a:t>
            </a:r>
          </a:p>
        </p:txBody>
      </p:sp>
      <p:sp>
        <p:nvSpPr>
          <p:cNvPr id="42" name="TextBox 41">
            <a:extLst>
              <a:ext uri="{FF2B5EF4-FFF2-40B4-BE49-F238E27FC236}">
                <a16:creationId xmlns:a16="http://schemas.microsoft.com/office/drawing/2014/main" id="{B2457B2A-3B1E-C527-D725-F3393A64B93E}"/>
              </a:ext>
            </a:extLst>
          </p:cNvPr>
          <p:cNvSpPr txBox="1"/>
          <p:nvPr/>
        </p:nvSpPr>
        <p:spPr>
          <a:xfrm>
            <a:off x="698720" y="1083341"/>
            <a:ext cx="4660681" cy="969496"/>
          </a:xfrm>
          <a:prstGeom prst="rect">
            <a:avLst/>
          </a:prstGeom>
          <a:noFill/>
        </p:spPr>
        <p:txBody>
          <a:bodyPr wrap="square">
            <a:spAutoFit/>
          </a:bodyPr>
          <a:lstStyle/>
          <a:p>
            <a:r>
              <a:rPr lang="ru-RU" sz="1900" b="1" dirty="0">
                <a:solidFill>
                  <a:srgbClr val="0E2B67"/>
                </a:solidFill>
              </a:rPr>
              <a:t>1. Теоретическая база банковской системы</a:t>
            </a:r>
          </a:p>
          <a:p>
            <a:endParaRPr lang="en-US" sz="1900" b="1" dirty="0">
              <a:solidFill>
                <a:srgbClr val="0E2B67"/>
              </a:solidFill>
            </a:endParaRPr>
          </a:p>
        </p:txBody>
      </p:sp>
      <p:sp>
        <p:nvSpPr>
          <p:cNvPr id="18" name="TextBox 17">
            <a:extLst>
              <a:ext uri="{FF2B5EF4-FFF2-40B4-BE49-F238E27FC236}">
                <a16:creationId xmlns:a16="http://schemas.microsoft.com/office/drawing/2014/main" id="{028C17AD-F52D-D3E3-9A8E-F649F8C55AA5}"/>
              </a:ext>
            </a:extLst>
          </p:cNvPr>
          <p:cNvSpPr txBox="1"/>
          <p:nvPr/>
        </p:nvSpPr>
        <p:spPr>
          <a:xfrm>
            <a:off x="5455783" y="1083341"/>
            <a:ext cx="6456814" cy="615553"/>
          </a:xfrm>
          <a:prstGeom prst="rect">
            <a:avLst/>
          </a:prstGeom>
          <a:noFill/>
        </p:spPr>
        <p:txBody>
          <a:bodyPr wrap="square">
            <a:spAutoFit/>
          </a:bodyPr>
          <a:lstStyle/>
          <a:p>
            <a:r>
              <a:rPr lang="ru-RU" sz="1700" dirty="0">
                <a:latin typeface="+mj-lt"/>
              </a:rPr>
              <a:t>Обзор структуры, основных задач и модели функционирования банковской системы</a:t>
            </a:r>
          </a:p>
        </p:txBody>
      </p:sp>
      <p:sp>
        <p:nvSpPr>
          <p:cNvPr id="19" name="TextBox 18">
            <a:extLst>
              <a:ext uri="{FF2B5EF4-FFF2-40B4-BE49-F238E27FC236}">
                <a16:creationId xmlns:a16="http://schemas.microsoft.com/office/drawing/2014/main" id="{3056A570-22E6-5518-860F-9FBF04C751F4}"/>
              </a:ext>
            </a:extLst>
          </p:cNvPr>
          <p:cNvSpPr txBox="1"/>
          <p:nvPr/>
        </p:nvSpPr>
        <p:spPr>
          <a:xfrm>
            <a:off x="698720" y="1986632"/>
            <a:ext cx="4406679" cy="677108"/>
          </a:xfrm>
          <a:prstGeom prst="rect">
            <a:avLst/>
          </a:prstGeom>
          <a:noFill/>
        </p:spPr>
        <p:txBody>
          <a:bodyPr wrap="square">
            <a:spAutoFit/>
          </a:bodyPr>
          <a:lstStyle/>
          <a:p>
            <a:r>
              <a:rPr lang="ru-RU" sz="1900" b="1" dirty="0">
                <a:solidFill>
                  <a:srgbClr val="0E2B67"/>
                </a:solidFill>
              </a:rPr>
              <a:t>2. Историческая база</a:t>
            </a:r>
          </a:p>
          <a:p>
            <a:endParaRPr lang="en-US" sz="1900" b="1" dirty="0">
              <a:solidFill>
                <a:srgbClr val="0E2B67"/>
              </a:solidFill>
            </a:endParaRPr>
          </a:p>
        </p:txBody>
      </p:sp>
      <p:sp>
        <p:nvSpPr>
          <p:cNvPr id="21" name="TextBox 20">
            <a:extLst>
              <a:ext uri="{FF2B5EF4-FFF2-40B4-BE49-F238E27FC236}">
                <a16:creationId xmlns:a16="http://schemas.microsoft.com/office/drawing/2014/main" id="{281DAEE0-3244-2766-E97D-DD7615846969}"/>
              </a:ext>
            </a:extLst>
          </p:cNvPr>
          <p:cNvSpPr txBox="1"/>
          <p:nvPr/>
        </p:nvSpPr>
        <p:spPr>
          <a:xfrm>
            <a:off x="698720" y="2867197"/>
            <a:ext cx="4533680" cy="677108"/>
          </a:xfrm>
          <a:prstGeom prst="rect">
            <a:avLst/>
          </a:prstGeom>
          <a:noFill/>
        </p:spPr>
        <p:txBody>
          <a:bodyPr wrap="square">
            <a:spAutoFit/>
          </a:bodyPr>
          <a:lstStyle/>
          <a:p>
            <a:r>
              <a:rPr lang="ru-RU" sz="1900" b="1" dirty="0">
                <a:solidFill>
                  <a:srgbClr val="0E2B67"/>
                </a:solidFill>
              </a:rPr>
              <a:t>3. Рейтинговые агентства</a:t>
            </a:r>
          </a:p>
          <a:p>
            <a:endParaRPr lang="en-US" sz="1900" b="1" dirty="0">
              <a:solidFill>
                <a:srgbClr val="0E2B67"/>
              </a:solidFill>
            </a:endParaRPr>
          </a:p>
        </p:txBody>
      </p:sp>
      <p:sp>
        <p:nvSpPr>
          <p:cNvPr id="23" name="TextBox 22">
            <a:extLst>
              <a:ext uri="{FF2B5EF4-FFF2-40B4-BE49-F238E27FC236}">
                <a16:creationId xmlns:a16="http://schemas.microsoft.com/office/drawing/2014/main" id="{77BE0566-99EE-F269-45A6-12859E575FC0}"/>
              </a:ext>
            </a:extLst>
          </p:cNvPr>
          <p:cNvSpPr txBox="1"/>
          <p:nvPr/>
        </p:nvSpPr>
        <p:spPr>
          <a:xfrm>
            <a:off x="698720" y="3759504"/>
            <a:ext cx="4723199" cy="677108"/>
          </a:xfrm>
          <a:prstGeom prst="rect">
            <a:avLst/>
          </a:prstGeom>
          <a:noFill/>
        </p:spPr>
        <p:txBody>
          <a:bodyPr wrap="square">
            <a:spAutoFit/>
          </a:bodyPr>
          <a:lstStyle/>
          <a:p>
            <a:r>
              <a:rPr lang="ru-RU" sz="1900" b="1" dirty="0">
                <a:solidFill>
                  <a:srgbClr val="0E2B67"/>
                </a:solidFill>
              </a:rPr>
              <a:t>4. </a:t>
            </a:r>
            <a:r>
              <a:rPr lang="ru-RU" sz="1900" b="1" dirty="0">
                <a:solidFill>
                  <a:srgbClr val="0E2B67"/>
                </a:solidFill>
                <a:effectLst/>
                <a:ea typeface="Calibri" panose="020F0502020204030204" pitchFamily="34" charset="0"/>
                <a:cs typeface="Times New Roman" panose="02020603050405020304" pitchFamily="18" charset="0"/>
              </a:rPr>
              <a:t>Рекомендации ЦБ</a:t>
            </a:r>
            <a:endParaRPr lang="ru-RU" sz="1900" dirty="0">
              <a:solidFill>
                <a:srgbClr val="0E2B67"/>
              </a:solidFill>
              <a:effectLst/>
              <a:ea typeface="Calibri" panose="020F0502020204030204" pitchFamily="34" charset="0"/>
              <a:cs typeface="Times New Roman" panose="02020603050405020304" pitchFamily="18" charset="0"/>
            </a:endParaRPr>
          </a:p>
          <a:p>
            <a:endParaRPr lang="en-US" sz="1900" b="1" dirty="0">
              <a:solidFill>
                <a:srgbClr val="0E2B67"/>
              </a:solidFill>
            </a:endParaRPr>
          </a:p>
        </p:txBody>
      </p:sp>
      <p:sp>
        <p:nvSpPr>
          <p:cNvPr id="24" name="TextBox 23">
            <a:extLst>
              <a:ext uri="{FF2B5EF4-FFF2-40B4-BE49-F238E27FC236}">
                <a16:creationId xmlns:a16="http://schemas.microsoft.com/office/drawing/2014/main" id="{952B825E-9739-1DA3-6340-FAB392D06765}"/>
              </a:ext>
            </a:extLst>
          </p:cNvPr>
          <p:cNvSpPr txBox="1"/>
          <p:nvPr/>
        </p:nvSpPr>
        <p:spPr>
          <a:xfrm>
            <a:off x="5455783" y="3759504"/>
            <a:ext cx="5940348" cy="353943"/>
          </a:xfrm>
          <a:prstGeom prst="rect">
            <a:avLst/>
          </a:prstGeom>
          <a:noFill/>
        </p:spPr>
        <p:txBody>
          <a:bodyPr wrap="square">
            <a:spAutoFit/>
          </a:bodyPr>
          <a:lstStyle/>
          <a:p>
            <a:r>
              <a:rPr lang="ru-RU" sz="1700" dirty="0">
                <a:latin typeface="+mj-lt"/>
              </a:rPr>
              <a:t>Обзор ожидаемых направлений изменений и требований</a:t>
            </a:r>
          </a:p>
        </p:txBody>
      </p:sp>
      <p:sp>
        <p:nvSpPr>
          <p:cNvPr id="25" name="TextBox 24">
            <a:extLst>
              <a:ext uri="{FF2B5EF4-FFF2-40B4-BE49-F238E27FC236}">
                <a16:creationId xmlns:a16="http://schemas.microsoft.com/office/drawing/2014/main" id="{A9B86C14-7759-A89F-ABC2-CC7DD15F236D}"/>
              </a:ext>
            </a:extLst>
          </p:cNvPr>
          <p:cNvSpPr txBox="1"/>
          <p:nvPr/>
        </p:nvSpPr>
        <p:spPr>
          <a:xfrm>
            <a:off x="698720" y="4867011"/>
            <a:ext cx="4723199" cy="677108"/>
          </a:xfrm>
          <a:prstGeom prst="rect">
            <a:avLst/>
          </a:prstGeom>
          <a:noFill/>
        </p:spPr>
        <p:txBody>
          <a:bodyPr wrap="square">
            <a:spAutoFit/>
          </a:bodyPr>
          <a:lstStyle/>
          <a:p>
            <a:r>
              <a:rPr lang="ru-RU" sz="1900" b="1" dirty="0">
                <a:solidFill>
                  <a:srgbClr val="0E2B67"/>
                </a:solidFill>
              </a:rPr>
              <a:t>5. </a:t>
            </a:r>
            <a:r>
              <a:rPr lang="ru-RU" sz="1900" b="1" dirty="0">
                <a:solidFill>
                  <a:srgbClr val="0E2B67"/>
                </a:solidFill>
                <a:effectLst/>
                <a:ea typeface="Calibri" panose="020F0502020204030204" pitchFamily="34" charset="0"/>
                <a:cs typeface="Times New Roman" panose="02020603050405020304" pitchFamily="18" charset="0"/>
              </a:rPr>
              <a:t>Банки с </a:t>
            </a:r>
            <a:r>
              <a:rPr lang="en-US" sz="1900" b="1" dirty="0">
                <a:solidFill>
                  <a:srgbClr val="0E2B67"/>
                </a:solidFill>
                <a:effectLst/>
                <a:ea typeface="Calibri" panose="020F0502020204030204" pitchFamily="34" charset="0"/>
                <a:cs typeface="Times New Roman" panose="02020603050405020304" pitchFamily="18" charset="0"/>
              </a:rPr>
              <a:t>ESG-</a:t>
            </a:r>
            <a:r>
              <a:rPr lang="ru-RU" sz="1900" b="1" dirty="0">
                <a:solidFill>
                  <a:srgbClr val="0E2B67"/>
                </a:solidFill>
                <a:effectLst/>
                <a:ea typeface="Calibri" panose="020F0502020204030204" pitchFamily="34" charset="0"/>
                <a:cs typeface="Times New Roman" panose="02020603050405020304" pitchFamily="18" charset="0"/>
              </a:rPr>
              <a:t>моделью</a:t>
            </a:r>
            <a:endParaRPr lang="ru-RU" sz="1900" dirty="0">
              <a:solidFill>
                <a:srgbClr val="0E2B67"/>
              </a:solidFill>
              <a:effectLst/>
              <a:ea typeface="Calibri" panose="020F0502020204030204" pitchFamily="34" charset="0"/>
              <a:cs typeface="Times New Roman" panose="02020603050405020304" pitchFamily="18" charset="0"/>
            </a:endParaRPr>
          </a:p>
          <a:p>
            <a:endParaRPr lang="en-US" sz="1900" b="1" dirty="0">
              <a:solidFill>
                <a:srgbClr val="0E2B67"/>
              </a:solidFill>
            </a:endParaRPr>
          </a:p>
        </p:txBody>
      </p:sp>
      <p:sp>
        <p:nvSpPr>
          <p:cNvPr id="26" name="TextBox 25">
            <a:extLst>
              <a:ext uri="{FF2B5EF4-FFF2-40B4-BE49-F238E27FC236}">
                <a16:creationId xmlns:a16="http://schemas.microsoft.com/office/drawing/2014/main" id="{830B1311-D0CE-DAF9-42E4-EB128294750C}"/>
              </a:ext>
            </a:extLst>
          </p:cNvPr>
          <p:cNvSpPr txBox="1"/>
          <p:nvPr/>
        </p:nvSpPr>
        <p:spPr>
          <a:xfrm>
            <a:off x="5455783" y="4887742"/>
            <a:ext cx="6456815" cy="353943"/>
          </a:xfrm>
          <a:prstGeom prst="rect">
            <a:avLst/>
          </a:prstGeom>
          <a:noFill/>
        </p:spPr>
        <p:txBody>
          <a:bodyPr wrap="square">
            <a:spAutoFit/>
          </a:bodyPr>
          <a:lstStyle/>
          <a:p>
            <a:r>
              <a:rPr lang="ru-RU" sz="1700" dirty="0">
                <a:latin typeface="+mj-lt"/>
              </a:rPr>
              <a:t>Обзор реализации перехода на практике</a:t>
            </a:r>
          </a:p>
        </p:txBody>
      </p:sp>
      <p:sp>
        <p:nvSpPr>
          <p:cNvPr id="33" name="TextBox 32">
            <a:extLst>
              <a:ext uri="{FF2B5EF4-FFF2-40B4-BE49-F238E27FC236}">
                <a16:creationId xmlns:a16="http://schemas.microsoft.com/office/drawing/2014/main" id="{9D07B57B-F625-1437-B5FE-DACF8481A129}"/>
              </a:ext>
            </a:extLst>
          </p:cNvPr>
          <p:cNvSpPr txBox="1"/>
          <p:nvPr/>
        </p:nvSpPr>
        <p:spPr>
          <a:xfrm>
            <a:off x="5455783" y="1986632"/>
            <a:ext cx="6456813" cy="353943"/>
          </a:xfrm>
          <a:prstGeom prst="rect">
            <a:avLst/>
          </a:prstGeom>
          <a:noFill/>
        </p:spPr>
        <p:txBody>
          <a:bodyPr wrap="square">
            <a:spAutoFit/>
          </a:bodyPr>
          <a:lstStyle/>
          <a:p>
            <a:r>
              <a:rPr lang="ru-RU" sz="1700" dirty="0">
                <a:latin typeface="+mj-lt"/>
              </a:rPr>
              <a:t>Обзор примеров реализации модели, перехода к новой системе</a:t>
            </a:r>
          </a:p>
        </p:txBody>
      </p:sp>
      <p:sp>
        <p:nvSpPr>
          <p:cNvPr id="34" name="TextBox 33">
            <a:extLst>
              <a:ext uri="{FF2B5EF4-FFF2-40B4-BE49-F238E27FC236}">
                <a16:creationId xmlns:a16="http://schemas.microsoft.com/office/drawing/2014/main" id="{ACF938B1-E31F-6990-BD60-7FCBD7C8516D}"/>
              </a:ext>
            </a:extLst>
          </p:cNvPr>
          <p:cNvSpPr txBox="1"/>
          <p:nvPr/>
        </p:nvSpPr>
        <p:spPr>
          <a:xfrm>
            <a:off x="5455783" y="2891421"/>
            <a:ext cx="6456815" cy="353943"/>
          </a:xfrm>
          <a:prstGeom prst="rect">
            <a:avLst/>
          </a:prstGeom>
          <a:noFill/>
        </p:spPr>
        <p:txBody>
          <a:bodyPr wrap="square">
            <a:spAutoFit/>
          </a:bodyPr>
          <a:lstStyle/>
          <a:p>
            <a:r>
              <a:rPr lang="ru-RU" sz="1700" dirty="0">
                <a:latin typeface="+mj-lt"/>
              </a:rPr>
              <a:t>Обзор существующих методик оценивания и выделения критериев</a:t>
            </a:r>
          </a:p>
        </p:txBody>
      </p:sp>
      <p:sp>
        <p:nvSpPr>
          <p:cNvPr id="46" name="Заголовок 2">
            <a:extLst>
              <a:ext uri="{FF2B5EF4-FFF2-40B4-BE49-F238E27FC236}">
                <a16:creationId xmlns:a16="http://schemas.microsoft.com/office/drawing/2014/main" id="{691030C2-1BCB-4C04-0DD9-1364DF8F5C75}"/>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47" name="TextBox 46">
            <a:extLst>
              <a:ext uri="{FF2B5EF4-FFF2-40B4-BE49-F238E27FC236}">
                <a16:creationId xmlns:a16="http://schemas.microsoft.com/office/drawing/2014/main" id="{70B1EF20-49FB-9CF0-35BA-D40ED0065EE7}"/>
              </a:ext>
            </a:extLst>
          </p:cNvPr>
          <p:cNvSpPr txBox="1"/>
          <p:nvPr/>
        </p:nvSpPr>
        <p:spPr>
          <a:xfrm>
            <a:off x="-2604948" y="1201848"/>
            <a:ext cx="1968605" cy="677108"/>
          </a:xfrm>
          <a:prstGeom prst="rect">
            <a:avLst/>
          </a:prstGeom>
          <a:noFill/>
        </p:spPr>
        <p:txBody>
          <a:bodyPr wrap="square">
            <a:spAutoFit/>
          </a:bodyPr>
          <a:lstStyle/>
          <a:p>
            <a:r>
              <a:rPr lang="ru-RU" sz="1900" b="1" dirty="0">
                <a:solidFill>
                  <a:srgbClr val="0E2B67"/>
                </a:solidFill>
              </a:rPr>
              <a:t>Заголовки в тексте</a:t>
            </a:r>
            <a:r>
              <a:rPr lang="en-US" sz="1900" b="1" dirty="0">
                <a:solidFill>
                  <a:srgbClr val="0E2B67"/>
                </a:solidFill>
              </a:rPr>
              <a:t> Calibri</a:t>
            </a:r>
            <a:r>
              <a:rPr lang="ru-RU" sz="1900" b="1" dirty="0">
                <a:solidFill>
                  <a:srgbClr val="0E2B67"/>
                </a:solidFill>
              </a:rPr>
              <a:t> 19</a:t>
            </a:r>
          </a:p>
        </p:txBody>
      </p:sp>
      <p:sp>
        <p:nvSpPr>
          <p:cNvPr id="48" name="TextBox 47">
            <a:extLst>
              <a:ext uri="{FF2B5EF4-FFF2-40B4-BE49-F238E27FC236}">
                <a16:creationId xmlns:a16="http://schemas.microsoft.com/office/drawing/2014/main" id="{221AD7B0-863C-D7B0-14FC-98505118DC4A}"/>
              </a:ext>
            </a:extLst>
          </p:cNvPr>
          <p:cNvSpPr txBox="1"/>
          <p:nvPr/>
        </p:nvSpPr>
        <p:spPr>
          <a:xfrm>
            <a:off x="-2604948" y="1989336"/>
            <a:ext cx="1306967" cy="615553"/>
          </a:xfrm>
          <a:prstGeom prst="rect">
            <a:avLst/>
          </a:prstGeom>
          <a:noFill/>
        </p:spPr>
        <p:txBody>
          <a:bodyPr wrap="square">
            <a:spAutoFit/>
          </a:bodyPr>
          <a:lstStyle/>
          <a:p>
            <a:r>
              <a:rPr lang="ru-RU" sz="1700" dirty="0">
                <a:latin typeface="+mj-lt"/>
              </a:rPr>
              <a:t>Текст </a:t>
            </a:r>
            <a:r>
              <a:rPr lang="en-US" sz="1700" dirty="0">
                <a:latin typeface="+mj-lt"/>
              </a:rPr>
              <a:t>Calibri Light 17</a:t>
            </a:r>
            <a:endParaRPr lang="ru-RU" sz="1700" b="1" dirty="0">
              <a:latin typeface="+mj-lt"/>
            </a:endParaRPr>
          </a:p>
        </p:txBody>
      </p:sp>
      <p:sp>
        <p:nvSpPr>
          <p:cNvPr id="49" name="TextBox 48">
            <a:extLst>
              <a:ext uri="{FF2B5EF4-FFF2-40B4-BE49-F238E27FC236}">
                <a16:creationId xmlns:a16="http://schemas.microsoft.com/office/drawing/2014/main" id="{B2C182D2-3BE5-4DD0-9E9C-30A006D1EBCB}"/>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spTree>
    <p:extLst>
      <p:ext uri="{BB962C8B-B14F-4D97-AF65-F5344CB8AC3E}">
        <p14:creationId xmlns:p14="http://schemas.microsoft.com/office/powerpoint/2010/main" val="2382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63588"/>
            <a:ext cx="8948991" cy="777025"/>
          </a:xfrm>
          <a:solidFill>
            <a:schemeClr val="bg1"/>
          </a:solidFill>
        </p:spPr>
        <p:txBody>
          <a:bodyPr vert="horz">
            <a:normAutofit/>
          </a:bodyPr>
          <a:lstStyle/>
          <a:p>
            <a:r>
              <a:rPr lang="ru-RU" b="1" dirty="0">
                <a:solidFill>
                  <a:srgbClr val="0E2B67"/>
                </a:solidFill>
                <a:latin typeface="+mn-lt"/>
              </a:rPr>
              <a:t>Стратегии </a:t>
            </a:r>
            <a:r>
              <a:rPr lang="en-US" b="1" dirty="0">
                <a:solidFill>
                  <a:srgbClr val="0E2B67"/>
                </a:solidFill>
                <a:latin typeface="+mn-lt"/>
              </a:rPr>
              <a:t>ESG-</a:t>
            </a:r>
            <a:r>
              <a:rPr lang="ru-RU" b="1" dirty="0">
                <a:solidFill>
                  <a:srgbClr val="0E2B67"/>
                </a:solidFill>
                <a:latin typeface="+mn-lt"/>
              </a:rPr>
              <a:t>банкинга</a:t>
            </a:r>
          </a:p>
        </p:txBody>
      </p:sp>
      <p:sp>
        <p:nvSpPr>
          <p:cNvPr id="49" name="Заголовок 2">
            <a:extLst>
              <a:ext uri="{FF2B5EF4-FFF2-40B4-BE49-F238E27FC236}">
                <a16:creationId xmlns:a16="http://schemas.microsoft.com/office/drawing/2014/main" id="{E4C583CD-83A5-C131-D44A-1733CE98A1E3}"/>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50" name="TextBox 49">
            <a:extLst>
              <a:ext uri="{FF2B5EF4-FFF2-40B4-BE49-F238E27FC236}">
                <a16:creationId xmlns:a16="http://schemas.microsoft.com/office/drawing/2014/main" id="{30DE4F4D-0B85-7653-58E3-0C73DEB90112}"/>
              </a:ext>
            </a:extLst>
          </p:cNvPr>
          <p:cNvSpPr txBox="1"/>
          <p:nvPr/>
        </p:nvSpPr>
        <p:spPr>
          <a:xfrm>
            <a:off x="948743" y="1620004"/>
            <a:ext cx="10886502" cy="3893374"/>
          </a:xfrm>
          <a:prstGeom prst="rect">
            <a:avLst/>
          </a:prstGeom>
          <a:noFill/>
        </p:spPr>
        <p:txBody>
          <a:bodyPr wrap="square">
            <a:spAutoFit/>
          </a:bodyPr>
          <a:lstStyle/>
          <a:p>
            <a:r>
              <a:rPr lang="ru-RU" sz="1900" b="1" dirty="0">
                <a:solidFill>
                  <a:srgbClr val="0E2B67"/>
                </a:solidFill>
              </a:rPr>
              <a:t>1.	Негативный отбор – </a:t>
            </a:r>
            <a:r>
              <a:rPr lang="ru-RU" sz="1900" dirty="0">
                <a:solidFill>
                  <a:srgbClr val="0E2B67"/>
                </a:solidFill>
              </a:rPr>
              <a:t>предполагает отказ от инвестирования в компании, не соответствующие принципам ESG. Эта стратегия существенно сокращает список потенциальных бизнесов для финансирования и признает многие из них неприемлемыми</a:t>
            </a:r>
            <a:r>
              <a:rPr lang="ru-RU" sz="1900" b="1" dirty="0">
                <a:solidFill>
                  <a:srgbClr val="0E2B67"/>
                </a:solidFill>
              </a:rPr>
              <a:t>. </a:t>
            </a:r>
          </a:p>
          <a:p>
            <a:r>
              <a:rPr lang="ru-RU" sz="1900" b="1" dirty="0">
                <a:solidFill>
                  <a:srgbClr val="0E2B67"/>
                </a:solidFill>
              </a:rPr>
              <a:t>2.	Позитивный отбор – </a:t>
            </a:r>
            <a:r>
              <a:rPr lang="ru-RU" sz="1900" dirty="0">
                <a:solidFill>
                  <a:srgbClr val="0E2B67"/>
                </a:solidFill>
              </a:rPr>
              <a:t>предполагает установление ESG-метрик для оценивания компаний, отбора и совокупность анализов по секторам. На основе опубликованных критериев выбирается наилучшая в сравнении с участниками сектора компания, выступающая в роли «эталона». </a:t>
            </a:r>
          </a:p>
          <a:p>
            <a:r>
              <a:rPr lang="ru-RU" sz="1900" b="1" dirty="0">
                <a:solidFill>
                  <a:srgbClr val="0E2B67"/>
                </a:solidFill>
              </a:rPr>
              <a:t>3.	Интеграция ESG – </a:t>
            </a:r>
            <a:r>
              <a:rPr lang="ru-RU" sz="1900" dirty="0">
                <a:solidFill>
                  <a:srgbClr val="0E2B67"/>
                </a:solidFill>
              </a:rPr>
              <a:t>предполагает внедрение дополнительной системы отбора по критериям ESG в уже утвержденную систему финансовых показателей. </a:t>
            </a:r>
          </a:p>
          <a:p>
            <a:r>
              <a:rPr lang="ru-RU" sz="1900" b="1" dirty="0">
                <a:solidFill>
                  <a:srgbClr val="0E2B67"/>
                </a:solidFill>
              </a:rPr>
              <a:t>4.	Инвестиции в воздействие – </a:t>
            </a:r>
            <a:r>
              <a:rPr lang="ru-RU" sz="1900" dirty="0">
                <a:solidFill>
                  <a:srgbClr val="0E2B67"/>
                </a:solidFill>
              </a:rPr>
              <a:t>предполагает одновременное оценивание степени прибыльности финансовых вложений и положительное воздействие компании на решение глобальных проблем современности. </a:t>
            </a:r>
          </a:p>
          <a:p>
            <a:r>
              <a:rPr lang="ru-RU" sz="1900" b="1" dirty="0">
                <a:solidFill>
                  <a:srgbClr val="0E2B67"/>
                </a:solidFill>
              </a:rPr>
              <a:t>5.	Голосование и участие – </a:t>
            </a:r>
            <a:r>
              <a:rPr lang="ru-RU" sz="1900" dirty="0">
                <a:solidFill>
                  <a:srgbClr val="0E2B67"/>
                </a:solidFill>
              </a:rPr>
              <a:t>реализуется в основном в отношении компаний, в состав органов управления которых входит Центральный Банк. </a:t>
            </a:r>
          </a:p>
        </p:txBody>
      </p:sp>
      <p:sp>
        <p:nvSpPr>
          <p:cNvPr id="51" name="TextBox 50">
            <a:extLst>
              <a:ext uri="{FF2B5EF4-FFF2-40B4-BE49-F238E27FC236}">
                <a16:creationId xmlns:a16="http://schemas.microsoft.com/office/drawing/2014/main" id="{A02E650F-AA10-CEFF-9948-9F1DAFC12B9C}"/>
              </a:ext>
            </a:extLst>
          </p:cNvPr>
          <p:cNvSpPr txBox="1"/>
          <p:nvPr/>
        </p:nvSpPr>
        <p:spPr>
          <a:xfrm>
            <a:off x="-2604948" y="1989336"/>
            <a:ext cx="1306967" cy="615553"/>
          </a:xfrm>
          <a:prstGeom prst="rect">
            <a:avLst/>
          </a:prstGeom>
          <a:noFill/>
        </p:spPr>
        <p:txBody>
          <a:bodyPr wrap="square">
            <a:spAutoFit/>
          </a:bodyPr>
          <a:lstStyle/>
          <a:p>
            <a:r>
              <a:rPr lang="ru-RU" sz="1700" dirty="0">
                <a:latin typeface="+mj-lt"/>
              </a:rPr>
              <a:t>Текст </a:t>
            </a:r>
            <a:r>
              <a:rPr lang="en-US" sz="1700" dirty="0">
                <a:latin typeface="+mj-lt"/>
              </a:rPr>
              <a:t>Calibri Light 17</a:t>
            </a:r>
            <a:endParaRPr lang="ru-RU" sz="1700" b="1" dirty="0">
              <a:latin typeface="+mj-lt"/>
            </a:endParaRPr>
          </a:p>
        </p:txBody>
      </p:sp>
      <p:sp>
        <p:nvSpPr>
          <p:cNvPr id="52" name="TextBox 51">
            <a:extLst>
              <a:ext uri="{FF2B5EF4-FFF2-40B4-BE49-F238E27FC236}">
                <a16:creationId xmlns:a16="http://schemas.microsoft.com/office/drawing/2014/main" id="{2580CB90-784D-6517-BA16-79FD6DCD855A}"/>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spTree>
    <p:extLst>
      <p:ext uri="{BB962C8B-B14F-4D97-AF65-F5344CB8AC3E}">
        <p14:creationId xmlns:p14="http://schemas.microsoft.com/office/powerpoint/2010/main" val="2431508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63588"/>
            <a:ext cx="8948991" cy="777025"/>
          </a:xfrm>
          <a:solidFill>
            <a:schemeClr val="bg1"/>
          </a:solidFill>
        </p:spPr>
        <p:txBody>
          <a:bodyPr vert="horz">
            <a:normAutofit/>
          </a:bodyPr>
          <a:lstStyle/>
          <a:p>
            <a:r>
              <a:rPr lang="ru-RU" b="1" dirty="0">
                <a:solidFill>
                  <a:srgbClr val="0E2B67"/>
                </a:solidFill>
                <a:latin typeface="+mn-lt"/>
              </a:rPr>
              <a:t>Стимулирующие меры</a:t>
            </a:r>
          </a:p>
        </p:txBody>
      </p:sp>
      <p:sp>
        <p:nvSpPr>
          <p:cNvPr id="49" name="Заголовок 2">
            <a:extLst>
              <a:ext uri="{FF2B5EF4-FFF2-40B4-BE49-F238E27FC236}">
                <a16:creationId xmlns:a16="http://schemas.microsoft.com/office/drawing/2014/main" id="{E4C583CD-83A5-C131-D44A-1733CE98A1E3}"/>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50" name="TextBox 49">
            <a:extLst>
              <a:ext uri="{FF2B5EF4-FFF2-40B4-BE49-F238E27FC236}">
                <a16:creationId xmlns:a16="http://schemas.microsoft.com/office/drawing/2014/main" id="{30DE4F4D-0B85-7653-58E3-0C73DEB90112}"/>
              </a:ext>
            </a:extLst>
          </p:cNvPr>
          <p:cNvSpPr txBox="1"/>
          <p:nvPr/>
        </p:nvSpPr>
        <p:spPr>
          <a:xfrm>
            <a:off x="553889" y="1312228"/>
            <a:ext cx="11229402" cy="3600986"/>
          </a:xfrm>
          <a:prstGeom prst="rect">
            <a:avLst/>
          </a:prstGeom>
          <a:noFill/>
        </p:spPr>
        <p:txBody>
          <a:bodyPr wrap="square">
            <a:spAutoFit/>
          </a:bodyPr>
          <a:lstStyle/>
          <a:p>
            <a:r>
              <a:rPr lang="ru-RU" sz="1900" b="1" dirty="0">
                <a:solidFill>
                  <a:srgbClr val="0E2B67"/>
                </a:solidFill>
              </a:rPr>
              <a:t>1.	Создание стимулов </a:t>
            </a:r>
            <a:r>
              <a:rPr lang="ru-RU" sz="1900" dirty="0">
                <a:solidFill>
                  <a:srgbClr val="0E2B67"/>
                </a:solidFill>
              </a:rPr>
              <a:t>для предоставления финансирования банками «зеленым» компаниям:</a:t>
            </a:r>
          </a:p>
          <a:p>
            <a:r>
              <a:rPr lang="ru-RU" sz="1900" dirty="0">
                <a:solidFill>
                  <a:srgbClr val="0E2B67"/>
                </a:solidFill>
              </a:rPr>
              <a:t>	•	Снижение требований к капиталу банков, направленных на инвестирование «зеленых» и адаптационных компаний</a:t>
            </a:r>
          </a:p>
          <a:p>
            <a:r>
              <a:rPr lang="ru-RU" sz="1900" dirty="0">
                <a:solidFill>
                  <a:srgbClr val="0E2B67"/>
                </a:solidFill>
              </a:rPr>
              <a:t>	•	Дифференцирование льгот в зависимости от доли вклада компании в процесс перехода к углеродной нейтральности</a:t>
            </a:r>
          </a:p>
          <a:p>
            <a:r>
              <a:rPr lang="ru-RU" sz="1900" b="1" dirty="0">
                <a:solidFill>
                  <a:srgbClr val="0E2B67"/>
                </a:solidFill>
              </a:rPr>
              <a:t>2.	Отказ от давления </a:t>
            </a:r>
            <a:r>
              <a:rPr lang="ru-RU" sz="1900" dirty="0">
                <a:solidFill>
                  <a:srgbClr val="0E2B67"/>
                </a:solidFill>
              </a:rPr>
              <a:t>на «коричневые» компании</a:t>
            </a:r>
          </a:p>
          <a:p>
            <a:r>
              <a:rPr lang="ru-RU" sz="1900" b="1" dirty="0">
                <a:solidFill>
                  <a:srgbClr val="0E2B67"/>
                </a:solidFill>
              </a:rPr>
              <a:t>3.	</a:t>
            </a:r>
            <a:r>
              <a:rPr lang="ru-RU" sz="1900" dirty="0">
                <a:solidFill>
                  <a:srgbClr val="0E2B67"/>
                </a:solidFill>
              </a:rPr>
              <a:t>Создание стимулов для </a:t>
            </a:r>
            <a:r>
              <a:rPr lang="ru-RU" sz="1900" b="1" dirty="0">
                <a:solidFill>
                  <a:srgbClr val="0E2B67"/>
                </a:solidFill>
              </a:rPr>
              <a:t>повышения уровня раскрытия </a:t>
            </a:r>
            <a:r>
              <a:rPr lang="ru-RU" sz="1900" dirty="0">
                <a:solidFill>
                  <a:srgbClr val="0E2B67"/>
                </a:solidFill>
              </a:rPr>
              <a:t>информации о влиянии деятельности компаний на окружающую среду</a:t>
            </a:r>
          </a:p>
          <a:p>
            <a:r>
              <a:rPr lang="ru-RU" sz="1900" b="1" dirty="0">
                <a:solidFill>
                  <a:srgbClr val="0E2B67"/>
                </a:solidFill>
              </a:rPr>
              <a:t>4.	Установление лимита </a:t>
            </a:r>
            <a:r>
              <a:rPr lang="ru-RU" sz="1900" dirty="0">
                <a:solidFill>
                  <a:srgbClr val="0E2B67"/>
                </a:solidFill>
              </a:rPr>
              <a:t>на потенциальный объем кредитных льгот по программе для «зеленых» компаний</a:t>
            </a:r>
          </a:p>
          <a:p>
            <a:r>
              <a:rPr lang="ru-RU" sz="1900" b="1" dirty="0">
                <a:solidFill>
                  <a:srgbClr val="0E2B67"/>
                </a:solidFill>
              </a:rPr>
              <a:t>5.	Внедрение повышенных требований к капиталу </a:t>
            </a:r>
            <a:r>
              <a:rPr lang="ru-RU" sz="1900" dirty="0">
                <a:solidFill>
                  <a:srgbClr val="0E2B67"/>
                </a:solidFill>
              </a:rPr>
              <a:t>за счет надбавок к коэффициентам риска, если уровень раскрытия информации о подверженности климатическим рискам недостаточен</a:t>
            </a:r>
          </a:p>
        </p:txBody>
      </p:sp>
      <p:sp>
        <p:nvSpPr>
          <p:cNvPr id="51" name="TextBox 50">
            <a:extLst>
              <a:ext uri="{FF2B5EF4-FFF2-40B4-BE49-F238E27FC236}">
                <a16:creationId xmlns:a16="http://schemas.microsoft.com/office/drawing/2014/main" id="{A02E650F-AA10-CEFF-9948-9F1DAFC12B9C}"/>
              </a:ext>
            </a:extLst>
          </p:cNvPr>
          <p:cNvSpPr txBox="1"/>
          <p:nvPr/>
        </p:nvSpPr>
        <p:spPr>
          <a:xfrm>
            <a:off x="-2604948" y="1989336"/>
            <a:ext cx="1306967" cy="615553"/>
          </a:xfrm>
          <a:prstGeom prst="rect">
            <a:avLst/>
          </a:prstGeom>
          <a:noFill/>
        </p:spPr>
        <p:txBody>
          <a:bodyPr wrap="square">
            <a:spAutoFit/>
          </a:bodyPr>
          <a:lstStyle/>
          <a:p>
            <a:r>
              <a:rPr lang="ru-RU" sz="1700" dirty="0">
                <a:latin typeface="+mj-lt"/>
              </a:rPr>
              <a:t>Текст </a:t>
            </a:r>
            <a:r>
              <a:rPr lang="en-US" sz="1700" dirty="0">
                <a:latin typeface="+mj-lt"/>
              </a:rPr>
              <a:t>Calibri Light 17</a:t>
            </a:r>
            <a:endParaRPr lang="ru-RU" sz="1700" b="1" dirty="0">
              <a:latin typeface="+mj-lt"/>
            </a:endParaRPr>
          </a:p>
        </p:txBody>
      </p:sp>
      <p:sp>
        <p:nvSpPr>
          <p:cNvPr id="52" name="TextBox 51">
            <a:extLst>
              <a:ext uri="{FF2B5EF4-FFF2-40B4-BE49-F238E27FC236}">
                <a16:creationId xmlns:a16="http://schemas.microsoft.com/office/drawing/2014/main" id="{2580CB90-784D-6517-BA16-79FD6DCD855A}"/>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spTree>
    <p:extLst>
      <p:ext uri="{BB962C8B-B14F-4D97-AF65-F5344CB8AC3E}">
        <p14:creationId xmlns:p14="http://schemas.microsoft.com/office/powerpoint/2010/main" val="63290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BFD16461-4B7A-C965-5969-3537D3A4EFB5}"/>
              </a:ext>
            </a:extLst>
          </p:cNvPr>
          <p:cNvSpPr/>
          <p:nvPr/>
        </p:nvSpPr>
        <p:spPr>
          <a:xfrm>
            <a:off x="602379" y="3785045"/>
            <a:ext cx="5985457" cy="494134"/>
          </a:xfrm>
          <a:prstGeom prst="rect">
            <a:avLst/>
          </a:prstGeom>
          <a:solidFill>
            <a:srgbClr val="0E2B67"/>
          </a:solidFill>
          <a:ln>
            <a:solidFill>
              <a:srgbClr val="0E2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900" b="1" dirty="0"/>
          </a:p>
        </p:txBody>
      </p:sp>
      <p:graphicFrame>
        <p:nvGraphicFramePr>
          <p:cNvPr id="14" name="Объект 13" hidden="1">
            <a:extLst>
              <a:ext uri="{FF2B5EF4-FFF2-40B4-BE49-F238E27FC236}">
                <a16:creationId xmlns:a16="http://schemas.microsoft.com/office/drawing/2014/main" id="{C9A4B3BA-E7F7-61DD-100F-B77ADCE7BD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Слайд think-cell" r:id="rId5" imgW="463" imgH="464" progId="TCLayout.ActiveDocument.1">
                  <p:embed/>
                </p:oleObj>
              </mc:Choice>
              <mc:Fallback>
                <p:oleObj name="Слайд think-cell" r:id="rId5" imgW="463" imgH="464" progId="TCLayout.ActiveDocument.1">
                  <p:embed/>
                  <p:pic>
                    <p:nvPicPr>
                      <p:cNvPr id="14" name="Объект 13" hidden="1">
                        <a:extLst>
                          <a:ext uri="{FF2B5EF4-FFF2-40B4-BE49-F238E27FC236}">
                            <a16:creationId xmlns:a16="http://schemas.microsoft.com/office/drawing/2014/main" id="{C9A4B3BA-E7F7-61DD-100F-B77ADCE7BD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1129379" y="463588"/>
            <a:ext cx="8948991" cy="777025"/>
          </a:xfrm>
          <a:solidFill>
            <a:schemeClr val="bg1"/>
          </a:solidFill>
        </p:spPr>
        <p:txBody>
          <a:bodyPr vert="horz">
            <a:normAutofit/>
          </a:bodyPr>
          <a:lstStyle/>
          <a:p>
            <a:r>
              <a:rPr lang="ru-RU" b="1" dirty="0">
                <a:solidFill>
                  <a:srgbClr val="0E2B67"/>
                </a:solidFill>
                <a:latin typeface="+mn-lt"/>
              </a:rPr>
              <a:t>Препятствующие факторы</a:t>
            </a:r>
          </a:p>
        </p:txBody>
      </p:sp>
      <p:sp>
        <p:nvSpPr>
          <p:cNvPr id="49" name="Заголовок 2">
            <a:extLst>
              <a:ext uri="{FF2B5EF4-FFF2-40B4-BE49-F238E27FC236}">
                <a16:creationId xmlns:a16="http://schemas.microsoft.com/office/drawing/2014/main" id="{E4C583CD-83A5-C131-D44A-1733CE98A1E3}"/>
              </a:ext>
            </a:extLst>
          </p:cNvPr>
          <p:cNvSpPr txBox="1">
            <a:spLocks/>
          </p:cNvSpPr>
          <p:nvPr/>
        </p:nvSpPr>
        <p:spPr>
          <a:xfrm>
            <a:off x="-2604948" y="383438"/>
            <a:ext cx="2477249" cy="777025"/>
          </a:xfrm>
          <a:prstGeom prst="rect">
            <a:avLst/>
          </a:prstGeom>
          <a:solidFill>
            <a:schemeClr val="bg1"/>
          </a:solidFill>
        </p:spPr>
        <p:txBody>
          <a:bodyPr vert="horz" lIns="0" tIns="0" rIns="0" bIns="0" rtlCol="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b="1" dirty="0">
                <a:solidFill>
                  <a:srgbClr val="0E2B67"/>
                </a:solidFill>
                <a:latin typeface="+mn-lt"/>
              </a:rPr>
              <a:t>Заголовок слайда </a:t>
            </a:r>
            <a:r>
              <a:rPr lang="en-US" b="1" dirty="0">
                <a:solidFill>
                  <a:srgbClr val="0E2B67"/>
                </a:solidFill>
                <a:latin typeface="+mn-lt"/>
              </a:rPr>
              <a:t>Calibri </a:t>
            </a:r>
            <a:r>
              <a:rPr lang="ru-RU" b="1" dirty="0">
                <a:solidFill>
                  <a:srgbClr val="0E2B67"/>
                </a:solidFill>
                <a:latin typeface="+mn-lt"/>
              </a:rPr>
              <a:t>24</a:t>
            </a:r>
          </a:p>
        </p:txBody>
      </p:sp>
      <p:sp>
        <p:nvSpPr>
          <p:cNvPr id="50" name="TextBox 49">
            <a:extLst>
              <a:ext uri="{FF2B5EF4-FFF2-40B4-BE49-F238E27FC236}">
                <a16:creationId xmlns:a16="http://schemas.microsoft.com/office/drawing/2014/main" id="{30DE4F4D-0B85-7653-58E3-0C73DEB90112}"/>
              </a:ext>
            </a:extLst>
          </p:cNvPr>
          <p:cNvSpPr txBox="1"/>
          <p:nvPr/>
        </p:nvSpPr>
        <p:spPr>
          <a:xfrm>
            <a:off x="-2604948" y="1201848"/>
            <a:ext cx="1968605" cy="677108"/>
          </a:xfrm>
          <a:prstGeom prst="rect">
            <a:avLst/>
          </a:prstGeom>
          <a:noFill/>
        </p:spPr>
        <p:txBody>
          <a:bodyPr wrap="square">
            <a:spAutoFit/>
          </a:bodyPr>
          <a:lstStyle/>
          <a:p>
            <a:r>
              <a:rPr lang="ru-RU" sz="1900" b="1" dirty="0">
                <a:solidFill>
                  <a:srgbClr val="0E2B67"/>
                </a:solidFill>
              </a:rPr>
              <a:t>Заголовки в тексте</a:t>
            </a:r>
            <a:r>
              <a:rPr lang="en-US" sz="1900" b="1" dirty="0">
                <a:solidFill>
                  <a:srgbClr val="0E2B67"/>
                </a:solidFill>
              </a:rPr>
              <a:t> Calibri</a:t>
            </a:r>
            <a:r>
              <a:rPr lang="ru-RU" sz="1900" b="1" dirty="0">
                <a:solidFill>
                  <a:srgbClr val="0E2B67"/>
                </a:solidFill>
              </a:rPr>
              <a:t> 19</a:t>
            </a:r>
          </a:p>
        </p:txBody>
      </p:sp>
      <p:sp>
        <p:nvSpPr>
          <p:cNvPr id="51" name="TextBox 50">
            <a:extLst>
              <a:ext uri="{FF2B5EF4-FFF2-40B4-BE49-F238E27FC236}">
                <a16:creationId xmlns:a16="http://schemas.microsoft.com/office/drawing/2014/main" id="{A02E650F-AA10-CEFF-9948-9F1DAFC12B9C}"/>
              </a:ext>
            </a:extLst>
          </p:cNvPr>
          <p:cNvSpPr txBox="1"/>
          <p:nvPr/>
        </p:nvSpPr>
        <p:spPr>
          <a:xfrm>
            <a:off x="602379" y="4441591"/>
            <a:ext cx="6858294" cy="1138773"/>
          </a:xfrm>
          <a:prstGeom prst="rect">
            <a:avLst/>
          </a:prstGeom>
          <a:noFill/>
        </p:spPr>
        <p:txBody>
          <a:bodyPr wrap="square">
            <a:spAutoFit/>
          </a:bodyPr>
          <a:lstStyle/>
          <a:p>
            <a:r>
              <a:rPr lang="ru-RU" sz="1700" dirty="0">
                <a:latin typeface="+mj-lt"/>
              </a:rPr>
              <a:t>в России приблизительно 10% банков публикуют КСО-отчетность как отдельный документ или как часть годового отчета. В Европе 60% из 68 банков публикуют отчетность, а в мире данный показатель составляет 42%.</a:t>
            </a:r>
            <a:endParaRPr lang="ru-RU" sz="1700" b="1" dirty="0">
              <a:latin typeface="+mj-lt"/>
            </a:endParaRPr>
          </a:p>
        </p:txBody>
      </p:sp>
      <p:sp>
        <p:nvSpPr>
          <p:cNvPr id="52" name="TextBox 51">
            <a:extLst>
              <a:ext uri="{FF2B5EF4-FFF2-40B4-BE49-F238E27FC236}">
                <a16:creationId xmlns:a16="http://schemas.microsoft.com/office/drawing/2014/main" id="{2580CB90-784D-6517-BA16-79FD6DCD855A}"/>
              </a:ext>
            </a:extLst>
          </p:cNvPr>
          <p:cNvSpPr txBox="1"/>
          <p:nvPr/>
        </p:nvSpPr>
        <p:spPr>
          <a:xfrm>
            <a:off x="-2604948" y="2715269"/>
            <a:ext cx="1887686" cy="615553"/>
          </a:xfrm>
          <a:prstGeom prst="rect">
            <a:avLst/>
          </a:prstGeom>
          <a:noFill/>
        </p:spPr>
        <p:txBody>
          <a:bodyPr wrap="square">
            <a:spAutoFit/>
          </a:bodyPr>
          <a:lstStyle/>
          <a:p>
            <a:r>
              <a:rPr lang="ru-RU" sz="1700" b="1" u="sng" dirty="0">
                <a:latin typeface="+mj-lt"/>
              </a:rPr>
              <a:t>Важная мысль </a:t>
            </a:r>
            <a:r>
              <a:rPr lang="en-US" sz="1700" b="1" u="sng" dirty="0">
                <a:latin typeface="+mj-lt"/>
              </a:rPr>
              <a:t>Calibri Light 17</a:t>
            </a:r>
            <a:endParaRPr lang="ru-RU" sz="1700" b="1" u="sng" dirty="0">
              <a:latin typeface="+mj-lt"/>
            </a:endParaRPr>
          </a:p>
        </p:txBody>
      </p:sp>
      <p:sp>
        <p:nvSpPr>
          <p:cNvPr id="9" name="TextBox 8">
            <a:extLst>
              <a:ext uri="{FF2B5EF4-FFF2-40B4-BE49-F238E27FC236}">
                <a16:creationId xmlns:a16="http://schemas.microsoft.com/office/drawing/2014/main" id="{60A437D3-DD55-FF31-F5AD-4EEECD9AFC60}"/>
              </a:ext>
            </a:extLst>
          </p:cNvPr>
          <p:cNvSpPr txBox="1"/>
          <p:nvPr/>
        </p:nvSpPr>
        <p:spPr>
          <a:xfrm>
            <a:off x="602379" y="1160463"/>
            <a:ext cx="11212085" cy="2266261"/>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отсутствие единого понятия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ESG</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-банкинга и классификации соответственных рисков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отсутствие общепринятой методики управления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ESG</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-рисками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широкая вариация методик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ESG</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-оценивания институтов финансового рынка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недостаток явных взаимосвязей между финансовыми и нефинансовыми отчетностями банков и следующий из этого затрудненный процесс оценки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ESG</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-факторов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отсутствие разработанной и единой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ESG</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-платформы для обмена опытом и практикой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CF0C874-6D33-15D8-71F3-991E82E5DF9D}"/>
              </a:ext>
            </a:extLst>
          </p:cNvPr>
          <p:cNvSpPr txBox="1"/>
          <p:nvPr/>
        </p:nvSpPr>
        <p:spPr>
          <a:xfrm>
            <a:off x="602379" y="3785045"/>
            <a:ext cx="7138848" cy="384721"/>
          </a:xfrm>
          <a:prstGeom prst="rect">
            <a:avLst/>
          </a:prstGeom>
          <a:noFill/>
        </p:spPr>
        <p:txBody>
          <a:bodyPr wrap="square">
            <a:spAutoFit/>
          </a:bodyPr>
          <a:lstStyle/>
          <a:p>
            <a:r>
              <a:rPr lang="ru-RU" sz="1900" b="1" dirty="0">
                <a:solidFill>
                  <a:schemeClr val="bg1"/>
                </a:solidFill>
              </a:rPr>
              <a:t>Низкий уровень раскрытия компаниями информации</a:t>
            </a:r>
          </a:p>
        </p:txBody>
      </p:sp>
    </p:spTree>
    <p:extLst>
      <p:ext uri="{BB962C8B-B14F-4D97-AF65-F5344CB8AC3E}">
        <p14:creationId xmlns:p14="http://schemas.microsoft.com/office/powerpoint/2010/main" val="41335114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7037&quot;&gt;&lt;version val=&quot;32874&quot;/&gt;&lt;CPresentation id=&quot;1&quot;&gt;&lt;m_precDefaultNumber&gt;&lt;m_bNumberIsYear val=&quot;1&quot;/&gt;&lt;m_chMinusSymbol&gt;-&lt;/m_chMinusSymbol&gt;&lt;m_chDecimalSymbol17909&gt;,&lt;/m_chDecimalSymbol17909&gt;&lt;m_nGroupingDigits17909 val=&quot;3&quot;/&gt;&lt;m_chGroupingSymbol17909&gt; &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 &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1.00000000000000000000E+00&quot;&gt;&lt;m_msothmcolidx val=&quot;0&quot;/&gt;&lt;m_rgb r=&quot;10&quot; g=&quot;2D&quot; b=&quot;69&quot;/&gt;&lt;/elem&gt;&lt;/m_vecMRU&gt;&lt;/m_mruColor&gt;&lt;m_eweekdayFirstOfWeek val=&quot;2&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3186</TotalTime>
  <Words>1259</Words>
  <Application>Microsoft Office PowerPoint</Application>
  <PresentationFormat>Широкоэкранный</PresentationFormat>
  <Paragraphs>159</Paragraphs>
  <Slides>14</Slides>
  <Notes>14</Notes>
  <HiddenSlides>1</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14</vt:i4>
      </vt:variant>
    </vt:vector>
  </HeadingPairs>
  <TitlesOfParts>
    <vt:vector size="22" baseType="lpstr">
      <vt:lpstr>Arial</vt:lpstr>
      <vt:lpstr>Calibri</vt:lpstr>
      <vt:lpstr>Calibri Light</vt:lpstr>
      <vt:lpstr>HSE Sans</vt:lpstr>
      <vt:lpstr>Symbol</vt:lpstr>
      <vt:lpstr>Times New Roman</vt:lpstr>
      <vt:lpstr>Тема Office</vt:lpstr>
      <vt:lpstr>Слайд think-cell</vt:lpstr>
      <vt:lpstr>Анализ ESG-критериев банковской деятельности</vt:lpstr>
      <vt:lpstr>Содержание</vt:lpstr>
      <vt:lpstr>ESG – введение в контекст</vt:lpstr>
      <vt:lpstr>Актуальность</vt:lpstr>
      <vt:lpstr>Цель и задачи</vt:lpstr>
      <vt:lpstr>Структура литературного обзора</vt:lpstr>
      <vt:lpstr>Стратегии ESG-банкинга</vt:lpstr>
      <vt:lpstr>Стимулирующие меры</vt:lpstr>
      <vt:lpstr>Препятствующие факторы</vt:lpstr>
      <vt:lpstr>Преимущества внедрения модели</vt:lpstr>
      <vt:lpstr>Данные</vt:lpstr>
      <vt:lpstr>Методология</vt:lpstr>
      <vt:lpstr>Результат</vt:lpstr>
      <vt:lpstr>Итоговые выводы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Диплом)))</dc:title>
  <dc:creator>NK</dc:creator>
  <cp:lastModifiedBy>Nazar</cp:lastModifiedBy>
  <cp:revision>31</cp:revision>
  <dcterms:created xsi:type="dcterms:W3CDTF">2022-05-19T17:36:41Z</dcterms:created>
  <dcterms:modified xsi:type="dcterms:W3CDTF">2023-04-13T16:18:44Z</dcterms:modified>
</cp:coreProperties>
</file>