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8" r:id="rId3"/>
    <p:sldId id="263" r:id="rId4"/>
    <p:sldId id="285" r:id="rId5"/>
    <p:sldId id="260" r:id="rId6"/>
    <p:sldId id="279" r:id="rId7"/>
    <p:sldId id="284" r:id="rId8"/>
    <p:sldId id="287" r:id="rId9"/>
    <p:sldId id="288" r:id="rId10"/>
    <p:sldId id="280" r:id="rId11"/>
    <p:sldId id="290" r:id="rId12"/>
    <p:sldId id="289" r:id="rId13"/>
    <p:sldId id="286" r:id="rId14"/>
    <p:sldId id="291" r:id="rId15"/>
    <p:sldId id="292" r:id="rId16"/>
    <p:sldId id="293" r:id="rId17"/>
    <p:sldId id="294" r:id="rId18"/>
    <p:sldId id="281" r:id="rId19"/>
    <p:sldId id="295" r:id="rId20"/>
    <p:sldId id="296" r:id="rId21"/>
    <p:sldId id="298" r:id="rId22"/>
    <p:sldId id="299" r:id="rId23"/>
    <p:sldId id="301" r:id="rId24"/>
    <p:sldId id="302" r:id="rId25"/>
    <p:sldId id="305" r:id="rId26"/>
    <p:sldId id="307" r:id="rId27"/>
    <p:sldId id="283" r:id="rId28"/>
    <p:sldId id="261" r:id="rId29"/>
    <p:sldId id="308" r:id="rId30"/>
    <p:sldId id="276" r:id="rId31"/>
  </p:sldIdLst>
  <p:sldSz cx="12192000" cy="6858000"/>
  <p:notesSz cx="6858000" cy="9144000"/>
  <p:embeddedFontLst>
    <p:embeddedFont>
      <p:font typeface="Play" panose="020B0604020202020204" charset="0"/>
      <p:regular r:id="rId33"/>
      <p:bold r:id="rId34"/>
    </p:embeddedFont>
    <p:embeddedFont>
      <p:font typeface="Roboto" panose="02000000000000000000" pitchFamily="2" charset="0"/>
      <p:regular r:id="rId35"/>
      <p:bold r:id="rId36"/>
      <p:italic r:id="rId37"/>
      <p:boldItalic r:id="rId38"/>
    </p:embeddedFont>
    <p:embeddedFont>
      <p:font typeface="Roboto Medium"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6">
          <p15:clr>
            <a:srgbClr val="A4A3A4"/>
          </p15:clr>
        </p15:guide>
        <p15:guide id="2" pos="370">
          <p15:clr>
            <a:srgbClr val="A4A3A4"/>
          </p15:clr>
        </p15:guide>
        <p15:guide id="3" orient="horz" pos="3974">
          <p15:clr>
            <a:srgbClr val="A4A3A4"/>
          </p15:clr>
        </p15:guide>
        <p15:guide id="4" pos="731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wiTGL8P6MkGzLtFLYmbztPPfd0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Stile con tema 1 - Color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varScale="1">
        <p:scale>
          <a:sx n="82" d="100"/>
          <a:sy n="82" d="100"/>
        </p:scale>
        <p:origin x="691" y="77"/>
      </p:cViewPr>
      <p:guideLst>
        <p:guide orient="horz" pos="346"/>
        <p:guide pos="370"/>
        <p:guide orient="horz" pos="3974"/>
        <p:guide pos="73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Roboto"/>
                <a:ea typeface="Roboto"/>
                <a:cs typeface="Roboto"/>
                <a:sym typeface="Roboto"/>
              </a:defRPr>
            </a:lvl1pPr>
            <a:lvl2pPr marL="914400" marR="0" lvl="1" indent="-228600" algn="l" rtl="0">
              <a:spcBef>
                <a:spcPts val="0"/>
              </a:spcBef>
              <a:spcAft>
                <a:spcPts val="0"/>
              </a:spcAft>
              <a:buSzPts val="1400"/>
              <a:buNone/>
              <a:defRPr sz="1200" b="0" i="0" u="none" strike="noStrike" cap="none">
                <a:solidFill>
                  <a:schemeClr val="dk1"/>
                </a:solidFill>
                <a:latin typeface="Roboto"/>
                <a:ea typeface="Roboto"/>
                <a:cs typeface="Roboto"/>
                <a:sym typeface="Roboto"/>
              </a:defRPr>
            </a:lvl2pPr>
            <a:lvl3pPr marL="1371600" marR="0" lvl="2" indent="-228600" algn="l" rtl="0">
              <a:spcBef>
                <a:spcPts val="0"/>
              </a:spcBef>
              <a:spcAft>
                <a:spcPts val="0"/>
              </a:spcAft>
              <a:buSzPts val="1400"/>
              <a:buNone/>
              <a:defRPr sz="1200" b="0" i="0" u="none" strike="noStrike" cap="none">
                <a:solidFill>
                  <a:schemeClr val="dk1"/>
                </a:solidFill>
                <a:latin typeface="Roboto"/>
                <a:ea typeface="Roboto"/>
                <a:cs typeface="Roboto"/>
                <a:sym typeface="Roboto"/>
              </a:defRPr>
            </a:lvl3pPr>
            <a:lvl4pPr marL="1828800" marR="0" lvl="3" indent="-228600" algn="l" rtl="0">
              <a:spcBef>
                <a:spcPts val="0"/>
              </a:spcBef>
              <a:spcAft>
                <a:spcPts val="0"/>
              </a:spcAft>
              <a:buSzPts val="1400"/>
              <a:buNone/>
              <a:defRPr sz="1200" b="0" i="0" u="none" strike="noStrike" cap="none">
                <a:solidFill>
                  <a:schemeClr val="dk1"/>
                </a:solidFill>
                <a:latin typeface="Roboto"/>
                <a:ea typeface="Roboto"/>
                <a:cs typeface="Roboto"/>
                <a:sym typeface="Roboto"/>
              </a:defRPr>
            </a:lvl4pPr>
            <a:lvl5pPr marL="2286000" marR="0" lvl="4" indent="-228600" algn="l" rtl="0">
              <a:spcBef>
                <a:spcPts val="0"/>
              </a:spcBef>
              <a:spcAft>
                <a:spcPts val="0"/>
              </a:spcAft>
              <a:buSzPts val="1400"/>
              <a:buNone/>
              <a:defRPr sz="1200" b="0" i="0" u="none" strike="noStrike" cap="none">
                <a:solidFill>
                  <a:schemeClr val="dk1"/>
                </a:solidFill>
                <a:latin typeface="Roboto"/>
                <a:ea typeface="Roboto"/>
                <a:cs typeface="Roboto"/>
                <a:sym typeface="Roboto"/>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Roboto"/>
                <a:ea typeface="Roboto"/>
                <a:cs typeface="Roboto"/>
                <a:sym typeface="Roboto"/>
              </a:rPr>
              <a:t>‹N›</a:t>
            </a:fld>
            <a:endParaRPr sz="1200" b="0" i="0" u="none" strike="noStrike" cap="none" dirty="0">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3EE48E22-DE74-0B83-B99A-C11CEFAA5F75}"/>
            </a:ext>
          </a:extLst>
        </p:cNvPr>
        <p:cNvGrpSpPr/>
        <p:nvPr/>
      </p:nvGrpSpPr>
      <p:grpSpPr>
        <a:xfrm>
          <a:off x="0" y="0"/>
          <a:ext cx="0" cy="0"/>
          <a:chOff x="0" y="0"/>
          <a:chExt cx="0" cy="0"/>
        </a:xfrm>
      </p:grpSpPr>
      <p:sp>
        <p:nvSpPr>
          <p:cNvPr id="181" name="Google Shape;181;p8:notes">
            <a:extLst>
              <a:ext uri="{FF2B5EF4-FFF2-40B4-BE49-F238E27FC236}">
                <a16:creationId xmlns:a16="http://schemas.microsoft.com/office/drawing/2014/main" id="{133C736E-C4FD-CA60-7440-FAA045268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8:notes">
            <a:extLst>
              <a:ext uri="{FF2B5EF4-FFF2-40B4-BE49-F238E27FC236}">
                <a16:creationId xmlns:a16="http://schemas.microsoft.com/office/drawing/2014/main" id="{0159C628-2B0A-3270-666D-1780B226557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83" name="Google Shape;183;p8:notes">
            <a:extLst>
              <a:ext uri="{FF2B5EF4-FFF2-40B4-BE49-F238E27FC236}">
                <a16:creationId xmlns:a16="http://schemas.microsoft.com/office/drawing/2014/main" id="{E8192C88-AD2B-4F54-4F52-424F79373A0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dirty="0"/>
          </a:p>
        </p:txBody>
      </p:sp>
    </p:spTree>
    <p:extLst>
      <p:ext uri="{BB962C8B-B14F-4D97-AF65-F5344CB8AC3E}">
        <p14:creationId xmlns:p14="http://schemas.microsoft.com/office/powerpoint/2010/main" val="1695106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538B380F-85C8-F37F-CA4E-47F58624BA5F}"/>
            </a:ext>
          </a:extLst>
        </p:cNvPr>
        <p:cNvGrpSpPr/>
        <p:nvPr/>
      </p:nvGrpSpPr>
      <p:grpSpPr>
        <a:xfrm>
          <a:off x="0" y="0"/>
          <a:ext cx="0" cy="0"/>
          <a:chOff x="0" y="0"/>
          <a:chExt cx="0" cy="0"/>
        </a:xfrm>
      </p:grpSpPr>
      <p:sp>
        <p:nvSpPr>
          <p:cNvPr id="201" name="Google Shape;201;p10:notes">
            <a:extLst>
              <a:ext uri="{FF2B5EF4-FFF2-40B4-BE49-F238E27FC236}">
                <a16:creationId xmlns:a16="http://schemas.microsoft.com/office/drawing/2014/main" id="{CCE087E5-93AE-08DB-2722-D908C23964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a:extLst>
              <a:ext uri="{FF2B5EF4-FFF2-40B4-BE49-F238E27FC236}">
                <a16:creationId xmlns:a16="http://schemas.microsoft.com/office/drawing/2014/main" id="{FDDF2DFB-6685-3524-C6D0-4AB951A54A9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p10:notes">
            <a:extLst>
              <a:ext uri="{FF2B5EF4-FFF2-40B4-BE49-F238E27FC236}">
                <a16:creationId xmlns:a16="http://schemas.microsoft.com/office/drawing/2014/main" id="{5B033527-091D-00E9-75A8-AA199A42170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dirty="0"/>
          </a:p>
        </p:txBody>
      </p:sp>
    </p:spTree>
    <p:extLst>
      <p:ext uri="{BB962C8B-B14F-4D97-AF65-F5344CB8AC3E}">
        <p14:creationId xmlns:p14="http://schemas.microsoft.com/office/powerpoint/2010/main" val="2238394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a:extLst>
            <a:ext uri="{FF2B5EF4-FFF2-40B4-BE49-F238E27FC236}">
              <a16:creationId xmlns:a16="http://schemas.microsoft.com/office/drawing/2014/main" id="{822C08FB-67FC-197A-FED0-89248E1D53A8}"/>
            </a:ext>
          </a:extLst>
        </p:cNvPr>
        <p:cNvGrpSpPr/>
        <p:nvPr/>
      </p:nvGrpSpPr>
      <p:grpSpPr>
        <a:xfrm>
          <a:off x="0" y="0"/>
          <a:ext cx="0" cy="0"/>
          <a:chOff x="0" y="0"/>
          <a:chExt cx="0" cy="0"/>
        </a:xfrm>
      </p:grpSpPr>
      <p:sp>
        <p:nvSpPr>
          <p:cNvPr id="228" name="Google Shape;228;p12:notes">
            <a:extLst>
              <a:ext uri="{FF2B5EF4-FFF2-40B4-BE49-F238E27FC236}">
                <a16:creationId xmlns:a16="http://schemas.microsoft.com/office/drawing/2014/main" id="{83B0E6A0-A8B0-E227-4F5A-ED5270EB882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2:notes">
            <a:extLst>
              <a:ext uri="{FF2B5EF4-FFF2-40B4-BE49-F238E27FC236}">
                <a16:creationId xmlns:a16="http://schemas.microsoft.com/office/drawing/2014/main" id="{CC6FB21A-2650-CFC5-A643-F70460F0073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230" name="Google Shape;230;p12:notes">
            <a:extLst>
              <a:ext uri="{FF2B5EF4-FFF2-40B4-BE49-F238E27FC236}">
                <a16:creationId xmlns:a16="http://schemas.microsoft.com/office/drawing/2014/main" id="{D1F8256B-8AB7-4CB2-D2EA-C18BEE9C24E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dirty="0"/>
          </a:p>
        </p:txBody>
      </p:sp>
    </p:spTree>
    <p:extLst>
      <p:ext uri="{BB962C8B-B14F-4D97-AF65-F5344CB8AC3E}">
        <p14:creationId xmlns:p14="http://schemas.microsoft.com/office/powerpoint/2010/main" val="1091463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a:extLst>
            <a:ext uri="{FF2B5EF4-FFF2-40B4-BE49-F238E27FC236}">
              <a16:creationId xmlns:a16="http://schemas.microsoft.com/office/drawing/2014/main" id="{9BE66570-1E4F-C197-7CBF-D7011352C058}"/>
            </a:ext>
          </a:extLst>
        </p:cNvPr>
        <p:cNvGrpSpPr/>
        <p:nvPr/>
      </p:nvGrpSpPr>
      <p:grpSpPr>
        <a:xfrm>
          <a:off x="0" y="0"/>
          <a:ext cx="0" cy="0"/>
          <a:chOff x="0" y="0"/>
          <a:chExt cx="0" cy="0"/>
        </a:xfrm>
      </p:grpSpPr>
      <p:sp>
        <p:nvSpPr>
          <p:cNvPr id="255" name="Google Shape;255;p13:notes">
            <a:extLst>
              <a:ext uri="{FF2B5EF4-FFF2-40B4-BE49-F238E27FC236}">
                <a16:creationId xmlns:a16="http://schemas.microsoft.com/office/drawing/2014/main" id="{BC755E66-2A62-BED7-AFD7-1995022B5F2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3:notes">
            <a:extLst>
              <a:ext uri="{FF2B5EF4-FFF2-40B4-BE49-F238E27FC236}">
                <a16:creationId xmlns:a16="http://schemas.microsoft.com/office/drawing/2014/main" id="{138FDFA7-36DE-C195-5ED2-89B19175F3C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257" name="Google Shape;257;p13:notes">
            <a:extLst>
              <a:ext uri="{FF2B5EF4-FFF2-40B4-BE49-F238E27FC236}">
                <a16:creationId xmlns:a16="http://schemas.microsoft.com/office/drawing/2014/main" id="{DF891A1D-873D-BF45-B06F-A75EE34D78A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dirty="0"/>
          </a:p>
        </p:txBody>
      </p:sp>
    </p:spTree>
    <p:extLst>
      <p:ext uri="{BB962C8B-B14F-4D97-AF65-F5344CB8AC3E}">
        <p14:creationId xmlns:p14="http://schemas.microsoft.com/office/powerpoint/2010/main" val="1672336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4F010C99-7510-C855-699A-9581DE48E6D3}"/>
            </a:ext>
          </a:extLst>
        </p:cNvPr>
        <p:cNvGrpSpPr/>
        <p:nvPr/>
      </p:nvGrpSpPr>
      <p:grpSpPr>
        <a:xfrm>
          <a:off x="0" y="0"/>
          <a:ext cx="0" cy="0"/>
          <a:chOff x="0" y="0"/>
          <a:chExt cx="0" cy="0"/>
        </a:xfrm>
      </p:grpSpPr>
      <p:sp>
        <p:nvSpPr>
          <p:cNvPr id="169" name="Google Shape;169;p7:notes">
            <a:extLst>
              <a:ext uri="{FF2B5EF4-FFF2-40B4-BE49-F238E27FC236}">
                <a16:creationId xmlns:a16="http://schemas.microsoft.com/office/drawing/2014/main" id="{F9C44EED-6FA6-F2EB-340F-B1079D2077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7:notes">
            <a:extLst>
              <a:ext uri="{FF2B5EF4-FFF2-40B4-BE49-F238E27FC236}">
                <a16:creationId xmlns:a16="http://schemas.microsoft.com/office/drawing/2014/main" id="{193D5959-757E-720B-F237-3691A21CB88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71" name="Google Shape;171;p7:notes">
            <a:extLst>
              <a:ext uri="{FF2B5EF4-FFF2-40B4-BE49-F238E27FC236}">
                <a16:creationId xmlns:a16="http://schemas.microsoft.com/office/drawing/2014/main" id="{C81EA700-D767-6AA9-08D3-FEDBA682FA1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dirty="0"/>
          </a:p>
        </p:txBody>
      </p:sp>
    </p:spTree>
    <p:extLst>
      <p:ext uri="{BB962C8B-B14F-4D97-AF65-F5344CB8AC3E}">
        <p14:creationId xmlns:p14="http://schemas.microsoft.com/office/powerpoint/2010/main" val="1658551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a:extLst>
            <a:ext uri="{FF2B5EF4-FFF2-40B4-BE49-F238E27FC236}">
              <a16:creationId xmlns:a16="http://schemas.microsoft.com/office/drawing/2014/main" id="{56064262-5F4F-364B-3AEE-D80AFD6A7372}"/>
            </a:ext>
          </a:extLst>
        </p:cNvPr>
        <p:cNvGrpSpPr/>
        <p:nvPr/>
      </p:nvGrpSpPr>
      <p:grpSpPr>
        <a:xfrm>
          <a:off x="0" y="0"/>
          <a:ext cx="0" cy="0"/>
          <a:chOff x="0" y="0"/>
          <a:chExt cx="0" cy="0"/>
        </a:xfrm>
      </p:grpSpPr>
      <p:sp>
        <p:nvSpPr>
          <p:cNvPr id="215" name="Google Shape;215;p11:notes">
            <a:extLst>
              <a:ext uri="{FF2B5EF4-FFF2-40B4-BE49-F238E27FC236}">
                <a16:creationId xmlns:a16="http://schemas.microsoft.com/office/drawing/2014/main" id="{45994FE8-9E37-3280-4887-C8F0F634ED5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1:notes">
            <a:extLst>
              <a:ext uri="{FF2B5EF4-FFF2-40B4-BE49-F238E27FC236}">
                <a16:creationId xmlns:a16="http://schemas.microsoft.com/office/drawing/2014/main" id="{98B453D2-1716-835A-0A04-2C8BB1A68B7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217" name="Google Shape;217;p11:notes">
            <a:extLst>
              <a:ext uri="{FF2B5EF4-FFF2-40B4-BE49-F238E27FC236}">
                <a16:creationId xmlns:a16="http://schemas.microsoft.com/office/drawing/2014/main" id="{B8D850B6-9ED9-A5C6-21A2-CA726734577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dirty="0"/>
          </a:p>
        </p:txBody>
      </p:sp>
    </p:spTree>
    <p:extLst>
      <p:ext uri="{BB962C8B-B14F-4D97-AF65-F5344CB8AC3E}">
        <p14:creationId xmlns:p14="http://schemas.microsoft.com/office/powerpoint/2010/main" val="4250899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37DCBA28-C3AC-BA68-FDDD-6B05EEA7370C}"/>
            </a:ext>
          </a:extLst>
        </p:cNvPr>
        <p:cNvGrpSpPr/>
        <p:nvPr/>
      </p:nvGrpSpPr>
      <p:grpSpPr>
        <a:xfrm>
          <a:off x="0" y="0"/>
          <a:ext cx="0" cy="0"/>
          <a:chOff x="0" y="0"/>
          <a:chExt cx="0" cy="0"/>
        </a:xfrm>
      </p:grpSpPr>
      <p:sp>
        <p:nvSpPr>
          <p:cNvPr id="169" name="Google Shape;169;p7:notes">
            <a:extLst>
              <a:ext uri="{FF2B5EF4-FFF2-40B4-BE49-F238E27FC236}">
                <a16:creationId xmlns:a16="http://schemas.microsoft.com/office/drawing/2014/main" id="{4D353D14-D4C0-97ED-9555-BE85B7A4029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7:notes">
            <a:extLst>
              <a:ext uri="{FF2B5EF4-FFF2-40B4-BE49-F238E27FC236}">
                <a16:creationId xmlns:a16="http://schemas.microsoft.com/office/drawing/2014/main" id="{4E2291EC-0B61-B888-C5EA-96607BFCB5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71" name="Google Shape;171;p7:notes">
            <a:extLst>
              <a:ext uri="{FF2B5EF4-FFF2-40B4-BE49-F238E27FC236}">
                <a16:creationId xmlns:a16="http://schemas.microsoft.com/office/drawing/2014/main" id="{6F38C6AE-19F5-6C5C-DBA5-406156561C1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dirty="0"/>
          </a:p>
        </p:txBody>
      </p:sp>
    </p:spTree>
    <p:extLst>
      <p:ext uri="{BB962C8B-B14F-4D97-AF65-F5344CB8AC3E}">
        <p14:creationId xmlns:p14="http://schemas.microsoft.com/office/powerpoint/2010/main" val="275374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8CCBB6C7-10D7-FB3D-95B2-AC53BDD51780}"/>
            </a:ext>
          </a:extLst>
        </p:cNvPr>
        <p:cNvGrpSpPr/>
        <p:nvPr/>
      </p:nvGrpSpPr>
      <p:grpSpPr>
        <a:xfrm>
          <a:off x="0" y="0"/>
          <a:ext cx="0" cy="0"/>
          <a:chOff x="0" y="0"/>
          <a:chExt cx="0" cy="0"/>
        </a:xfrm>
      </p:grpSpPr>
      <p:sp>
        <p:nvSpPr>
          <p:cNvPr id="146" name="Google Shape;146;p5:notes">
            <a:extLst>
              <a:ext uri="{FF2B5EF4-FFF2-40B4-BE49-F238E27FC236}">
                <a16:creationId xmlns:a16="http://schemas.microsoft.com/office/drawing/2014/main" id="{C7BA49BB-964A-0466-BF3C-D664DEF0658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5:notes">
            <a:extLst>
              <a:ext uri="{FF2B5EF4-FFF2-40B4-BE49-F238E27FC236}">
                <a16:creationId xmlns:a16="http://schemas.microsoft.com/office/drawing/2014/main" id="{0A004E88-9093-0EF8-5E08-370CFA0B62E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u="none" dirty="0">
              <a:solidFill>
                <a:schemeClr val="accent1"/>
              </a:solidFill>
            </a:endParaRPr>
          </a:p>
        </p:txBody>
      </p:sp>
      <p:sp>
        <p:nvSpPr>
          <p:cNvPr id="148" name="Google Shape;148;p5:notes">
            <a:extLst>
              <a:ext uri="{FF2B5EF4-FFF2-40B4-BE49-F238E27FC236}">
                <a16:creationId xmlns:a16="http://schemas.microsoft.com/office/drawing/2014/main" id="{BA177FDA-185C-C003-E960-FD904B80C51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dirty="0"/>
          </a:p>
        </p:txBody>
      </p:sp>
    </p:spTree>
    <p:extLst>
      <p:ext uri="{BB962C8B-B14F-4D97-AF65-F5344CB8AC3E}">
        <p14:creationId xmlns:p14="http://schemas.microsoft.com/office/powerpoint/2010/main" val="3970492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A8DEC2E4-AD1D-253F-56CF-74E6D052EA30}"/>
            </a:ext>
          </a:extLst>
        </p:cNvPr>
        <p:cNvGrpSpPr/>
        <p:nvPr/>
      </p:nvGrpSpPr>
      <p:grpSpPr>
        <a:xfrm>
          <a:off x="0" y="0"/>
          <a:ext cx="0" cy="0"/>
          <a:chOff x="0" y="0"/>
          <a:chExt cx="0" cy="0"/>
        </a:xfrm>
      </p:grpSpPr>
      <p:sp>
        <p:nvSpPr>
          <p:cNvPr id="181" name="Google Shape;181;p8:notes">
            <a:extLst>
              <a:ext uri="{FF2B5EF4-FFF2-40B4-BE49-F238E27FC236}">
                <a16:creationId xmlns:a16="http://schemas.microsoft.com/office/drawing/2014/main" id="{9C298E83-CAA3-C592-34BC-86968434FBF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8:notes">
            <a:extLst>
              <a:ext uri="{FF2B5EF4-FFF2-40B4-BE49-F238E27FC236}">
                <a16:creationId xmlns:a16="http://schemas.microsoft.com/office/drawing/2014/main" id="{21E86590-4399-484E-D6C2-EF35DEAE98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83" name="Google Shape;183;p8:notes">
            <a:extLst>
              <a:ext uri="{FF2B5EF4-FFF2-40B4-BE49-F238E27FC236}">
                <a16:creationId xmlns:a16="http://schemas.microsoft.com/office/drawing/2014/main" id="{732C417C-7606-89CC-1451-B71C5266A30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dirty="0"/>
          </a:p>
        </p:txBody>
      </p:sp>
    </p:spTree>
    <p:extLst>
      <p:ext uri="{BB962C8B-B14F-4D97-AF65-F5344CB8AC3E}">
        <p14:creationId xmlns:p14="http://schemas.microsoft.com/office/powerpoint/2010/main" val="2584202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C1CD7868-C68D-C9AB-AF19-8E3D45C72D61}"/>
            </a:ext>
          </a:extLst>
        </p:cNvPr>
        <p:cNvGrpSpPr/>
        <p:nvPr/>
      </p:nvGrpSpPr>
      <p:grpSpPr>
        <a:xfrm>
          <a:off x="0" y="0"/>
          <a:ext cx="0" cy="0"/>
          <a:chOff x="0" y="0"/>
          <a:chExt cx="0" cy="0"/>
        </a:xfrm>
      </p:grpSpPr>
      <p:sp>
        <p:nvSpPr>
          <p:cNvPr id="201" name="Google Shape;201;p10:notes">
            <a:extLst>
              <a:ext uri="{FF2B5EF4-FFF2-40B4-BE49-F238E27FC236}">
                <a16:creationId xmlns:a16="http://schemas.microsoft.com/office/drawing/2014/main" id="{4857795F-BF1E-2B81-4910-CCB65FBD798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a:extLst>
              <a:ext uri="{FF2B5EF4-FFF2-40B4-BE49-F238E27FC236}">
                <a16:creationId xmlns:a16="http://schemas.microsoft.com/office/drawing/2014/main" id="{486236FC-48C0-F934-6F0D-89227E519B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Roboto"/>
              <a:buNone/>
            </a:pPr>
            <a:endParaRPr u="none" dirty="0">
              <a:solidFill>
                <a:schemeClr val="dk1"/>
              </a:solidFill>
            </a:endParaRPr>
          </a:p>
          <a:p>
            <a:pPr marL="0" lvl="0" indent="0" algn="l" rtl="0">
              <a:spcBef>
                <a:spcPts val="0"/>
              </a:spcBef>
              <a:spcAft>
                <a:spcPts val="0"/>
              </a:spcAft>
              <a:buNone/>
            </a:pPr>
            <a:endParaRPr dirty="0"/>
          </a:p>
        </p:txBody>
      </p:sp>
      <p:sp>
        <p:nvSpPr>
          <p:cNvPr id="203" name="Google Shape;203;p10:notes">
            <a:extLst>
              <a:ext uri="{FF2B5EF4-FFF2-40B4-BE49-F238E27FC236}">
                <a16:creationId xmlns:a16="http://schemas.microsoft.com/office/drawing/2014/main" id="{28EC3E56-3029-39A3-FB85-D6C7A73A24D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dirty="0"/>
          </a:p>
        </p:txBody>
      </p:sp>
    </p:spTree>
    <p:extLst>
      <p:ext uri="{BB962C8B-B14F-4D97-AF65-F5344CB8AC3E}">
        <p14:creationId xmlns:p14="http://schemas.microsoft.com/office/powerpoint/2010/main" val="319447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18" name="Google Shape;11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a:extLst>
            <a:ext uri="{FF2B5EF4-FFF2-40B4-BE49-F238E27FC236}">
              <a16:creationId xmlns:a16="http://schemas.microsoft.com/office/drawing/2014/main" id="{28E3F097-1831-1E87-322E-C18715D05468}"/>
            </a:ext>
          </a:extLst>
        </p:cNvPr>
        <p:cNvGrpSpPr/>
        <p:nvPr/>
      </p:nvGrpSpPr>
      <p:grpSpPr>
        <a:xfrm>
          <a:off x="0" y="0"/>
          <a:ext cx="0" cy="0"/>
          <a:chOff x="0" y="0"/>
          <a:chExt cx="0" cy="0"/>
        </a:xfrm>
      </p:grpSpPr>
      <p:sp>
        <p:nvSpPr>
          <p:cNvPr id="215" name="Google Shape;215;p11:notes">
            <a:extLst>
              <a:ext uri="{FF2B5EF4-FFF2-40B4-BE49-F238E27FC236}">
                <a16:creationId xmlns:a16="http://schemas.microsoft.com/office/drawing/2014/main" id="{CBA48FD4-4943-256F-4F00-55230EFE51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1:notes">
            <a:extLst>
              <a:ext uri="{FF2B5EF4-FFF2-40B4-BE49-F238E27FC236}">
                <a16:creationId xmlns:a16="http://schemas.microsoft.com/office/drawing/2014/main" id="{561BC727-9C7E-D647-2E0B-49059AF986B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217" name="Google Shape;217;p11:notes">
            <a:extLst>
              <a:ext uri="{FF2B5EF4-FFF2-40B4-BE49-F238E27FC236}">
                <a16:creationId xmlns:a16="http://schemas.microsoft.com/office/drawing/2014/main" id="{E4E00EBA-40FB-47B6-8B32-568B1D59B4B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dirty="0"/>
          </a:p>
        </p:txBody>
      </p:sp>
    </p:spTree>
    <p:extLst>
      <p:ext uri="{BB962C8B-B14F-4D97-AF65-F5344CB8AC3E}">
        <p14:creationId xmlns:p14="http://schemas.microsoft.com/office/powerpoint/2010/main" val="995381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6A37CA78-9DBA-71E1-6D56-78A39A5D26AD}"/>
            </a:ext>
          </a:extLst>
        </p:cNvPr>
        <p:cNvGrpSpPr/>
        <p:nvPr/>
      </p:nvGrpSpPr>
      <p:grpSpPr>
        <a:xfrm>
          <a:off x="0" y="0"/>
          <a:ext cx="0" cy="0"/>
          <a:chOff x="0" y="0"/>
          <a:chExt cx="0" cy="0"/>
        </a:xfrm>
      </p:grpSpPr>
      <p:sp>
        <p:nvSpPr>
          <p:cNvPr id="201" name="Google Shape;201;p10:notes">
            <a:extLst>
              <a:ext uri="{FF2B5EF4-FFF2-40B4-BE49-F238E27FC236}">
                <a16:creationId xmlns:a16="http://schemas.microsoft.com/office/drawing/2014/main" id="{476B5D34-702E-AE50-FE13-F05131D7638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a:extLst>
              <a:ext uri="{FF2B5EF4-FFF2-40B4-BE49-F238E27FC236}">
                <a16:creationId xmlns:a16="http://schemas.microsoft.com/office/drawing/2014/main" id="{20E7CCDB-9381-E1DA-F7A2-F1BFF72A648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Roboto"/>
              <a:buNone/>
            </a:pPr>
            <a:endParaRPr u="none" dirty="0">
              <a:solidFill>
                <a:schemeClr val="dk1"/>
              </a:solidFill>
            </a:endParaRPr>
          </a:p>
          <a:p>
            <a:pPr marL="0" lvl="0" indent="0" algn="l" rtl="0">
              <a:spcBef>
                <a:spcPts val="0"/>
              </a:spcBef>
              <a:spcAft>
                <a:spcPts val="0"/>
              </a:spcAft>
              <a:buNone/>
            </a:pPr>
            <a:endParaRPr dirty="0"/>
          </a:p>
        </p:txBody>
      </p:sp>
      <p:sp>
        <p:nvSpPr>
          <p:cNvPr id="203" name="Google Shape;203;p10:notes">
            <a:extLst>
              <a:ext uri="{FF2B5EF4-FFF2-40B4-BE49-F238E27FC236}">
                <a16:creationId xmlns:a16="http://schemas.microsoft.com/office/drawing/2014/main" id="{ABB418C6-899B-DB60-767F-6DF89785E62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dirty="0"/>
          </a:p>
        </p:txBody>
      </p:sp>
    </p:spTree>
    <p:extLst>
      <p:ext uri="{BB962C8B-B14F-4D97-AF65-F5344CB8AC3E}">
        <p14:creationId xmlns:p14="http://schemas.microsoft.com/office/powerpoint/2010/main" val="1723808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a:extLst>
            <a:ext uri="{FF2B5EF4-FFF2-40B4-BE49-F238E27FC236}">
              <a16:creationId xmlns:a16="http://schemas.microsoft.com/office/drawing/2014/main" id="{DB256CCB-BBBE-93C9-44C3-AC74B37F0C76}"/>
            </a:ext>
          </a:extLst>
        </p:cNvPr>
        <p:cNvGrpSpPr/>
        <p:nvPr/>
      </p:nvGrpSpPr>
      <p:grpSpPr>
        <a:xfrm>
          <a:off x="0" y="0"/>
          <a:ext cx="0" cy="0"/>
          <a:chOff x="0" y="0"/>
          <a:chExt cx="0" cy="0"/>
        </a:xfrm>
      </p:grpSpPr>
      <p:sp>
        <p:nvSpPr>
          <p:cNvPr id="228" name="Google Shape;228;p12:notes">
            <a:extLst>
              <a:ext uri="{FF2B5EF4-FFF2-40B4-BE49-F238E27FC236}">
                <a16:creationId xmlns:a16="http://schemas.microsoft.com/office/drawing/2014/main" id="{E5BBA09E-60E0-E24C-A380-4FC7EC2747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2:notes">
            <a:extLst>
              <a:ext uri="{FF2B5EF4-FFF2-40B4-BE49-F238E27FC236}">
                <a16:creationId xmlns:a16="http://schemas.microsoft.com/office/drawing/2014/main" id="{8B90D034-1092-ED51-CB0F-4317E2CA11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230" name="Google Shape;230;p12:notes">
            <a:extLst>
              <a:ext uri="{FF2B5EF4-FFF2-40B4-BE49-F238E27FC236}">
                <a16:creationId xmlns:a16="http://schemas.microsoft.com/office/drawing/2014/main" id="{402EA1E8-B587-A69D-C39A-A1D9DF11C0E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dirty="0"/>
          </a:p>
        </p:txBody>
      </p:sp>
    </p:spTree>
    <p:extLst>
      <p:ext uri="{BB962C8B-B14F-4D97-AF65-F5344CB8AC3E}">
        <p14:creationId xmlns:p14="http://schemas.microsoft.com/office/powerpoint/2010/main" val="2337916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a:extLst>
            <a:ext uri="{FF2B5EF4-FFF2-40B4-BE49-F238E27FC236}">
              <a16:creationId xmlns:a16="http://schemas.microsoft.com/office/drawing/2014/main" id="{BFEE799D-F596-A73A-C965-EDD29E032EAE}"/>
            </a:ext>
          </a:extLst>
        </p:cNvPr>
        <p:cNvGrpSpPr/>
        <p:nvPr/>
      </p:nvGrpSpPr>
      <p:grpSpPr>
        <a:xfrm>
          <a:off x="0" y="0"/>
          <a:ext cx="0" cy="0"/>
          <a:chOff x="0" y="0"/>
          <a:chExt cx="0" cy="0"/>
        </a:xfrm>
      </p:grpSpPr>
      <p:sp>
        <p:nvSpPr>
          <p:cNvPr id="228" name="Google Shape;228;p12:notes">
            <a:extLst>
              <a:ext uri="{FF2B5EF4-FFF2-40B4-BE49-F238E27FC236}">
                <a16:creationId xmlns:a16="http://schemas.microsoft.com/office/drawing/2014/main" id="{BE630B4A-FDD8-4D9F-966F-359A357A34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2:notes">
            <a:extLst>
              <a:ext uri="{FF2B5EF4-FFF2-40B4-BE49-F238E27FC236}">
                <a16:creationId xmlns:a16="http://schemas.microsoft.com/office/drawing/2014/main" id="{BBE64FD6-98A8-12ED-24E2-6E22311BA4D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230" name="Google Shape;230;p12:notes">
            <a:extLst>
              <a:ext uri="{FF2B5EF4-FFF2-40B4-BE49-F238E27FC236}">
                <a16:creationId xmlns:a16="http://schemas.microsoft.com/office/drawing/2014/main" id="{37143F2F-9735-ED27-C372-FBA9FB1FA7E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dirty="0"/>
          </a:p>
        </p:txBody>
      </p:sp>
    </p:spTree>
    <p:extLst>
      <p:ext uri="{BB962C8B-B14F-4D97-AF65-F5344CB8AC3E}">
        <p14:creationId xmlns:p14="http://schemas.microsoft.com/office/powerpoint/2010/main" val="116413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3E849A40-1F5B-FACC-8D11-152E72C3EC0D}"/>
            </a:ext>
          </a:extLst>
        </p:cNvPr>
        <p:cNvGrpSpPr/>
        <p:nvPr/>
      </p:nvGrpSpPr>
      <p:grpSpPr>
        <a:xfrm>
          <a:off x="0" y="0"/>
          <a:ext cx="0" cy="0"/>
          <a:chOff x="0" y="0"/>
          <a:chExt cx="0" cy="0"/>
        </a:xfrm>
      </p:grpSpPr>
      <p:sp>
        <p:nvSpPr>
          <p:cNvPr id="201" name="Google Shape;201;p10:notes">
            <a:extLst>
              <a:ext uri="{FF2B5EF4-FFF2-40B4-BE49-F238E27FC236}">
                <a16:creationId xmlns:a16="http://schemas.microsoft.com/office/drawing/2014/main" id="{EE8C653F-A0BC-21E5-EFF0-AD7FD5C41AD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a:extLst>
              <a:ext uri="{FF2B5EF4-FFF2-40B4-BE49-F238E27FC236}">
                <a16:creationId xmlns:a16="http://schemas.microsoft.com/office/drawing/2014/main" id="{39B70771-6CD5-220D-A4DE-81538A8F5E4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Roboto"/>
              <a:buNone/>
            </a:pPr>
            <a:endParaRPr u="none" dirty="0">
              <a:solidFill>
                <a:schemeClr val="dk1"/>
              </a:solidFill>
            </a:endParaRPr>
          </a:p>
          <a:p>
            <a:pPr marL="0" lvl="0" indent="0" algn="l" rtl="0">
              <a:spcBef>
                <a:spcPts val="0"/>
              </a:spcBef>
              <a:spcAft>
                <a:spcPts val="0"/>
              </a:spcAft>
              <a:buNone/>
            </a:pPr>
            <a:endParaRPr dirty="0"/>
          </a:p>
        </p:txBody>
      </p:sp>
      <p:sp>
        <p:nvSpPr>
          <p:cNvPr id="203" name="Google Shape;203;p10:notes">
            <a:extLst>
              <a:ext uri="{FF2B5EF4-FFF2-40B4-BE49-F238E27FC236}">
                <a16:creationId xmlns:a16="http://schemas.microsoft.com/office/drawing/2014/main" id="{D3ACF62E-C1AF-7206-70AF-09796DF4452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dirty="0"/>
          </a:p>
        </p:txBody>
      </p:sp>
    </p:spTree>
    <p:extLst>
      <p:ext uri="{BB962C8B-B14F-4D97-AF65-F5344CB8AC3E}">
        <p14:creationId xmlns:p14="http://schemas.microsoft.com/office/powerpoint/2010/main" val="796043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91F5587A-BA00-8930-EE7F-E1F93E660438}"/>
            </a:ext>
          </a:extLst>
        </p:cNvPr>
        <p:cNvGrpSpPr/>
        <p:nvPr/>
      </p:nvGrpSpPr>
      <p:grpSpPr>
        <a:xfrm>
          <a:off x="0" y="0"/>
          <a:ext cx="0" cy="0"/>
          <a:chOff x="0" y="0"/>
          <a:chExt cx="0" cy="0"/>
        </a:xfrm>
      </p:grpSpPr>
      <p:sp>
        <p:nvSpPr>
          <p:cNvPr id="201" name="Google Shape;201;p10:notes">
            <a:extLst>
              <a:ext uri="{FF2B5EF4-FFF2-40B4-BE49-F238E27FC236}">
                <a16:creationId xmlns:a16="http://schemas.microsoft.com/office/drawing/2014/main" id="{62371759-6AB3-F1E5-07E0-5AA62DA6C31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a:extLst>
              <a:ext uri="{FF2B5EF4-FFF2-40B4-BE49-F238E27FC236}">
                <a16:creationId xmlns:a16="http://schemas.microsoft.com/office/drawing/2014/main" id="{B748549A-6CAF-FFF8-6667-400B4E722FC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Roboto"/>
              <a:buNone/>
            </a:pPr>
            <a:endParaRPr u="none" dirty="0">
              <a:solidFill>
                <a:schemeClr val="dk1"/>
              </a:solidFill>
            </a:endParaRPr>
          </a:p>
          <a:p>
            <a:pPr marL="0" lvl="0" indent="0" algn="l" rtl="0">
              <a:spcBef>
                <a:spcPts val="0"/>
              </a:spcBef>
              <a:spcAft>
                <a:spcPts val="0"/>
              </a:spcAft>
              <a:buNone/>
            </a:pPr>
            <a:endParaRPr dirty="0"/>
          </a:p>
        </p:txBody>
      </p:sp>
      <p:sp>
        <p:nvSpPr>
          <p:cNvPr id="203" name="Google Shape;203;p10:notes">
            <a:extLst>
              <a:ext uri="{FF2B5EF4-FFF2-40B4-BE49-F238E27FC236}">
                <a16:creationId xmlns:a16="http://schemas.microsoft.com/office/drawing/2014/main" id="{8039B1BF-9D0E-9533-0EAB-EB19DF1F984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dirty="0"/>
          </a:p>
        </p:txBody>
      </p:sp>
    </p:spTree>
    <p:extLst>
      <p:ext uri="{BB962C8B-B14F-4D97-AF65-F5344CB8AC3E}">
        <p14:creationId xmlns:p14="http://schemas.microsoft.com/office/powerpoint/2010/main" val="2409106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a:extLst>
            <a:ext uri="{FF2B5EF4-FFF2-40B4-BE49-F238E27FC236}">
              <a16:creationId xmlns:a16="http://schemas.microsoft.com/office/drawing/2014/main" id="{7FEAF929-338E-AB69-69F5-B8BFCC5029A0}"/>
            </a:ext>
          </a:extLst>
        </p:cNvPr>
        <p:cNvGrpSpPr/>
        <p:nvPr/>
      </p:nvGrpSpPr>
      <p:grpSpPr>
        <a:xfrm>
          <a:off x="0" y="0"/>
          <a:ext cx="0" cy="0"/>
          <a:chOff x="0" y="0"/>
          <a:chExt cx="0" cy="0"/>
        </a:xfrm>
      </p:grpSpPr>
      <p:sp>
        <p:nvSpPr>
          <p:cNvPr id="215" name="Google Shape;215;p11:notes">
            <a:extLst>
              <a:ext uri="{FF2B5EF4-FFF2-40B4-BE49-F238E27FC236}">
                <a16:creationId xmlns:a16="http://schemas.microsoft.com/office/drawing/2014/main" id="{ED4D3568-5B87-7DD7-1075-C7BDAFE5973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1:notes">
            <a:extLst>
              <a:ext uri="{FF2B5EF4-FFF2-40B4-BE49-F238E27FC236}">
                <a16:creationId xmlns:a16="http://schemas.microsoft.com/office/drawing/2014/main" id="{C5CBA502-BF22-F5DA-F52E-C9B6B2942FC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217" name="Google Shape;217;p11:notes">
            <a:extLst>
              <a:ext uri="{FF2B5EF4-FFF2-40B4-BE49-F238E27FC236}">
                <a16:creationId xmlns:a16="http://schemas.microsoft.com/office/drawing/2014/main" id="{2DBB8280-5619-7332-0B78-E2774509A99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dirty="0"/>
          </a:p>
        </p:txBody>
      </p:sp>
    </p:spTree>
    <p:extLst>
      <p:ext uri="{BB962C8B-B14F-4D97-AF65-F5344CB8AC3E}">
        <p14:creationId xmlns:p14="http://schemas.microsoft.com/office/powerpoint/2010/main" val="4271800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B96EF89D-6D97-B786-FD94-C3FF4A80972D}"/>
            </a:ext>
          </a:extLst>
        </p:cNvPr>
        <p:cNvGrpSpPr/>
        <p:nvPr/>
      </p:nvGrpSpPr>
      <p:grpSpPr>
        <a:xfrm>
          <a:off x="0" y="0"/>
          <a:ext cx="0" cy="0"/>
          <a:chOff x="0" y="0"/>
          <a:chExt cx="0" cy="0"/>
        </a:xfrm>
      </p:grpSpPr>
      <p:sp>
        <p:nvSpPr>
          <p:cNvPr id="181" name="Google Shape;181;p8:notes">
            <a:extLst>
              <a:ext uri="{FF2B5EF4-FFF2-40B4-BE49-F238E27FC236}">
                <a16:creationId xmlns:a16="http://schemas.microsoft.com/office/drawing/2014/main" id="{CD870213-42F1-2927-B988-6A09F2BD4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8:notes">
            <a:extLst>
              <a:ext uri="{FF2B5EF4-FFF2-40B4-BE49-F238E27FC236}">
                <a16:creationId xmlns:a16="http://schemas.microsoft.com/office/drawing/2014/main" id="{BA13C308-0372-C618-F439-7A21351EF2B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83" name="Google Shape;183;p8:notes">
            <a:extLst>
              <a:ext uri="{FF2B5EF4-FFF2-40B4-BE49-F238E27FC236}">
                <a16:creationId xmlns:a16="http://schemas.microsoft.com/office/drawing/2014/main" id="{C9931064-5A25-62A0-B91A-8D65956B4A5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dirty="0"/>
          </a:p>
        </p:txBody>
      </p:sp>
    </p:spTree>
    <p:extLst>
      <p:ext uri="{BB962C8B-B14F-4D97-AF65-F5344CB8AC3E}">
        <p14:creationId xmlns:p14="http://schemas.microsoft.com/office/powerpoint/2010/main" val="1662399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61" name="Google Shape;16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a:extLst>
            <a:ext uri="{FF2B5EF4-FFF2-40B4-BE49-F238E27FC236}">
              <a16:creationId xmlns:a16="http://schemas.microsoft.com/office/drawing/2014/main" id="{F007ADA2-C1FA-0484-30B5-FBC17C0EFB95}"/>
            </a:ext>
          </a:extLst>
        </p:cNvPr>
        <p:cNvGrpSpPr/>
        <p:nvPr/>
      </p:nvGrpSpPr>
      <p:grpSpPr>
        <a:xfrm>
          <a:off x="0" y="0"/>
          <a:ext cx="0" cy="0"/>
          <a:chOff x="0" y="0"/>
          <a:chExt cx="0" cy="0"/>
        </a:xfrm>
      </p:grpSpPr>
      <p:sp>
        <p:nvSpPr>
          <p:cNvPr id="215" name="Google Shape;215;p11:notes">
            <a:extLst>
              <a:ext uri="{FF2B5EF4-FFF2-40B4-BE49-F238E27FC236}">
                <a16:creationId xmlns:a16="http://schemas.microsoft.com/office/drawing/2014/main" id="{DAD7F5F2-1C34-22E6-2CC1-56731CA0683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1:notes">
            <a:extLst>
              <a:ext uri="{FF2B5EF4-FFF2-40B4-BE49-F238E27FC236}">
                <a16:creationId xmlns:a16="http://schemas.microsoft.com/office/drawing/2014/main" id="{9AA33934-11DB-E918-B6F4-9B50B283100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217" name="Google Shape;217;p11:notes">
            <a:extLst>
              <a:ext uri="{FF2B5EF4-FFF2-40B4-BE49-F238E27FC236}">
                <a16:creationId xmlns:a16="http://schemas.microsoft.com/office/drawing/2014/main" id="{A649AD9B-6BE2-52FC-5A94-2D02FF21AC1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dirty="0"/>
          </a:p>
        </p:txBody>
      </p:sp>
    </p:spTree>
    <p:extLst>
      <p:ext uri="{BB962C8B-B14F-4D97-AF65-F5344CB8AC3E}">
        <p14:creationId xmlns:p14="http://schemas.microsoft.com/office/powerpoint/2010/main" val="637071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83" name="Google Shape;18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348" name="Google Shape;348;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1BDE9C8F-8D8D-48DA-2FAE-73C4CAFE320F}"/>
            </a:ext>
          </a:extLst>
        </p:cNvPr>
        <p:cNvGrpSpPr/>
        <p:nvPr/>
      </p:nvGrpSpPr>
      <p:grpSpPr>
        <a:xfrm>
          <a:off x="0" y="0"/>
          <a:ext cx="0" cy="0"/>
          <a:chOff x="0" y="0"/>
          <a:chExt cx="0" cy="0"/>
        </a:xfrm>
      </p:grpSpPr>
      <p:sp>
        <p:nvSpPr>
          <p:cNvPr id="146" name="Google Shape;146;p5:notes">
            <a:extLst>
              <a:ext uri="{FF2B5EF4-FFF2-40B4-BE49-F238E27FC236}">
                <a16:creationId xmlns:a16="http://schemas.microsoft.com/office/drawing/2014/main" id="{CB6DF2DC-D2BD-3116-9E80-5F5E8954C7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5:notes">
            <a:extLst>
              <a:ext uri="{FF2B5EF4-FFF2-40B4-BE49-F238E27FC236}">
                <a16:creationId xmlns:a16="http://schemas.microsoft.com/office/drawing/2014/main" id="{0B5F74FF-9DD2-AB81-5C39-DFF896C0A56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48" name="Google Shape;148;p5:notes">
            <a:extLst>
              <a:ext uri="{FF2B5EF4-FFF2-40B4-BE49-F238E27FC236}">
                <a16:creationId xmlns:a16="http://schemas.microsoft.com/office/drawing/2014/main" id="{A4E0A17D-6A1B-7193-7B6F-50D9178B63A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dirty="0"/>
          </a:p>
        </p:txBody>
      </p:sp>
    </p:spTree>
    <p:extLst>
      <p:ext uri="{BB962C8B-B14F-4D97-AF65-F5344CB8AC3E}">
        <p14:creationId xmlns:p14="http://schemas.microsoft.com/office/powerpoint/2010/main" val="5463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u="none" dirty="0">
              <a:solidFill>
                <a:schemeClr val="accent1"/>
              </a:solidFill>
            </a:endParaRPr>
          </a:p>
        </p:txBody>
      </p:sp>
      <p:sp>
        <p:nvSpPr>
          <p:cNvPr id="148" name="Google Shape;14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48710F89-B061-3BD5-A113-41A94115A862}"/>
            </a:ext>
          </a:extLst>
        </p:cNvPr>
        <p:cNvGrpSpPr/>
        <p:nvPr/>
      </p:nvGrpSpPr>
      <p:grpSpPr>
        <a:xfrm>
          <a:off x="0" y="0"/>
          <a:ext cx="0" cy="0"/>
          <a:chOff x="0" y="0"/>
          <a:chExt cx="0" cy="0"/>
        </a:xfrm>
      </p:grpSpPr>
      <p:sp>
        <p:nvSpPr>
          <p:cNvPr id="181" name="Google Shape;181;p8:notes">
            <a:extLst>
              <a:ext uri="{FF2B5EF4-FFF2-40B4-BE49-F238E27FC236}">
                <a16:creationId xmlns:a16="http://schemas.microsoft.com/office/drawing/2014/main" id="{A281E589-DC15-C7CD-279B-4E7B21365B8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8:notes">
            <a:extLst>
              <a:ext uri="{FF2B5EF4-FFF2-40B4-BE49-F238E27FC236}">
                <a16:creationId xmlns:a16="http://schemas.microsoft.com/office/drawing/2014/main" id="{74A17E39-EBF3-91B2-BF71-66D596B587D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83" name="Google Shape;183;p8:notes">
            <a:extLst>
              <a:ext uri="{FF2B5EF4-FFF2-40B4-BE49-F238E27FC236}">
                <a16:creationId xmlns:a16="http://schemas.microsoft.com/office/drawing/2014/main" id="{45B362DA-EF59-2FF6-BFAE-C3DC6D538B6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dirty="0"/>
          </a:p>
        </p:txBody>
      </p:sp>
    </p:spTree>
    <p:extLst>
      <p:ext uri="{BB962C8B-B14F-4D97-AF65-F5344CB8AC3E}">
        <p14:creationId xmlns:p14="http://schemas.microsoft.com/office/powerpoint/2010/main" val="2498523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2A7ED070-9051-309D-FB75-7A1E0A015CE4}"/>
            </a:ext>
          </a:extLst>
        </p:cNvPr>
        <p:cNvGrpSpPr/>
        <p:nvPr/>
      </p:nvGrpSpPr>
      <p:grpSpPr>
        <a:xfrm>
          <a:off x="0" y="0"/>
          <a:ext cx="0" cy="0"/>
          <a:chOff x="0" y="0"/>
          <a:chExt cx="0" cy="0"/>
        </a:xfrm>
      </p:grpSpPr>
      <p:sp>
        <p:nvSpPr>
          <p:cNvPr id="201" name="Google Shape;201;p10:notes">
            <a:extLst>
              <a:ext uri="{FF2B5EF4-FFF2-40B4-BE49-F238E27FC236}">
                <a16:creationId xmlns:a16="http://schemas.microsoft.com/office/drawing/2014/main" id="{4F270BA2-A645-CF84-80CD-81A66536FB3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a:extLst>
              <a:ext uri="{FF2B5EF4-FFF2-40B4-BE49-F238E27FC236}">
                <a16:creationId xmlns:a16="http://schemas.microsoft.com/office/drawing/2014/main" id="{E293752E-CEE3-B423-19F3-55361712C12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Roboto"/>
              <a:buNone/>
            </a:pPr>
            <a:endParaRPr u="none" dirty="0">
              <a:solidFill>
                <a:schemeClr val="dk1"/>
              </a:solidFill>
            </a:endParaRPr>
          </a:p>
          <a:p>
            <a:pPr marL="0" lvl="0" indent="0" algn="l" rtl="0">
              <a:spcBef>
                <a:spcPts val="0"/>
              </a:spcBef>
              <a:spcAft>
                <a:spcPts val="0"/>
              </a:spcAft>
              <a:buNone/>
            </a:pPr>
            <a:endParaRPr dirty="0"/>
          </a:p>
        </p:txBody>
      </p:sp>
      <p:sp>
        <p:nvSpPr>
          <p:cNvPr id="203" name="Google Shape;203;p10:notes">
            <a:extLst>
              <a:ext uri="{FF2B5EF4-FFF2-40B4-BE49-F238E27FC236}">
                <a16:creationId xmlns:a16="http://schemas.microsoft.com/office/drawing/2014/main" id="{A15AD853-1903-067C-1404-E76F9ED89E0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dirty="0"/>
          </a:p>
        </p:txBody>
      </p:sp>
    </p:spTree>
    <p:extLst>
      <p:ext uri="{BB962C8B-B14F-4D97-AF65-F5344CB8AC3E}">
        <p14:creationId xmlns:p14="http://schemas.microsoft.com/office/powerpoint/2010/main" val="3300180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95B1FAD5-DC6B-3316-246A-A2EE1326B3B8}"/>
            </a:ext>
          </a:extLst>
        </p:cNvPr>
        <p:cNvGrpSpPr/>
        <p:nvPr/>
      </p:nvGrpSpPr>
      <p:grpSpPr>
        <a:xfrm>
          <a:off x="0" y="0"/>
          <a:ext cx="0" cy="0"/>
          <a:chOff x="0" y="0"/>
          <a:chExt cx="0" cy="0"/>
        </a:xfrm>
      </p:grpSpPr>
      <p:sp>
        <p:nvSpPr>
          <p:cNvPr id="201" name="Google Shape;201;p10:notes">
            <a:extLst>
              <a:ext uri="{FF2B5EF4-FFF2-40B4-BE49-F238E27FC236}">
                <a16:creationId xmlns:a16="http://schemas.microsoft.com/office/drawing/2014/main" id="{16C7ED2E-DE0A-6152-1343-D146793DF27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a:extLst>
              <a:ext uri="{FF2B5EF4-FFF2-40B4-BE49-F238E27FC236}">
                <a16:creationId xmlns:a16="http://schemas.microsoft.com/office/drawing/2014/main" id="{6DB7EBAC-CC51-B181-FC72-7B560B737D5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Roboto"/>
              <a:buNone/>
            </a:pPr>
            <a:endParaRPr u="none" dirty="0">
              <a:solidFill>
                <a:schemeClr val="dk1"/>
              </a:solidFill>
            </a:endParaRPr>
          </a:p>
          <a:p>
            <a:pPr marL="0" lvl="0" indent="0" algn="l" rtl="0">
              <a:spcBef>
                <a:spcPts val="0"/>
              </a:spcBef>
              <a:spcAft>
                <a:spcPts val="0"/>
              </a:spcAft>
              <a:buNone/>
            </a:pPr>
            <a:endParaRPr dirty="0"/>
          </a:p>
        </p:txBody>
      </p:sp>
      <p:sp>
        <p:nvSpPr>
          <p:cNvPr id="203" name="Google Shape;203;p10:notes">
            <a:extLst>
              <a:ext uri="{FF2B5EF4-FFF2-40B4-BE49-F238E27FC236}">
                <a16:creationId xmlns:a16="http://schemas.microsoft.com/office/drawing/2014/main" id="{45CCE248-715C-1BE7-02EB-28DF35B5BF0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dirty="0"/>
          </a:p>
        </p:txBody>
      </p:sp>
    </p:spTree>
    <p:extLst>
      <p:ext uri="{BB962C8B-B14F-4D97-AF65-F5344CB8AC3E}">
        <p14:creationId xmlns:p14="http://schemas.microsoft.com/office/powerpoint/2010/main" val="2826948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0FE62618-7255-D14D-FC7A-C5E04D330DE4}"/>
            </a:ext>
          </a:extLst>
        </p:cNvPr>
        <p:cNvGrpSpPr/>
        <p:nvPr/>
      </p:nvGrpSpPr>
      <p:grpSpPr>
        <a:xfrm>
          <a:off x="0" y="0"/>
          <a:ext cx="0" cy="0"/>
          <a:chOff x="0" y="0"/>
          <a:chExt cx="0" cy="0"/>
        </a:xfrm>
      </p:grpSpPr>
      <p:sp>
        <p:nvSpPr>
          <p:cNvPr id="201" name="Google Shape;201;p10:notes">
            <a:extLst>
              <a:ext uri="{FF2B5EF4-FFF2-40B4-BE49-F238E27FC236}">
                <a16:creationId xmlns:a16="http://schemas.microsoft.com/office/drawing/2014/main" id="{8FF25C99-6A4A-129C-877C-B298034931B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a:extLst>
              <a:ext uri="{FF2B5EF4-FFF2-40B4-BE49-F238E27FC236}">
                <a16:creationId xmlns:a16="http://schemas.microsoft.com/office/drawing/2014/main" id="{9AA41FB4-1AC2-3D40-3816-1C89C2D654A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Roboto"/>
              <a:buNone/>
            </a:pPr>
            <a:endParaRPr u="none" dirty="0">
              <a:solidFill>
                <a:schemeClr val="dk1"/>
              </a:solidFill>
            </a:endParaRPr>
          </a:p>
          <a:p>
            <a:pPr marL="0" lvl="0" indent="0" algn="l" rtl="0">
              <a:spcBef>
                <a:spcPts val="0"/>
              </a:spcBef>
              <a:spcAft>
                <a:spcPts val="0"/>
              </a:spcAft>
              <a:buNone/>
            </a:pPr>
            <a:endParaRPr dirty="0"/>
          </a:p>
        </p:txBody>
      </p:sp>
      <p:sp>
        <p:nvSpPr>
          <p:cNvPr id="203" name="Google Shape;203;p10:notes">
            <a:extLst>
              <a:ext uri="{FF2B5EF4-FFF2-40B4-BE49-F238E27FC236}">
                <a16:creationId xmlns:a16="http://schemas.microsoft.com/office/drawing/2014/main" id="{2B267B76-8F11-9E56-0719-F942AB26CAB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dirty="0"/>
          </a:p>
        </p:txBody>
      </p:sp>
    </p:spTree>
    <p:extLst>
      <p:ext uri="{BB962C8B-B14F-4D97-AF65-F5344CB8AC3E}">
        <p14:creationId xmlns:p14="http://schemas.microsoft.com/office/powerpoint/2010/main" val="1487005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0" i="0">
                <a:latin typeface="Roboto"/>
                <a:ea typeface="Roboto"/>
                <a:cs typeface="Roboto"/>
                <a:sym typeface="Robo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787878"/>
                </a:solidFill>
                <a:latin typeface="Roboto"/>
                <a:ea typeface="Roboto"/>
                <a:cs typeface="Roboto"/>
                <a:sym typeface="Roboto"/>
              </a:defRPr>
            </a:lvl1pPr>
            <a:lvl2pPr marL="0" lvl="1" indent="0" algn="r">
              <a:spcBef>
                <a:spcPts val="0"/>
              </a:spcBef>
              <a:buNone/>
              <a:defRPr sz="1200" b="0" i="0" u="none" strike="noStrike" cap="none">
                <a:solidFill>
                  <a:srgbClr val="787878"/>
                </a:solidFill>
                <a:latin typeface="Roboto"/>
                <a:ea typeface="Roboto"/>
                <a:cs typeface="Roboto"/>
                <a:sym typeface="Roboto"/>
              </a:defRPr>
            </a:lvl2pPr>
            <a:lvl3pPr marL="0" lvl="2" indent="0" algn="r">
              <a:spcBef>
                <a:spcPts val="0"/>
              </a:spcBef>
              <a:buNone/>
              <a:defRPr sz="1200" b="0" i="0" u="none" strike="noStrike" cap="none">
                <a:solidFill>
                  <a:srgbClr val="787878"/>
                </a:solidFill>
                <a:latin typeface="Roboto"/>
                <a:ea typeface="Roboto"/>
                <a:cs typeface="Roboto"/>
                <a:sym typeface="Roboto"/>
              </a:defRPr>
            </a:lvl3pPr>
            <a:lvl4pPr marL="0" lvl="3" indent="0" algn="r">
              <a:spcBef>
                <a:spcPts val="0"/>
              </a:spcBef>
              <a:buNone/>
              <a:defRPr sz="1200" b="0" i="0" u="none" strike="noStrike" cap="none">
                <a:solidFill>
                  <a:srgbClr val="787878"/>
                </a:solidFill>
                <a:latin typeface="Roboto"/>
                <a:ea typeface="Roboto"/>
                <a:cs typeface="Roboto"/>
                <a:sym typeface="Roboto"/>
              </a:defRPr>
            </a:lvl4pPr>
            <a:lvl5pPr marL="0" lvl="4" indent="0" algn="r">
              <a:spcBef>
                <a:spcPts val="0"/>
              </a:spcBef>
              <a:buNone/>
              <a:defRPr sz="1200" b="0" i="0" u="none" strike="noStrike" cap="none">
                <a:solidFill>
                  <a:srgbClr val="787878"/>
                </a:solidFill>
                <a:latin typeface="Roboto"/>
                <a:ea typeface="Roboto"/>
                <a:cs typeface="Roboto"/>
                <a:sym typeface="Roboto"/>
              </a:defRPr>
            </a:lvl5pPr>
            <a:lvl6pPr marL="0" lvl="5" indent="0" algn="r">
              <a:spcBef>
                <a:spcPts val="0"/>
              </a:spcBef>
              <a:buNone/>
              <a:defRPr sz="1200" b="0" i="0" u="none" strike="noStrike" cap="none">
                <a:solidFill>
                  <a:srgbClr val="787878"/>
                </a:solidFill>
                <a:latin typeface="Roboto"/>
                <a:ea typeface="Roboto"/>
                <a:cs typeface="Roboto"/>
                <a:sym typeface="Roboto"/>
              </a:defRPr>
            </a:lvl6pPr>
            <a:lvl7pPr marL="0" lvl="6" indent="0" algn="r">
              <a:spcBef>
                <a:spcPts val="0"/>
              </a:spcBef>
              <a:buNone/>
              <a:defRPr sz="1200" b="0" i="0" u="none" strike="noStrike" cap="none">
                <a:solidFill>
                  <a:srgbClr val="787878"/>
                </a:solidFill>
                <a:latin typeface="Roboto"/>
                <a:ea typeface="Roboto"/>
                <a:cs typeface="Roboto"/>
                <a:sym typeface="Roboto"/>
              </a:defRPr>
            </a:lvl7pPr>
            <a:lvl8pPr marL="0" lvl="7" indent="0" algn="r">
              <a:spcBef>
                <a:spcPts val="0"/>
              </a:spcBef>
              <a:buNone/>
              <a:defRPr sz="1200" b="0" i="0" u="none" strike="noStrike" cap="none">
                <a:solidFill>
                  <a:srgbClr val="787878"/>
                </a:solidFill>
                <a:latin typeface="Roboto"/>
                <a:ea typeface="Roboto"/>
                <a:cs typeface="Roboto"/>
                <a:sym typeface="Roboto"/>
              </a:defRPr>
            </a:lvl8pPr>
            <a:lvl9pPr marL="0" lvl="8" indent="0" algn="r">
              <a:spcBef>
                <a:spcPts val="0"/>
              </a:spcBef>
              <a:buNone/>
              <a:defRPr sz="1200" b="0" i="0" u="none" strike="noStrike" cap="none">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b="0" i="0">
                <a:latin typeface="Roboto"/>
                <a:ea typeface="Roboto"/>
                <a:cs typeface="Roboto"/>
                <a:sym typeface="Roboto"/>
              </a:defRPr>
            </a:lvl1pPr>
            <a:lvl2pPr marL="914400" lvl="1" indent="-381000" algn="l">
              <a:lnSpc>
                <a:spcPct val="90000"/>
              </a:lnSpc>
              <a:spcBef>
                <a:spcPts val="500"/>
              </a:spcBef>
              <a:spcAft>
                <a:spcPts val="0"/>
              </a:spcAft>
              <a:buClr>
                <a:schemeClr val="dk1"/>
              </a:buClr>
              <a:buSzPts val="2400"/>
              <a:buChar char="•"/>
              <a:defRPr b="0" i="0">
                <a:latin typeface="Roboto"/>
                <a:ea typeface="Roboto"/>
                <a:cs typeface="Roboto"/>
                <a:sym typeface="Roboto"/>
              </a:defRPr>
            </a:lvl2pPr>
            <a:lvl3pPr marL="1371600" lvl="2" indent="-355600" algn="l">
              <a:lnSpc>
                <a:spcPct val="90000"/>
              </a:lnSpc>
              <a:spcBef>
                <a:spcPts val="500"/>
              </a:spcBef>
              <a:spcAft>
                <a:spcPts val="0"/>
              </a:spcAft>
              <a:buClr>
                <a:schemeClr val="dk1"/>
              </a:buClr>
              <a:buSzPts val="2000"/>
              <a:buChar char="•"/>
              <a:defRPr b="0" i="0">
                <a:latin typeface="Roboto"/>
                <a:ea typeface="Roboto"/>
                <a:cs typeface="Roboto"/>
                <a:sym typeface="Roboto"/>
              </a:defRPr>
            </a:lvl3pPr>
            <a:lvl4pPr marL="1828800" lvl="3" indent="-342900" algn="l">
              <a:lnSpc>
                <a:spcPct val="90000"/>
              </a:lnSpc>
              <a:spcBef>
                <a:spcPts val="500"/>
              </a:spcBef>
              <a:spcAft>
                <a:spcPts val="0"/>
              </a:spcAft>
              <a:buClr>
                <a:schemeClr val="dk1"/>
              </a:buClr>
              <a:buSzPts val="1800"/>
              <a:buChar char="•"/>
              <a:defRPr b="0" i="0">
                <a:latin typeface="Roboto"/>
                <a:ea typeface="Roboto"/>
                <a:cs typeface="Roboto"/>
                <a:sym typeface="Roboto"/>
              </a:defRPr>
            </a:lvl4pPr>
            <a:lvl5pPr marL="2286000" lvl="4" indent="-342900" algn="l">
              <a:lnSpc>
                <a:spcPct val="90000"/>
              </a:lnSpc>
              <a:spcBef>
                <a:spcPts val="500"/>
              </a:spcBef>
              <a:spcAft>
                <a:spcPts val="0"/>
              </a:spcAft>
              <a:buClr>
                <a:schemeClr val="dk1"/>
              </a:buClr>
              <a:buSzPts val="1800"/>
              <a:buChar char="•"/>
              <a:defRPr b="0" i="0">
                <a:latin typeface="Roboto"/>
                <a:ea typeface="Roboto"/>
                <a:cs typeface="Roboto"/>
                <a:sym typeface="Robo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b="0" i="0">
                <a:latin typeface="Roboto"/>
                <a:ea typeface="Roboto"/>
                <a:cs typeface="Roboto"/>
                <a:sym typeface="Roboto"/>
              </a:defRPr>
            </a:lvl1pPr>
            <a:lvl2pPr marL="914400" lvl="1" indent="-381000" algn="l">
              <a:lnSpc>
                <a:spcPct val="90000"/>
              </a:lnSpc>
              <a:spcBef>
                <a:spcPts val="500"/>
              </a:spcBef>
              <a:spcAft>
                <a:spcPts val="0"/>
              </a:spcAft>
              <a:buClr>
                <a:schemeClr val="dk1"/>
              </a:buClr>
              <a:buSzPts val="2400"/>
              <a:buChar char="•"/>
              <a:defRPr b="0" i="0">
                <a:latin typeface="Roboto"/>
                <a:ea typeface="Roboto"/>
                <a:cs typeface="Roboto"/>
                <a:sym typeface="Roboto"/>
              </a:defRPr>
            </a:lvl2pPr>
            <a:lvl3pPr marL="1371600" lvl="2" indent="-355600" algn="l">
              <a:lnSpc>
                <a:spcPct val="90000"/>
              </a:lnSpc>
              <a:spcBef>
                <a:spcPts val="500"/>
              </a:spcBef>
              <a:spcAft>
                <a:spcPts val="0"/>
              </a:spcAft>
              <a:buClr>
                <a:schemeClr val="dk1"/>
              </a:buClr>
              <a:buSzPts val="2000"/>
              <a:buChar char="•"/>
              <a:defRPr b="0" i="0">
                <a:latin typeface="Roboto"/>
                <a:ea typeface="Roboto"/>
                <a:cs typeface="Roboto"/>
                <a:sym typeface="Roboto"/>
              </a:defRPr>
            </a:lvl3pPr>
            <a:lvl4pPr marL="1828800" lvl="3" indent="-342900" algn="l">
              <a:lnSpc>
                <a:spcPct val="90000"/>
              </a:lnSpc>
              <a:spcBef>
                <a:spcPts val="500"/>
              </a:spcBef>
              <a:spcAft>
                <a:spcPts val="0"/>
              </a:spcAft>
              <a:buClr>
                <a:schemeClr val="dk1"/>
              </a:buClr>
              <a:buSzPts val="1800"/>
              <a:buChar char="•"/>
              <a:defRPr b="0" i="0">
                <a:latin typeface="Roboto"/>
                <a:ea typeface="Roboto"/>
                <a:cs typeface="Roboto"/>
                <a:sym typeface="Roboto"/>
              </a:defRPr>
            </a:lvl4pPr>
            <a:lvl5pPr marL="2286000" lvl="4" indent="-342900" algn="l">
              <a:lnSpc>
                <a:spcPct val="90000"/>
              </a:lnSpc>
              <a:spcBef>
                <a:spcPts val="500"/>
              </a:spcBef>
              <a:spcAft>
                <a:spcPts val="0"/>
              </a:spcAft>
              <a:buClr>
                <a:schemeClr val="dk1"/>
              </a:buClr>
              <a:buSzPts val="1800"/>
              <a:buChar char="•"/>
              <a:defRPr b="0" i="0">
                <a:latin typeface="Roboto"/>
                <a:ea typeface="Roboto"/>
                <a:cs typeface="Roboto"/>
                <a:sym typeface="Robo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 name="Google Shape;2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b="0" i="0">
                <a:latin typeface="Roboto"/>
                <a:ea typeface="Roboto"/>
                <a:cs typeface="Roboto"/>
                <a:sym typeface="Roboto"/>
              </a:defRPr>
            </a:lvl1pPr>
            <a:lvl2pPr marL="914400" lvl="1" indent="-381000" algn="l">
              <a:lnSpc>
                <a:spcPct val="90000"/>
              </a:lnSpc>
              <a:spcBef>
                <a:spcPts val="500"/>
              </a:spcBef>
              <a:spcAft>
                <a:spcPts val="0"/>
              </a:spcAft>
              <a:buClr>
                <a:schemeClr val="dk1"/>
              </a:buClr>
              <a:buSzPts val="2400"/>
              <a:buChar char="•"/>
              <a:defRPr b="0" i="0">
                <a:latin typeface="Roboto"/>
                <a:ea typeface="Roboto"/>
                <a:cs typeface="Roboto"/>
                <a:sym typeface="Roboto"/>
              </a:defRPr>
            </a:lvl2pPr>
            <a:lvl3pPr marL="1371600" lvl="2" indent="-355600" algn="l">
              <a:lnSpc>
                <a:spcPct val="90000"/>
              </a:lnSpc>
              <a:spcBef>
                <a:spcPts val="500"/>
              </a:spcBef>
              <a:spcAft>
                <a:spcPts val="0"/>
              </a:spcAft>
              <a:buClr>
                <a:schemeClr val="dk1"/>
              </a:buClr>
              <a:buSzPts val="2000"/>
              <a:buChar char="•"/>
              <a:defRPr b="0" i="0">
                <a:latin typeface="Roboto"/>
                <a:ea typeface="Roboto"/>
                <a:cs typeface="Roboto"/>
                <a:sym typeface="Roboto"/>
              </a:defRPr>
            </a:lvl3pPr>
            <a:lvl4pPr marL="1828800" lvl="3" indent="-342900" algn="l">
              <a:lnSpc>
                <a:spcPct val="90000"/>
              </a:lnSpc>
              <a:spcBef>
                <a:spcPts val="500"/>
              </a:spcBef>
              <a:spcAft>
                <a:spcPts val="0"/>
              </a:spcAft>
              <a:buClr>
                <a:schemeClr val="dk1"/>
              </a:buClr>
              <a:buSzPts val="1800"/>
              <a:buChar char="•"/>
              <a:defRPr b="0" i="0">
                <a:latin typeface="Roboto"/>
                <a:ea typeface="Roboto"/>
                <a:cs typeface="Roboto"/>
                <a:sym typeface="Roboto"/>
              </a:defRPr>
            </a:lvl4pPr>
            <a:lvl5pPr marL="2286000" lvl="4" indent="-342900" algn="l">
              <a:lnSpc>
                <a:spcPct val="90000"/>
              </a:lnSpc>
              <a:spcBef>
                <a:spcPts val="500"/>
              </a:spcBef>
              <a:spcAft>
                <a:spcPts val="0"/>
              </a:spcAft>
              <a:buClr>
                <a:schemeClr val="dk1"/>
              </a:buClr>
              <a:buSzPts val="1800"/>
              <a:buChar char="•"/>
              <a:defRPr b="0" i="0">
                <a:latin typeface="Roboto"/>
                <a:ea typeface="Roboto"/>
                <a:cs typeface="Roboto"/>
                <a:sym typeface="Robo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0" name="Google Shape;3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87878"/>
              </a:buClr>
              <a:buSzPts val="2400"/>
              <a:buNone/>
              <a:defRPr sz="2400" b="0" i="0">
                <a:solidFill>
                  <a:srgbClr val="787878"/>
                </a:solidFill>
                <a:latin typeface="Roboto"/>
                <a:ea typeface="Roboto"/>
                <a:cs typeface="Roboto"/>
                <a:sym typeface="Roboto"/>
              </a:defRPr>
            </a:lvl1pPr>
            <a:lvl2pPr marL="914400" lvl="1" indent="-228600" algn="l">
              <a:lnSpc>
                <a:spcPct val="90000"/>
              </a:lnSpc>
              <a:spcBef>
                <a:spcPts val="500"/>
              </a:spcBef>
              <a:spcAft>
                <a:spcPts val="0"/>
              </a:spcAft>
              <a:buClr>
                <a:srgbClr val="787878"/>
              </a:buClr>
              <a:buSzPts val="2000"/>
              <a:buNone/>
              <a:defRPr sz="2000">
                <a:solidFill>
                  <a:srgbClr val="787878"/>
                </a:solidFill>
              </a:defRPr>
            </a:lvl2pPr>
            <a:lvl3pPr marL="1371600" lvl="2" indent="-228600" algn="l">
              <a:lnSpc>
                <a:spcPct val="90000"/>
              </a:lnSpc>
              <a:spcBef>
                <a:spcPts val="500"/>
              </a:spcBef>
              <a:spcAft>
                <a:spcPts val="0"/>
              </a:spcAft>
              <a:buClr>
                <a:srgbClr val="787878"/>
              </a:buClr>
              <a:buSzPts val="1800"/>
              <a:buNone/>
              <a:defRPr sz="1800">
                <a:solidFill>
                  <a:srgbClr val="787878"/>
                </a:solidFill>
              </a:defRPr>
            </a:lvl3pPr>
            <a:lvl4pPr marL="1828800" lvl="3" indent="-228600" algn="l">
              <a:lnSpc>
                <a:spcPct val="90000"/>
              </a:lnSpc>
              <a:spcBef>
                <a:spcPts val="500"/>
              </a:spcBef>
              <a:spcAft>
                <a:spcPts val="0"/>
              </a:spcAft>
              <a:buClr>
                <a:srgbClr val="787878"/>
              </a:buClr>
              <a:buSzPts val="1600"/>
              <a:buNone/>
              <a:defRPr sz="1600">
                <a:solidFill>
                  <a:srgbClr val="787878"/>
                </a:solidFill>
              </a:defRPr>
            </a:lvl4pPr>
            <a:lvl5pPr marL="2286000" lvl="4" indent="-228600" algn="l">
              <a:lnSpc>
                <a:spcPct val="90000"/>
              </a:lnSpc>
              <a:spcBef>
                <a:spcPts val="500"/>
              </a:spcBef>
              <a:spcAft>
                <a:spcPts val="0"/>
              </a:spcAft>
              <a:buClr>
                <a:srgbClr val="787878"/>
              </a:buClr>
              <a:buSzPts val="1600"/>
              <a:buNone/>
              <a:defRPr sz="1600">
                <a:solidFill>
                  <a:srgbClr val="787878"/>
                </a:solidFill>
              </a:defRPr>
            </a:lvl5pPr>
            <a:lvl6pPr marL="2743200" lvl="5" indent="-228600" algn="l">
              <a:lnSpc>
                <a:spcPct val="90000"/>
              </a:lnSpc>
              <a:spcBef>
                <a:spcPts val="500"/>
              </a:spcBef>
              <a:spcAft>
                <a:spcPts val="0"/>
              </a:spcAft>
              <a:buClr>
                <a:srgbClr val="787878"/>
              </a:buClr>
              <a:buSzPts val="1600"/>
              <a:buNone/>
              <a:defRPr sz="1600">
                <a:solidFill>
                  <a:srgbClr val="787878"/>
                </a:solidFill>
              </a:defRPr>
            </a:lvl6pPr>
            <a:lvl7pPr marL="3200400" lvl="6" indent="-228600" algn="l">
              <a:lnSpc>
                <a:spcPct val="90000"/>
              </a:lnSpc>
              <a:spcBef>
                <a:spcPts val="500"/>
              </a:spcBef>
              <a:spcAft>
                <a:spcPts val="0"/>
              </a:spcAft>
              <a:buClr>
                <a:srgbClr val="787878"/>
              </a:buClr>
              <a:buSzPts val="1600"/>
              <a:buNone/>
              <a:defRPr sz="1600">
                <a:solidFill>
                  <a:srgbClr val="787878"/>
                </a:solidFill>
              </a:defRPr>
            </a:lvl7pPr>
            <a:lvl8pPr marL="3657600" lvl="7" indent="-228600" algn="l">
              <a:lnSpc>
                <a:spcPct val="90000"/>
              </a:lnSpc>
              <a:spcBef>
                <a:spcPts val="500"/>
              </a:spcBef>
              <a:spcAft>
                <a:spcPts val="0"/>
              </a:spcAft>
              <a:buClr>
                <a:srgbClr val="787878"/>
              </a:buClr>
              <a:buSzPts val="1600"/>
              <a:buNone/>
              <a:defRPr sz="1600">
                <a:solidFill>
                  <a:srgbClr val="787878"/>
                </a:solidFill>
              </a:defRPr>
            </a:lvl8pPr>
            <a:lvl9pPr marL="4114800" lvl="8" indent="-228600" algn="l">
              <a:lnSpc>
                <a:spcPct val="90000"/>
              </a:lnSpc>
              <a:spcBef>
                <a:spcPts val="500"/>
              </a:spcBef>
              <a:spcAft>
                <a:spcPts val="0"/>
              </a:spcAft>
              <a:buClr>
                <a:srgbClr val="787878"/>
              </a:buClr>
              <a:buSzPts val="1600"/>
              <a:buNone/>
              <a:defRPr sz="1600">
                <a:solidFill>
                  <a:srgbClr val="787878"/>
                </a:solidFill>
              </a:defRPr>
            </a:lvl9pPr>
          </a:lstStyle>
          <a:p>
            <a:endParaRPr/>
          </a:p>
        </p:txBody>
      </p:sp>
      <p:sp>
        <p:nvSpPr>
          <p:cNvPr id="35" name="Google Shape;3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6" name="Google Shape;3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b="0" i="0">
                <a:latin typeface="Roboto"/>
                <a:ea typeface="Roboto"/>
                <a:cs typeface="Roboto"/>
                <a:sym typeface="Roboto"/>
              </a:defRPr>
            </a:lvl1pPr>
            <a:lvl2pPr marL="914400" lvl="1" indent="-381000" algn="l">
              <a:lnSpc>
                <a:spcPct val="90000"/>
              </a:lnSpc>
              <a:spcBef>
                <a:spcPts val="500"/>
              </a:spcBef>
              <a:spcAft>
                <a:spcPts val="0"/>
              </a:spcAft>
              <a:buClr>
                <a:schemeClr val="dk1"/>
              </a:buClr>
              <a:buSzPts val="2400"/>
              <a:buChar char="•"/>
              <a:defRPr b="0" i="0">
                <a:latin typeface="Roboto"/>
                <a:ea typeface="Roboto"/>
                <a:cs typeface="Roboto"/>
                <a:sym typeface="Roboto"/>
              </a:defRPr>
            </a:lvl2pPr>
            <a:lvl3pPr marL="1371600" lvl="2" indent="-355600" algn="l">
              <a:lnSpc>
                <a:spcPct val="90000"/>
              </a:lnSpc>
              <a:spcBef>
                <a:spcPts val="500"/>
              </a:spcBef>
              <a:spcAft>
                <a:spcPts val="0"/>
              </a:spcAft>
              <a:buClr>
                <a:schemeClr val="dk1"/>
              </a:buClr>
              <a:buSzPts val="2000"/>
              <a:buChar char="•"/>
              <a:defRPr b="0" i="0">
                <a:latin typeface="Roboto"/>
                <a:ea typeface="Roboto"/>
                <a:cs typeface="Roboto"/>
                <a:sym typeface="Roboto"/>
              </a:defRPr>
            </a:lvl3pPr>
            <a:lvl4pPr marL="1828800" lvl="3" indent="-342900" algn="l">
              <a:lnSpc>
                <a:spcPct val="90000"/>
              </a:lnSpc>
              <a:spcBef>
                <a:spcPts val="500"/>
              </a:spcBef>
              <a:spcAft>
                <a:spcPts val="0"/>
              </a:spcAft>
              <a:buClr>
                <a:schemeClr val="dk1"/>
              </a:buClr>
              <a:buSzPts val="1800"/>
              <a:buChar char="•"/>
              <a:defRPr b="0" i="0">
                <a:latin typeface="Roboto"/>
                <a:ea typeface="Roboto"/>
                <a:cs typeface="Roboto"/>
                <a:sym typeface="Roboto"/>
              </a:defRPr>
            </a:lvl4pPr>
            <a:lvl5pPr marL="2286000" lvl="4" indent="-342900" algn="l">
              <a:lnSpc>
                <a:spcPct val="90000"/>
              </a:lnSpc>
              <a:spcBef>
                <a:spcPts val="500"/>
              </a:spcBef>
              <a:spcAft>
                <a:spcPts val="0"/>
              </a:spcAft>
              <a:buClr>
                <a:schemeClr val="dk1"/>
              </a:buClr>
              <a:buSzPts val="1800"/>
              <a:buChar char="•"/>
              <a:defRPr b="0" i="0">
                <a:latin typeface="Roboto"/>
                <a:ea typeface="Roboto"/>
                <a:cs typeface="Roboto"/>
                <a:sym typeface="Robo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b="0" i="0">
                <a:latin typeface="Roboto"/>
                <a:ea typeface="Roboto"/>
                <a:cs typeface="Roboto"/>
                <a:sym typeface="Roboto"/>
              </a:defRPr>
            </a:lvl1pPr>
            <a:lvl2pPr marL="914400" lvl="1" indent="-381000" algn="l">
              <a:lnSpc>
                <a:spcPct val="90000"/>
              </a:lnSpc>
              <a:spcBef>
                <a:spcPts val="500"/>
              </a:spcBef>
              <a:spcAft>
                <a:spcPts val="0"/>
              </a:spcAft>
              <a:buClr>
                <a:schemeClr val="dk1"/>
              </a:buClr>
              <a:buSzPts val="2400"/>
              <a:buChar char="•"/>
              <a:defRPr b="0" i="0">
                <a:latin typeface="Roboto"/>
                <a:ea typeface="Roboto"/>
                <a:cs typeface="Roboto"/>
                <a:sym typeface="Roboto"/>
              </a:defRPr>
            </a:lvl2pPr>
            <a:lvl3pPr marL="1371600" lvl="2" indent="-355600" algn="l">
              <a:lnSpc>
                <a:spcPct val="90000"/>
              </a:lnSpc>
              <a:spcBef>
                <a:spcPts val="500"/>
              </a:spcBef>
              <a:spcAft>
                <a:spcPts val="0"/>
              </a:spcAft>
              <a:buClr>
                <a:schemeClr val="dk1"/>
              </a:buClr>
              <a:buSzPts val="2000"/>
              <a:buChar char="•"/>
              <a:defRPr b="0" i="0">
                <a:latin typeface="Roboto"/>
                <a:ea typeface="Roboto"/>
                <a:cs typeface="Roboto"/>
                <a:sym typeface="Roboto"/>
              </a:defRPr>
            </a:lvl3pPr>
            <a:lvl4pPr marL="1828800" lvl="3" indent="-342900" algn="l">
              <a:lnSpc>
                <a:spcPct val="90000"/>
              </a:lnSpc>
              <a:spcBef>
                <a:spcPts val="500"/>
              </a:spcBef>
              <a:spcAft>
                <a:spcPts val="0"/>
              </a:spcAft>
              <a:buClr>
                <a:schemeClr val="dk1"/>
              </a:buClr>
              <a:buSzPts val="1800"/>
              <a:buChar char="•"/>
              <a:defRPr b="0" i="0">
                <a:latin typeface="Roboto"/>
                <a:ea typeface="Roboto"/>
                <a:cs typeface="Roboto"/>
                <a:sym typeface="Roboto"/>
              </a:defRPr>
            </a:lvl4pPr>
            <a:lvl5pPr marL="2286000" lvl="4" indent="-342900" algn="l">
              <a:lnSpc>
                <a:spcPct val="90000"/>
              </a:lnSpc>
              <a:spcBef>
                <a:spcPts val="500"/>
              </a:spcBef>
              <a:spcAft>
                <a:spcPts val="0"/>
              </a:spcAft>
              <a:buClr>
                <a:schemeClr val="dk1"/>
              </a:buClr>
              <a:buSzPts val="1800"/>
              <a:buChar char="•"/>
              <a:defRPr b="0" i="0">
                <a:latin typeface="Roboto"/>
                <a:ea typeface="Roboto"/>
                <a:cs typeface="Roboto"/>
                <a:sym typeface="Robo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3" name="Google Shape;4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4" name="Google Shape;4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0" i="0">
                <a:latin typeface="Roboto"/>
                <a:ea typeface="Roboto"/>
                <a:cs typeface="Roboto"/>
                <a:sym typeface="Robo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b="0" i="0">
                <a:latin typeface="Roboto"/>
                <a:ea typeface="Roboto"/>
                <a:cs typeface="Roboto"/>
                <a:sym typeface="Roboto"/>
              </a:defRPr>
            </a:lvl1pPr>
            <a:lvl2pPr marL="914400" lvl="1" indent="-381000" algn="l">
              <a:lnSpc>
                <a:spcPct val="90000"/>
              </a:lnSpc>
              <a:spcBef>
                <a:spcPts val="500"/>
              </a:spcBef>
              <a:spcAft>
                <a:spcPts val="0"/>
              </a:spcAft>
              <a:buClr>
                <a:schemeClr val="dk1"/>
              </a:buClr>
              <a:buSzPts val="2400"/>
              <a:buChar char="•"/>
              <a:defRPr b="0" i="0">
                <a:latin typeface="Roboto"/>
                <a:ea typeface="Roboto"/>
                <a:cs typeface="Roboto"/>
                <a:sym typeface="Roboto"/>
              </a:defRPr>
            </a:lvl2pPr>
            <a:lvl3pPr marL="1371600" lvl="2" indent="-355600" algn="l">
              <a:lnSpc>
                <a:spcPct val="90000"/>
              </a:lnSpc>
              <a:spcBef>
                <a:spcPts val="500"/>
              </a:spcBef>
              <a:spcAft>
                <a:spcPts val="0"/>
              </a:spcAft>
              <a:buClr>
                <a:schemeClr val="dk1"/>
              </a:buClr>
              <a:buSzPts val="2000"/>
              <a:buChar char="•"/>
              <a:defRPr b="0" i="0">
                <a:latin typeface="Roboto"/>
                <a:ea typeface="Roboto"/>
                <a:cs typeface="Roboto"/>
                <a:sym typeface="Roboto"/>
              </a:defRPr>
            </a:lvl3pPr>
            <a:lvl4pPr marL="1828800" lvl="3" indent="-342900" algn="l">
              <a:lnSpc>
                <a:spcPct val="90000"/>
              </a:lnSpc>
              <a:spcBef>
                <a:spcPts val="500"/>
              </a:spcBef>
              <a:spcAft>
                <a:spcPts val="0"/>
              </a:spcAft>
              <a:buClr>
                <a:schemeClr val="dk1"/>
              </a:buClr>
              <a:buSzPts val="1800"/>
              <a:buChar char="•"/>
              <a:defRPr b="0" i="0">
                <a:latin typeface="Roboto"/>
                <a:ea typeface="Roboto"/>
                <a:cs typeface="Roboto"/>
                <a:sym typeface="Roboto"/>
              </a:defRPr>
            </a:lvl4pPr>
            <a:lvl5pPr marL="2286000" lvl="4" indent="-342900" algn="l">
              <a:lnSpc>
                <a:spcPct val="90000"/>
              </a:lnSpc>
              <a:spcBef>
                <a:spcPts val="500"/>
              </a:spcBef>
              <a:spcAft>
                <a:spcPts val="0"/>
              </a:spcAft>
              <a:buClr>
                <a:schemeClr val="dk1"/>
              </a:buClr>
              <a:buSzPts val="1800"/>
              <a:buChar char="•"/>
              <a:defRPr b="0" i="0">
                <a:latin typeface="Roboto"/>
                <a:ea typeface="Roboto"/>
                <a:cs typeface="Roboto"/>
                <a:sym typeface="Robo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0" i="0">
                <a:latin typeface="Roboto"/>
                <a:ea typeface="Roboto"/>
                <a:cs typeface="Roboto"/>
                <a:sym typeface="Robo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b="0" i="0">
                <a:latin typeface="Roboto"/>
                <a:ea typeface="Roboto"/>
                <a:cs typeface="Roboto"/>
                <a:sym typeface="Roboto"/>
              </a:defRPr>
            </a:lvl1pPr>
            <a:lvl2pPr marL="914400" lvl="1" indent="-381000" algn="l">
              <a:lnSpc>
                <a:spcPct val="90000"/>
              </a:lnSpc>
              <a:spcBef>
                <a:spcPts val="500"/>
              </a:spcBef>
              <a:spcAft>
                <a:spcPts val="0"/>
              </a:spcAft>
              <a:buClr>
                <a:schemeClr val="dk1"/>
              </a:buClr>
              <a:buSzPts val="2400"/>
              <a:buChar char="•"/>
              <a:defRPr b="0" i="0">
                <a:latin typeface="Roboto"/>
                <a:ea typeface="Roboto"/>
                <a:cs typeface="Roboto"/>
                <a:sym typeface="Roboto"/>
              </a:defRPr>
            </a:lvl2pPr>
            <a:lvl3pPr marL="1371600" lvl="2" indent="-355600" algn="l">
              <a:lnSpc>
                <a:spcPct val="90000"/>
              </a:lnSpc>
              <a:spcBef>
                <a:spcPts val="500"/>
              </a:spcBef>
              <a:spcAft>
                <a:spcPts val="0"/>
              </a:spcAft>
              <a:buClr>
                <a:schemeClr val="dk1"/>
              </a:buClr>
              <a:buSzPts val="2000"/>
              <a:buChar char="•"/>
              <a:defRPr b="0" i="0">
                <a:latin typeface="Roboto"/>
                <a:ea typeface="Roboto"/>
                <a:cs typeface="Roboto"/>
                <a:sym typeface="Roboto"/>
              </a:defRPr>
            </a:lvl3pPr>
            <a:lvl4pPr marL="1828800" lvl="3" indent="-342900" algn="l">
              <a:lnSpc>
                <a:spcPct val="90000"/>
              </a:lnSpc>
              <a:spcBef>
                <a:spcPts val="500"/>
              </a:spcBef>
              <a:spcAft>
                <a:spcPts val="0"/>
              </a:spcAft>
              <a:buClr>
                <a:schemeClr val="dk1"/>
              </a:buClr>
              <a:buSzPts val="1800"/>
              <a:buChar char="•"/>
              <a:defRPr b="0" i="0">
                <a:latin typeface="Roboto"/>
                <a:ea typeface="Roboto"/>
                <a:cs typeface="Roboto"/>
                <a:sym typeface="Roboto"/>
              </a:defRPr>
            </a:lvl4pPr>
            <a:lvl5pPr marL="2286000" lvl="4" indent="-342900" algn="l">
              <a:lnSpc>
                <a:spcPct val="90000"/>
              </a:lnSpc>
              <a:spcBef>
                <a:spcPts val="500"/>
              </a:spcBef>
              <a:spcAft>
                <a:spcPts val="0"/>
              </a:spcAft>
              <a:buClr>
                <a:schemeClr val="dk1"/>
              </a:buClr>
              <a:buSzPts val="1800"/>
              <a:buChar char="•"/>
              <a:defRPr b="0" i="0">
                <a:latin typeface="Roboto"/>
                <a:ea typeface="Roboto"/>
                <a:cs typeface="Roboto"/>
                <a:sym typeface="Robo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b="0" i="0">
                <a:latin typeface="Roboto"/>
                <a:ea typeface="Roboto"/>
                <a:cs typeface="Roboto"/>
                <a:sym typeface="Roboto"/>
              </a:defRPr>
            </a:lvl1pPr>
            <a:lvl2pPr marL="914400" lvl="1" indent="-406400" algn="l">
              <a:lnSpc>
                <a:spcPct val="90000"/>
              </a:lnSpc>
              <a:spcBef>
                <a:spcPts val="500"/>
              </a:spcBef>
              <a:spcAft>
                <a:spcPts val="0"/>
              </a:spcAft>
              <a:buClr>
                <a:schemeClr val="dk1"/>
              </a:buClr>
              <a:buSzPts val="2800"/>
              <a:buChar char="•"/>
              <a:defRPr sz="2800" b="0" i="0">
                <a:latin typeface="Roboto"/>
                <a:ea typeface="Roboto"/>
                <a:cs typeface="Roboto"/>
                <a:sym typeface="Roboto"/>
              </a:defRPr>
            </a:lvl2pPr>
            <a:lvl3pPr marL="1371600" lvl="2" indent="-381000" algn="l">
              <a:lnSpc>
                <a:spcPct val="90000"/>
              </a:lnSpc>
              <a:spcBef>
                <a:spcPts val="500"/>
              </a:spcBef>
              <a:spcAft>
                <a:spcPts val="0"/>
              </a:spcAft>
              <a:buClr>
                <a:schemeClr val="dk1"/>
              </a:buClr>
              <a:buSzPts val="2400"/>
              <a:buChar char="•"/>
              <a:defRPr sz="2400" b="0" i="0">
                <a:latin typeface="Roboto"/>
                <a:ea typeface="Roboto"/>
                <a:cs typeface="Roboto"/>
                <a:sym typeface="Roboto"/>
              </a:defRPr>
            </a:lvl3pPr>
            <a:lvl4pPr marL="1828800" lvl="3" indent="-355600" algn="l">
              <a:lnSpc>
                <a:spcPct val="90000"/>
              </a:lnSpc>
              <a:spcBef>
                <a:spcPts val="500"/>
              </a:spcBef>
              <a:spcAft>
                <a:spcPts val="0"/>
              </a:spcAft>
              <a:buClr>
                <a:schemeClr val="dk1"/>
              </a:buClr>
              <a:buSzPts val="2000"/>
              <a:buChar char="•"/>
              <a:defRPr sz="2000" b="0" i="0">
                <a:latin typeface="Roboto"/>
                <a:ea typeface="Roboto"/>
                <a:cs typeface="Roboto"/>
                <a:sym typeface="Roboto"/>
              </a:defRPr>
            </a:lvl4pPr>
            <a:lvl5pPr marL="2286000" lvl="4" indent="-355600" algn="l">
              <a:lnSpc>
                <a:spcPct val="90000"/>
              </a:lnSpc>
              <a:spcBef>
                <a:spcPts val="500"/>
              </a:spcBef>
              <a:spcAft>
                <a:spcPts val="0"/>
              </a:spcAft>
              <a:buClr>
                <a:schemeClr val="dk1"/>
              </a:buClr>
              <a:buSzPts val="2000"/>
              <a:buChar char="•"/>
              <a:defRPr sz="2000" b="0" i="0">
                <a:latin typeface="Roboto"/>
                <a:ea typeface="Roboto"/>
                <a:cs typeface="Roboto"/>
                <a:sym typeface="Robo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b="0" i="0">
                <a:latin typeface="Roboto"/>
                <a:ea typeface="Roboto"/>
                <a:cs typeface="Roboto"/>
                <a:sym typeface="Robo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b="0" i="0">
                <a:latin typeface="Roboto"/>
                <a:ea typeface="Roboto"/>
                <a:cs typeface="Roboto"/>
                <a:sym typeface="Robo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87878"/>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87878"/>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87878"/>
                </a:solidFill>
                <a:latin typeface="Roboto"/>
                <a:ea typeface="Roboto"/>
                <a:cs typeface="Roboto"/>
                <a:sym typeface="Roboto"/>
              </a:defRPr>
            </a:lvl1pPr>
            <a:lvl2pPr marL="0" marR="0" lvl="1" indent="0" algn="r" rtl="0">
              <a:spcBef>
                <a:spcPts val="0"/>
              </a:spcBef>
              <a:buNone/>
              <a:defRPr sz="1200" b="0" i="0" u="none" strike="noStrike" cap="none">
                <a:solidFill>
                  <a:srgbClr val="787878"/>
                </a:solidFill>
                <a:latin typeface="Roboto"/>
                <a:ea typeface="Roboto"/>
                <a:cs typeface="Roboto"/>
                <a:sym typeface="Roboto"/>
              </a:defRPr>
            </a:lvl2pPr>
            <a:lvl3pPr marL="0" marR="0" lvl="2" indent="0" algn="r" rtl="0">
              <a:spcBef>
                <a:spcPts val="0"/>
              </a:spcBef>
              <a:buNone/>
              <a:defRPr sz="1200" b="0" i="0" u="none" strike="noStrike" cap="none">
                <a:solidFill>
                  <a:srgbClr val="787878"/>
                </a:solidFill>
                <a:latin typeface="Roboto"/>
                <a:ea typeface="Roboto"/>
                <a:cs typeface="Roboto"/>
                <a:sym typeface="Roboto"/>
              </a:defRPr>
            </a:lvl3pPr>
            <a:lvl4pPr marL="0" marR="0" lvl="3" indent="0" algn="r" rtl="0">
              <a:spcBef>
                <a:spcPts val="0"/>
              </a:spcBef>
              <a:buNone/>
              <a:defRPr sz="1200" b="0" i="0" u="none" strike="noStrike" cap="none">
                <a:solidFill>
                  <a:srgbClr val="787878"/>
                </a:solidFill>
                <a:latin typeface="Roboto"/>
                <a:ea typeface="Roboto"/>
                <a:cs typeface="Roboto"/>
                <a:sym typeface="Roboto"/>
              </a:defRPr>
            </a:lvl4pPr>
            <a:lvl5pPr marL="0" marR="0" lvl="4" indent="0" algn="r" rtl="0">
              <a:spcBef>
                <a:spcPts val="0"/>
              </a:spcBef>
              <a:buNone/>
              <a:defRPr sz="1200" b="0" i="0" u="none" strike="noStrike" cap="none">
                <a:solidFill>
                  <a:srgbClr val="787878"/>
                </a:solidFill>
                <a:latin typeface="Roboto"/>
                <a:ea typeface="Roboto"/>
                <a:cs typeface="Roboto"/>
                <a:sym typeface="Roboto"/>
              </a:defRPr>
            </a:lvl5pPr>
            <a:lvl6pPr marL="0" marR="0" lvl="5" indent="0" algn="r" rtl="0">
              <a:spcBef>
                <a:spcPts val="0"/>
              </a:spcBef>
              <a:buNone/>
              <a:defRPr sz="1200" b="0" i="0" u="none" strike="noStrike" cap="none">
                <a:solidFill>
                  <a:srgbClr val="787878"/>
                </a:solidFill>
                <a:latin typeface="Roboto"/>
                <a:ea typeface="Roboto"/>
                <a:cs typeface="Roboto"/>
                <a:sym typeface="Roboto"/>
              </a:defRPr>
            </a:lvl6pPr>
            <a:lvl7pPr marL="0" marR="0" lvl="6" indent="0" algn="r" rtl="0">
              <a:spcBef>
                <a:spcPts val="0"/>
              </a:spcBef>
              <a:buNone/>
              <a:defRPr sz="1200" b="0" i="0" u="none" strike="noStrike" cap="none">
                <a:solidFill>
                  <a:srgbClr val="787878"/>
                </a:solidFill>
                <a:latin typeface="Roboto"/>
                <a:ea typeface="Roboto"/>
                <a:cs typeface="Roboto"/>
                <a:sym typeface="Roboto"/>
              </a:defRPr>
            </a:lvl7pPr>
            <a:lvl8pPr marL="0" marR="0" lvl="7" indent="0" algn="r" rtl="0">
              <a:spcBef>
                <a:spcPts val="0"/>
              </a:spcBef>
              <a:buNone/>
              <a:defRPr sz="1200" b="0" i="0" u="none" strike="noStrike" cap="none">
                <a:solidFill>
                  <a:srgbClr val="787878"/>
                </a:solidFill>
                <a:latin typeface="Roboto"/>
                <a:ea typeface="Roboto"/>
                <a:cs typeface="Roboto"/>
                <a:sym typeface="Roboto"/>
              </a:defRPr>
            </a:lvl8pPr>
            <a:lvl9pPr marL="0" marR="0" lvl="8" indent="0" algn="r" rtl="0">
              <a:spcBef>
                <a:spcPts val="0"/>
              </a:spcBef>
              <a:buNone/>
              <a:defRPr sz="1200" b="0" i="0" u="none" strike="noStrike" cap="none">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8"/>
        <p:cNvGrpSpPr/>
        <p:nvPr/>
      </p:nvGrpSpPr>
      <p:grpSpPr>
        <a:xfrm>
          <a:off x="0" y="0"/>
          <a:ext cx="0" cy="0"/>
          <a:chOff x="0" y="0"/>
          <a:chExt cx="0" cy="0"/>
        </a:xfrm>
      </p:grpSpPr>
      <p:pic>
        <p:nvPicPr>
          <p:cNvPr id="89" name="Google Shape;89;p1" descr="Nerve outline"/>
          <p:cNvPicPr preferRelativeResize="0"/>
          <p:nvPr/>
        </p:nvPicPr>
        <p:blipFill rotWithShape="1">
          <a:blip r:embed="rId3">
            <a:alphaModFix/>
          </a:blip>
          <a:srcRect/>
          <a:stretch/>
        </p:blipFill>
        <p:spPr>
          <a:xfrm>
            <a:off x="587375" y="549275"/>
            <a:ext cx="685800" cy="685800"/>
          </a:xfrm>
          <a:prstGeom prst="rect">
            <a:avLst/>
          </a:prstGeom>
          <a:noFill/>
          <a:ln>
            <a:noFill/>
          </a:ln>
        </p:spPr>
      </p:pic>
      <p:sp>
        <p:nvSpPr>
          <p:cNvPr id="90" name="Google Shape;90;p1"/>
          <p:cNvSpPr txBox="1"/>
          <p:nvPr/>
        </p:nvSpPr>
        <p:spPr>
          <a:xfrm>
            <a:off x="1273175" y="549275"/>
            <a:ext cx="3534799"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400"/>
              <a:buFont typeface="Roboto"/>
              <a:buNone/>
            </a:pPr>
            <a:r>
              <a:rPr lang="en-US" sz="1400" b="0" i="0" u="none" strike="noStrike" cap="none" noProof="0" dirty="0">
                <a:solidFill>
                  <a:schemeClr val="lt1"/>
                </a:solidFill>
                <a:latin typeface="Roboto"/>
                <a:ea typeface="Roboto"/>
                <a:cs typeface="Roboto"/>
                <a:sym typeface="Roboto"/>
              </a:rPr>
              <a:t>University of Pisa </a:t>
            </a:r>
          </a:p>
          <a:p>
            <a:pPr lvl="0">
              <a:buClr>
                <a:schemeClr val="lt1"/>
              </a:buClr>
              <a:buSzPts val="1400"/>
            </a:pPr>
            <a:r>
              <a:rPr lang="en-US" noProof="0" dirty="0">
                <a:solidFill>
                  <a:schemeClr val="lt1"/>
                </a:solidFill>
                <a:latin typeface="Roboto"/>
                <a:ea typeface="Roboto"/>
                <a:cs typeface="Roboto"/>
                <a:sym typeface="Roboto"/>
              </a:rPr>
              <a:t>Department of Information Engineering</a:t>
            </a:r>
            <a:endParaRPr lang="en-US" sz="1400" b="0" i="0" u="none" strike="noStrike" cap="none" noProof="0" dirty="0">
              <a:solidFill>
                <a:schemeClr val="lt1"/>
              </a:solidFill>
              <a:latin typeface="Roboto"/>
              <a:ea typeface="Roboto"/>
              <a:cs typeface="Roboto"/>
              <a:sym typeface="Roboto"/>
            </a:endParaRPr>
          </a:p>
        </p:txBody>
      </p:sp>
      <p:sp>
        <p:nvSpPr>
          <p:cNvPr id="91" name="Google Shape;91;p1"/>
          <p:cNvSpPr txBox="1"/>
          <p:nvPr/>
        </p:nvSpPr>
        <p:spPr>
          <a:xfrm>
            <a:off x="930275" y="1910993"/>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lang="en-US" sz="1800" b="0" i="0" u="none" strike="noStrike" cap="none" noProof="0" dirty="0">
              <a:solidFill>
                <a:srgbClr val="000000"/>
              </a:solidFill>
              <a:latin typeface="Roboto"/>
              <a:ea typeface="Roboto"/>
              <a:cs typeface="Roboto"/>
              <a:sym typeface="Roboto"/>
            </a:endParaRPr>
          </a:p>
        </p:txBody>
      </p:sp>
      <p:sp>
        <p:nvSpPr>
          <p:cNvPr id="92" name="Google Shape;92;p1"/>
          <p:cNvSpPr txBox="1"/>
          <p:nvPr/>
        </p:nvSpPr>
        <p:spPr>
          <a:xfrm>
            <a:off x="587374" y="2994060"/>
            <a:ext cx="7589063" cy="707846"/>
          </a:xfrm>
          <a:prstGeom prst="rect">
            <a:avLst/>
          </a:prstGeom>
          <a:noFill/>
          <a:ln>
            <a:noFill/>
          </a:ln>
        </p:spPr>
        <p:txBody>
          <a:bodyPr spcFirstLastPara="1" wrap="square" lIns="91425" tIns="45700" rIns="91425" bIns="45700" anchor="b" anchorCtr="0">
            <a:spAutoFit/>
          </a:bodyPr>
          <a:lstStyle/>
          <a:p>
            <a:pPr marL="0" marR="0" lvl="0" indent="0" algn="l" rtl="0">
              <a:lnSpc>
                <a:spcPct val="100000"/>
              </a:lnSpc>
              <a:spcBef>
                <a:spcPts val="0"/>
              </a:spcBef>
              <a:spcAft>
                <a:spcPts val="0"/>
              </a:spcAft>
              <a:buClr>
                <a:schemeClr val="lt1"/>
              </a:buClr>
              <a:buSzPts val="4000"/>
              <a:buFont typeface="Roboto Medium"/>
              <a:buNone/>
            </a:pPr>
            <a:r>
              <a:rPr lang="en-US" sz="4000" b="1" i="0" u="none" strike="noStrike" cap="none" noProof="0" dirty="0">
                <a:solidFill>
                  <a:schemeClr val="lt1"/>
                </a:solidFill>
                <a:latin typeface="Roboto Medium"/>
                <a:ea typeface="Roboto Medium"/>
                <a:cs typeface="Roboto Medium"/>
                <a:sym typeface="Roboto Medium"/>
              </a:rPr>
              <a:t>CogniPredictAD</a:t>
            </a:r>
            <a:endParaRPr lang="en-US" noProof="0" dirty="0"/>
          </a:p>
        </p:txBody>
      </p:sp>
      <p:sp>
        <p:nvSpPr>
          <p:cNvPr id="93" name="Google Shape;93;p1"/>
          <p:cNvSpPr txBox="1"/>
          <p:nvPr/>
        </p:nvSpPr>
        <p:spPr>
          <a:xfrm>
            <a:off x="589943" y="4792434"/>
            <a:ext cx="334505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2"/>
              </a:buClr>
              <a:buSzPts val="1800"/>
              <a:buFont typeface="Roboto"/>
              <a:buNone/>
            </a:pPr>
            <a:r>
              <a:rPr lang="en-US" sz="1800" b="1" i="0" u="none" strike="noStrike" cap="none" noProof="0" dirty="0">
                <a:solidFill>
                  <a:schemeClr val="lt2"/>
                </a:solidFill>
                <a:latin typeface="Roboto"/>
                <a:ea typeface="Roboto"/>
                <a:cs typeface="Roboto"/>
                <a:sym typeface="Roboto"/>
              </a:rPr>
              <a:t>Francesco Panattoni</a:t>
            </a:r>
            <a:endParaRPr lang="en-US" noProof="0" dirty="0"/>
          </a:p>
        </p:txBody>
      </p:sp>
      <p:sp>
        <p:nvSpPr>
          <p:cNvPr id="95" name="Google Shape;95;p1"/>
          <p:cNvSpPr txBox="1"/>
          <p:nvPr/>
        </p:nvSpPr>
        <p:spPr>
          <a:xfrm>
            <a:off x="4658509" y="4792434"/>
            <a:ext cx="5204682"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2"/>
              </a:buClr>
              <a:buSzPts val="1800"/>
              <a:buFont typeface="Roboto"/>
              <a:buNone/>
            </a:pPr>
            <a:r>
              <a:rPr lang="en-US" sz="1800" b="1" noProof="0" dirty="0">
                <a:solidFill>
                  <a:schemeClr val="lt2"/>
                </a:solidFill>
                <a:latin typeface="Roboto"/>
                <a:ea typeface="Roboto"/>
                <a:cs typeface="Roboto"/>
                <a:sym typeface="Roboto"/>
              </a:rPr>
              <a:t>Project for Data Mining and Machine Learning</a:t>
            </a:r>
            <a:endParaRPr lang="en-US" noProof="0" dirty="0"/>
          </a:p>
        </p:txBody>
      </p:sp>
      <p:pic>
        <p:nvPicPr>
          <p:cNvPr id="97" name="Google Shape;97;p1" descr="A group of purple and blue neurons&#10;&#10;Description automatically generated"/>
          <p:cNvPicPr preferRelativeResize="0"/>
          <p:nvPr/>
        </p:nvPicPr>
        <p:blipFill rotWithShape="1">
          <a:blip r:embed="rId4">
            <a:alphaModFix/>
          </a:blip>
          <a:srcRect/>
          <a:stretch/>
        </p:blipFill>
        <p:spPr>
          <a:xfrm rot="1956403">
            <a:off x="6814235" y="442934"/>
            <a:ext cx="6541361" cy="45789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4">
          <a:extLst>
            <a:ext uri="{FF2B5EF4-FFF2-40B4-BE49-F238E27FC236}">
              <a16:creationId xmlns:a16="http://schemas.microsoft.com/office/drawing/2014/main" id="{42A80FFE-8979-3902-D923-59E80B0D1899}"/>
            </a:ext>
          </a:extLst>
        </p:cNvPr>
        <p:cNvGrpSpPr/>
        <p:nvPr/>
      </p:nvGrpSpPr>
      <p:grpSpPr>
        <a:xfrm>
          <a:off x="0" y="0"/>
          <a:ext cx="0" cy="0"/>
          <a:chOff x="0" y="0"/>
          <a:chExt cx="0" cy="0"/>
        </a:xfrm>
      </p:grpSpPr>
      <p:sp>
        <p:nvSpPr>
          <p:cNvPr id="185" name="Google Shape;185;p8">
            <a:extLst>
              <a:ext uri="{FF2B5EF4-FFF2-40B4-BE49-F238E27FC236}">
                <a16:creationId xmlns:a16="http://schemas.microsoft.com/office/drawing/2014/main" id="{A8022D8F-3FBE-F18C-1300-7F33DB2DA50A}"/>
              </a:ext>
            </a:extLst>
          </p:cNvPr>
          <p:cNvSpPr txBox="1">
            <a:spLocks noGrp="1"/>
          </p:cNvSpPr>
          <p:nvPr>
            <p:ph type="title"/>
          </p:nvPr>
        </p:nvSpPr>
        <p:spPr>
          <a:xfrm>
            <a:off x="927616" y="1874143"/>
            <a:ext cx="10273783" cy="1360669"/>
          </a:xfrm>
          <a:prstGeom prst="rect">
            <a:avLst/>
          </a:prstGeom>
          <a:noFill/>
          <a:ln>
            <a:noFill/>
          </a:ln>
        </p:spPr>
        <p:txBody>
          <a:bodyPr spcFirstLastPara="1" wrap="square" lIns="91425" tIns="45700" rIns="91425" bIns="45700" anchor="ctr" anchorCtr="0">
            <a:noAutofit/>
          </a:bodyPr>
          <a:lstStyle/>
          <a:p>
            <a:pPr lvl="0" algn="ctr">
              <a:buClr>
                <a:schemeClr val="lt1"/>
              </a:buClr>
              <a:buSzPts val="3200"/>
            </a:pPr>
            <a:r>
              <a:rPr lang="en-US" sz="4000" b="1" noProof="0" dirty="0">
                <a:solidFill>
                  <a:schemeClr val="lt1"/>
                </a:solidFill>
                <a:latin typeface="Roboto Medium"/>
                <a:ea typeface="Roboto Medium"/>
                <a:cs typeface="Roboto Medium"/>
                <a:sym typeface="Roboto Medium"/>
              </a:rPr>
              <a:t>Preprocessing</a:t>
            </a:r>
            <a:endParaRPr lang="en-US" sz="4000" noProof="0" dirty="0"/>
          </a:p>
        </p:txBody>
      </p:sp>
    </p:spTree>
    <p:extLst>
      <p:ext uri="{BB962C8B-B14F-4D97-AF65-F5344CB8AC3E}">
        <p14:creationId xmlns:p14="http://schemas.microsoft.com/office/powerpoint/2010/main" val="370828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a:extLst>
            <a:ext uri="{FF2B5EF4-FFF2-40B4-BE49-F238E27FC236}">
              <a16:creationId xmlns:a16="http://schemas.microsoft.com/office/drawing/2014/main" id="{2A7E46F6-858B-4DBD-21E0-96ADEECA4D7D}"/>
            </a:ext>
          </a:extLst>
        </p:cNvPr>
        <p:cNvGrpSpPr/>
        <p:nvPr/>
      </p:nvGrpSpPr>
      <p:grpSpPr>
        <a:xfrm>
          <a:off x="0" y="0"/>
          <a:ext cx="0" cy="0"/>
          <a:chOff x="0" y="0"/>
          <a:chExt cx="0" cy="0"/>
        </a:xfrm>
      </p:grpSpPr>
      <p:sp>
        <p:nvSpPr>
          <p:cNvPr id="205" name="Google Shape;205;p10">
            <a:extLst>
              <a:ext uri="{FF2B5EF4-FFF2-40B4-BE49-F238E27FC236}">
                <a16:creationId xmlns:a16="http://schemas.microsoft.com/office/drawing/2014/main" id="{CFE545B1-52A5-0147-27F5-AB13157884F0}"/>
              </a:ext>
            </a:extLst>
          </p:cNvPr>
          <p:cNvSpPr/>
          <p:nvPr/>
        </p:nvSpPr>
        <p:spPr>
          <a:xfrm>
            <a:off x="0" y="1108429"/>
            <a:ext cx="12192000" cy="8955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1"/>
              </a:solidFill>
              <a:latin typeface="Roboto"/>
              <a:ea typeface="Roboto"/>
              <a:cs typeface="Roboto"/>
              <a:sym typeface="Roboto"/>
            </a:endParaRPr>
          </a:p>
        </p:txBody>
      </p:sp>
      <p:sp>
        <p:nvSpPr>
          <p:cNvPr id="206" name="Google Shape;206;p10">
            <a:extLst>
              <a:ext uri="{FF2B5EF4-FFF2-40B4-BE49-F238E27FC236}">
                <a16:creationId xmlns:a16="http://schemas.microsoft.com/office/drawing/2014/main" id="{374AAB58-5F96-58CE-63F8-65BE9616B8CB}"/>
              </a:ext>
            </a:extLst>
          </p:cNvPr>
          <p:cNvSpPr txBox="1"/>
          <p:nvPr/>
        </p:nvSpPr>
        <p:spPr>
          <a:xfrm>
            <a:off x="927615" y="1108428"/>
            <a:ext cx="10342245" cy="895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3200"/>
              <a:buFont typeface="Roboto Medium"/>
              <a:buNone/>
            </a:pPr>
            <a:r>
              <a:rPr lang="en-US" sz="3200" b="1" noProof="0" dirty="0">
                <a:solidFill>
                  <a:schemeClr val="lt1"/>
                </a:solidFill>
                <a:latin typeface="Roboto Medium"/>
                <a:ea typeface="Roboto Medium"/>
                <a:cs typeface="Roboto Medium"/>
                <a:sym typeface="Roboto Medium"/>
              </a:rPr>
              <a:t>Preprocessing </a:t>
            </a:r>
            <a:r>
              <a:rPr lang="en-US" sz="3200" b="1" i="0" u="none" strike="noStrike" cap="none" noProof="0" dirty="0">
                <a:solidFill>
                  <a:schemeClr val="lt1"/>
                </a:solidFill>
                <a:latin typeface="Roboto Medium"/>
                <a:ea typeface="Roboto Medium"/>
                <a:cs typeface="Roboto Medium"/>
                <a:sym typeface="Roboto Medium"/>
              </a:rPr>
              <a:t>Pipeline</a:t>
            </a:r>
            <a:endParaRPr lang="en-US" noProof="0" dirty="0"/>
          </a:p>
        </p:txBody>
      </p:sp>
      <p:sp>
        <p:nvSpPr>
          <p:cNvPr id="207" name="Google Shape;207;p10">
            <a:extLst>
              <a:ext uri="{FF2B5EF4-FFF2-40B4-BE49-F238E27FC236}">
                <a16:creationId xmlns:a16="http://schemas.microsoft.com/office/drawing/2014/main" id="{62561BB2-A162-9235-15AA-F15523770660}"/>
              </a:ext>
            </a:extLst>
          </p:cNvPr>
          <p:cNvSpPr txBox="1"/>
          <p:nvPr/>
        </p:nvSpPr>
        <p:spPr>
          <a:xfrm>
            <a:off x="927615" y="2486823"/>
            <a:ext cx="6835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noProof="0" dirty="0">
                <a:solidFill>
                  <a:schemeClr val="accent1"/>
                </a:solidFill>
                <a:latin typeface="Roboto"/>
                <a:ea typeface="Roboto"/>
                <a:cs typeface="Roboto"/>
                <a:sym typeface="Roboto"/>
              </a:rPr>
              <a:t>I</a:t>
            </a:r>
          </a:p>
        </p:txBody>
      </p:sp>
      <p:sp>
        <p:nvSpPr>
          <p:cNvPr id="208" name="Google Shape;208;p10">
            <a:extLst>
              <a:ext uri="{FF2B5EF4-FFF2-40B4-BE49-F238E27FC236}">
                <a16:creationId xmlns:a16="http://schemas.microsoft.com/office/drawing/2014/main" id="{6F4B60C0-C08C-5662-A531-17FCF6B2E341}"/>
              </a:ext>
            </a:extLst>
          </p:cNvPr>
          <p:cNvSpPr txBox="1"/>
          <p:nvPr/>
        </p:nvSpPr>
        <p:spPr>
          <a:xfrm>
            <a:off x="1789353" y="2486823"/>
            <a:ext cx="9475032" cy="1599985"/>
          </a:xfrm>
          <a:prstGeom prst="rect">
            <a:avLst/>
          </a:prstGeom>
          <a:noFill/>
          <a:ln>
            <a:noFill/>
          </a:ln>
        </p:spPr>
        <p:txBody>
          <a:bodyPr spcFirstLastPara="1" wrap="square" lIns="91425" tIns="45700" rIns="91425" bIns="45700" anchor="t" anchorCtr="0">
            <a:noAutofit/>
          </a:bodyPr>
          <a:lstStyle/>
          <a:p>
            <a:pPr lvl="0"/>
            <a:r>
              <a:rPr lang="en-US" sz="2000" b="1" noProof="0" dirty="0">
                <a:solidFill>
                  <a:schemeClr val="dk1"/>
                </a:solidFill>
                <a:latin typeface="Roboto"/>
                <a:ea typeface="Roboto"/>
                <a:cs typeface="Roboto"/>
                <a:sym typeface="Roboto"/>
              </a:rPr>
              <a:t>Data Preparation: </a:t>
            </a:r>
          </a:p>
          <a:p>
            <a:pPr lvl="0"/>
            <a:r>
              <a:rPr lang="en-US" sz="1800" noProof="0" dirty="0">
                <a:solidFill>
                  <a:schemeClr val="dk1"/>
                </a:solidFill>
                <a:latin typeface="Roboto"/>
                <a:ea typeface="Roboto"/>
                <a:cs typeface="Roboto"/>
                <a:sym typeface="Roboto"/>
              </a:rPr>
              <a:t>This phase involves building the dataset from the original ADNI files. All the preprocessing operations that prevent data leakage from the train dataset to the test dataset are implemented. In fact, it is precisely here that we split the ADNIMERGE.csv dataset into train and test datasets.</a:t>
            </a:r>
          </a:p>
        </p:txBody>
      </p:sp>
      <p:sp>
        <p:nvSpPr>
          <p:cNvPr id="209" name="Google Shape;209;p10">
            <a:extLst>
              <a:ext uri="{FF2B5EF4-FFF2-40B4-BE49-F238E27FC236}">
                <a16:creationId xmlns:a16="http://schemas.microsoft.com/office/drawing/2014/main" id="{060E4CC4-11A3-1E9A-123F-961D5FB0D025}"/>
              </a:ext>
            </a:extLst>
          </p:cNvPr>
          <p:cNvSpPr txBox="1"/>
          <p:nvPr/>
        </p:nvSpPr>
        <p:spPr>
          <a:xfrm>
            <a:off x="927615" y="4197741"/>
            <a:ext cx="6835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noProof="0" dirty="0">
                <a:solidFill>
                  <a:schemeClr val="accent1"/>
                </a:solidFill>
                <a:latin typeface="Roboto"/>
                <a:ea typeface="Roboto"/>
                <a:cs typeface="Roboto"/>
                <a:sym typeface="Roboto"/>
              </a:rPr>
              <a:t>II</a:t>
            </a:r>
          </a:p>
        </p:txBody>
      </p:sp>
      <p:sp>
        <p:nvSpPr>
          <p:cNvPr id="210" name="Google Shape;210;p10">
            <a:extLst>
              <a:ext uri="{FF2B5EF4-FFF2-40B4-BE49-F238E27FC236}">
                <a16:creationId xmlns:a16="http://schemas.microsoft.com/office/drawing/2014/main" id="{9F49A2F8-2E99-04CB-959F-BA2C95451540}"/>
              </a:ext>
            </a:extLst>
          </p:cNvPr>
          <p:cNvSpPr txBox="1"/>
          <p:nvPr/>
        </p:nvSpPr>
        <p:spPr>
          <a:xfrm>
            <a:off x="1789353" y="4197740"/>
            <a:ext cx="9475032" cy="186715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noProof="0" dirty="0">
                <a:solidFill>
                  <a:schemeClr val="dk1"/>
                </a:solidFill>
                <a:latin typeface="Roboto"/>
                <a:ea typeface="Roboto"/>
                <a:cs typeface="Roboto"/>
                <a:sym typeface="Roboto"/>
              </a:rPr>
              <a:t>Data Preprocessing:</a:t>
            </a:r>
          </a:p>
          <a:p>
            <a:pPr lvl="0"/>
            <a:r>
              <a:rPr lang="en-US" sz="1800" noProof="0" dirty="0">
                <a:solidFill>
                  <a:schemeClr val="dk1"/>
                </a:solidFill>
                <a:latin typeface="Roboto"/>
                <a:ea typeface="Roboto"/>
                <a:cs typeface="Roboto"/>
                <a:sym typeface="Roboto"/>
              </a:rPr>
              <a:t>This phase involves transforming the dataset to make it suitable for machine learning. These operations would risk data leakage if evaluated on the entire dataset. Therefore, they are performed on the train dataset, and the test dataset is modified accordingly to make it consistent, before evaluating the models built on the train. It is divided into </a:t>
            </a:r>
            <a:r>
              <a:rPr lang="en-US" sz="1800" i="1" noProof="0" dirty="0">
                <a:solidFill>
                  <a:schemeClr val="dk1"/>
                </a:solidFill>
                <a:latin typeface="Roboto"/>
                <a:ea typeface="Roboto"/>
                <a:cs typeface="Roboto"/>
                <a:sym typeface="Roboto"/>
              </a:rPr>
              <a:t>Data Cleaning</a:t>
            </a:r>
            <a:r>
              <a:rPr lang="en-US" sz="1800" noProof="0" dirty="0">
                <a:solidFill>
                  <a:schemeClr val="dk1"/>
                </a:solidFill>
                <a:latin typeface="Roboto"/>
                <a:ea typeface="Roboto"/>
                <a:cs typeface="Roboto"/>
                <a:sym typeface="Roboto"/>
              </a:rPr>
              <a:t>, </a:t>
            </a:r>
            <a:r>
              <a:rPr lang="en-US" sz="1800" i="1" noProof="0" dirty="0">
                <a:solidFill>
                  <a:schemeClr val="dk1"/>
                </a:solidFill>
                <a:latin typeface="Roboto"/>
                <a:ea typeface="Roboto"/>
                <a:cs typeface="Roboto"/>
                <a:sym typeface="Roboto"/>
              </a:rPr>
              <a:t>Data Transformation</a:t>
            </a:r>
            <a:r>
              <a:rPr lang="en-US" sz="1800" noProof="0" dirty="0">
                <a:solidFill>
                  <a:schemeClr val="dk1"/>
                </a:solidFill>
                <a:latin typeface="Roboto"/>
                <a:ea typeface="Roboto"/>
                <a:cs typeface="Roboto"/>
                <a:sym typeface="Roboto"/>
              </a:rPr>
              <a:t>, </a:t>
            </a:r>
            <a:r>
              <a:rPr lang="en-US" sz="1800" i="1" noProof="0" dirty="0">
                <a:solidFill>
                  <a:schemeClr val="dk1"/>
                </a:solidFill>
                <a:latin typeface="Roboto"/>
                <a:ea typeface="Roboto"/>
                <a:cs typeface="Roboto"/>
                <a:sym typeface="Roboto"/>
              </a:rPr>
              <a:t>Outlier Detection</a:t>
            </a:r>
            <a:r>
              <a:rPr lang="en-US" sz="1800" noProof="0" dirty="0">
                <a:solidFill>
                  <a:schemeClr val="dk1"/>
                </a:solidFill>
                <a:latin typeface="Roboto"/>
                <a:ea typeface="Roboto"/>
                <a:cs typeface="Roboto"/>
                <a:sym typeface="Roboto"/>
              </a:rPr>
              <a:t>, and </a:t>
            </a:r>
            <a:r>
              <a:rPr lang="en-US" sz="1800" i="1" noProof="0" dirty="0">
                <a:solidFill>
                  <a:schemeClr val="dk1"/>
                </a:solidFill>
                <a:latin typeface="Roboto"/>
                <a:ea typeface="Roboto"/>
                <a:cs typeface="Roboto"/>
                <a:sym typeface="Roboto"/>
              </a:rPr>
              <a:t>Data Reduction</a:t>
            </a:r>
            <a:r>
              <a:rPr lang="en-US" sz="1800" noProof="0" dirty="0">
                <a:solidFill>
                  <a:schemeClr val="dk1"/>
                </a:solidFill>
                <a:latin typeface="Roboto"/>
                <a:ea typeface="Roboto"/>
                <a:cs typeface="Roboto"/>
                <a:sym typeface="Roboto"/>
              </a:rPr>
              <a:t>.</a:t>
            </a:r>
          </a:p>
        </p:txBody>
      </p:sp>
      <p:sp>
        <p:nvSpPr>
          <p:cNvPr id="211" name="Google Shape;211;p10">
            <a:extLst>
              <a:ext uri="{FF2B5EF4-FFF2-40B4-BE49-F238E27FC236}">
                <a16:creationId xmlns:a16="http://schemas.microsoft.com/office/drawing/2014/main" id="{EF05F57F-B5D9-5E83-6D4B-E8F6F26E624E}"/>
              </a:ext>
            </a:extLst>
          </p:cNvPr>
          <p:cNvSpPr txBox="1"/>
          <p:nvPr/>
        </p:nvSpPr>
        <p:spPr>
          <a:xfrm>
            <a:off x="587376"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III</a:t>
            </a:r>
          </a:p>
        </p:txBody>
      </p:sp>
      <p:sp>
        <p:nvSpPr>
          <p:cNvPr id="212" name="Google Shape;212;p10">
            <a:extLst>
              <a:ext uri="{FF2B5EF4-FFF2-40B4-BE49-F238E27FC236}">
                <a16:creationId xmlns:a16="http://schemas.microsoft.com/office/drawing/2014/main" id="{E91E3C1D-4E8B-9FF5-69B1-B528F932863D}"/>
              </a:ext>
            </a:extLst>
          </p:cNvPr>
          <p:cNvSpPr txBox="1"/>
          <p:nvPr/>
        </p:nvSpPr>
        <p:spPr>
          <a:xfrm>
            <a:off x="843555" y="549275"/>
            <a:ext cx="213887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noProof="0" dirty="0">
                <a:solidFill>
                  <a:schemeClr val="accent1"/>
                </a:solidFill>
                <a:latin typeface="Roboto"/>
                <a:ea typeface="Roboto"/>
                <a:cs typeface="Roboto"/>
                <a:sym typeface="Roboto"/>
              </a:rPr>
              <a:t>Preprocessing</a:t>
            </a:r>
          </a:p>
        </p:txBody>
      </p:sp>
    </p:spTree>
    <p:extLst>
      <p:ext uri="{BB962C8B-B14F-4D97-AF65-F5344CB8AC3E}">
        <p14:creationId xmlns:p14="http://schemas.microsoft.com/office/powerpoint/2010/main" val="334915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a:extLst>
            <a:ext uri="{FF2B5EF4-FFF2-40B4-BE49-F238E27FC236}">
              <a16:creationId xmlns:a16="http://schemas.microsoft.com/office/drawing/2014/main" id="{7601DF91-72E5-AFC0-1DC4-C08FE518F851}"/>
            </a:ext>
          </a:extLst>
        </p:cNvPr>
        <p:cNvGrpSpPr/>
        <p:nvPr/>
      </p:nvGrpSpPr>
      <p:grpSpPr>
        <a:xfrm>
          <a:off x="0" y="0"/>
          <a:ext cx="0" cy="0"/>
          <a:chOff x="0" y="0"/>
          <a:chExt cx="0" cy="0"/>
        </a:xfrm>
      </p:grpSpPr>
      <p:cxnSp>
        <p:nvCxnSpPr>
          <p:cNvPr id="232" name="Google Shape;232;p12">
            <a:extLst>
              <a:ext uri="{FF2B5EF4-FFF2-40B4-BE49-F238E27FC236}">
                <a16:creationId xmlns:a16="http://schemas.microsoft.com/office/drawing/2014/main" id="{6F2CC6A9-C189-763B-4C42-184756DFE7D4}"/>
              </a:ext>
            </a:extLst>
          </p:cNvPr>
          <p:cNvCxnSpPr>
            <a:cxnSpLocks/>
          </p:cNvCxnSpPr>
          <p:nvPr/>
        </p:nvCxnSpPr>
        <p:spPr>
          <a:xfrm>
            <a:off x="924877" y="1617883"/>
            <a:ext cx="10401376" cy="0"/>
          </a:xfrm>
          <a:prstGeom prst="straightConnector1">
            <a:avLst/>
          </a:prstGeom>
          <a:noFill/>
          <a:ln w="28575" cap="flat" cmpd="sng">
            <a:solidFill>
              <a:schemeClr val="accent1"/>
            </a:solidFill>
            <a:prstDash val="solid"/>
            <a:miter lim="800000"/>
            <a:headEnd type="none" w="sm" len="sm"/>
            <a:tailEnd type="triangle" w="lg" len="lg"/>
          </a:ln>
        </p:spPr>
      </p:cxnSp>
      <p:sp>
        <p:nvSpPr>
          <p:cNvPr id="233" name="Google Shape;233;p12">
            <a:extLst>
              <a:ext uri="{FF2B5EF4-FFF2-40B4-BE49-F238E27FC236}">
                <a16:creationId xmlns:a16="http://schemas.microsoft.com/office/drawing/2014/main" id="{DCF1CB44-EA6F-1A64-5CB8-512B2688CD6A}"/>
              </a:ext>
            </a:extLst>
          </p:cNvPr>
          <p:cNvSpPr txBox="1"/>
          <p:nvPr/>
        </p:nvSpPr>
        <p:spPr>
          <a:xfrm>
            <a:off x="924877" y="601251"/>
            <a:ext cx="10342245" cy="895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Data Preparation</a:t>
            </a:r>
            <a:endParaRPr lang="en-US" noProof="0" dirty="0"/>
          </a:p>
        </p:txBody>
      </p:sp>
      <p:sp>
        <p:nvSpPr>
          <p:cNvPr id="234" name="Google Shape;234;p12">
            <a:extLst>
              <a:ext uri="{FF2B5EF4-FFF2-40B4-BE49-F238E27FC236}">
                <a16:creationId xmlns:a16="http://schemas.microsoft.com/office/drawing/2014/main" id="{6D9AF620-E3F9-C2C3-F44B-60BDCAEF2135}"/>
              </a:ext>
            </a:extLst>
          </p:cNvPr>
          <p:cNvSpPr txBox="1"/>
          <p:nvPr/>
        </p:nvSpPr>
        <p:spPr>
          <a:xfrm>
            <a:off x="584638" y="306679"/>
            <a:ext cx="34023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III</a:t>
            </a:r>
          </a:p>
        </p:txBody>
      </p:sp>
      <p:sp>
        <p:nvSpPr>
          <p:cNvPr id="235" name="Google Shape;235;p12">
            <a:extLst>
              <a:ext uri="{FF2B5EF4-FFF2-40B4-BE49-F238E27FC236}">
                <a16:creationId xmlns:a16="http://schemas.microsoft.com/office/drawing/2014/main" id="{7B5B6CDE-5390-9D4E-3169-F6F0B3E186A4}"/>
              </a:ext>
            </a:extLst>
          </p:cNvPr>
          <p:cNvSpPr txBox="1"/>
          <p:nvPr/>
        </p:nvSpPr>
        <p:spPr>
          <a:xfrm>
            <a:off x="840817" y="306679"/>
            <a:ext cx="2016601" cy="307777"/>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Preprocessing</a:t>
            </a:r>
            <a:endParaRPr lang="en-US" sz="1400" u="none" strike="noStrike" cap="none" noProof="0" dirty="0">
              <a:solidFill>
                <a:schemeClr val="accent1"/>
              </a:solidFill>
              <a:latin typeface="Roboto"/>
              <a:ea typeface="Roboto"/>
              <a:cs typeface="Roboto"/>
              <a:sym typeface="Roboto"/>
            </a:endParaRPr>
          </a:p>
        </p:txBody>
      </p:sp>
      <p:sp>
        <p:nvSpPr>
          <p:cNvPr id="236" name="Google Shape;236;p12">
            <a:extLst>
              <a:ext uri="{FF2B5EF4-FFF2-40B4-BE49-F238E27FC236}">
                <a16:creationId xmlns:a16="http://schemas.microsoft.com/office/drawing/2014/main" id="{28E9D0EF-B126-317E-0326-9BA1F96F5EAA}"/>
              </a:ext>
            </a:extLst>
          </p:cNvPr>
          <p:cNvSpPr/>
          <p:nvPr/>
        </p:nvSpPr>
        <p:spPr>
          <a:xfrm>
            <a:off x="4394823" y="1346755"/>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2</a:t>
            </a:r>
            <a:endParaRPr lang="en-US" noProof="0" dirty="0"/>
          </a:p>
        </p:txBody>
      </p:sp>
      <p:sp>
        <p:nvSpPr>
          <p:cNvPr id="237" name="Google Shape;237;p12">
            <a:extLst>
              <a:ext uri="{FF2B5EF4-FFF2-40B4-BE49-F238E27FC236}">
                <a16:creationId xmlns:a16="http://schemas.microsoft.com/office/drawing/2014/main" id="{F93E82F0-4964-2377-FEA7-FBC79BEE1FE0}"/>
              </a:ext>
            </a:extLst>
          </p:cNvPr>
          <p:cNvSpPr txBox="1"/>
          <p:nvPr/>
        </p:nvSpPr>
        <p:spPr>
          <a:xfrm>
            <a:off x="3471582" y="1738984"/>
            <a:ext cx="2362159" cy="895532"/>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dk2"/>
                </a:solidFill>
                <a:latin typeface="Roboto Medium"/>
                <a:ea typeface="Roboto Medium"/>
                <a:cs typeface="Roboto Medium"/>
                <a:sym typeface="Roboto Medium"/>
              </a:rPr>
              <a:t>SMC diagnosis management </a:t>
            </a:r>
            <a:endParaRPr lang="en-US" noProof="0" dirty="0"/>
          </a:p>
        </p:txBody>
      </p:sp>
      <p:sp>
        <p:nvSpPr>
          <p:cNvPr id="238" name="Google Shape;238;p12">
            <a:extLst>
              <a:ext uri="{FF2B5EF4-FFF2-40B4-BE49-F238E27FC236}">
                <a16:creationId xmlns:a16="http://schemas.microsoft.com/office/drawing/2014/main" id="{6786F025-AA8E-4410-D96B-9D773B408821}"/>
              </a:ext>
            </a:extLst>
          </p:cNvPr>
          <p:cNvSpPr txBox="1"/>
          <p:nvPr/>
        </p:nvSpPr>
        <p:spPr>
          <a:xfrm>
            <a:off x="3471582" y="2608767"/>
            <a:ext cx="2362159" cy="1449605"/>
          </a:xfrm>
          <a:prstGeom prst="rect">
            <a:avLst/>
          </a:prstGeom>
          <a:noFill/>
          <a:ln>
            <a:noFill/>
          </a:ln>
        </p:spPr>
        <p:txBody>
          <a:bodyPr spcFirstLastPara="1" wrap="square" lIns="91425" tIns="45700" rIns="91425" bIns="45700" anchor="t" anchorCtr="0">
            <a:normAutofit lnSpcReduction="10000"/>
          </a:bodyPr>
          <a:lstStyle/>
          <a:p>
            <a:pPr lvl="0" algn="ctr">
              <a:buClr>
                <a:schemeClr val="dk1"/>
              </a:buClr>
              <a:buSzPts val="1400"/>
            </a:pPr>
            <a:r>
              <a:rPr lang="en-US" noProof="0" dirty="0">
                <a:solidFill>
                  <a:schemeClr val="dk1"/>
                </a:solidFill>
                <a:latin typeface="Roboto"/>
                <a:ea typeface="Roboto"/>
                <a:cs typeface="Roboto"/>
                <a:sym typeface="Roboto"/>
              </a:rPr>
              <a:t>SMC (Subjective Memory Concern) subjects were realigned with DX and finally reclassified as CN, since subjective perception is not predictable from objective data.</a:t>
            </a:r>
            <a:endParaRPr lang="en-US" noProof="0" dirty="0"/>
          </a:p>
        </p:txBody>
      </p:sp>
      <p:sp>
        <p:nvSpPr>
          <p:cNvPr id="239" name="Google Shape;239;p12">
            <a:extLst>
              <a:ext uri="{FF2B5EF4-FFF2-40B4-BE49-F238E27FC236}">
                <a16:creationId xmlns:a16="http://schemas.microsoft.com/office/drawing/2014/main" id="{4585E444-F10B-258A-434C-668C496B2BDD}"/>
              </a:ext>
            </a:extLst>
          </p:cNvPr>
          <p:cNvSpPr/>
          <p:nvPr/>
        </p:nvSpPr>
        <p:spPr>
          <a:xfrm>
            <a:off x="7111513" y="1346755"/>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3</a:t>
            </a:r>
            <a:endParaRPr lang="en-US" noProof="0" dirty="0"/>
          </a:p>
        </p:txBody>
      </p:sp>
      <p:sp>
        <p:nvSpPr>
          <p:cNvPr id="240" name="Google Shape;240;p12">
            <a:extLst>
              <a:ext uri="{FF2B5EF4-FFF2-40B4-BE49-F238E27FC236}">
                <a16:creationId xmlns:a16="http://schemas.microsoft.com/office/drawing/2014/main" id="{548CF2AB-51C9-0262-684C-EB969321309C}"/>
              </a:ext>
            </a:extLst>
          </p:cNvPr>
          <p:cNvSpPr txBox="1"/>
          <p:nvPr/>
        </p:nvSpPr>
        <p:spPr>
          <a:xfrm>
            <a:off x="6188272" y="1738984"/>
            <a:ext cx="2362159" cy="895532"/>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dk2"/>
                </a:solidFill>
                <a:latin typeface="Roboto Medium"/>
                <a:ea typeface="Roboto Medium"/>
                <a:cs typeface="Roboto Medium"/>
                <a:sym typeface="Roboto Medium"/>
              </a:rPr>
              <a:t>Consolidating baseline columns</a:t>
            </a:r>
            <a:endParaRPr lang="en-US" noProof="0" dirty="0"/>
          </a:p>
        </p:txBody>
      </p:sp>
      <p:sp>
        <p:nvSpPr>
          <p:cNvPr id="241" name="Google Shape;241;p12">
            <a:extLst>
              <a:ext uri="{FF2B5EF4-FFF2-40B4-BE49-F238E27FC236}">
                <a16:creationId xmlns:a16="http://schemas.microsoft.com/office/drawing/2014/main" id="{F2FE1625-A6B7-CCF6-5167-8FF87F023F11}"/>
              </a:ext>
            </a:extLst>
          </p:cNvPr>
          <p:cNvSpPr txBox="1"/>
          <p:nvPr/>
        </p:nvSpPr>
        <p:spPr>
          <a:xfrm>
            <a:off x="6188272" y="2608767"/>
            <a:ext cx="2362159" cy="1338082"/>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noProof="0" dirty="0">
                <a:solidFill>
                  <a:schemeClr val="dk1"/>
                </a:solidFill>
                <a:latin typeface="Roboto"/>
                <a:ea typeface="Roboto"/>
                <a:cs typeface="Roboto"/>
                <a:sym typeface="Roboto"/>
              </a:rPr>
              <a:t>Clean up duplicates and merge ”baseline” values into visit columns. </a:t>
            </a:r>
            <a:endParaRPr lang="en-US" noProof="0" dirty="0"/>
          </a:p>
        </p:txBody>
      </p:sp>
      <p:sp>
        <p:nvSpPr>
          <p:cNvPr id="242" name="Google Shape;242;p12">
            <a:extLst>
              <a:ext uri="{FF2B5EF4-FFF2-40B4-BE49-F238E27FC236}">
                <a16:creationId xmlns:a16="http://schemas.microsoft.com/office/drawing/2014/main" id="{1F7BD1DE-5FDC-E7B6-E41B-6FDA0328F5AF}"/>
              </a:ext>
            </a:extLst>
          </p:cNvPr>
          <p:cNvSpPr/>
          <p:nvPr/>
        </p:nvSpPr>
        <p:spPr>
          <a:xfrm>
            <a:off x="9828204" y="1346755"/>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4</a:t>
            </a:r>
            <a:endParaRPr lang="en-US" noProof="0" dirty="0"/>
          </a:p>
        </p:txBody>
      </p:sp>
      <p:sp>
        <p:nvSpPr>
          <p:cNvPr id="243" name="Google Shape;243;p12">
            <a:extLst>
              <a:ext uri="{FF2B5EF4-FFF2-40B4-BE49-F238E27FC236}">
                <a16:creationId xmlns:a16="http://schemas.microsoft.com/office/drawing/2014/main" id="{5401B277-F2A3-A427-5B42-767046C116B3}"/>
              </a:ext>
            </a:extLst>
          </p:cNvPr>
          <p:cNvSpPr txBox="1"/>
          <p:nvPr/>
        </p:nvSpPr>
        <p:spPr>
          <a:xfrm>
            <a:off x="8904963" y="1738984"/>
            <a:ext cx="2362159" cy="8955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2"/>
              </a:buClr>
              <a:buSzPts val="2000"/>
              <a:buFont typeface="Roboto Medium"/>
              <a:buNone/>
            </a:pPr>
            <a:r>
              <a:rPr lang="en-US" sz="2000" b="1" noProof="0" dirty="0">
                <a:solidFill>
                  <a:schemeClr val="dk2"/>
                </a:solidFill>
                <a:latin typeface="Roboto Medium"/>
                <a:ea typeface="Roboto Medium"/>
                <a:cs typeface="Roboto Medium"/>
                <a:sym typeface="Roboto Medium"/>
              </a:rPr>
              <a:t>Error Handling</a:t>
            </a:r>
            <a:endParaRPr lang="en-US" noProof="0" dirty="0"/>
          </a:p>
        </p:txBody>
      </p:sp>
      <p:sp>
        <p:nvSpPr>
          <p:cNvPr id="244" name="Google Shape;244;p12">
            <a:extLst>
              <a:ext uri="{FF2B5EF4-FFF2-40B4-BE49-F238E27FC236}">
                <a16:creationId xmlns:a16="http://schemas.microsoft.com/office/drawing/2014/main" id="{58E51E97-449A-3477-0727-9BD387B21566}"/>
              </a:ext>
            </a:extLst>
          </p:cNvPr>
          <p:cNvSpPr txBox="1"/>
          <p:nvPr/>
        </p:nvSpPr>
        <p:spPr>
          <a:xfrm>
            <a:off x="8836295" y="2585711"/>
            <a:ext cx="2499494" cy="895532"/>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noProof="0" dirty="0">
                <a:solidFill>
                  <a:schemeClr val="dk1"/>
                </a:solidFill>
                <a:latin typeface="Roboto"/>
                <a:ea typeface="Roboto"/>
                <a:cs typeface="Roboto"/>
                <a:sym typeface="Roboto"/>
              </a:rPr>
              <a:t>Deleted the row with RAVLT perc forgetting = -316.667 and RAVLT forgetting = -19.</a:t>
            </a:r>
            <a:endParaRPr lang="en-US" noProof="0" dirty="0"/>
          </a:p>
        </p:txBody>
      </p:sp>
      <p:sp>
        <p:nvSpPr>
          <p:cNvPr id="245" name="Google Shape;245;p12">
            <a:extLst>
              <a:ext uri="{FF2B5EF4-FFF2-40B4-BE49-F238E27FC236}">
                <a16:creationId xmlns:a16="http://schemas.microsoft.com/office/drawing/2014/main" id="{5DC2D949-3592-7E3E-AA1A-F48E745A7708}"/>
              </a:ext>
            </a:extLst>
          </p:cNvPr>
          <p:cNvSpPr/>
          <p:nvPr/>
        </p:nvSpPr>
        <p:spPr>
          <a:xfrm>
            <a:off x="1678133" y="1346755"/>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1</a:t>
            </a:r>
            <a:endParaRPr lang="en-US" noProof="0" dirty="0"/>
          </a:p>
        </p:txBody>
      </p:sp>
      <p:sp>
        <p:nvSpPr>
          <p:cNvPr id="246" name="Google Shape;246;p12">
            <a:extLst>
              <a:ext uri="{FF2B5EF4-FFF2-40B4-BE49-F238E27FC236}">
                <a16:creationId xmlns:a16="http://schemas.microsoft.com/office/drawing/2014/main" id="{474C91D1-7BA5-B088-F19B-75444935BABC}"/>
              </a:ext>
            </a:extLst>
          </p:cNvPr>
          <p:cNvSpPr txBox="1"/>
          <p:nvPr/>
        </p:nvSpPr>
        <p:spPr>
          <a:xfrm>
            <a:off x="754892" y="1738984"/>
            <a:ext cx="2362159" cy="895532"/>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dk2"/>
                </a:solidFill>
                <a:latin typeface="Roboto Medium"/>
                <a:ea typeface="Roboto Medium"/>
                <a:cs typeface="Roboto Medium"/>
                <a:sym typeface="Roboto Medium"/>
              </a:rPr>
              <a:t>Selection of baseline visits only</a:t>
            </a:r>
            <a:endParaRPr lang="en-US" noProof="0" dirty="0"/>
          </a:p>
        </p:txBody>
      </p:sp>
      <p:sp>
        <p:nvSpPr>
          <p:cNvPr id="247" name="Google Shape;247;p12">
            <a:extLst>
              <a:ext uri="{FF2B5EF4-FFF2-40B4-BE49-F238E27FC236}">
                <a16:creationId xmlns:a16="http://schemas.microsoft.com/office/drawing/2014/main" id="{7465199D-643B-1D3B-4933-620EB5F832AB}"/>
              </a:ext>
            </a:extLst>
          </p:cNvPr>
          <p:cNvSpPr txBox="1"/>
          <p:nvPr/>
        </p:nvSpPr>
        <p:spPr>
          <a:xfrm>
            <a:off x="754892" y="2608767"/>
            <a:ext cx="2362159" cy="1338082"/>
          </a:xfrm>
          <a:prstGeom prst="rect">
            <a:avLst/>
          </a:prstGeom>
          <a:noFill/>
          <a:ln>
            <a:noFill/>
          </a:ln>
        </p:spPr>
        <p:txBody>
          <a:bodyPr spcFirstLastPara="1" wrap="square" lIns="91425" tIns="45700" rIns="91425" bIns="45700" anchor="t" anchorCtr="0">
            <a:normAutofit lnSpcReduction="10000"/>
          </a:bodyPr>
          <a:lstStyle/>
          <a:p>
            <a:pPr lvl="0" algn="ctr">
              <a:buClr>
                <a:schemeClr val="dk1"/>
              </a:buClr>
              <a:buSzPts val="1400"/>
            </a:pPr>
            <a:r>
              <a:rPr lang="en-US" noProof="0" dirty="0">
                <a:solidFill>
                  <a:schemeClr val="dk1"/>
                </a:solidFill>
                <a:latin typeface="Roboto"/>
                <a:ea typeface="Roboto"/>
                <a:cs typeface="Roboto"/>
                <a:sym typeface="Roboto"/>
              </a:rPr>
              <a:t>Only baseline visits were considered (VISCODE == 'bl'), so as to predict the diagnosis based on the information from the first visit.</a:t>
            </a:r>
            <a:endParaRPr lang="en-US" noProof="0" dirty="0"/>
          </a:p>
        </p:txBody>
      </p:sp>
      <p:cxnSp>
        <p:nvCxnSpPr>
          <p:cNvPr id="5" name="Google Shape;232;p12">
            <a:extLst>
              <a:ext uri="{FF2B5EF4-FFF2-40B4-BE49-F238E27FC236}">
                <a16:creationId xmlns:a16="http://schemas.microsoft.com/office/drawing/2014/main" id="{870170E1-74F9-7E0B-45EB-34A1B42EA5A5}"/>
              </a:ext>
            </a:extLst>
          </p:cNvPr>
          <p:cNvCxnSpPr>
            <a:cxnSpLocks/>
          </p:cNvCxnSpPr>
          <p:nvPr/>
        </p:nvCxnSpPr>
        <p:spPr>
          <a:xfrm>
            <a:off x="924877" y="4483846"/>
            <a:ext cx="10401376" cy="0"/>
          </a:xfrm>
          <a:prstGeom prst="straightConnector1">
            <a:avLst/>
          </a:prstGeom>
          <a:noFill/>
          <a:ln w="28575" cap="flat" cmpd="sng">
            <a:solidFill>
              <a:schemeClr val="accent1"/>
            </a:solidFill>
            <a:prstDash val="solid"/>
            <a:miter lim="800000"/>
            <a:headEnd type="none" w="sm" len="sm"/>
            <a:tailEnd type="triangle" w="lg" len="lg"/>
          </a:ln>
        </p:spPr>
      </p:cxnSp>
      <p:sp>
        <p:nvSpPr>
          <p:cNvPr id="6" name="Google Shape;236;p12">
            <a:extLst>
              <a:ext uri="{FF2B5EF4-FFF2-40B4-BE49-F238E27FC236}">
                <a16:creationId xmlns:a16="http://schemas.microsoft.com/office/drawing/2014/main" id="{1C2F4221-9F32-407C-228D-621CAA3B156A}"/>
              </a:ext>
            </a:extLst>
          </p:cNvPr>
          <p:cNvSpPr/>
          <p:nvPr/>
        </p:nvSpPr>
        <p:spPr>
          <a:xfrm>
            <a:off x="4394823" y="4212718"/>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6</a:t>
            </a:r>
            <a:endParaRPr lang="en-US" noProof="0" dirty="0"/>
          </a:p>
        </p:txBody>
      </p:sp>
      <p:sp>
        <p:nvSpPr>
          <p:cNvPr id="7" name="Google Shape;237;p12">
            <a:extLst>
              <a:ext uri="{FF2B5EF4-FFF2-40B4-BE49-F238E27FC236}">
                <a16:creationId xmlns:a16="http://schemas.microsoft.com/office/drawing/2014/main" id="{B8CB28DA-D576-82B1-72F2-5A1E32AA45B0}"/>
              </a:ext>
            </a:extLst>
          </p:cNvPr>
          <p:cNvSpPr txBox="1"/>
          <p:nvPr/>
        </p:nvSpPr>
        <p:spPr>
          <a:xfrm>
            <a:off x="3247054" y="4604947"/>
            <a:ext cx="2756676" cy="895532"/>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dk2"/>
                </a:solidFill>
                <a:latin typeface="Roboto Medium"/>
                <a:ea typeface="Roboto Medium"/>
                <a:cs typeface="Roboto Medium"/>
                <a:sym typeface="Roboto Medium"/>
              </a:rPr>
              <a:t>Encoding of categorical variables</a:t>
            </a:r>
            <a:endParaRPr lang="en-US" noProof="0" dirty="0"/>
          </a:p>
        </p:txBody>
      </p:sp>
      <p:sp>
        <p:nvSpPr>
          <p:cNvPr id="8" name="Google Shape;238;p12">
            <a:extLst>
              <a:ext uri="{FF2B5EF4-FFF2-40B4-BE49-F238E27FC236}">
                <a16:creationId xmlns:a16="http://schemas.microsoft.com/office/drawing/2014/main" id="{88189C71-25F7-874D-A7EC-1AA0DE152DA9}"/>
              </a:ext>
            </a:extLst>
          </p:cNvPr>
          <p:cNvSpPr txBox="1"/>
          <p:nvPr/>
        </p:nvSpPr>
        <p:spPr>
          <a:xfrm>
            <a:off x="3117051" y="5474730"/>
            <a:ext cx="3071221" cy="1205988"/>
          </a:xfrm>
          <a:prstGeom prst="rect">
            <a:avLst/>
          </a:prstGeom>
          <a:noFill/>
          <a:ln>
            <a:noFill/>
          </a:ln>
        </p:spPr>
        <p:txBody>
          <a:bodyPr spcFirstLastPara="1" wrap="square" lIns="91425" tIns="45700" rIns="91425" bIns="45700" anchor="t" anchorCtr="0">
            <a:normAutofit/>
          </a:bodyPr>
          <a:lstStyle/>
          <a:p>
            <a:r>
              <a:rPr lang="en-US" noProof="0" dirty="0"/>
              <a:t>One-hot encoding (PTMARRY), binary mapping (PTGENDER: Male=1, Female=0) and ordinal encoding for DX (CN=0, EMCI=1, LMCI=2, AD=3).</a:t>
            </a:r>
          </a:p>
        </p:txBody>
      </p:sp>
      <p:sp>
        <p:nvSpPr>
          <p:cNvPr id="9" name="Google Shape;239;p12">
            <a:extLst>
              <a:ext uri="{FF2B5EF4-FFF2-40B4-BE49-F238E27FC236}">
                <a16:creationId xmlns:a16="http://schemas.microsoft.com/office/drawing/2014/main" id="{88D5AAB8-076D-3669-A78A-EA3C811B42BD}"/>
              </a:ext>
            </a:extLst>
          </p:cNvPr>
          <p:cNvSpPr/>
          <p:nvPr/>
        </p:nvSpPr>
        <p:spPr>
          <a:xfrm>
            <a:off x="7111513" y="4212718"/>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7</a:t>
            </a:r>
            <a:endParaRPr lang="en-US" noProof="0" dirty="0"/>
          </a:p>
        </p:txBody>
      </p:sp>
      <p:sp>
        <p:nvSpPr>
          <p:cNvPr id="10" name="Google Shape;240;p12">
            <a:extLst>
              <a:ext uri="{FF2B5EF4-FFF2-40B4-BE49-F238E27FC236}">
                <a16:creationId xmlns:a16="http://schemas.microsoft.com/office/drawing/2014/main" id="{6343E847-D925-3064-5CBE-CA880B9983C1}"/>
              </a:ext>
            </a:extLst>
          </p:cNvPr>
          <p:cNvSpPr txBox="1"/>
          <p:nvPr/>
        </p:nvSpPr>
        <p:spPr>
          <a:xfrm>
            <a:off x="6003730" y="4604947"/>
            <a:ext cx="2716692" cy="8955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2"/>
              </a:buClr>
              <a:buSzPts val="2000"/>
              <a:buFont typeface="Roboto Medium"/>
              <a:buNone/>
            </a:pPr>
            <a:r>
              <a:rPr lang="en-US" sz="2000" b="1" noProof="0" dirty="0">
                <a:solidFill>
                  <a:schemeClr val="dk2"/>
                </a:solidFill>
                <a:latin typeface="Roboto Medium"/>
                <a:ea typeface="Roboto Medium"/>
                <a:cs typeface="Roboto Medium"/>
                <a:sym typeface="Roboto Medium"/>
              </a:rPr>
              <a:t>Preliminary Feature Reduction</a:t>
            </a:r>
            <a:endParaRPr lang="en-US" noProof="0" dirty="0"/>
          </a:p>
        </p:txBody>
      </p:sp>
      <p:sp>
        <p:nvSpPr>
          <p:cNvPr id="11" name="Google Shape;241;p12">
            <a:extLst>
              <a:ext uri="{FF2B5EF4-FFF2-40B4-BE49-F238E27FC236}">
                <a16:creationId xmlns:a16="http://schemas.microsoft.com/office/drawing/2014/main" id="{CFA4CEC1-C81D-3670-689F-0EB0047DB0AB}"/>
              </a:ext>
            </a:extLst>
          </p:cNvPr>
          <p:cNvSpPr txBox="1"/>
          <p:nvPr/>
        </p:nvSpPr>
        <p:spPr>
          <a:xfrm>
            <a:off x="6188272" y="5474730"/>
            <a:ext cx="2362159" cy="1205988"/>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noProof="0" dirty="0">
                <a:solidFill>
                  <a:schemeClr val="dk1"/>
                </a:solidFill>
                <a:latin typeface="Roboto"/>
                <a:ea typeface="Roboto"/>
                <a:cs typeface="Roboto"/>
                <a:sym typeface="Roboto"/>
              </a:rPr>
              <a:t>Removal of columns not relevant to the diagnosis.</a:t>
            </a:r>
            <a:endParaRPr lang="en-US" noProof="0" dirty="0"/>
          </a:p>
        </p:txBody>
      </p:sp>
      <p:sp>
        <p:nvSpPr>
          <p:cNvPr id="12" name="Google Shape;242;p12">
            <a:extLst>
              <a:ext uri="{FF2B5EF4-FFF2-40B4-BE49-F238E27FC236}">
                <a16:creationId xmlns:a16="http://schemas.microsoft.com/office/drawing/2014/main" id="{D031A4E3-FE0B-45C2-63F0-745E77A207C3}"/>
              </a:ext>
            </a:extLst>
          </p:cNvPr>
          <p:cNvSpPr/>
          <p:nvPr/>
        </p:nvSpPr>
        <p:spPr>
          <a:xfrm>
            <a:off x="9828204" y="4212718"/>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8</a:t>
            </a:r>
            <a:endParaRPr lang="en-US" noProof="0" dirty="0"/>
          </a:p>
        </p:txBody>
      </p:sp>
      <p:sp>
        <p:nvSpPr>
          <p:cNvPr id="13" name="Google Shape;243;p12">
            <a:extLst>
              <a:ext uri="{FF2B5EF4-FFF2-40B4-BE49-F238E27FC236}">
                <a16:creationId xmlns:a16="http://schemas.microsoft.com/office/drawing/2014/main" id="{CACC8508-2D23-B598-BBFB-DDB7FD7012F1}"/>
              </a:ext>
            </a:extLst>
          </p:cNvPr>
          <p:cNvSpPr txBox="1"/>
          <p:nvPr/>
        </p:nvSpPr>
        <p:spPr>
          <a:xfrm>
            <a:off x="8904963" y="4604947"/>
            <a:ext cx="2362159" cy="895532"/>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dk2"/>
                </a:solidFill>
                <a:latin typeface="Roboto Medium"/>
                <a:ea typeface="Roboto Medium"/>
                <a:cs typeface="Roboto Medium"/>
                <a:sym typeface="Roboto Medium"/>
              </a:rPr>
              <a:t>Splitting train/test</a:t>
            </a:r>
            <a:endParaRPr lang="en-US" noProof="0" dirty="0"/>
          </a:p>
        </p:txBody>
      </p:sp>
      <p:sp>
        <p:nvSpPr>
          <p:cNvPr id="14" name="Google Shape;244;p12">
            <a:extLst>
              <a:ext uri="{FF2B5EF4-FFF2-40B4-BE49-F238E27FC236}">
                <a16:creationId xmlns:a16="http://schemas.microsoft.com/office/drawing/2014/main" id="{87497132-584F-5F5F-1B4D-59690F844A1A}"/>
              </a:ext>
            </a:extLst>
          </p:cNvPr>
          <p:cNvSpPr txBox="1"/>
          <p:nvPr/>
        </p:nvSpPr>
        <p:spPr>
          <a:xfrm>
            <a:off x="8904963" y="5474730"/>
            <a:ext cx="2362159" cy="1205988"/>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i="1" noProof="0" dirty="0">
                <a:solidFill>
                  <a:schemeClr val="dk1"/>
                </a:solidFill>
                <a:latin typeface="Roboto"/>
                <a:ea typeface="Roboto"/>
                <a:cs typeface="Roboto"/>
                <a:sym typeface="Roboto"/>
              </a:rPr>
              <a:t>Separation into training and test datasets while avoiding leakage.</a:t>
            </a:r>
            <a:endParaRPr lang="en-US" i="1" noProof="0" dirty="0"/>
          </a:p>
        </p:txBody>
      </p:sp>
      <p:sp>
        <p:nvSpPr>
          <p:cNvPr id="15" name="Google Shape;245;p12">
            <a:extLst>
              <a:ext uri="{FF2B5EF4-FFF2-40B4-BE49-F238E27FC236}">
                <a16:creationId xmlns:a16="http://schemas.microsoft.com/office/drawing/2014/main" id="{53EDD690-3E4A-D65E-D1E6-BF036F571AE8}"/>
              </a:ext>
            </a:extLst>
          </p:cNvPr>
          <p:cNvSpPr/>
          <p:nvPr/>
        </p:nvSpPr>
        <p:spPr>
          <a:xfrm>
            <a:off x="1678133" y="4212718"/>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5</a:t>
            </a:r>
            <a:endParaRPr lang="en-US" noProof="0" dirty="0"/>
          </a:p>
        </p:txBody>
      </p:sp>
      <p:sp>
        <p:nvSpPr>
          <p:cNvPr id="16" name="Google Shape;246;p12">
            <a:extLst>
              <a:ext uri="{FF2B5EF4-FFF2-40B4-BE49-F238E27FC236}">
                <a16:creationId xmlns:a16="http://schemas.microsoft.com/office/drawing/2014/main" id="{ED0E49A9-455F-8446-193B-12471F8E6429}"/>
              </a:ext>
            </a:extLst>
          </p:cNvPr>
          <p:cNvSpPr txBox="1"/>
          <p:nvPr/>
        </p:nvSpPr>
        <p:spPr>
          <a:xfrm>
            <a:off x="754892" y="4604947"/>
            <a:ext cx="2362159" cy="895532"/>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dk2"/>
                </a:solidFill>
                <a:latin typeface="Roboto Medium"/>
                <a:ea typeface="Roboto Medium"/>
                <a:cs typeface="Roboto Medium"/>
                <a:sym typeface="Roboto Medium"/>
              </a:rPr>
              <a:t>Text Category Cleaning</a:t>
            </a:r>
            <a:endParaRPr lang="en-US" noProof="0" dirty="0"/>
          </a:p>
        </p:txBody>
      </p:sp>
      <p:sp>
        <p:nvSpPr>
          <p:cNvPr id="17" name="Google Shape;247;p12">
            <a:extLst>
              <a:ext uri="{FF2B5EF4-FFF2-40B4-BE49-F238E27FC236}">
                <a16:creationId xmlns:a16="http://schemas.microsoft.com/office/drawing/2014/main" id="{ECACFBBF-E992-BF13-83CE-FC00D35924E7}"/>
              </a:ext>
            </a:extLst>
          </p:cNvPr>
          <p:cNvSpPr txBox="1"/>
          <p:nvPr/>
        </p:nvSpPr>
        <p:spPr>
          <a:xfrm>
            <a:off x="754892" y="5474729"/>
            <a:ext cx="2362159" cy="1205989"/>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noProof="0" dirty="0">
                <a:solidFill>
                  <a:schemeClr val="dk1"/>
                </a:solidFill>
                <a:latin typeface="Roboto"/>
                <a:ea typeface="Roboto"/>
                <a:cs typeface="Roboto"/>
                <a:sym typeface="Roboto"/>
              </a:rPr>
              <a:t>Features representing ethnicity and social status have been standardized for better readability and to avoid inconsistencies.</a:t>
            </a:r>
            <a:endParaRPr lang="en-US" noProof="0" dirty="0"/>
          </a:p>
        </p:txBody>
      </p:sp>
    </p:spTree>
    <p:extLst>
      <p:ext uri="{BB962C8B-B14F-4D97-AF65-F5344CB8AC3E}">
        <p14:creationId xmlns:p14="http://schemas.microsoft.com/office/powerpoint/2010/main" val="3566973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a:extLst>
            <a:ext uri="{FF2B5EF4-FFF2-40B4-BE49-F238E27FC236}">
              <a16:creationId xmlns:a16="http://schemas.microsoft.com/office/drawing/2014/main" id="{A333D07E-21CA-B5FF-4B4D-CA90DC081FAD}"/>
            </a:ext>
          </a:extLst>
        </p:cNvPr>
        <p:cNvGrpSpPr/>
        <p:nvPr/>
      </p:nvGrpSpPr>
      <p:grpSpPr>
        <a:xfrm>
          <a:off x="0" y="0"/>
          <a:ext cx="0" cy="0"/>
          <a:chOff x="0" y="0"/>
          <a:chExt cx="0" cy="0"/>
        </a:xfrm>
      </p:grpSpPr>
      <p:sp>
        <p:nvSpPr>
          <p:cNvPr id="260" name="Google Shape;260;p13">
            <a:extLst>
              <a:ext uri="{FF2B5EF4-FFF2-40B4-BE49-F238E27FC236}">
                <a16:creationId xmlns:a16="http://schemas.microsoft.com/office/drawing/2014/main" id="{5638B59F-6045-B636-CD45-5FF2C1887DDC}"/>
              </a:ext>
            </a:extLst>
          </p:cNvPr>
          <p:cNvSpPr txBox="1"/>
          <p:nvPr/>
        </p:nvSpPr>
        <p:spPr>
          <a:xfrm>
            <a:off x="197637" y="2255337"/>
            <a:ext cx="5977036" cy="4596090"/>
          </a:xfrm>
          <a:prstGeom prst="rect">
            <a:avLst/>
          </a:prstGeom>
          <a:noFill/>
          <a:ln>
            <a:noFill/>
          </a:ln>
        </p:spPr>
        <p:txBody>
          <a:bodyPr spcFirstLastPara="1" wrap="square" lIns="91425" tIns="45700" rIns="91425" bIns="45700" anchor="t" anchorCtr="0">
            <a:spAutoFit/>
          </a:bodyPr>
          <a:lstStyle/>
          <a:p>
            <a:pPr marL="228600" marR="0" lvl="0" indent="-228600" algn="l" rtl="0">
              <a:lnSpc>
                <a:spcPct val="100000"/>
              </a:lnSpc>
              <a:spcBef>
                <a:spcPts val="0"/>
              </a:spcBef>
              <a:spcAft>
                <a:spcPts val="0"/>
              </a:spcAft>
              <a:buClr>
                <a:schemeClr val="dk1"/>
              </a:buClr>
              <a:buSzPts val="2000"/>
              <a:buFont typeface="Arial"/>
              <a:buChar char="•"/>
            </a:pPr>
            <a:r>
              <a:rPr lang="en-US" sz="1800" u="none" strike="noStrike" cap="none" noProof="0" dirty="0">
                <a:solidFill>
                  <a:schemeClr val="dk1"/>
                </a:solidFill>
                <a:latin typeface="Roboto"/>
                <a:ea typeface="Roboto"/>
                <a:cs typeface="Roboto"/>
                <a:sym typeface="Roboto"/>
              </a:rPr>
              <a:t>DX_bl has 5 possible values:</a:t>
            </a:r>
          </a:p>
          <a:p>
            <a:pPr marL="285750" lvl="2" indent="-285750">
              <a:buClr>
                <a:schemeClr val="dk1"/>
              </a:buClr>
              <a:buSzPts val="2000"/>
              <a:buFont typeface="Courier New" panose="02070309020205020404" pitchFamily="49" charset="0"/>
              <a:buChar char="o"/>
            </a:pPr>
            <a:r>
              <a:rPr lang="en-US" noProof="0" dirty="0"/>
              <a:t>CN: Cognitively Normal</a:t>
            </a:r>
          </a:p>
          <a:p>
            <a:pPr marL="285750" lvl="2" indent="-285750">
              <a:buClr>
                <a:schemeClr val="dk1"/>
              </a:buClr>
              <a:buSzPts val="2000"/>
              <a:buFont typeface="Courier New" panose="02070309020205020404" pitchFamily="49" charset="0"/>
              <a:buChar char="o"/>
            </a:pPr>
            <a:r>
              <a:rPr lang="en-US" noProof="0" dirty="0"/>
              <a:t>SMC: Subjective Memory Concern</a:t>
            </a:r>
          </a:p>
          <a:p>
            <a:pPr marL="285750" lvl="2" indent="-285750">
              <a:buClr>
                <a:schemeClr val="dk1"/>
              </a:buClr>
              <a:buSzPts val="2000"/>
              <a:buFont typeface="Courier New" panose="02070309020205020404" pitchFamily="49" charset="0"/>
              <a:buChar char="o"/>
            </a:pPr>
            <a:r>
              <a:rPr lang="en-US" noProof="0" dirty="0"/>
              <a:t>EMCI: Early Mild Cognitive Impairment</a:t>
            </a:r>
          </a:p>
          <a:p>
            <a:pPr marL="285750" lvl="2" indent="-285750">
              <a:buClr>
                <a:schemeClr val="dk1"/>
              </a:buClr>
              <a:buSzPts val="2000"/>
              <a:buFont typeface="Courier New" panose="02070309020205020404" pitchFamily="49" charset="0"/>
              <a:buChar char="o"/>
            </a:pPr>
            <a:r>
              <a:rPr lang="en-US" noProof="0" dirty="0"/>
              <a:t>LMCI: Late Mild Cognitive Impairment</a:t>
            </a:r>
          </a:p>
          <a:p>
            <a:pPr marL="285750" lvl="2" indent="-285750">
              <a:buClr>
                <a:schemeClr val="dk1"/>
              </a:buClr>
              <a:buSzPts val="2000"/>
              <a:buFont typeface="Courier New" panose="02070309020205020404" pitchFamily="49" charset="0"/>
              <a:buChar char="o"/>
            </a:pPr>
            <a:r>
              <a:rPr lang="en-US" noProof="0" dirty="0"/>
              <a:t>AD: Alzheimer’s Disease</a:t>
            </a:r>
          </a:p>
          <a:p>
            <a:pPr lvl="2">
              <a:buClr>
                <a:schemeClr val="dk1"/>
              </a:buClr>
              <a:buSzPts val="2000"/>
            </a:pPr>
            <a:endParaRPr lang="en-US" noProof="0" dirty="0"/>
          </a:p>
          <a:p>
            <a:pPr marL="228600" lvl="0" indent="-228600">
              <a:buClr>
                <a:schemeClr val="dk1"/>
              </a:buClr>
              <a:buSzPts val="2000"/>
              <a:buFont typeface="Arial"/>
              <a:buChar char="•"/>
            </a:pPr>
            <a:r>
              <a:rPr lang="en-US" sz="1800" noProof="0" dirty="0">
                <a:solidFill>
                  <a:schemeClr val="dk1"/>
                </a:solidFill>
                <a:latin typeface="Roboto"/>
                <a:ea typeface="Roboto"/>
                <a:cs typeface="Roboto"/>
                <a:sym typeface="Roboto"/>
              </a:rPr>
              <a:t>DX has 3 possible values:</a:t>
            </a:r>
          </a:p>
          <a:p>
            <a:pPr marL="285750" lvl="2" indent="-285750">
              <a:buClr>
                <a:schemeClr val="dk1"/>
              </a:buClr>
              <a:buSzPts val="2000"/>
              <a:buFont typeface="Courier New" panose="02070309020205020404" pitchFamily="49" charset="0"/>
              <a:buChar char="o"/>
            </a:pPr>
            <a:r>
              <a:rPr lang="en-US" noProof="0" dirty="0"/>
              <a:t>CN: Cognitively Normal</a:t>
            </a:r>
          </a:p>
          <a:p>
            <a:pPr marL="285750" lvl="2" indent="-285750">
              <a:buClr>
                <a:schemeClr val="dk1"/>
              </a:buClr>
              <a:buSzPts val="2000"/>
              <a:buFont typeface="Courier New" panose="02070309020205020404" pitchFamily="49" charset="0"/>
              <a:buChar char="o"/>
            </a:pPr>
            <a:r>
              <a:rPr lang="en-US" noProof="0" dirty="0"/>
              <a:t>MCI: Mild Cognitive Impairment</a:t>
            </a:r>
          </a:p>
          <a:p>
            <a:pPr marL="285750" lvl="2" indent="-285750">
              <a:buClr>
                <a:schemeClr val="dk1"/>
              </a:buClr>
              <a:buSzPts val="2000"/>
              <a:buFont typeface="Courier New" panose="02070309020205020404" pitchFamily="49" charset="0"/>
              <a:buChar char="o"/>
            </a:pPr>
            <a:r>
              <a:rPr lang="en-US" noProof="0" dirty="0"/>
              <a:t>Dementia: Alzheimer’s Disease</a:t>
            </a:r>
          </a:p>
          <a:p>
            <a:pPr marL="228600" marR="0" lvl="0" indent="-228600" algn="l" rtl="0">
              <a:lnSpc>
                <a:spcPct val="100000"/>
              </a:lnSpc>
              <a:spcBef>
                <a:spcPts val="2200"/>
              </a:spcBef>
              <a:spcAft>
                <a:spcPts val="0"/>
              </a:spcAft>
              <a:buClr>
                <a:schemeClr val="dk1"/>
              </a:buClr>
              <a:buSzPts val="2000"/>
              <a:buFont typeface="Arial"/>
              <a:buChar char="•"/>
            </a:pPr>
            <a:r>
              <a:rPr lang="en-US" sz="1800" b="1" u="none" strike="noStrike" cap="none" noProof="0" dirty="0">
                <a:solidFill>
                  <a:schemeClr val="dk1"/>
                </a:solidFill>
                <a:latin typeface="Roboto"/>
                <a:ea typeface="Roboto"/>
                <a:cs typeface="Roboto"/>
                <a:sym typeface="Roboto"/>
              </a:rPr>
              <a:t>We create a new DX as our target with this 4 classe</a:t>
            </a:r>
            <a:r>
              <a:rPr lang="en-US" sz="1800" b="1" noProof="0" dirty="0">
                <a:solidFill>
                  <a:schemeClr val="dk1"/>
                </a:solidFill>
                <a:latin typeface="Roboto"/>
                <a:ea typeface="Roboto"/>
                <a:cs typeface="Roboto"/>
                <a:sym typeface="Roboto"/>
              </a:rPr>
              <a:t>s:</a:t>
            </a:r>
          </a:p>
          <a:p>
            <a:pPr marL="285750" lvl="2" indent="-285750">
              <a:buClr>
                <a:schemeClr val="dk1"/>
              </a:buClr>
              <a:buSzPts val="2000"/>
              <a:buFont typeface="Courier New" panose="02070309020205020404" pitchFamily="49" charset="0"/>
              <a:buChar char="o"/>
            </a:pPr>
            <a:r>
              <a:rPr lang="en-US" noProof="0" dirty="0"/>
              <a:t>CN: Cognitively Normal</a:t>
            </a:r>
          </a:p>
          <a:p>
            <a:pPr marL="285750" lvl="2" indent="-285750">
              <a:buClr>
                <a:schemeClr val="dk1"/>
              </a:buClr>
              <a:buSzPts val="2000"/>
              <a:buFont typeface="Courier New" panose="02070309020205020404" pitchFamily="49" charset="0"/>
              <a:buChar char="o"/>
            </a:pPr>
            <a:r>
              <a:rPr lang="en-US" noProof="0" dirty="0"/>
              <a:t>EMCI: Early Mild Cognitive Impairment</a:t>
            </a:r>
          </a:p>
          <a:p>
            <a:pPr marL="285750" lvl="2" indent="-285750">
              <a:buClr>
                <a:schemeClr val="dk1"/>
              </a:buClr>
              <a:buSzPts val="2000"/>
              <a:buFont typeface="Courier New" panose="02070309020205020404" pitchFamily="49" charset="0"/>
              <a:buChar char="o"/>
            </a:pPr>
            <a:r>
              <a:rPr lang="en-US" noProof="0" dirty="0"/>
              <a:t>LMCI: Late Mild Cognitive Impairment</a:t>
            </a:r>
          </a:p>
          <a:p>
            <a:pPr marL="285750" lvl="2" indent="-285750">
              <a:buClr>
                <a:schemeClr val="dk1"/>
              </a:buClr>
              <a:buSzPts val="2000"/>
              <a:buFont typeface="Courier New" panose="02070309020205020404" pitchFamily="49" charset="0"/>
              <a:buChar char="o"/>
            </a:pPr>
            <a:r>
              <a:rPr lang="en-US" noProof="0" dirty="0"/>
              <a:t>AD: Alzheimer’s Disease</a:t>
            </a:r>
            <a:endParaRPr lang="en-US" sz="2000" b="1" noProof="0" dirty="0">
              <a:solidFill>
                <a:schemeClr val="dk1"/>
              </a:solidFill>
              <a:latin typeface="Roboto"/>
              <a:ea typeface="Roboto"/>
              <a:cs typeface="Roboto"/>
              <a:sym typeface="Roboto"/>
            </a:endParaRPr>
          </a:p>
          <a:p>
            <a:pPr marL="228600" marR="0" lvl="0" indent="-228600" algn="l" rtl="0">
              <a:lnSpc>
                <a:spcPct val="100000"/>
              </a:lnSpc>
              <a:spcBef>
                <a:spcPts val="2200"/>
              </a:spcBef>
              <a:spcAft>
                <a:spcPts val="0"/>
              </a:spcAft>
              <a:buClr>
                <a:schemeClr val="dk1"/>
              </a:buClr>
              <a:buSzPts val="2000"/>
              <a:buFont typeface="Arial"/>
              <a:buChar char="•"/>
            </a:pPr>
            <a:endParaRPr lang="en-US" sz="2000" b="1" u="none" strike="noStrike" cap="none" noProof="0" dirty="0">
              <a:solidFill>
                <a:schemeClr val="dk1"/>
              </a:solidFill>
              <a:latin typeface="Roboto"/>
              <a:ea typeface="Roboto"/>
              <a:cs typeface="Roboto"/>
              <a:sym typeface="Roboto"/>
            </a:endParaRPr>
          </a:p>
        </p:txBody>
      </p:sp>
      <p:sp>
        <p:nvSpPr>
          <p:cNvPr id="2" name="Google Shape;205;p10">
            <a:extLst>
              <a:ext uri="{FF2B5EF4-FFF2-40B4-BE49-F238E27FC236}">
                <a16:creationId xmlns:a16="http://schemas.microsoft.com/office/drawing/2014/main" id="{9AAE8C7B-B35B-FD72-1260-8933856DA361}"/>
              </a:ext>
            </a:extLst>
          </p:cNvPr>
          <p:cNvSpPr/>
          <p:nvPr/>
        </p:nvSpPr>
        <p:spPr>
          <a:xfrm>
            <a:off x="0" y="1108429"/>
            <a:ext cx="12192000" cy="8955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1"/>
              </a:solidFill>
              <a:latin typeface="Roboto"/>
              <a:ea typeface="Roboto"/>
              <a:cs typeface="Roboto"/>
              <a:sym typeface="Roboto"/>
            </a:endParaRPr>
          </a:p>
        </p:txBody>
      </p:sp>
      <p:sp>
        <p:nvSpPr>
          <p:cNvPr id="3" name="Google Shape;206;p10">
            <a:extLst>
              <a:ext uri="{FF2B5EF4-FFF2-40B4-BE49-F238E27FC236}">
                <a16:creationId xmlns:a16="http://schemas.microsoft.com/office/drawing/2014/main" id="{2DD601CF-2A26-0E0C-DE0B-64B3E5BD3CEF}"/>
              </a:ext>
            </a:extLst>
          </p:cNvPr>
          <p:cNvSpPr txBox="1"/>
          <p:nvPr/>
        </p:nvSpPr>
        <p:spPr>
          <a:xfrm>
            <a:off x="927615" y="1108428"/>
            <a:ext cx="10342245" cy="895532"/>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Roboto Medium"/>
              <a:buNone/>
            </a:pPr>
            <a:r>
              <a:rPr lang="en-US" sz="3200" b="1" noProof="0" dirty="0">
                <a:solidFill>
                  <a:schemeClr val="lt1"/>
                </a:solidFill>
                <a:latin typeface="Roboto Medium"/>
                <a:ea typeface="Roboto Medium"/>
                <a:cs typeface="Roboto Medium"/>
                <a:sym typeface="Roboto Medium"/>
              </a:rPr>
              <a:t>Multiclass Problem: DX and DX_bl</a:t>
            </a:r>
            <a:endParaRPr lang="en-US" noProof="0" dirty="0"/>
          </a:p>
        </p:txBody>
      </p:sp>
      <p:sp>
        <p:nvSpPr>
          <p:cNvPr id="4" name="Google Shape;153;p5">
            <a:extLst>
              <a:ext uri="{FF2B5EF4-FFF2-40B4-BE49-F238E27FC236}">
                <a16:creationId xmlns:a16="http://schemas.microsoft.com/office/drawing/2014/main" id="{F83D4996-CC97-09D2-31EC-55F7C6BFE212}"/>
              </a:ext>
            </a:extLst>
          </p:cNvPr>
          <p:cNvSpPr txBox="1"/>
          <p:nvPr/>
        </p:nvSpPr>
        <p:spPr>
          <a:xfrm>
            <a:off x="587375"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III</a:t>
            </a:r>
          </a:p>
        </p:txBody>
      </p:sp>
      <p:sp>
        <p:nvSpPr>
          <p:cNvPr id="5" name="Google Shape;166;p6">
            <a:extLst>
              <a:ext uri="{FF2B5EF4-FFF2-40B4-BE49-F238E27FC236}">
                <a16:creationId xmlns:a16="http://schemas.microsoft.com/office/drawing/2014/main" id="{32873710-55C5-E862-0475-FF17C46989C7}"/>
              </a:ext>
            </a:extLst>
          </p:cNvPr>
          <p:cNvSpPr txBox="1"/>
          <p:nvPr/>
        </p:nvSpPr>
        <p:spPr>
          <a:xfrm>
            <a:off x="843554" y="549275"/>
            <a:ext cx="3109013" cy="307736"/>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Preprocessing</a:t>
            </a:r>
            <a:endParaRPr lang="en-US" sz="1400" u="none" strike="noStrike" cap="none" noProof="0" dirty="0">
              <a:solidFill>
                <a:schemeClr val="accent1"/>
              </a:solidFill>
              <a:latin typeface="Roboto"/>
              <a:ea typeface="Roboto"/>
              <a:cs typeface="Roboto"/>
              <a:sym typeface="Roboto"/>
            </a:endParaRPr>
          </a:p>
        </p:txBody>
      </p:sp>
      <p:pic>
        <p:nvPicPr>
          <p:cNvPr id="7" name="Immagine 6">
            <a:extLst>
              <a:ext uri="{FF2B5EF4-FFF2-40B4-BE49-F238E27FC236}">
                <a16:creationId xmlns:a16="http://schemas.microsoft.com/office/drawing/2014/main" id="{4A3640DB-3542-9EB3-DE33-956E7421C401}"/>
              </a:ext>
            </a:extLst>
          </p:cNvPr>
          <p:cNvPicPr>
            <a:picLocks noChangeAspect="1"/>
          </p:cNvPicPr>
          <p:nvPr/>
        </p:nvPicPr>
        <p:blipFill>
          <a:blip r:embed="rId3"/>
          <a:stretch>
            <a:fillRect/>
          </a:stretch>
        </p:blipFill>
        <p:spPr>
          <a:xfrm>
            <a:off x="6258149" y="2255337"/>
            <a:ext cx="5736214" cy="4400508"/>
          </a:xfrm>
          <a:prstGeom prst="rect">
            <a:avLst/>
          </a:prstGeom>
        </p:spPr>
      </p:pic>
    </p:spTree>
    <p:extLst>
      <p:ext uri="{BB962C8B-B14F-4D97-AF65-F5344CB8AC3E}">
        <p14:creationId xmlns:p14="http://schemas.microsoft.com/office/powerpoint/2010/main" val="35013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a:extLst>
            <a:ext uri="{FF2B5EF4-FFF2-40B4-BE49-F238E27FC236}">
              <a16:creationId xmlns:a16="http://schemas.microsoft.com/office/drawing/2014/main" id="{A1124067-CF89-9C20-A971-29019FD8B7CF}"/>
            </a:ext>
          </a:extLst>
        </p:cNvPr>
        <p:cNvGrpSpPr/>
        <p:nvPr/>
      </p:nvGrpSpPr>
      <p:grpSpPr>
        <a:xfrm>
          <a:off x="0" y="0"/>
          <a:ext cx="0" cy="0"/>
          <a:chOff x="0" y="0"/>
          <a:chExt cx="0" cy="0"/>
        </a:xfrm>
      </p:grpSpPr>
      <p:sp>
        <p:nvSpPr>
          <p:cNvPr id="173" name="Google Shape;173;p7">
            <a:extLst>
              <a:ext uri="{FF2B5EF4-FFF2-40B4-BE49-F238E27FC236}">
                <a16:creationId xmlns:a16="http://schemas.microsoft.com/office/drawing/2014/main" id="{F0614C04-176B-622C-A914-ACA19DCC8E72}"/>
              </a:ext>
            </a:extLst>
          </p:cNvPr>
          <p:cNvSpPr txBox="1">
            <a:spLocks noGrp="1"/>
          </p:cNvSpPr>
          <p:nvPr>
            <p:ph type="title"/>
          </p:nvPr>
        </p:nvSpPr>
        <p:spPr>
          <a:xfrm>
            <a:off x="927617" y="1108428"/>
            <a:ext cx="4787382" cy="8955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Data Cleaning</a:t>
            </a:r>
            <a:endParaRPr lang="en-US" noProof="0" dirty="0"/>
          </a:p>
        </p:txBody>
      </p:sp>
      <p:sp>
        <p:nvSpPr>
          <p:cNvPr id="174" name="Google Shape;174;p7">
            <a:extLst>
              <a:ext uri="{FF2B5EF4-FFF2-40B4-BE49-F238E27FC236}">
                <a16:creationId xmlns:a16="http://schemas.microsoft.com/office/drawing/2014/main" id="{29554392-65EE-2C1C-ABAF-822401F0D248}"/>
              </a:ext>
            </a:extLst>
          </p:cNvPr>
          <p:cNvSpPr txBox="1">
            <a:spLocks noGrp="1"/>
          </p:cNvSpPr>
          <p:nvPr>
            <p:ph type="body" idx="1"/>
          </p:nvPr>
        </p:nvSpPr>
        <p:spPr>
          <a:xfrm>
            <a:off x="927618" y="2255337"/>
            <a:ext cx="4787382" cy="4053388"/>
          </a:xfrm>
          <a:prstGeom prst="rect">
            <a:avLst/>
          </a:prstGeom>
          <a:noFill/>
          <a:ln>
            <a:noFill/>
          </a:ln>
        </p:spPr>
        <p:txBody>
          <a:bodyPr spcFirstLastPara="1" wrap="square" lIns="91425" tIns="45700" rIns="91425" bIns="45700" anchor="t" anchorCtr="0">
            <a:normAutofit lnSpcReduction="10000"/>
          </a:bodyPr>
          <a:lstStyle/>
          <a:p>
            <a:pPr marL="228600" lvl="0" indent="-228600">
              <a:lnSpc>
                <a:spcPct val="100000"/>
              </a:lnSpc>
              <a:spcBef>
                <a:spcPts val="0"/>
              </a:spcBef>
              <a:buSzPts val="2000"/>
            </a:pPr>
            <a:r>
              <a:rPr lang="en-US" sz="2400" b="1" noProof="0" dirty="0"/>
              <a:t>Handling missing values:</a:t>
            </a:r>
            <a:br>
              <a:rPr lang="en-US" sz="2400" b="1" noProof="0" dirty="0"/>
            </a:br>
            <a:r>
              <a:rPr lang="en-US" sz="2400" noProof="0" dirty="0"/>
              <a:t>Identifying percentages of missing values and using KNN Imputer for continuous variables.</a:t>
            </a:r>
          </a:p>
          <a:p>
            <a:pPr marL="228600" lvl="0" indent="-228600">
              <a:lnSpc>
                <a:spcPct val="100000"/>
              </a:lnSpc>
              <a:spcBef>
                <a:spcPts val="0"/>
              </a:spcBef>
              <a:buSzPts val="2000"/>
            </a:pPr>
            <a:endParaRPr lang="en-US" sz="2400" noProof="0" dirty="0">
              <a:solidFill>
                <a:schemeClr val="dk1"/>
              </a:solidFill>
            </a:endParaRPr>
          </a:p>
          <a:p>
            <a:pPr marL="228600" lvl="0" indent="-228600">
              <a:lnSpc>
                <a:spcPct val="100000"/>
              </a:lnSpc>
              <a:spcBef>
                <a:spcPts val="0"/>
              </a:spcBef>
              <a:buSzPts val="2000"/>
            </a:pPr>
            <a:r>
              <a:rPr lang="en-US" sz="2400" b="1" noProof="0" dirty="0"/>
              <a:t>Numeric Value Conversion:</a:t>
            </a:r>
            <a:br>
              <a:rPr lang="en-US" sz="2400" noProof="0" dirty="0"/>
            </a:br>
            <a:r>
              <a:rPr lang="en-US" sz="2400" noProof="0" dirty="0"/>
              <a:t>Convert almost all cognitive scales and age from float to int, correcting for approximations due to imputation or format errors.</a:t>
            </a:r>
            <a:endParaRPr lang="en-US" sz="3200" noProof="0" dirty="0"/>
          </a:p>
        </p:txBody>
      </p:sp>
      <p:sp>
        <p:nvSpPr>
          <p:cNvPr id="175" name="Google Shape;175;p7">
            <a:extLst>
              <a:ext uri="{FF2B5EF4-FFF2-40B4-BE49-F238E27FC236}">
                <a16:creationId xmlns:a16="http://schemas.microsoft.com/office/drawing/2014/main" id="{A3BA086B-C7DD-6BF4-2B70-D1D5EED502DB}"/>
              </a:ext>
            </a:extLst>
          </p:cNvPr>
          <p:cNvSpPr txBox="1"/>
          <p:nvPr/>
        </p:nvSpPr>
        <p:spPr>
          <a:xfrm>
            <a:off x="6476999" y="1108428"/>
            <a:ext cx="4787382" cy="895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Data Transformation</a:t>
            </a:r>
            <a:endParaRPr lang="en-US" noProof="0" dirty="0"/>
          </a:p>
        </p:txBody>
      </p:sp>
      <p:sp>
        <p:nvSpPr>
          <p:cNvPr id="177" name="Google Shape;177;p7">
            <a:extLst>
              <a:ext uri="{FF2B5EF4-FFF2-40B4-BE49-F238E27FC236}">
                <a16:creationId xmlns:a16="http://schemas.microsoft.com/office/drawing/2014/main" id="{37502D0C-0E0A-677C-5900-0C64DE8BB53E}"/>
              </a:ext>
            </a:extLst>
          </p:cNvPr>
          <p:cNvSpPr txBox="1"/>
          <p:nvPr/>
        </p:nvSpPr>
        <p:spPr>
          <a:xfrm>
            <a:off x="587376"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III</a:t>
            </a:r>
          </a:p>
        </p:txBody>
      </p:sp>
      <p:sp>
        <p:nvSpPr>
          <p:cNvPr id="178" name="Google Shape;178;p7">
            <a:extLst>
              <a:ext uri="{FF2B5EF4-FFF2-40B4-BE49-F238E27FC236}">
                <a16:creationId xmlns:a16="http://schemas.microsoft.com/office/drawing/2014/main" id="{9C82D5CF-E217-AC98-3944-B3E8ADC1F5CE}"/>
              </a:ext>
            </a:extLst>
          </p:cNvPr>
          <p:cNvSpPr txBox="1"/>
          <p:nvPr/>
        </p:nvSpPr>
        <p:spPr>
          <a:xfrm>
            <a:off x="843555" y="549275"/>
            <a:ext cx="201660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Preprocessing</a:t>
            </a:r>
          </a:p>
        </p:txBody>
      </p:sp>
      <p:sp>
        <p:nvSpPr>
          <p:cNvPr id="2" name="Google Shape;174;p7">
            <a:extLst>
              <a:ext uri="{FF2B5EF4-FFF2-40B4-BE49-F238E27FC236}">
                <a16:creationId xmlns:a16="http://schemas.microsoft.com/office/drawing/2014/main" id="{93EAF772-A1FF-50C6-77AF-BEE71BA1E56A}"/>
              </a:ext>
            </a:extLst>
          </p:cNvPr>
          <p:cNvSpPr txBox="1">
            <a:spLocks/>
          </p:cNvSpPr>
          <p:nvPr/>
        </p:nvSpPr>
        <p:spPr>
          <a:xfrm>
            <a:off x="6476999" y="2255337"/>
            <a:ext cx="4787382" cy="40533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indent="-228600">
              <a:lnSpc>
                <a:spcPct val="100000"/>
              </a:lnSpc>
              <a:spcBef>
                <a:spcPts val="0"/>
              </a:spcBef>
              <a:buSzPts val="2000"/>
            </a:pPr>
            <a:r>
              <a:rPr lang="en-US" sz="2400" b="1" noProof="0" dirty="0"/>
              <a:t>Creation of new CSF metrics:</a:t>
            </a:r>
            <a:br>
              <a:rPr lang="en-US" sz="2400" noProof="0" dirty="0"/>
            </a:br>
            <a:r>
              <a:rPr lang="en-US" sz="2400" noProof="0" dirty="0"/>
              <a:t>TAU/ABETA and PTAU/ABETA ratios more predictive than single measures according to the literature.</a:t>
            </a:r>
          </a:p>
          <a:p>
            <a:pPr marL="228600" indent="-228600">
              <a:lnSpc>
                <a:spcPct val="100000"/>
              </a:lnSpc>
              <a:spcBef>
                <a:spcPts val="0"/>
              </a:spcBef>
              <a:buSzPts val="2000"/>
            </a:pPr>
            <a:endParaRPr lang="en-US" sz="2400" noProof="0" dirty="0"/>
          </a:p>
          <a:p>
            <a:pPr marL="228600" indent="-228600">
              <a:lnSpc>
                <a:spcPct val="100000"/>
              </a:lnSpc>
              <a:spcBef>
                <a:spcPts val="0"/>
              </a:spcBef>
              <a:buSzPts val="2000"/>
            </a:pPr>
            <a:r>
              <a:rPr lang="en-US" sz="2400" b="1" noProof="0" dirty="0"/>
              <a:t>MRI normalization to ICV: </a:t>
            </a:r>
            <a:br>
              <a:rPr lang="en-US" sz="2400" noProof="0" dirty="0"/>
            </a:br>
            <a:r>
              <a:rPr lang="en-US" sz="2400" noProof="0" dirty="0"/>
              <a:t>Necessary to correct for differences due to gender and cranial size.</a:t>
            </a:r>
            <a:endParaRPr lang="en-US" sz="3200" noProof="0" dirty="0"/>
          </a:p>
        </p:txBody>
      </p:sp>
    </p:spTree>
    <p:extLst>
      <p:ext uri="{BB962C8B-B14F-4D97-AF65-F5344CB8AC3E}">
        <p14:creationId xmlns:p14="http://schemas.microsoft.com/office/powerpoint/2010/main" val="245051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a:extLst>
            <a:ext uri="{FF2B5EF4-FFF2-40B4-BE49-F238E27FC236}">
              <a16:creationId xmlns:a16="http://schemas.microsoft.com/office/drawing/2014/main" id="{FDBCA41B-D638-B66A-65F1-E6193318437C}"/>
            </a:ext>
          </a:extLst>
        </p:cNvPr>
        <p:cNvGrpSpPr/>
        <p:nvPr/>
      </p:nvGrpSpPr>
      <p:grpSpPr>
        <a:xfrm>
          <a:off x="0" y="0"/>
          <a:ext cx="0" cy="0"/>
          <a:chOff x="0" y="0"/>
          <a:chExt cx="0" cy="0"/>
        </a:xfrm>
      </p:grpSpPr>
      <p:sp>
        <p:nvSpPr>
          <p:cNvPr id="220" name="Google Shape;220;p11">
            <a:extLst>
              <a:ext uri="{FF2B5EF4-FFF2-40B4-BE49-F238E27FC236}">
                <a16:creationId xmlns:a16="http://schemas.microsoft.com/office/drawing/2014/main" id="{5221D6E3-990A-4E42-AD6D-EA15303E10CD}"/>
              </a:ext>
            </a:extLst>
          </p:cNvPr>
          <p:cNvSpPr txBox="1"/>
          <p:nvPr/>
        </p:nvSpPr>
        <p:spPr>
          <a:xfrm>
            <a:off x="1034026" y="560898"/>
            <a:ext cx="6131885" cy="895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Outlier Detection</a:t>
            </a:r>
            <a:endParaRPr lang="en-US" noProof="0" dirty="0"/>
          </a:p>
        </p:txBody>
      </p:sp>
      <p:sp>
        <p:nvSpPr>
          <p:cNvPr id="221" name="Google Shape;221;p11">
            <a:extLst>
              <a:ext uri="{FF2B5EF4-FFF2-40B4-BE49-F238E27FC236}">
                <a16:creationId xmlns:a16="http://schemas.microsoft.com/office/drawing/2014/main" id="{76E0BF7D-77F3-CCB4-7399-8D35336BA149}"/>
              </a:ext>
            </a:extLst>
          </p:cNvPr>
          <p:cNvSpPr txBox="1"/>
          <p:nvPr/>
        </p:nvSpPr>
        <p:spPr>
          <a:xfrm>
            <a:off x="693786" y="253121"/>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III</a:t>
            </a:r>
          </a:p>
        </p:txBody>
      </p:sp>
      <p:sp>
        <p:nvSpPr>
          <p:cNvPr id="222" name="Google Shape;222;p11">
            <a:extLst>
              <a:ext uri="{FF2B5EF4-FFF2-40B4-BE49-F238E27FC236}">
                <a16:creationId xmlns:a16="http://schemas.microsoft.com/office/drawing/2014/main" id="{77891833-4ED9-683C-5EB7-7B0AB3DB7991}"/>
              </a:ext>
            </a:extLst>
          </p:cNvPr>
          <p:cNvSpPr txBox="1"/>
          <p:nvPr/>
        </p:nvSpPr>
        <p:spPr>
          <a:xfrm>
            <a:off x="949965" y="253121"/>
            <a:ext cx="201660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Preprocessing</a:t>
            </a:r>
          </a:p>
        </p:txBody>
      </p:sp>
      <p:sp>
        <p:nvSpPr>
          <p:cNvPr id="223" name="Google Shape;223;p11">
            <a:extLst>
              <a:ext uri="{FF2B5EF4-FFF2-40B4-BE49-F238E27FC236}">
                <a16:creationId xmlns:a16="http://schemas.microsoft.com/office/drawing/2014/main" id="{B080845D-67F5-5CDE-AFCE-ACA6D1FA0404}"/>
              </a:ext>
            </a:extLst>
          </p:cNvPr>
          <p:cNvSpPr txBox="1"/>
          <p:nvPr/>
        </p:nvSpPr>
        <p:spPr>
          <a:xfrm>
            <a:off x="136034" y="1579301"/>
            <a:ext cx="7104521" cy="2096850"/>
          </a:xfrm>
          <a:prstGeom prst="rect">
            <a:avLst/>
          </a:prstGeom>
          <a:noFill/>
          <a:ln>
            <a:noFill/>
          </a:ln>
        </p:spPr>
        <p:txBody>
          <a:bodyPr spcFirstLastPara="1" wrap="square" lIns="91425" tIns="45700" rIns="91425" bIns="45700" anchor="t" anchorCtr="0">
            <a:noAutofit/>
          </a:bodyPr>
          <a:lstStyle/>
          <a:p>
            <a:pPr marL="342900" lvl="0" indent="-342900">
              <a:buClr>
                <a:schemeClr val="dk1"/>
              </a:buClr>
              <a:buSzPts val="2000"/>
              <a:buFont typeface="Arial" panose="020B0604020202020204" pitchFamily="34" charset="0"/>
              <a:buChar char="•"/>
            </a:pPr>
            <a:r>
              <a:rPr lang="en-US" sz="1800" b="1" dirty="0">
                <a:solidFill>
                  <a:schemeClr val="dk1"/>
                </a:solidFill>
                <a:latin typeface="Roboto"/>
                <a:ea typeface="Roboto"/>
                <a:cs typeface="Roboto"/>
                <a:sym typeface="Roboto"/>
              </a:rPr>
              <a:t>Univariate Analysis: </a:t>
            </a:r>
            <a:r>
              <a:rPr lang="en-US" sz="1800" dirty="0">
                <a:solidFill>
                  <a:schemeClr val="dk1"/>
                </a:solidFill>
                <a:latin typeface="Roboto"/>
                <a:ea typeface="Roboto"/>
                <a:cs typeface="Roboto"/>
                <a:sym typeface="Roboto"/>
              </a:rPr>
              <a:t>use </a:t>
            </a:r>
            <a:r>
              <a:rPr lang="en-US" sz="1800" i="1" dirty="0">
                <a:solidFill>
                  <a:schemeClr val="dk1"/>
                </a:solidFill>
                <a:latin typeface="Roboto"/>
                <a:ea typeface="Roboto"/>
                <a:cs typeface="Roboto"/>
                <a:sym typeface="Roboto"/>
              </a:rPr>
              <a:t>IQR</a:t>
            </a:r>
            <a:r>
              <a:rPr lang="en-US" sz="1800" dirty="0">
                <a:solidFill>
                  <a:schemeClr val="dk1"/>
                </a:solidFill>
                <a:latin typeface="Roboto"/>
                <a:ea typeface="Roboto"/>
                <a:cs typeface="Roboto"/>
                <a:sym typeface="Roboto"/>
              </a:rPr>
              <a:t> and </a:t>
            </a:r>
            <a:r>
              <a:rPr lang="en-US" sz="1800" i="1" dirty="0">
                <a:solidFill>
                  <a:schemeClr val="dk1"/>
                </a:solidFill>
                <a:latin typeface="Roboto"/>
                <a:ea typeface="Roboto"/>
                <a:cs typeface="Roboto"/>
                <a:sym typeface="Roboto"/>
              </a:rPr>
              <a:t>Z-score</a:t>
            </a:r>
            <a:r>
              <a:rPr lang="en-US" sz="1800" dirty="0">
                <a:solidFill>
                  <a:schemeClr val="dk1"/>
                </a:solidFill>
                <a:latin typeface="Roboto"/>
                <a:ea typeface="Roboto"/>
                <a:cs typeface="Roboto"/>
                <a:sym typeface="Roboto"/>
              </a:rPr>
              <a:t> for each column to find outliers.</a:t>
            </a:r>
          </a:p>
          <a:p>
            <a:pPr marL="342900" lvl="0" indent="-342900">
              <a:buClr>
                <a:schemeClr val="dk1"/>
              </a:buClr>
              <a:buSzPts val="2000"/>
              <a:buFont typeface="Arial" panose="020B0604020202020204" pitchFamily="34" charset="0"/>
              <a:buChar char="•"/>
            </a:pPr>
            <a:r>
              <a:rPr lang="en-US" sz="1800" b="1" dirty="0">
                <a:solidFill>
                  <a:schemeClr val="dk1"/>
                </a:solidFill>
                <a:latin typeface="Roboto"/>
                <a:ea typeface="Roboto"/>
                <a:cs typeface="Roboto"/>
                <a:sym typeface="Roboto"/>
              </a:rPr>
              <a:t>Multivariate Analysis: </a:t>
            </a:r>
            <a:r>
              <a:rPr lang="en-US" sz="1800" dirty="0">
                <a:solidFill>
                  <a:schemeClr val="dk1"/>
                </a:solidFill>
                <a:latin typeface="Roboto"/>
                <a:ea typeface="Roboto"/>
                <a:cs typeface="Roboto"/>
                <a:sym typeface="Roboto"/>
              </a:rPr>
              <a:t>create groups of variables (EcogPt, EcogSP, Neuropsych, MRI, MRI/ICV, CSF, CSF/ABETA, mPACC), apply LOF and DBSCAN on the normalized data (RobustScaler).</a:t>
            </a:r>
          </a:p>
          <a:p>
            <a:pPr marL="342900" lvl="0" indent="-342900">
              <a:buClr>
                <a:schemeClr val="dk1"/>
              </a:buClr>
              <a:buSzPts val="2000"/>
              <a:buFont typeface="Arial" panose="020B0604020202020204" pitchFamily="34" charset="0"/>
              <a:buChar char="•"/>
            </a:pPr>
            <a:r>
              <a:rPr lang="en-US" sz="1800" b="1" dirty="0">
                <a:solidFill>
                  <a:schemeClr val="dk1"/>
                </a:solidFill>
                <a:latin typeface="Roboto"/>
                <a:ea typeface="Roboto"/>
                <a:cs typeface="Roboto"/>
                <a:sym typeface="Roboto"/>
              </a:rPr>
              <a:t>Problematic outlier removal: </a:t>
            </a:r>
            <a:r>
              <a:rPr lang="en-US" sz="1800" dirty="0">
                <a:solidFill>
                  <a:schemeClr val="dk1"/>
                </a:solidFill>
                <a:latin typeface="Roboto"/>
                <a:ea typeface="Roboto"/>
                <a:cs typeface="Roboto"/>
                <a:sym typeface="Roboto"/>
              </a:rPr>
              <a:t>high unlikely values ​are replaced with the mean by class.</a:t>
            </a:r>
            <a:endParaRPr lang="en-US" sz="1800" noProof="0" dirty="0">
              <a:solidFill>
                <a:schemeClr val="dk1"/>
              </a:solidFill>
              <a:latin typeface="Roboto"/>
              <a:ea typeface="Roboto"/>
              <a:cs typeface="Roboto"/>
              <a:sym typeface="Roboto"/>
            </a:endParaRPr>
          </a:p>
        </p:txBody>
      </p:sp>
      <p:sp>
        <p:nvSpPr>
          <p:cNvPr id="225" name="Google Shape;225;p11">
            <a:extLst>
              <a:ext uri="{FF2B5EF4-FFF2-40B4-BE49-F238E27FC236}">
                <a16:creationId xmlns:a16="http://schemas.microsoft.com/office/drawing/2014/main" id="{FDA3671B-00C8-CC1B-3165-1D17E5B657C0}"/>
              </a:ext>
            </a:extLst>
          </p:cNvPr>
          <p:cNvSpPr txBox="1"/>
          <p:nvPr/>
        </p:nvSpPr>
        <p:spPr>
          <a:xfrm>
            <a:off x="8449143" y="6190031"/>
            <a:ext cx="2778325" cy="24622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000" noProof="0" dirty="0">
                <a:solidFill>
                  <a:schemeClr val="lt1"/>
                </a:solidFill>
                <a:latin typeface="Roboto"/>
                <a:ea typeface="Roboto"/>
                <a:cs typeface="Roboto"/>
                <a:sym typeface="Roboto"/>
              </a:rPr>
              <a:t>Use the </a:t>
            </a:r>
            <a:r>
              <a:rPr lang="en-US" sz="1000" u="sng" noProof="0" dirty="0">
                <a:solidFill>
                  <a:schemeClr val="lt1"/>
                </a:solid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Resource section</a:t>
            </a:r>
            <a:r>
              <a:rPr lang="en-US" sz="1000" noProof="0" dirty="0">
                <a:solidFill>
                  <a:schemeClr val="lt1"/>
                </a:solidFill>
                <a:latin typeface="Roboto"/>
                <a:ea typeface="Roboto"/>
                <a:cs typeface="Roboto"/>
                <a:sym typeface="Roboto"/>
              </a:rPr>
              <a:t> to swap this figure</a:t>
            </a:r>
            <a:endParaRPr lang="en-US" noProof="0" dirty="0">
              <a:solidFill>
                <a:schemeClr val="lt1"/>
              </a:solidFill>
            </a:endParaRPr>
          </a:p>
        </p:txBody>
      </p:sp>
      <p:pic>
        <p:nvPicPr>
          <p:cNvPr id="3" name="Immagine 2">
            <a:extLst>
              <a:ext uri="{FF2B5EF4-FFF2-40B4-BE49-F238E27FC236}">
                <a16:creationId xmlns:a16="http://schemas.microsoft.com/office/drawing/2014/main" id="{FFB5C262-5E45-8686-6F0E-35BF3FEF4567}"/>
              </a:ext>
            </a:extLst>
          </p:cNvPr>
          <p:cNvPicPr>
            <a:picLocks noChangeAspect="1"/>
          </p:cNvPicPr>
          <p:nvPr/>
        </p:nvPicPr>
        <p:blipFill>
          <a:blip r:embed="rId3"/>
          <a:stretch>
            <a:fillRect/>
          </a:stretch>
        </p:blipFill>
        <p:spPr>
          <a:xfrm>
            <a:off x="7333861" y="0"/>
            <a:ext cx="4858139" cy="3400211"/>
          </a:xfrm>
          <a:prstGeom prst="rect">
            <a:avLst/>
          </a:prstGeom>
        </p:spPr>
      </p:pic>
      <p:pic>
        <p:nvPicPr>
          <p:cNvPr id="5" name="Immagine 4">
            <a:extLst>
              <a:ext uri="{FF2B5EF4-FFF2-40B4-BE49-F238E27FC236}">
                <a16:creationId xmlns:a16="http://schemas.microsoft.com/office/drawing/2014/main" id="{DEC53112-1BA2-2449-F5D6-35C52551753D}"/>
              </a:ext>
            </a:extLst>
          </p:cNvPr>
          <p:cNvPicPr>
            <a:picLocks noChangeAspect="1"/>
          </p:cNvPicPr>
          <p:nvPr/>
        </p:nvPicPr>
        <p:blipFill>
          <a:blip r:embed="rId4"/>
          <a:stretch>
            <a:fillRect/>
          </a:stretch>
        </p:blipFill>
        <p:spPr>
          <a:xfrm>
            <a:off x="7333861" y="3481036"/>
            <a:ext cx="4858139" cy="3400211"/>
          </a:xfrm>
          <a:prstGeom prst="rect">
            <a:avLst/>
          </a:prstGeom>
        </p:spPr>
      </p:pic>
      <p:pic>
        <p:nvPicPr>
          <p:cNvPr id="7" name="Immagine 6">
            <a:extLst>
              <a:ext uri="{FF2B5EF4-FFF2-40B4-BE49-F238E27FC236}">
                <a16:creationId xmlns:a16="http://schemas.microsoft.com/office/drawing/2014/main" id="{EB72D250-09D0-63CB-EAE4-202678886E8D}"/>
              </a:ext>
            </a:extLst>
          </p:cNvPr>
          <p:cNvPicPr>
            <a:picLocks noChangeAspect="1"/>
          </p:cNvPicPr>
          <p:nvPr/>
        </p:nvPicPr>
        <p:blipFill>
          <a:blip r:embed="rId5"/>
          <a:stretch>
            <a:fillRect/>
          </a:stretch>
        </p:blipFill>
        <p:spPr>
          <a:xfrm>
            <a:off x="615375" y="3733107"/>
            <a:ext cx="6239145" cy="3091185"/>
          </a:xfrm>
          <a:prstGeom prst="rect">
            <a:avLst/>
          </a:prstGeom>
        </p:spPr>
      </p:pic>
    </p:spTree>
    <p:extLst>
      <p:ext uri="{BB962C8B-B14F-4D97-AF65-F5344CB8AC3E}">
        <p14:creationId xmlns:p14="http://schemas.microsoft.com/office/powerpoint/2010/main" val="61896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a:extLst>
            <a:ext uri="{FF2B5EF4-FFF2-40B4-BE49-F238E27FC236}">
              <a16:creationId xmlns:a16="http://schemas.microsoft.com/office/drawing/2014/main" id="{C8033060-86E1-020D-63EC-84A51D294118}"/>
            </a:ext>
          </a:extLst>
        </p:cNvPr>
        <p:cNvGrpSpPr/>
        <p:nvPr/>
      </p:nvGrpSpPr>
      <p:grpSpPr>
        <a:xfrm>
          <a:off x="0" y="0"/>
          <a:ext cx="0" cy="0"/>
          <a:chOff x="0" y="0"/>
          <a:chExt cx="0" cy="0"/>
        </a:xfrm>
      </p:grpSpPr>
      <p:sp>
        <p:nvSpPr>
          <p:cNvPr id="173" name="Google Shape;173;p7">
            <a:extLst>
              <a:ext uri="{FF2B5EF4-FFF2-40B4-BE49-F238E27FC236}">
                <a16:creationId xmlns:a16="http://schemas.microsoft.com/office/drawing/2014/main" id="{068C4C32-6051-6AC0-88C0-E5150A5581D1}"/>
              </a:ext>
            </a:extLst>
          </p:cNvPr>
          <p:cNvSpPr txBox="1">
            <a:spLocks noGrp="1"/>
          </p:cNvSpPr>
          <p:nvPr>
            <p:ph type="title"/>
          </p:nvPr>
        </p:nvSpPr>
        <p:spPr>
          <a:xfrm>
            <a:off x="927617" y="1108428"/>
            <a:ext cx="4787382" cy="8955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Univariate Analysis</a:t>
            </a:r>
            <a:endParaRPr lang="en-US" noProof="0" dirty="0"/>
          </a:p>
        </p:txBody>
      </p:sp>
      <p:sp>
        <p:nvSpPr>
          <p:cNvPr id="174" name="Google Shape;174;p7">
            <a:extLst>
              <a:ext uri="{FF2B5EF4-FFF2-40B4-BE49-F238E27FC236}">
                <a16:creationId xmlns:a16="http://schemas.microsoft.com/office/drawing/2014/main" id="{A7DAB04B-0173-006B-B416-8CE016D503CF}"/>
              </a:ext>
            </a:extLst>
          </p:cNvPr>
          <p:cNvSpPr txBox="1">
            <a:spLocks noGrp="1"/>
          </p:cNvSpPr>
          <p:nvPr>
            <p:ph type="body" idx="1"/>
          </p:nvPr>
        </p:nvSpPr>
        <p:spPr>
          <a:xfrm>
            <a:off x="927618" y="2099388"/>
            <a:ext cx="4787382" cy="4209337"/>
          </a:xfrm>
          <a:prstGeom prst="rect">
            <a:avLst/>
          </a:prstGeom>
          <a:noFill/>
          <a:ln>
            <a:noFill/>
          </a:ln>
        </p:spPr>
        <p:txBody>
          <a:bodyPr spcFirstLastPara="1" wrap="square" lIns="91425" tIns="45700" rIns="91425" bIns="45700" anchor="t" anchorCtr="0">
            <a:normAutofit/>
          </a:bodyPr>
          <a:lstStyle/>
          <a:p>
            <a:pPr marL="228600" lvl="0" indent="-228600">
              <a:lnSpc>
                <a:spcPct val="100000"/>
              </a:lnSpc>
              <a:spcBef>
                <a:spcPts val="0"/>
              </a:spcBef>
              <a:buSzPts val="2000"/>
            </a:pPr>
            <a:r>
              <a:rPr lang="en-US" sz="1900" b="1" dirty="0"/>
              <a:t>Univariate Analysis</a:t>
            </a:r>
            <a:r>
              <a:rPr lang="en-US" sz="1900" dirty="0"/>
              <a:t> takes a </a:t>
            </a:r>
            <a:r>
              <a:rPr lang="en-US" sz="1900" b="1" dirty="0"/>
              <a:t>single feature</a:t>
            </a:r>
            <a:r>
              <a:rPr lang="en-US" sz="1900" dirty="0"/>
              <a:t> from the dataset and uses the parametric </a:t>
            </a:r>
            <a:r>
              <a:rPr lang="en-US" sz="1900" b="1" dirty="0"/>
              <a:t>IQR</a:t>
            </a:r>
            <a:r>
              <a:rPr lang="en-US" sz="1900" dirty="0"/>
              <a:t> and </a:t>
            </a:r>
            <a:r>
              <a:rPr lang="en-US" sz="1900" b="1" dirty="0"/>
              <a:t>Z-score threshold</a:t>
            </a:r>
            <a:r>
              <a:rPr lang="en-US" sz="1900" dirty="0"/>
              <a:t>. It combines the indices reported by both and builds a summary table for each index with a value, IQR flag, Z-score flag, and a score that is the sum of the two flags (0, 1, or 2). </a:t>
            </a:r>
            <a:r>
              <a:rPr lang="en-US" sz="1900" b="1" dirty="0"/>
              <a:t>Points with a score of 2 are considered "robust" univariate outliers</a:t>
            </a:r>
            <a:r>
              <a:rPr lang="en-US" sz="1900" dirty="0"/>
              <a:t>. </a:t>
            </a:r>
            <a:r>
              <a:rPr lang="en-US" sz="1900" b="1" dirty="0"/>
              <a:t>Those with a score of 1 are considered weaker signals</a:t>
            </a:r>
            <a:r>
              <a:rPr lang="en-US" sz="1900" dirty="0"/>
              <a:t>. </a:t>
            </a:r>
            <a:r>
              <a:rPr lang="en-US" sz="1900" b="1" dirty="0"/>
              <a:t>All are evaluated on a case-by-case basis in the notebook</a:t>
            </a:r>
            <a:r>
              <a:rPr lang="en-US" sz="1900" dirty="0"/>
              <a:t>.</a:t>
            </a:r>
            <a:endParaRPr lang="en-US" sz="1900" noProof="0" dirty="0"/>
          </a:p>
        </p:txBody>
      </p:sp>
      <p:sp>
        <p:nvSpPr>
          <p:cNvPr id="175" name="Google Shape;175;p7">
            <a:extLst>
              <a:ext uri="{FF2B5EF4-FFF2-40B4-BE49-F238E27FC236}">
                <a16:creationId xmlns:a16="http://schemas.microsoft.com/office/drawing/2014/main" id="{43863E66-29F2-3A04-C327-61D9BEEE986D}"/>
              </a:ext>
            </a:extLst>
          </p:cNvPr>
          <p:cNvSpPr txBox="1"/>
          <p:nvPr/>
        </p:nvSpPr>
        <p:spPr>
          <a:xfrm>
            <a:off x="6476999" y="1108428"/>
            <a:ext cx="4787382" cy="895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Multivariate Analysis</a:t>
            </a:r>
            <a:endParaRPr lang="en-US" noProof="0" dirty="0"/>
          </a:p>
        </p:txBody>
      </p:sp>
      <p:sp>
        <p:nvSpPr>
          <p:cNvPr id="177" name="Google Shape;177;p7">
            <a:extLst>
              <a:ext uri="{FF2B5EF4-FFF2-40B4-BE49-F238E27FC236}">
                <a16:creationId xmlns:a16="http://schemas.microsoft.com/office/drawing/2014/main" id="{009636BB-91D0-05D1-1795-7C5028C534AF}"/>
              </a:ext>
            </a:extLst>
          </p:cNvPr>
          <p:cNvSpPr txBox="1"/>
          <p:nvPr/>
        </p:nvSpPr>
        <p:spPr>
          <a:xfrm>
            <a:off x="587376"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III</a:t>
            </a:r>
          </a:p>
        </p:txBody>
      </p:sp>
      <p:sp>
        <p:nvSpPr>
          <p:cNvPr id="178" name="Google Shape;178;p7">
            <a:extLst>
              <a:ext uri="{FF2B5EF4-FFF2-40B4-BE49-F238E27FC236}">
                <a16:creationId xmlns:a16="http://schemas.microsoft.com/office/drawing/2014/main" id="{BAA745D8-01EC-215D-69E5-014F81FDC0E6}"/>
              </a:ext>
            </a:extLst>
          </p:cNvPr>
          <p:cNvSpPr txBox="1"/>
          <p:nvPr/>
        </p:nvSpPr>
        <p:spPr>
          <a:xfrm>
            <a:off x="843555" y="549275"/>
            <a:ext cx="201660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Preprocessing</a:t>
            </a:r>
          </a:p>
        </p:txBody>
      </p:sp>
      <p:sp>
        <p:nvSpPr>
          <p:cNvPr id="2" name="Google Shape;174;p7">
            <a:extLst>
              <a:ext uri="{FF2B5EF4-FFF2-40B4-BE49-F238E27FC236}">
                <a16:creationId xmlns:a16="http://schemas.microsoft.com/office/drawing/2014/main" id="{BAEA32EB-0263-FA0B-BF97-BDF4D9D8E3C0}"/>
              </a:ext>
            </a:extLst>
          </p:cNvPr>
          <p:cNvSpPr txBox="1">
            <a:spLocks/>
          </p:cNvSpPr>
          <p:nvPr/>
        </p:nvSpPr>
        <p:spPr>
          <a:xfrm>
            <a:off x="6476999" y="2099388"/>
            <a:ext cx="4787382" cy="4209337"/>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indent="-228600">
              <a:lnSpc>
                <a:spcPct val="100000"/>
              </a:lnSpc>
              <a:spcBef>
                <a:spcPts val="0"/>
              </a:spcBef>
              <a:buSzPts val="2000"/>
            </a:pPr>
            <a:r>
              <a:rPr lang="en-US" sz="2000" b="1" dirty="0"/>
              <a:t>Multivariate analysis </a:t>
            </a:r>
            <a:r>
              <a:rPr lang="en-US" sz="2000" dirty="0"/>
              <a:t>works on a group of features. The data is first scaled using a </a:t>
            </a:r>
            <a:r>
              <a:rPr lang="en-US" sz="2000" b="1" dirty="0"/>
              <a:t>RobustScaler</a:t>
            </a:r>
            <a:r>
              <a:rPr lang="en-US" sz="2000" dirty="0"/>
              <a:t>. The function calls </a:t>
            </a:r>
            <a:r>
              <a:rPr lang="en-US" sz="2000" b="1" dirty="0"/>
              <a:t>LOF</a:t>
            </a:r>
            <a:r>
              <a:rPr lang="en-US" sz="2000" dirty="0"/>
              <a:t> (saving the </a:t>
            </a:r>
            <a:r>
              <a:rPr lang="en-US" sz="2000" b="1" dirty="0"/>
              <a:t>LOF scores</a:t>
            </a:r>
            <a:r>
              <a:rPr lang="en-US" sz="2000" dirty="0"/>
              <a:t>, where a higher score indicates greater local anomaly) and </a:t>
            </a:r>
            <a:r>
              <a:rPr lang="en-US" sz="2000" b="1" dirty="0"/>
              <a:t>DBSCAN</a:t>
            </a:r>
            <a:r>
              <a:rPr lang="en-US" sz="2000" dirty="0"/>
              <a:t> (points </a:t>
            </a:r>
            <a:r>
              <a:rPr lang="en-US" sz="2000" b="1" dirty="0"/>
              <a:t>labeled −1</a:t>
            </a:r>
            <a:r>
              <a:rPr lang="en-US" sz="2000" dirty="0"/>
              <a:t> are considered noise). It aggregates the indices returned by LOF and DBSCAN, calculates a LOF/DBSCAN flag and a </a:t>
            </a:r>
            <a:r>
              <a:rPr lang="en-US" sz="2000" b="1" dirty="0"/>
              <a:t>score for each index </a:t>
            </a:r>
            <a:r>
              <a:rPr lang="en-US" sz="2000" dirty="0"/>
              <a:t>(always 0, 1, or 2, given by the sum of the flags), </a:t>
            </a:r>
            <a:r>
              <a:rPr lang="en-US" sz="2000" b="1" dirty="0"/>
              <a:t>stores the maximum LOF_score </a:t>
            </a:r>
            <a:r>
              <a:rPr lang="en-US" sz="2000" dirty="0"/>
              <a:t>among the tested configurations, and builds a summary. </a:t>
            </a:r>
            <a:r>
              <a:rPr lang="en-US" sz="2000" b="1" dirty="0"/>
              <a:t>Only points reported by both methods and with a LOF_score above 2 are considered "extreme“.</a:t>
            </a:r>
            <a:endParaRPr lang="en-US" sz="2000" b="1" noProof="0" dirty="0"/>
          </a:p>
        </p:txBody>
      </p:sp>
    </p:spTree>
    <p:extLst>
      <p:ext uri="{BB962C8B-B14F-4D97-AF65-F5344CB8AC3E}">
        <p14:creationId xmlns:p14="http://schemas.microsoft.com/office/powerpoint/2010/main" val="2979540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a:extLst>
            <a:ext uri="{FF2B5EF4-FFF2-40B4-BE49-F238E27FC236}">
              <a16:creationId xmlns:a16="http://schemas.microsoft.com/office/drawing/2014/main" id="{46DD6F9D-82F9-7729-432C-F92EF440A081}"/>
            </a:ext>
          </a:extLst>
        </p:cNvPr>
        <p:cNvGrpSpPr/>
        <p:nvPr/>
      </p:nvGrpSpPr>
      <p:grpSpPr>
        <a:xfrm>
          <a:off x="0" y="0"/>
          <a:ext cx="0" cy="0"/>
          <a:chOff x="0" y="0"/>
          <a:chExt cx="0" cy="0"/>
        </a:xfrm>
      </p:grpSpPr>
      <p:sp>
        <p:nvSpPr>
          <p:cNvPr id="151" name="Google Shape;151;p5">
            <a:extLst>
              <a:ext uri="{FF2B5EF4-FFF2-40B4-BE49-F238E27FC236}">
                <a16:creationId xmlns:a16="http://schemas.microsoft.com/office/drawing/2014/main" id="{882EB3D1-DE16-2AAA-0884-FA7DEED1C4F3}"/>
              </a:ext>
            </a:extLst>
          </p:cNvPr>
          <p:cNvSpPr txBox="1"/>
          <p:nvPr/>
        </p:nvSpPr>
        <p:spPr>
          <a:xfrm>
            <a:off x="927616" y="720399"/>
            <a:ext cx="10423568" cy="74560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Data Reduction</a:t>
            </a:r>
            <a:endParaRPr lang="en-US" noProof="0" dirty="0"/>
          </a:p>
        </p:txBody>
      </p:sp>
      <p:sp>
        <p:nvSpPr>
          <p:cNvPr id="152" name="Google Shape;152;p5">
            <a:extLst>
              <a:ext uri="{FF2B5EF4-FFF2-40B4-BE49-F238E27FC236}">
                <a16:creationId xmlns:a16="http://schemas.microsoft.com/office/drawing/2014/main" id="{2AEDFBEF-AF39-ABD3-30C1-6089C2F8A129}"/>
              </a:ext>
            </a:extLst>
          </p:cNvPr>
          <p:cNvSpPr txBox="1"/>
          <p:nvPr/>
        </p:nvSpPr>
        <p:spPr>
          <a:xfrm>
            <a:off x="1668547" y="1371600"/>
            <a:ext cx="8941706" cy="3498939"/>
          </a:xfrm>
          <a:prstGeom prst="rect">
            <a:avLst/>
          </a:prstGeom>
          <a:noFill/>
          <a:ln>
            <a:noFill/>
          </a:ln>
        </p:spPr>
        <p:txBody>
          <a:bodyPr spcFirstLastPara="1" wrap="square" lIns="91425" tIns="45700" rIns="91425" bIns="45700" anchor="t" anchorCtr="0">
            <a:normAutofit lnSpcReduction="10000"/>
          </a:bodyPr>
          <a:lstStyle/>
          <a:p>
            <a:pPr marL="228600" lvl="0" indent="-228600">
              <a:buClr>
                <a:schemeClr val="dk1"/>
              </a:buClr>
              <a:buSzPts val="2000"/>
              <a:buFont typeface="Arial"/>
              <a:buChar char="•"/>
            </a:pPr>
            <a:r>
              <a:rPr lang="en-US" sz="2000" b="1" dirty="0">
                <a:solidFill>
                  <a:schemeClr val="dk1"/>
                </a:solidFill>
                <a:latin typeface="Roboto"/>
                <a:ea typeface="Roboto"/>
                <a:cs typeface="Roboto"/>
                <a:sym typeface="Roboto"/>
              </a:rPr>
              <a:t>Removal of redundant features: </a:t>
            </a:r>
            <a:r>
              <a:rPr lang="en-US" sz="2000" i="1" dirty="0">
                <a:solidFill>
                  <a:schemeClr val="dk1"/>
                </a:solidFill>
                <a:latin typeface="Roboto"/>
                <a:ea typeface="Roboto"/>
                <a:cs typeface="Roboto"/>
                <a:sym typeface="Roboto"/>
              </a:rPr>
              <a:t>ADAS11</a:t>
            </a:r>
            <a:r>
              <a:rPr lang="en-US" sz="2000" dirty="0">
                <a:solidFill>
                  <a:schemeClr val="dk1"/>
                </a:solidFill>
                <a:latin typeface="Roboto"/>
                <a:ea typeface="Roboto"/>
                <a:cs typeface="Roboto"/>
                <a:sym typeface="Roboto"/>
              </a:rPr>
              <a:t>, </a:t>
            </a:r>
            <a:r>
              <a:rPr lang="en-US" sz="2000" i="1" dirty="0">
                <a:solidFill>
                  <a:schemeClr val="dk1"/>
                </a:solidFill>
                <a:latin typeface="Roboto"/>
                <a:ea typeface="Roboto"/>
                <a:cs typeface="Roboto"/>
                <a:sym typeface="Roboto"/>
              </a:rPr>
              <a:t>ADASQ4</a:t>
            </a:r>
            <a:r>
              <a:rPr lang="en-US" sz="2000" dirty="0">
                <a:solidFill>
                  <a:schemeClr val="dk1"/>
                </a:solidFill>
                <a:latin typeface="Roboto"/>
                <a:ea typeface="Roboto"/>
                <a:cs typeface="Roboto"/>
                <a:sym typeface="Roboto"/>
              </a:rPr>
              <a:t>, </a:t>
            </a:r>
            <a:r>
              <a:rPr lang="en-US" sz="2000" i="1" dirty="0">
                <a:solidFill>
                  <a:schemeClr val="dk1"/>
                </a:solidFill>
                <a:latin typeface="Roboto"/>
                <a:ea typeface="Roboto"/>
                <a:cs typeface="Roboto"/>
                <a:sym typeface="Roboto"/>
              </a:rPr>
              <a:t>EcogPtTotal</a:t>
            </a:r>
            <a:r>
              <a:rPr lang="en-US" sz="2000" dirty="0">
                <a:solidFill>
                  <a:schemeClr val="dk1"/>
                </a:solidFill>
                <a:latin typeface="Roboto"/>
                <a:ea typeface="Roboto"/>
                <a:cs typeface="Roboto"/>
                <a:sym typeface="Roboto"/>
              </a:rPr>
              <a:t>, </a:t>
            </a:r>
            <a:r>
              <a:rPr lang="en-US" sz="2000" i="1" dirty="0">
                <a:solidFill>
                  <a:schemeClr val="dk1"/>
                </a:solidFill>
                <a:latin typeface="Roboto"/>
                <a:ea typeface="Roboto"/>
                <a:cs typeface="Roboto"/>
                <a:sym typeface="Roboto"/>
              </a:rPr>
              <a:t>EcogSPTotal</a:t>
            </a:r>
            <a:r>
              <a:rPr lang="en-US" sz="2000" dirty="0">
                <a:solidFill>
                  <a:schemeClr val="dk1"/>
                </a:solidFill>
                <a:latin typeface="Roboto"/>
                <a:ea typeface="Roboto"/>
                <a:cs typeface="Roboto"/>
                <a:sym typeface="Roboto"/>
              </a:rPr>
              <a:t>, </a:t>
            </a:r>
            <a:r>
              <a:rPr lang="en-US" sz="2000" i="1" dirty="0">
                <a:solidFill>
                  <a:schemeClr val="dk1"/>
                </a:solidFill>
                <a:latin typeface="Roboto"/>
                <a:ea typeface="Roboto"/>
                <a:cs typeface="Roboto"/>
                <a:sym typeface="Roboto"/>
              </a:rPr>
              <a:t>mPACCtrailsB</a:t>
            </a:r>
            <a:r>
              <a:rPr lang="en-US" sz="2000" dirty="0">
                <a:solidFill>
                  <a:schemeClr val="dk1"/>
                </a:solidFill>
                <a:latin typeface="Roboto"/>
                <a:ea typeface="Roboto"/>
                <a:cs typeface="Roboto"/>
                <a:sym typeface="Roboto"/>
              </a:rPr>
              <a:t>, and </a:t>
            </a:r>
            <a:r>
              <a:rPr lang="en-US" sz="2000" i="1" dirty="0">
                <a:solidFill>
                  <a:schemeClr val="dk1"/>
                </a:solidFill>
                <a:latin typeface="Roboto"/>
                <a:ea typeface="Roboto"/>
                <a:cs typeface="Roboto"/>
                <a:sym typeface="Roboto"/>
              </a:rPr>
              <a:t>TAU</a:t>
            </a:r>
            <a:r>
              <a:rPr lang="en-US" sz="2000" dirty="0">
                <a:solidFill>
                  <a:schemeClr val="dk1"/>
                </a:solidFill>
                <a:latin typeface="Roboto"/>
                <a:ea typeface="Roboto"/>
                <a:cs typeface="Roboto"/>
                <a:sym typeface="Roboto"/>
              </a:rPr>
              <a:t> were removed because they had a high correlation with other features and their informative value was low.</a:t>
            </a:r>
          </a:p>
          <a:p>
            <a:pPr marL="228600" lvl="0" indent="-228600">
              <a:buClr>
                <a:schemeClr val="dk1"/>
              </a:buClr>
              <a:buSzPts val="2000"/>
              <a:buFont typeface="Arial"/>
              <a:buChar char="•"/>
            </a:pPr>
            <a:r>
              <a:rPr lang="en-US" sz="2000" b="1" dirty="0">
                <a:solidFill>
                  <a:schemeClr val="dk1"/>
                </a:solidFill>
                <a:latin typeface="Roboto"/>
                <a:ea typeface="Roboto"/>
                <a:cs typeface="Roboto"/>
                <a:sym typeface="Roboto"/>
              </a:rPr>
              <a:t>Attribute Subset Selection: </a:t>
            </a:r>
            <a:r>
              <a:rPr lang="en-US" sz="2000" dirty="0">
                <a:solidFill>
                  <a:schemeClr val="dk1"/>
                </a:solidFill>
                <a:latin typeface="Roboto"/>
                <a:ea typeface="Roboto"/>
                <a:cs typeface="Roboto"/>
                <a:sym typeface="Roboto"/>
              </a:rPr>
              <a:t>Four complementary methods were used: </a:t>
            </a:r>
            <a:r>
              <a:rPr lang="en-US" sz="2000" i="1" dirty="0">
                <a:solidFill>
                  <a:schemeClr val="dk1"/>
                </a:solidFill>
                <a:latin typeface="Roboto"/>
                <a:ea typeface="Roboto"/>
                <a:cs typeface="Roboto"/>
                <a:sym typeface="Roboto"/>
              </a:rPr>
              <a:t>Pearson correlation </a:t>
            </a:r>
            <a:r>
              <a:rPr lang="en-US" sz="2000" dirty="0">
                <a:solidFill>
                  <a:schemeClr val="dk1"/>
                </a:solidFill>
                <a:latin typeface="Roboto"/>
                <a:ea typeface="Roboto"/>
                <a:cs typeface="Roboto"/>
                <a:sym typeface="Roboto"/>
              </a:rPr>
              <a:t>(|r|≥0.6), </a:t>
            </a:r>
            <a:r>
              <a:rPr lang="en-US" sz="2000" i="1" dirty="0">
                <a:solidFill>
                  <a:schemeClr val="dk1"/>
                </a:solidFill>
                <a:latin typeface="Roboto"/>
                <a:ea typeface="Roboto"/>
                <a:cs typeface="Roboto"/>
                <a:sym typeface="Roboto"/>
              </a:rPr>
              <a:t>Mutual Information</a:t>
            </a:r>
            <a:r>
              <a:rPr lang="en-US" sz="2000" dirty="0">
                <a:solidFill>
                  <a:schemeClr val="dk1"/>
                </a:solidFill>
                <a:latin typeface="Roboto"/>
                <a:ea typeface="Roboto"/>
                <a:cs typeface="Roboto"/>
                <a:sym typeface="Roboto"/>
              </a:rPr>
              <a:t> (top 25), </a:t>
            </a:r>
            <a:r>
              <a:rPr lang="en-US" sz="2000" i="1" dirty="0">
                <a:solidFill>
                  <a:schemeClr val="dk1"/>
                </a:solidFill>
                <a:latin typeface="Roboto"/>
                <a:ea typeface="Roboto"/>
                <a:cs typeface="Roboto"/>
                <a:sym typeface="Roboto"/>
              </a:rPr>
              <a:t>SelectKBest</a:t>
            </a:r>
            <a:r>
              <a:rPr lang="en-US" sz="2000" dirty="0">
                <a:solidFill>
                  <a:schemeClr val="dk1"/>
                </a:solidFill>
                <a:latin typeface="Roboto"/>
                <a:ea typeface="Roboto"/>
                <a:cs typeface="Roboto"/>
                <a:sym typeface="Roboto"/>
              </a:rPr>
              <a:t> (Kruskal–Wallis, k=25), and </a:t>
            </a:r>
            <a:r>
              <a:rPr lang="en-US" sz="2000" i="1" dirty="0">
                <a:solidFill>
                  <a:schemeClr val="dk1"/>
                </a:solidFill>
                <a:latin typeface="Roboto"/>
                <a:ea typeface="Roboto"/>
                <a:cs typeface="Roboto"/>
                <a:sym typeface="Roboto"/>
              </a:rPr>
              <a:t>RFE</a:t>
            </a:r>
            <a:r>
              <a:rPr lang="en-US" sz="2000" dirty="0">
                <a:solidFill>
                  <a:schemeClr val="dk1"/>
                </a:solidFill>
                <a:latin typeface="Roboto"/>
                <a:ea typeface="Roboto"/>
                <a:cs typeface="Roboto"/>
                <a:sym typeface="Roboto"/>
              </a:rPr>
              <a:t> (with Random Forest) to capture linear, nonlinear, univariate, and model-based relationships. For each method, a list of top features was obtained and the number of occurrences of each was counted. Variables selected by at least three methods were retained as “core” variables because they were more robust and less dependent on a single criterion. Additionally, some clinical variables deemed important for interpretability were deliberately preserved.</a:t>
            </a:r>
            <a:endParaRPr lang="en-US" sz="20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endParaRPr lang="en-US" noProof="0" dirty="0"/>
          </a:p>
        </p:txBody>
      </p:sp>
      <p:sp>
        <p:nvSpPr>
          <p:cNvPr id="153" name="Google Shape;153;p5">
            <a:extLst>
              <a:ext uri="{FF2B5EF4-FFF2-40B4-BE49-F238E27FC236}">
                <a16:creationId xmlns:a16="http://schemas.microsoft.com/office/drawing/2014/main" id="{EF1BADC0-D82C-A760-803A-0C2A8D81125C}"/>
              </a:ext>
            </a:extLst>
          </p:cNvPr>
          <p:cNvSpPr txBox="1"/>
          <p:nvPr/>
        </p:nvSpPr>
        <p:spPr>
          <a:xfrm>
            <a:off x="587376"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III</a:t>
            </a:r>
          </a:p>
        </p:txBody>
      </p:sp>
      <p:sp>
        <p:nvSpPr>
          <p:cNvPr id="2" name="Google Shape;166;p6">
            <a:extLst>
              <a:ext uri="{FF2B5EF4-FFF2-40B4-BE49-F238E27FC236}">
                <a16:creationId xmlns:a16="http://schemas.microsoft.com/office/drawing/2014/main" id="{A7FEA7F1-DB28-0A3B-0DEB-9C9F495D2D00}"/>
              </a:ext>
            </a:extLst>
          </p:cNvPr>
          <p:cNvSpPr txBox="1"/>
          <p:nvPr/>
        </p:nvSpPr>
        <p:spPr>
          <a:xfrm>
            <a:off x="843554" y="549275"/>
            <a:ext cx="3109013" cy="307736"/>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Preprocessing</a:t>
            </a:r>
            <a:endParaRPr lang="en-US" sz="1400" u="none" strike="noStrike" cap="none" noProof="0" dirty="0">
              <a:solidFill>
                <a:schemeClr val="accent1"/>
              </a:solidFill>
              <a:latin typeface="Roboto"/>
              <a:ea typeface="Roboto"/>
              <a:cs typeface="Roboto"/>
              <a:sym typeface="Roboto"/>
            </a:endParaRPr>
          </a:p>
        </p:txBody>
      </p:sp>
      <p:pic>
        <p:nvPicPr>
          <p:cNvPr id="5122" name="Picture 2">
            <a:extLst>
              <a:ext uri="{FF2B5EF4-FFF2-40B4-BE49-F238E27FC236}">
                <a16:creationId xmlns:a16="http://schemas.microsoft.com/office/drawing/2014/main" id="{FAA6C31C-69E8-CD21-D9AE-970863C32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870580"/>
            <a:ext cx="12192000" cy="1987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43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4">
          <a:extLst>
            <a:ext uri="{FF2B5EF4-FFF2-40B4-BE49-F238E27FC236}">
              <a16:creationId xmlns:a16="http://schemas.microsoft.com/office/drawing/2014/main" id="{9909395B-83A9-24F1-CDAC-1F8518974BEA}"/>
            </a:ext>
          </a:extLst>
        </p:cNvPr>
        <p:cNvGrpSpPr/>
        <p:nvPr/>
      </p:nvGrpSpPr>
      <p:grpSpPr>
        <a:xfrm>
          <a:off x="0" y="0"/>
          <a:ext cx="0" cy="0"/>
          <a:chOff x="0" y="0"/>
          <a:chExt cx="0" cy="0"/>
        </a:xfrm>
      </p:grpSpPr>
      <p:sp>
        <p:nvSpPr>
          <p:cNvPr id="185" name="Google Shape;185;p8">
            <a:extLst>
              <a:ext uri="{FF2B5EF4-FFF2-40B4-BE49-F238E27FC236}">
                <a16:creationId xmlns:a16="http://schemas.microsoft.com/office/drawing/2014/main" id="{5522EAD5-E36A-482C-8A55-98980B14F783}"/>
              </a:ext>
            </a:extLst>
          </p:cNvPr>
          <p:cNvSpPr txBox="1">
            <a:spLocks noGrp="1"/>
          </p:cNvSpPr>
          <p:nvPr>
            <p:ph type="title"/>
          </p:nvPr>
        </p:nvSpPr>
        <p:spPr>
          <a:xfrm>
            <a:off x="927616" y="1874143"/>
            <a:ext cx="10273783" cy="1360669"/>
          </a:xfrm>
          <a:prstGeom prst="rect">
            <a:avLst/>
          </a:prstGeom>
          <a:noFill/>
          <a:ln>
            <a:noFill/>
          </a:ln>
        </p:spPr>
        <p:txBody>
          <a:bodyPr spcFirstLastPara="1" wrap="square" lIns="91425" tIns="45700" rIns="91425" bIns="45700" anchor="ctr" anchorCtr="0">
            <a:noAutofit/>
          </a:bodyPr>
          <a:lstStyle/>
          <a:p>
            <a:pPr lvl="0" algn="ctr">
              <a:buClr>
                <a:schemeClr val="lt1"/>
              </a:buClr>
              <a:buSzPts val="3200"/>
            </a:pPr>
            <a:r>
              <a:rPr lang="en-US" sz="4000" b="1" noProof="0" dirty="0">
                <a:solidFill>
                  <a:schemeClr val="lt1"/>
                </a:solidFill>
                <a:latin typeface="Roboto Medium"/>
                <a:ea typeface="Roboto Medium"/>
                <a:cs typeface="Roboto Medium"/>
                <a:sym typeface="Roboto Medium"/>
              </a:rPr>
              <a:t>Classification &amp; Results</a:t>
            </a:r>
            <a:endParaRPr lang="en-US" sz="4000" noProof="0" dirty="0"/>
          </a:p>
        </p:txBody>
      </p:sp>
    </p:spTree>
    <p:extLst>
      <p:ext uri="{BB962C8B-B14F-4D97-AF65-F5344CB8AC3E}">
        <p14:creationId xmlns:p14="http://schemas.microsoft.com/office/powerpoint/2010/main" val="417985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a:extLst>
            <a:ext uri="{FF2B5EF4-FFF2-40B4-BE49-F238E27FC236}">
              <a16:creationId xmlns:a16="http://schemas.microsoft.com/office/drawing/2014/main" id="{E06627AC-AAC0-065A-A336-F5178B5F6582}"/>
            </a:ext>
          </a:extLst>
        </p:cNvPr>
        <p:cNvGrpSpPr/>
        <p:nvPr/>
      </p:nvGrpSpPr>
      <p:grpSpPr>
        <a:xfrm>
          <a:off x="0" y="0"/>
          <a:ext cx="0" cy="0"/>
          <a:chOff x="0" y="0"/>
          <a:chExt cx="0" cy="0"/>
        </a:xfrm>
      </p:grpSpPr>
      <p:sp>
        <p:nvSpPr>
          <p:cNvPr id="205" name="Google Shape;205;p10">
            <a:extLst>
              <a:ext uri="{FF2B5EF4-FFF2-40B4-BE49-F238E27FC236}">
                <a16:creationId xmlns:a16="http://schemas.microsoft.com/office/drawing/2014/main" id="{5880F107-7213-9E92-A118-19BD70403809}"/>
              </a:ext>
            </a:extLst>
          </p:cNvPr>
          <p:cNvSpPr/>
          <p:nvPr/>
        </p:nvSpPr>
        <p:spPr>
          <a:xfrm>
            <a:off x="0" y="772527"/>
            <a:ext cx="12192000" cy="8955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1"/>
              </a:solidFill>
              <a:latin typeface="Roboto"/>
              <a:ea typeface="Roboto"/>
              <a:cs typeface="Roboto"/>
              <a:sym typeface="Roboto"/>
            </a:endParaRPr>
          </a:p>
        </p:txBody>
      </p:sp>
      <p:sp>
        <p:nvSpPr>
          <p:cNvPr id="206" name="Google Shape;206;p10">
            <a:extLst>
              <a:ext uri="{FF2B5EF4-FFF2-40B4-BE49-F238E27FC236}">
                <a16:creationId xmlns:a16="http://schemas.microsoft.com/office/drawing/2014/main" id="{64E06775-46C3-F976-0DF9-F34EAACFD3B5}"/>
              </a:ext>
            </a:extLst>
          </p:cNvPr>
          <p:cNvSpPr txBox="1"/>
          <p:nvPr/>
        </p:nvSpPr>
        <p:spPr>
          <a:xfrm>
            <a:off x="927615" y="772526"/>
            <a:ext cx="10342245" cy="895532"/>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Roboto Medium"/>
              <a:buNone/>
            </a:pPr>
            <a:r>
              <a:rPr lang="en-US" sz="3200" b="1" noProof="0" dirty="0">
                <a:solidFill>
                  <a:schemeClr val="lt1"/>
                </a:solidFill>
                <a:latin typeface="Roboto Medium"/>
                <a:ea typeface="Roboto Medium"/>
                <a:cs typeface="Roboto Medium"/>
                <a:sym typeface="Roboto Medium"/>
              </a:rPr>
              <a:t>Model Selection</a:t>
            </a:r>
            <a:endParaRPr lang="en-US" noProof="0" dirty="0"/>
          </a:p>
        </p:txBody>
      </p:sp>
      <p:sp>
        <p:nvSpPr>
          <p:cNvPr id="4" name="Google Shape;152;p5">
            <a:extLst>
              <a:ext uri="{FF2B5EF4-FFF2-40B4-BE49-F238E27FC236}">
                <a16:creationId xmlns:a16="http://schemas.microsoft.com/office/drawing/2014/main" id="{D410640B-E0B6-AF55-FA66-2051775F1C9F}"/>
              </a:ext>
            </a:extLst>
          </p:cNvPr>
          <p:cNvSpPr txBox="1"/>
          <p:nvPr/>
        </p:nvSpPr>
        <p:spPr>
          <a:xfrm>
            <a:off x="983512" y="1821948"/>
            <a:ext cx="10280873" cy="4560191"/>
          </a:xfrm>
          <a:prstGeom prst="rect">
            <a:avLst/>
          </a:prstGeom>
          <a:noFill/>
          <a:ln>
            <a:noFill/>
          </a:ln>
        </p:spPr>
        <p:txBody>
          <a:bodyPr spcFirstLastPara="1" wrap="square" lIns="91425" tIns="45700" rIns="91425" bIns="45700" anchor="t" anchorCtr="0">
            <a:normAutofit/>
          </a:bodyPr>
          <a:lstStyle/>
          <a:p>
            <a:r>
              <a:rPr lang="en-US" sz="3200" dirty="0">
                <a:latin typeface="Roboto" panose="02000000000000000000" pitchFamily="2" charset="0"/>
                <a:ea typeface="Roboto" panose="02000000000000000000" pitchFamily="2" charset="0"/>
                <a:cs typeface="Roboto" panose="02000000000000000000" pitchFamily="2" charset="0"/>
              </a:rPr>
              <a:t>We selected this classification models:</a:t>
            </a:r>
            <a:endParaRPr lang="en-US" sz="3200" noProof="0" dirty="0">
              <a:latin typeface="Roboto" panose="02000000000000000000" pitchFamily="2" charset="0"/>
              <a:ea typeface="Roboto" panose="02000000000000000000" pitchFamily="2" charset="0"/>
              <a:cs typeface="Roboto" panose="02000000000000000000" pitchFamily="2" charset="0"/>
            </a:endParaRPr>
          </a:p>
          <a:p>
            <a:pPr marL="285750" lvl="2" indent="-285750">
              <a:buFont typeface="Arial" panose="020B0604020202020204" pitchFamily="34" charset="0"/>
              <a:buChar char="•"/>
            </a:pPr>
            <a:r>
              <a:rPr lang="en-US" sz="3200" b="1" dirty="0">
                <a:latin typeface="Roboto" panose="02000000000000000000" pitchFamily="2" charset="0"/>
                <a:ea typeface="Roboto" panose="02000000000000000000" pitchFamily="2" charset="0"/>
                <a:cs typeface="Roboto" panose="02000000000000000000" pitchFamily="2" charset="0"/>
              </a:rPr>
              <a:t>Decision Tree</a:t>
            </a:r>
          </a:p>
          <a:p>
            <a:pPr marL="285750" indent="-285750">
              <a:buFont typeface="Arial" panose="020B0604020202020204" pitchFamily="34" charset="0"/>
              <a:buChar char="•"/>
            </a:pPr>
            <a:r>
              <a:rPr lang="en-US" sz="3200" b="1" noProof="0" dirty="0">
                <a:latin typeface="Roboto" panose="02000000000000000000" pitchFamily="2" charset="0"/>
                <a:ea typeface="Roboto" panose="02000000000000000000" pitchFamily="2" charset="0"/>
                <a:cs typeface="Roboto" panose="02000000000000000000" pitchFamily="2" charset="0"/>
              </a:rPr>
              <a:t>Random Forest</a:t>
            </a:r>
          </a:p>
          <a:p>
            <a:pPr marL="285750" indent="-285750">
              <a:buFont typeface="Arial" panose="020B0604020202020204" pitchFamily="34" charset="0"/>
              <a:buChar char="•"/>
            </a:pPr>
            <a:r>
              <a:rPr lang="en-US" sz="3200" b="1" dirty="0">
                <a:latin typeface="Roboto" panose="02000000000000000000" pitchFamily="2" charset="0"/>
                <a:ea typeface="Roboto" panose="02000000000000000000" pitchFamily="2" charset="0"/>
                <a:cs typeface="Roboto" panose="02000000000000000000" pitchFamily="2" charset="0"/>
              </a:rPr>
              <a:t>Extra Trees</a:t>
            </a:r>
          </a:p>
          <a:p>
            <a:pPr marL="285750" indent="-285750">
              <a:buFont typeface="Arial" panose="020B0604020202020204" pitchFamily="34" charset="0"/>
              <a:buChar char="•"/>
            </a:pPr>
            <a:r>
              <a:rPr lang="en-US" sz="3200" b="1" noProof="0" dirty="0">
                <a:latin typeface="Roboto" panose="02000000000000000000" pitchFamily="2" charset="0"/>
                <a:ea typeface="Roboto" panose="02000000000000000000" pitchFamily="2" charset="0"/>
                <a:cs typeface="Roboto" panose="02000000000000000000" pitchFamily="2" charset="0"/>
              </a:rPr>
              <a:t>XGBoost</a:t>
            </a:r>
          </a:p>
          <a:p>
            <a:pPr marL="285750" indent="-285750">
              <a:buFont typeface="Arial" panose="020B0604020202020204" pitchFamily="34" charset="0"/>
              <a:buChar char="•"/>
            </a:pPr>
            <a:r>
              <a:rPr lang="en-US" sz="3200" b="1" dirty="0">
                <a:latin typeface="Roboto" panose="02000000000000000000" pitchFamily="2" charset="0"/>
                <a:ea typeface="Roboto" panose="02000000000000000000" pitchFamily="2" charset="0"/>
                <a:cs typeface="Roboto" panose="02000000000000000000" pitchFamily="2" charset="0"/>
              </a:rPr>
              <a:t>LightGBM</a:t>
            </a:r>
          </a:p>
          <a:p>
            <a:pPr marL="285750" indent="-285750">
              <a:buFont typeface="Arial" panose="020B0604020202020204" pitchFamily="34" charset="0"/>
              <a:buChar char="•"/>
            </a:pPr>
            <a:r>
              <a:rPr lang="en-US" sz="3200" b="1" noProof="0" dirty="0">
                <a:latin typeface="Roboto" panose="02000000000000000000" pitchFamily="2" charset="0"/>
                <a:ea typeface="Roboto" panose="02000000000000000000" pitchFamily="2" charset="0"/>
                <a:cs typeface="Roboto" panose="02000000000000000000" pitchFamily="2" charset="0"/>
              </a:rPr>
              <a:t>CatBoost</a:t>
            </a:r>
          </a:p>
          <a:p>
            <a:pPr marL="285750" indent="-285750">
              <a:buFont typeface="Arial" panose="020B0604020202020204" pitchFamily="34" charset="0"/>
              <a:buChar char="•"/>
            </a:pPr>
            <a:r>
              <a:rPr lang="en-US" sz="3200" b="1" dirty="0">
                <a:latin typeface="Roboto" panose="02000000000000000000" pitchFamily="2" charset="0"/>
                <a:ea typeface="Roboto" panose="02000000000000000000" pitchFamily="2" charset="0"/>
                <a:cs typeface="Roboto" panose="02000000000000000000" pitchFamily="2" charset="0"/>
              </a:rPr>
              <a:t>Multinomial Logistic Regression</a:t>
            </a:r>
          </a:p>
          <a:p>
            <a:pPr marL="285750" indent="-285750">
              <a:buFont typeface="Arial" panose="020B0604020202020204" pitchFamily="34" charset="0"/>
              <a:buChar char="•"/>
            </a:pPr>
            <a:r>
              <a:rPr lang="en-US" sz="3200" b="1" noProof="0" dirty="0">
                <a:latin typeface="Roboto" panose="02000000000000000000" pitchFamily="2" charset="0"/>
                <a:ea typeface="Roboto" panose="02000000000000000000" pitchFamily="2" charset="0"/>
                <a:cs typeface="Roboto" panose="02000000000000000000" pitchFamily="2" charset="0"/>
              </a:rPr>
              <a:t>Baggin</a:t>
            </a:r>
            <a:r>
              <a:rPr lang="en-US" sz="3200" b="1" dirty="0">
                <a:latin typeface="Roboto" panose="02000000000000000000" pitchFamily="2" charset="0"/>
                <a:ea typeface="Roboto" panose="02000000000000000000" pitchFamily="2" charset="0"/>
                <a:cs typeface="Roboto" panose="02000000000000000000" pitchFamily="2" charset="0"/>
              </a:rPr>
              <a:t>g</a:t>
            </a:r>
            <a:endParaRPr lang="en-US" sz="3200" b="1" noProof="0" dirty="0">
              <a:latin typeface="Roboto" panose="02000000000000000000" pitchFamily="2" charset="0"/>
              <a:ea typeface="Roboto" panose="02000000000000000000" pitchFamily="2" charset="0"/>
              <a:cs typeface="Roboto" panose="02000000000000000000" pitchFamily="2" charset="0"/>
            </a:endParaRPr>
          </a:p>
        </p:txBody>
      </p:sp>
      <p:sp>
        <p:nvSpPr>
          <p:cNvPr id="5" name="Google Shape;289;p15">
            <a:extLst>
              <a:ext uri="{FF2B5EF4-FFF2-40B4-BE49-F238E27FC236}">
                <a16:creationId xmlns:a16="http://schemas.microsoft.com/office/drawing/2014/main" id="{925EA35D-E461-AFFE-1A67-3DED0CD9FC1D}"/>
              </a:ext>
            </a:extLst>
          </p:cNvPr>
          <p:cNvSpPr txBox="1"/>
          <p:nvPr/>
        </p:nvSpPr>
        <p:spPr>
          <a:xfrm>
            <a:off x="587376" y="310860"/>
            <a:ext cx="39613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IV</a:t>
            </a:r>
          </a:p>
        </p:txBody>
      </p:sp>
      <p:sp>
        <p:nvSpPr>
          <p:cNvPr id="6" name="Google Shape;290;p15">
            <a:extLst>
              <a:ext uri="{FF2B5EF4-FFF2-40B4-BE49-F238E27FC236}">
                <a16:creationId xmlns:a16="http://schemas.microsoft.com/office/drawing/2014/main" id="{082FC43C-D405-5389-751E-3794A98FA06F}"/>
              </a:ext>
            </a:extLst>
          </p:cNvPr>
          <p:cNvSpPr txBox="1"/>
          <p:nvPr/>
        </p:nvSpPr>
        <p:spPr>
          <a:xfrm>
            <a:off x="843555" y="310860"/>
            <a:ext cx="235684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Classificatio</a:t>
            </a:r>
            <a:r>
              <a:rPr lang="en-US" dirty="0">
                <a:solidFill>
                  <a:schemeClr val="accent1"/>
                </a:solidFill>
                <a:latin typeface="Roboto"/>
                <a:ea typeface="Roboto"/>
                <a:cs typeface="Roboto"/>
                <a:sym typeface="Roboto"/>
              </a:rPr>
              <a:t>n &amp; Results</a:t>
            </a:r>
            <a:endParaRPr lang="en-US" sz="1400" u="none" strike="noStrike" cap="none" noProof="0" dirty="0">
              <a:solidFill>
                <a:schemeClr val="accent1"/>
              </a:solidFill>
              <a:latin typeface="Roboto"/>
              <a:ea typeface="Roboto"/>
              <a:cs typeface="Roboto"/>
              <a:sym typeface="Roboto"/>
            </a:endParaRPr>
          </a:p>
        </p:txBody>
      </p:sp>
    </p:spTree>
    <p:extLst>
      <p:ext uri="{BB962C8B-B14F-4D97-AF65-F5344CB8AC3E}">
        <p14:creationId xmlns:p14="http://schemas.microsoft.com/office/powerpoint/2010/main" val="422455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3"/>
          <p:cNvSpPr/>
          <p:nvPr/>
        </p:nvSpPr>
        <p:spPr>
          <a:xfrm>
            <a:off x="5422605" y="1981310"/>
            <a:ext cx="6182020" cy="74959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121" name="Google Shape;121;p3"/>
          <p:cNvSpPr/>
          <p:nvPr/>
        </p:nvSpPr>
        <p:spPr>
          <a:xfrm>
            <a:off x="5422605" y="3014839"/>
            <a:ext cx="6182020" cy="74959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122" name="Google Shape;122;p3"/>
          <p:cNvSpPr/>
          <p:nvPr/>
        </p:nvSpPr>
        <p:spPr>
          <a:xfrm>
            <a:off x="5422605" y="4048368"/>
            <a:ext cx="6182020" cy="74959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123" name="Google Shape;123;p3"/>
          <p:cNvSpPr/>
          <p:nvPr/>
        </p:nvSpPr>
        <p:spPr>
          <a:xfrm>
            <a:off x="5422605" y="5081897"/>
            <a:ext cx="6182020" cy="74959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124" name="Google Shape;124;p3"/>
          <p:cNvSpPr/>
          <p:nvPr/>
        </p:nvSpPr>
        <p:spPr>
          <a:xfrm>
            <a:off x="5422605" y="947781"/>
            <a:ext cx="6182020" cy="74959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125" name="Google Shape;125;p3"/>
          <p:cNvSpPr txBox="1">
            <a:spLocks noGrp="1"/>
          </p:cNvSpPr>
          <p:nvPr>
            <p:ph type="title"/>
          </p:nvPr>
        </p:nvSpPr>
        <p:spPr>
          <a:xfrm>
            <a:off x="587375" y="2988788"/>
            <a:ext cx="4510026" cy="8804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Table of Contents</a:t>
            </a:r>
            <a:endParaRPr lang="en-US" noProof="0" dirty="0"/>
          </a:p>
        </p:txBody>
      </p:sp>
      <p:sp>
        <p:nvSpPr>
          <p:cNvPr id="126" name="Google Shape;126;p3"/>
          <p:cNvSpPr txBox="1"/>
          <p:nvPr/>
        </p:nvSpPr>
        <p:spPr>
          <a:xfrm>
            <a:off x="5854058" y="1091747"/>
            <a:ext cx="6835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noProof="0" dirty="0">
                <a:solidFill>
                  <a:schemeClr val="lt2"/>
                </a:solidFill>
                <a:latin typeface="Roboto"/>
                <a:ea typeface="Roboto"/>
                <a:cs typeface="Roboto"/>
                <a:sym typeface="Roboto"/>
              </a:rPr>
              <a:t>I</a:t>
            </a:r>
          </a:p>
        </p:txBody>
      </p:sp>
      <p:sp>
        <p:nvSpPr>
          <p:cNvPr id="127" name="Google Shape;127;p3"/>
          <p:cNvSpPr txBox="1"/>
          <p:nvPr/>
        </p:nvSpPr>
        <p:spPr>
          <a:xfrm>
            <a:off x="5854058" y="2119441"/>
            <a:ext cx="6835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noProof="0" dirty="0">
                <a:solidFill>
                  <a:schemeClr val="lt2"/>
                </a:solidFill>
                <a:latin typeface="Roboto"/>
                <a:ea typeface="Roboto"/>
                <a:cs typeface="Roboto"/>
                <a:sym typeface="Roboto"/>
              </a:rPr>
              <a:t>II</a:t>
            </a:r>
          </a:p>
        </p:txBody>
      </p:sp>
      <p:sp>
        <p:nvSpPr>
          <p:cNvPr id="128" name="Google Shape;128;p3"/>
          <p:cNvSpPr txBox="1"/>
          <p:nvPr/>
        </p:nvSpPr>
        <p:spPr>
          <a:xfrm>
            <a:off x="5854058" y="3157768"/>
            <a:ext cx="6835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noProof="0" dirty="0">
                <a:solidFill>
                  <a:schemeClr val="lt2"/>
                </a:solidFill>
                <a:latin typeface="Roboto"/>
                <a:ea typeface="Roboto"/>
                <a:cs typeface="Roboto"/>
                <a:sym typeface="Roboto"/>
              </a:rPr>
              <a:t>III</a:t>
            </a:r>
          </a:p>
        </p:txBody>
      </p:sp>
      <p:sp>
        <p:nvSpPr>
          <p:cNvPr id="129" name="Google Shape;129;p3"/>
          <p:cNvSpPr txBox="1"/>
          <p:nvPr/>
        </p:nvSpPr>
        <p:spPr>
          <a:xfrm>
            <a:off x="5854058" y="4232015"/>
            <a:ext cx="6835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noProof="0" dirty="0">
                <a:solidFill>
                  <a:schemeClr val="lt2"/>
                </a:solidFill>
                <a:latin typeface="Roboto"/>
                <a:ea typeface="Roboto"/>
                <a:cs typeface="Roboto"/>
                <a:sym typeface="Roboto"/>
              </a:rPr>
              <a:t>IV</a:t>
            </a:r>
          </a:p>
        </p:txBody>
      </p:sp>
      <p:sp>
        <p:nvSpPr>
          <p:cNvPr id="130" name="Google Shape;130;p3"/>
          <p:cNvSpPr txBox="1"/>
          <p:nvPr/>
        </p:nvSpPr>
        <p:spPr>
          <a:xfrm>
            <a:off x="5854058" y="5223790"/>
            <a:ext cx="6835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noProof="0" dirty="0">
                <a:solidFill>
                  <a:schemeClr val="lt2"/>
                </a:solidFill>
                <a:latin typeface="Roboto"/>
                <a:ea typeface="Roboto"/>
                <a:cs typeface="Roboto"/>
                <a:sym typeface="Roboto"/>
              </a:rPr>
              <a:t>V</a:t>
            </a:r>
          </a:p>
        </p:txBody>
      </p:sp>
      <p:sp>
        <p:nvSpPr>
          <p:cNvPr id="131" name="Google Shape;131;p3"/>
          <p:cNvSpPr txBox="1"/>
          <p:nvPr/>
        </p:nvSpPr>
        <p:spPr>
          <a:xfrm>
            <a:off x="6715796" y="1091747"/>
            <a:ext cx="4888829" cy="400069"/>
          </a:xfrm>
          <a:prstGeom prst="rect">
            <a:avLst/>
          </a:prstGeom>
          <a:noFill/>
          <a:ln>
            <a:noFill/>
          </a:ln>
        </p:spPr>
        <p:txBody>
          <a:bodyPr spcFirstLastPara="1" wrap="square" lIns="91425" tIns="45700" rIns="91425" bIns="45700" anchor="t" anchorCtr="0">
            <a:spAutoFit/>
          </a:bodyPr>
          <a:lstStyle/>
          <a:p>
            <a:pPr lvl="0"/>
            <a:r>
              <a:rPr lang="en-US" sz="2000" noProof="0" dirty="0">
                <a:solidFill>
                  <a:schemeClr val="lt1"/>
                </a:solidFill>
                <a:latin typeface="Roboto"/>
                <a:ea typeface="Roboto"/>
                <a:cs typeface="Roboto"/>
                <a:sym typeface="Roboto"/>
              </a:rPr>
              <a:t>Motivations and Clinical Background</a:t>
            </a:r>
          </a:p>
        </p:txBody>
      </p:sp>
      <p:sp>
        <p:nvSpPr>
          <p:cNvPr id="132" name="Google Shape;132;p3"/>
          <p:cNvSpPr txBox="1"/>
          <p:nvPr/>
        </p:nvSpPr>
        <p:spPr>
          <a:xfrm>
            <a:off x="6715796" y="2119441"/>
            <a:ext cx="488882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noProof="0" dirty="0">
                <a:solidFill>
                  <a:schemeClr val="lt1"/>
                </a:solidFill>
                <a:latin typeface="Roboto"/>
                <a:ea typeface="Roboto"/>
                <a:cs typeface="Roboto"/>
                <a:sym typeface="Roboto"/>
              </a:rPr>
              <a:t>Dataset ADNI</a:t>
            </a:r>
          </a:p>
        </p:txBody>
      </p:sp>
      <p:sp>
        <p:nvSpPr>
          <p:cNvPr id="133" name="Google Shape;133;p3"/>
          <p:cNvSpPr txBox="1"/>
          <p:nvPr/>
        </p:nvSpPr>
        <p:spPr>
          <a:xfrm>
            <a:off x="6715796" y="3157768"/>
            <a:ext cx="4888829" cy="400069"/>
          </a:xfrm>
          <a:prstGeom prst="rect">
            <a:avLst/>
          </a:prstGeom>
          <a:noFill/>
          <a:ln>
            <a:noFill/>
          </a:ln>
        </p:spPr>
        <p:txBody>
          <a:bodyPr spcFirstLastPara="1" wrap="square" lIns="91425" tIns="45700" rIns="91425" bIns="45700" anchor="t" anchorCtr="0">
            <a:spAutoFit/>
          </a:bodyPr>
          <a:lstStyle/>
          <a:p>
            <a:pPr lvl="0"/>
            <a:r>
              <a:rPr lang="en-US" sz="2000" noProof="0" dirty="0">
                <a:solidFill>
                  <a:schemeClr val="lt1"/>
                </a:solidFill>
                <a:latin typeface="Roboto"/>
                <a:ea typeface="Roboto"/>
                <a:cs typeface="Roboto"/>
                <a:sym typeface="Roboto"/>
              </a:rPr>
              <a:t>Preprocessing</a:t>
            </a:r>
          </a:p>
        </p:txBody>
      </p:sp>
      <p:sp>
        <p:nvSpPr>
          <p:cNvPr id="134" name="Google Shape;134;p3"/>
          <p:cNvSpPr txBox="1"/>
          <p:nvPr/>
        </p:nvSpPr>
        <p:spPr>
          <a:xfrm>
            <a:off x="6715796" y="4232015"/>
            <a:ext cx="488882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noProof="0" dirty="0">
                <a:solidFill>
                  <a:schemeClr val="lt1"/>
                </a:solidFill>
                <a:latin typeface="Roboto"/>
                <a:ea typeface="Roboto"/>
                <a:cs typeface="Roboto"/>
                <a:sym typeface="Roboto"/>
              </a:rPr>
              <a:t>Classification &amp; Results</a:t>
            </a:r>
          </a:p>
        </p:txBody>
      </p:sp>
      <p:sp>
        <p:nvSpPr>
          <p:cNvPr id="135" name="Google Shape;135;p3"/>
          <p:cNvSpPr txBox="1"/>
          <p:nvPr/>
        </p:nvSpPr>
        <p:spPr>
          <a:xfrm>
            <a:off x="6715796" y="5223790"/>
            <a:ext cx="4888829" cy="400069"/>
          </a:xfrm>
          <a:prstGeom prst="rect">
            <a:avLst/>
          </a:prstGeom>
          <a:noFill/>
          <a:ln>
            <a:noFill/>
          </a:ln>
        </p:spPr>
        <p:txBody>
          <a:bodyPr spcFirstLastPara="1" wrap="square" lIns="91425" tIns="45700" rIns="91425" bIns="45700" anchor="t" anchorCtr="0">
            <a:spAutoFit/>
          </a:bodyPr>
          <a:lstStyle/>
          <a:p>
            <a:pPr lvl="0"/>
            <a:r>
              <a:rPr lang="en-US" sz="2000" dirty="0">
                <a:solidFill>
                  <a:schemeClr val="lt1"/>
                </a:solidFill>
                <a:latin typeface="Roboto"/>
                <a:ea typeface="Roboto"/>
                <a:cs typeface="Roboto"/>
                <a:sym typeface="Roboto"/>
              </a:rPr>
              <a:t>Application &amp; Conclusions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a:extLst>
            <a:ext uri="{FF2B5EF4-FFF2-40B4-BE49-F238E27FC236}">
              <a16:creationId xmlns:a16="http://schemas.microsoft.com/office/drawing/2014/main" id="{48DDFAD5-9E7D-9968-8962-56B7EF77A4FA}"/>
            </a:ext>
          </a:extLst>
        </p:cNvPr>
        <p:cNvGrpSpPr/>
        <p:nvPr/>
      </p:nvGrpSpPr>
      <p:grpSpPr>
        <a:xfrm>
          <a:off x="0" y="0"/>
          <a:ext cx="0" cy="0"/>
          <a:chOff x="0" y="0"/>
          <a:chExt cx="0" cy="0"/>
        </a:xfrm>
      </p:grpSpPr>
      <p:sp>
        <p:nvSpPr>
          <p:cNvPr id="219" name="Google Shape;219;p11">
            <a:extLst>
              <a:ext uri="{FF2B5EF4-FFF2-40B4-BE49-F238E27FC236}">
                <a16:creationId xmlns:a16="http://schemas.microsoft.com/office/drawing/2014/main" id="{C43412D2-F3FD-EB28-A743-53BFEF624B64}"/>
              </a:ext>
            </a:extLst>
          </p:cNvPr>
          <p:cNvSpPr/>
          <p:nvPr/>
        </p:nvSpPr>
        <p:spPr>
          <a:xfrm>
            <a:off x="7697972" y="0"/>
            <a:ext cx="4494028"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220" name="Google Shape;220;p11">
            <a:extLst>
              <a:ext uri="{FF2B5EF4-FFF2-40B4-BE49-F238E27FC236}">
                <a16:creationId xmlns:a16="http://schemas.microsoft.com/office/drawing/2014/main" id="{83FD0948-5936-C86D-459C-EEAA0395974E}"/>
              </a:ext>
            </a:extLst>
          </p:cNvPr>
          <p:cNvSpPr txBox="1"/>
          <p:nvPr/>
        </p:nvSpPr>
        <p:spPr>
          <a:xfrm>
            <a:off x="927616" y="857011"/>
            <a:ext cx="10342245" cy="895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Hybrid Sampling</a:t>
            </a:r>
            <a:endParaRPr lang="en-US" noProof="0" dirty="0"/>
          </a:p>
        </p:txBody>
      </p:sp>
      <p:sp>
        <p:nvSpPr>
          <p:cNvPr id="221" name="Google Shape;221;p11">
            <a:extLst>
              <a:ext uri="{FF2B5EF4-FFF2-40B4-BE49-F238E27FC236}">
                <a16:creationId xmlns:a16="http://schemas.microsoft.com/office/drawing/2014/main" id="{6581614E-94CC-E12A-1B63-9D4D8886F6A0}"/>
              </a:ext>
            </a:extLst>
          </p:cNvPr>
          <p:cNvSpPr txBox="1"/>
          <p:nvPr/>
        </p:nvSpPr>
        <p:spPr>
          <a:xfrm>
            <a:off x="503853" y="549275"/>
            <a:ext cx="423763"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IV</a:t>
            </a:r>
          </a:p>
        </p:txBody>
      </p:sp>
      <p:sp>
        <p:nvSpPr>
          <p:cNvPr id="222" name="Google Shape;222;p11">
            <a:extLst>
              <a:ext uri="{FF2B5EF4-FFF2-40B4-BE49-F238E27FC236}">
                <a16:creationId xmlns:a16="http://schemas.microsoft.com/office/drawing/2014/main" id="{838AE169-514E-DBBE-1731-B6FC7750C7E9}"/>
              </a:ext>
            </a:extLst>
          </p:cNvPr>
          <p:cNvSpPr txBox="1"/>
          <p:nvPr/>
        </p:nvSpPr>
        <p:spPr>
          <a:xfrm>
            <a:off x="843555" y="549275"/>
            <a:ext cx="25621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Classification &amp; Results</a:t>
            </a:r>
          </a:p>
        </p:txBody>
      </p:sp>
      <p:sp>
        <p:nvSpPr>
          <p:cNvPr id="223" name="Google Shape;223;p11">
            <a:extLst>
              <a:ext uri="{FF2B5EF4-FFF2-40B4-BE49-F238E27FC236}">
                <a16:creationId xmlns:a16="http://schemas.microsoft.com/office/drawing/2014/main" id="{80037AF0-DA9F-CB81-F273-5A982706DEB4}"/>
              </a:ext>
            </a:extLst>
          </p:cNvPr>
          <p:cNvSpPr txBox="1"/>
          <p:nvPr/>
        </p:nvSpPr>
        <p:spPr>
          <a:xfrm>
            <a:off x="503852" y="1875454"/>
            <a:ext cx="6904653" cy="443327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Arial"/>
              <a:buNone/>
            </a:pPr>
            <a:r>
              <a:rPr lang="en-US" sz="2000" u="none" strike="noStrike" cap="none" noProof="0" dirty="0">
                <a:solidFill>
                  <a:schemeClr val="dk1"/>
                </a:solidFill>
                <a:latin typeface="Roboto"/>
                <a:ea typeface="Roboto"/>
                <a:cs typeface="Roboto"/>
                <a:sym typeface="Roboto"/>
              </a:rPr>
              <a:t>To overcome the class imbalance we use in combination: </a:t>
            </a:r>
            <a:endParaRPr lang="en-US" noProof="0" dirty="0"/>
          </a:p>
          <a:p>
            <a:pPr marL="228600" lvl="0" indent="-228600">
              <a:spcBef>
                <a:spcPts val="2200"/>
              </a:spcBef>
              <a:buClr>
                <a:schemeClr val="dk1"/>
              </a:buClr>
              <a:buSzPts val="2000"/>
              <a:buFont typeface="Arial"/>
              <a:buChar char="•"/>
            </a:pPr>
            <a:r>
              <a:rPr lang="en-US" sz="2000" b="1" dirty="0">
                <a:solidFill>
                  <a:schemeClr val="dk1"/>
                </a:solidFill>
                <a:latin typeface="Roboto"/>
                <a:ea typeface="Roboto"/>
                <a:cs typeface="Roboto"/>
                <a:sym typeface="Roboto"/>
              </a:rPr>
              <a:t>Random Under-Sampling </a:t>
            </a:r>
            <a:r>
              <a:rPr lang="en-US" sz="2000" dirty="0">
                <a:solidFill>
                  <a:schemeClr val="dk1"/>
                </a:solidFill>
                <a:latin typeface="Roboto"/>
                <a:ea typeface="Roboto"/>
                <a:cs typeface="Roboto"/>
                <a:sym typeface="Roboto"/>
              </a:rPr>
              <a:t>(RUS) to reduce the number of instances in the majority classes (CN and LMCI), preventing the dataset from becoming excessively biased toward synthetic examples;</a:t>
            </a:r>
          </a:p>
          <a:p>
            <a:pPr marL="228600" lvl="0" indent="-228600">
              <a:spcBef>
                <a:spcPts val="2200"/>
              </a:spcBef>
              <a:buClr>
                <a:schemeClr val="dk1"/>
              </a:buClr>
              <a:buSzPts val="2000"/>
              <a:buFont typeface="Arial"/>
              <a:buChar char="•"/>
            </a:pPr>
            <a:r>
              <a:rPr lang="en-US" sz="2000" b="1" dirty="0">
                <a:solidFill>
                  <a:schemeClr val="dk1"/>
                </a:solidFill>
                <a:latin typeface="Roboto"/>
                <a:ea typeface="Roboto"/>
                <a:cs typeface="Roboto"/>
                <a:sym typeface="Roboto"/>
              </a:rPr>
              <a:t>Synthetic Minority Over-sampling Technique for Nominal and Continuous features </a:t>
            </a:r>
            <a:r>
              <a:rPr lang="en-US" sz="2000" dirty="0">
                <a:solidFill>
                  <a:schemeClr val="dk1"/>
                </a:solidFill>
                <a:latin typeface="Roboto"/>
                <a:ea typeface="Roboto"/>
                <a:cs typeface="Roboto"/>
                <a:sym typeface="Roboto"/>
              </a:rPr>
              <a:t>(SMOTENC) to generate new synthetic examples of the minority classes (EMCI and AD). </a:t>
            </a:r>
            <a:endParaRPr lang="en-US" sz="2000" noProof="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654142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a:extLst>
            <a:ext uri="{FF2B5EF4-FFF2-40B4-BE49-F238E27FC236}">
              <a16:creationId xmlns:a16="http://schemas.microsoft.com/office/drawing/2014/main" id="{F60B2720-0382-89FF-5476-D22DCD91D0D9}"/>
            </a:ext>
          </a:extLst>
        </p:cNvPr>
        <p:cNvGrpSpPr/>
        <p:nvPr/>
      </p:nvGrpSpPr>
      <p:grpSpPr>
        <a:xfrm>
          <a:off x="0" y="0"/>
          <a:ext cx="0" cy="0"/>
          <a:chOff x="0" y="0"/>
          <a:chExt cx="0" cy="0"/>
        </a:xfrm>
      </p:grpSpPr>
      <p:sp>
        <p:nvSpPr>
          <p:cNvPr id="205" name="Google Shape;205;p10">
            <a:extLst>
              <a:ext uri="{FF2B5EF4-FFF2-40B4-BE49-F238E27FC236}">
                <a16:creationId xmlns:a16="http://schemas.microsoft.com/office/drawing/2014/main" id="{E42E4416-16AE-4A22-03F2-DAE669E056AA}"/>
              </a:ext>
            </a:extLst>
          </p:cNvPr>
          <p:cNvSpPr/>
          <p:nvPr/>
        </p:nvSpPr>
        <p:spPr>
          <a:xfrm>
            <a:off x="0" y="772527"/>
            <a:ext cx="12192000" cy="8955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1"/>
              </a:solidFill>
              <a:latin typeface="Roboto"/>
              <a:ea typeface="Roboto"/>
              <a:cs typeface="Roboto"/>
              <a:sym typeface="Roboto"/>
            </a:endParaRPr>
          </a:p>
        </p:txBody>
      </p:sp>
      <p:sp>
        <p:nvSpPr>
          <p:cNvPr id="206" name="Google Shape;206;p10">
            <a:extLst>
              <a:ext uri="{FF2B5EF4-FFF2-40B4-BE49-F238E27FC236}">
                <a16:creationId xmlns:a16="http://schemas.microsoft.com/office/drawing/2014/main" id="{0AC3ADA8-099A-6646-078B-5FD025854C09}"/>
              </a:ext>
            </a:extLst>
          </p:cNvPr>
          <p:cNvSpPr txBox="1"/>
          <p:nvPr/>
        </p:nvSpPr>
        <p:spPr>
          <a:xfrm>
            <a:off x="927615" y="772526"/>
            <a:ext cx="10342245" cy="895532"/>
          </a:xfrm>
          <a:prstGeom prst="rect">
            <a:avLst/>
          </a:prstGeom>
          <a:noFill/>
          <a:ln>
            <a:noFill/>
          </a:ln>
        </p:spPr>
        <p:txBody>
          <a:bodyPr spcFirstLastPara="1" wrap="square" lIns="91425" tIns="45700" rIns="91425" bIns="45700" anchor="ctr" anchorCtr="0">
            <a:normAutofit/>
          </a:bodyPr>
          <a:lstStyle/>
          <a:p>
            <a:pPr lvl="0" algn="ctr">
              <a:lnSpc>
                <a:spcPct val="90000"/>
              </a:lnSpc>
              <a:buClr>
                <a:schemeClr val="lt1"/>
              </a:buClr>
              <a:buSzPts val="3200"/>
            </a:pPr>
            <a:r>
              <a:rPr lang="en-US" sz="3200" b="1" dirty="0">
                <a:solidFill>
                  <a:schemeClr val="lt1"/>
                </a:solidFill>
                <a:latin typeface="Roboto Medium"/>
                <a:ea typeface="Roboto Medium"/>
                <a:cs typeface="Roboto Medium"/>
                <a:sym typeface="Roboto Medium"/>
              </a:rPr>
              <a:t>The problem with CDRSB</a:t>
            </a:r>
            <a:r>
              <a:rPr lang="en-US" sz="3200" b="1">
                <a:solidFill>
                  <a:schemeClr val="lt1"/>
                </a:solidFill>
                <a:latin typeface="Roboto Medium"/>
                <a:ea typeface="Roboto Medium"/>
                <a:cs typeface="Roboto Medium"/>
                <a:sym typeface="Roboto Medium"/>
              </a:rPr>
              <a:t>, LDELTOTAL, and </a:t>
            </a:r>
            <a:r>
              <a:rPr lang="en-US" sz="3200" b="1" dirty="0">
                <a:solidFill>
                  <a:schemeClr val="lt1"/>
                </a:solidFill>
                <a:latin typeface="Roboto Medium"/>
                <a:ea typeface="Roboto Medium"/>
                <a:cs typeface="Roboto Medium"/>
                <a:sym typeface="Roboto Medium"/>
              </a:rPr>
              <a:t>mPACCdigit</a:t>
            </a:r>
            <a:endParaRPr lang="en-US" noProof="0" dirty="0"/>
          </a:p>
        </p:txBody>
      </p:sp>
      <p:sp>
        <p:nvSpPr>
          <p:cNvPr id="4" name="Google Shape;152;p5">
            <a:extLst>
              <a:ext uri="{FF2B5EF4-FFF2-40B4-BE49-F238E27FC236}">
                <a16:creationId xmlns:a16="http://schemas.microsoft.com/office/drawing/2014/main" id="{6DD30056-BE80-E8CB-D699-469CA6774D18}"/>
              </a:ext>
            </a:extLst>
          </p:cNvPr>
          <p:cNvSpPr txBox="1"/>
          <p:nvPr/>
        </p:nvSpPr>
        <p:spPr>
          <a:xfrm>
            <a:off x="983512" y="1821948"/>
            <a:ext cx="10280873" cy="4725192"/>
          </a:xfrm>
          <a:prstGeom prst="rect">
            <a:avLst/>
          </a:prstGeom>
          <a:noFill/>
          <a:ln>
            <a:noFill/>
          </a:ln>
        </p:spPr>
        <p:txBody>
          <a:bodyPr spcFirstLastPara="1" wrap="square" lIns="91425" tIns="45700" rIns="91425" bIns="45700" anchor="t" anchorCtr="0">
            <a:normAutofit/>
          </a:bodyPr>
          <a:lstStyle/>
          <a:p>
            <a:pPr marL="342900" indent="-34290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The </a:t>
            </a:r>
            <a:r>
              <a:rPr lang="en-US" sz="2000" b="1" dirty="0">
                <a:latin typeface="Roboto" panose="02000000000000000000" pitchFamily="2" charset="0"/>
                <a:ea typeface="Roboto" panose="02000000000000000000" pitchFamily="2" charset="0"/>
                <a:cs typeface="Roboto" panose="02000000000000000000" pitchFamily="2" charset="0"/>
              </a:rPr>
              <a:t>CDRSB</a:t>
            </a:r>
            <a:r>
              <a:rPr lang="en-US" sz="2000" dirty="0">
                <a:latin typeface="Roboto" panose="02000000000000000000" pitchFamily="2" charset="0"/>
                <a:ea typeface="Roboto" panose="02000000000000000000" pitchFamily="2" charset="0"/>
                <a:cs typeface="Roboto" panose="02000000000000000000" pitchFamily="2" charset="0"/>
              </a:rPr>
              <a:t>, </a:t>
            </a:r>
            <a:r>
              <a:rPr lang="en-US" sz="2000" b="1" dirty="0">
                <a:latin typeface="Roboto" panose="02000000000000000000" pitchFamily="2" charset="0"/>
                <a:ea typeface="Roboto" panose="02000000000000000000" pitchFamily="2" charset="0"/>
                <a:cs typeface="Roboto" panose="02000000000000000000" pitchFamily="2" charset="0"/>
              </a:rPr>
              <a:t>LDELTOTAL</a:t>
            </a:r>
            <a:r>
              <a:rPr lang="en-US" sz="2000" dirty="0">
                <a:latin typeface="Roboto" panose="02000000000000000000" pitchFamily="2" charset="0"/>
                <a:ea typeface="Roboto" panose="02000000000000000000" pitchFamily="2" charset="0"/>
                <a:cs typeface="Roboto" panose="02000000000000000000" pitchFamily="2" charset="0"/>
              </a:rPr>
              <a:t>, and </a:t>
            </a:r>
            <a:r>
              <a:rPr lang="en-US" sz="2000" b="1" dirty="0">
                <a:latin typeface="Roboto" panose="02000000000000000000" pitchFamily="2" charset="0"/>
                <a:ea typeface="Roboto" panose="02000000000000000000" pitchFamily="2" charset="0"/>
                <a:cs typeface="Roboto" panose="02000000000000000000" pitchFamily="2" charset="0"/>
              </a:rPr>
              <a:t>mPACCdigit</a:t>
            </a:r>
            <a:r>
              <a:rPr lang="en-US" sz="2000" dirty="0">
                <a:latin typeface="Roboto" panose="02000000000000000000" pitchFamily="2" charset="0"/>
                <a:ea typeface="Roboto" panose="02000000000000000000" pitchFamily="2" charset="0"/>
                <a:cs typeface="Roboto" panose="02000000000000000000" pitchFamily="2" charset="0"/>
              </a:rPr>
              <a:t> cognitive scores show significantly higher predictive power than other variables.</a:t>
            </a:r>
          </a:p>
          <a:p>
            <a:pPr marL="342900" indent="-342900">
              <a:buFont typeface="Arial" panose="020B0604020202020204" pitchFamily="34" charset="0"/>
              <a:buChar char="•"/>
            </a:pPr>
            <a:endParaRPr lang="en-US" sz="2000" dirty="0">
              <a:latin typeface="Roboto" panose="02000000000000000000" pitchFamily="2" charset="0"/>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This </a:t>
            </a:r>
            <a:r>
              <a:rPr lang="en-US" sz="2000" b="1" dirty="0">
                <a:latin typeface="Roboto" panose="02000000000000000000" pitchFamily="2" charset="0"/>
                <a:ea typeface="Roboto" panose="02000000000000000000" pitchFamily="2" charset="0"/>
                <a:cs typeface="Roboto" panose="02000000000000000000" pitchFamily="2" charset="0"/>
              </a:rPr>
              <a:t>can improve model accuracy</a:t>
            </a:r>
            <a:r>
              <a:rPr lang="en-US" sz="2000" dirty="0">
                <a:latin typeface="Roboto" panose="02000000000000000000" pitchFamily="2" charset="0"/>
                <a:ea typeface="Roboto" panose="02000000000000000000" pitchFamily="2" charset="0"/>
                <a:cs typeface="Roboto" panose="02000000000000000000" pitchFamily="2" charset="0"/>
              </a:rPr>
              <a:t>, but creates the </a:t>
            </a:r>
            <a:r>
              <a:rPr lang="en-US" sz="2000" b="1" dirty="0">
                <a:latin typeface="Roboto" panose="02000000000000000000" pitchFamily="2" charset="0"/>
                <a:ea typeface="Roboto" panose="02000000000000000000" pitchFamily="2" charset="0"/>
                <a:cs typeface="Roboto" panose="02000000000000000000" pitchFamily="2" charset="0"/>
              </a:rPr>
              <a:t>risk of feature dominance</a:t>
            </a:r>
            <a:r>
              <a:rPr lang="en-US" sz="2000" dirty="0">
                <a:latin typeface="Roboto" panose="02000000000000000000" pitchFamily="2" charset="0"/>
                <a:ea typeface="Roboto" panose="02000000000000000000" pitchFamily="2" charset="0"/>
                <a:cs typeface="Roboto" panose="02000000000000000000" pitchFamily="2" charset="0"/>
              </a:rPr>
              <a:t>, where a few variables excessively influence predictions.</a:t>
            </a:r>
          </a:p>
          <a:p>
            <a:pPr marL="342900" indent="-342900">
              <a:buFont typeface="Arial" panose="020B0604020202020204" pitchFamily="34" charset="0"/>
              <a:buChar char="•"/>
            </a:pPr>
            <a:endParaRPr lang="en-US" sz="2000" dirty="0">
              <a:latin typeface="Roboto" panose="02000000000000000000" pitchFamily="2" charset="0"/>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This imbalance can cause </a:t>
            </a:r>
            <a:r>
              <a:rPr lang="en-US" sz="2000" b="1" dirty="0">
                <a:latin typeface="Roboto" panose="02000000000000000000" pitchFamily="2" charset="0"/>
                <a:ea typeface="Roboto" panose="02000000000000000000" pitchFamily="2" charset="0"/>
                <a:cs typeface="Roboto" panose="02000000000000000000" pitchFamily="2" charset="0"/>
              </a:rPr>
              <a:t>local overfitting</a:t>
            </a:r>
            <a:r>
              <a:rPr lang="en-US" sz="2000" dirty="0">
                <a:latin typeface="Roboto" panose="02000000000000000000" pitchFamily="2" charset="0"/>
                <a:ea typeface="Roboto" panose="02000000000000000000" pitchFamily="2" charset="0"/>
                <a:cs typeface="Roboto" panose="02000000000000000000" pitchFamily="2" charset="0"/>
              </a:rPr>
              <a:t>: excellent performance on ADNI but possible loss of accuracy on external or more heterogeneous populations.</a:t>
            </a:r>
          </a:p>
          <a:p>
            <a:pPr marL="342900" indent="-342900">
              <a:buFont typeface="Arial" panose="020B0604020202020204" pitchFamily="34" charset="0"/>
              <a:buChar char="•"/>
            </a:pPr>
            <a:endParaRPr lang="en-US" sz="2000" dirty="0">
              <a:latin typeface="Roboto" panose="02000000000000000000" pitchFamily="2" charset="0"/>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It is not possible to definitively determine whether these variables </a:t>
            </a:r>
            <a:r>
              <a:rPr lang="en-US" sz="2000" b="1" dirty="0">
                <a:latin typeface="Roboto" panose="02000000000000000000" pitchFamily="2" charset="0"/>
                <a:ea typeface="Roboto" panose="02000000000000000000" pitchFamily="2" charset="0"/>
                <a:cs typeface="Roboto" panose="02000000000000000000" pitchFamily="2" charset="0"/>
              </a:rPr>
              <a:t>are simply very strong predictors of Alzheimer's disease diagnosis</a:t>
            </a:r>
            <a:r>
              <a:rPr lang="en-US" sz="2000" dirty="0">
                <a:latin typeface="Roboto" panose="02000000000000000000" pitchFamily="2" charset="0"/>
                <a:ea typeface="Roboto" panose="02000000000000000000" pitchFamily="2" charset="0"/>
                <a:cs typeface="Roboto" panose="02000000000000000000" pitchFamily="2" charset="0"/>
              </a:rPr>
              <a:t>.</a:t>
            </a:r>
          </a:p>
          <a:p>
            <a:pPr marL="342900" indent="-342900">
              <a:buFont typeface="Arial" panose="020B0604020202020204" pitchFamily="34" charset="0"/>
              <a:buChar char="•"/>
            </a:pPr>
            <a:endParaRPr lang="en-US" sz="2000" dirty="0">
              <a:latin typeface="Roboto" panose="02000000000000000000" pitchFamily="2" charset="0"/>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We divided the pipeline in dataset </a:t>
            </a:r>
            <a:r>
              <a:rPr lang="en-US" sz="2000" b="1" dirty="0">
                <a:latin typeface="Roboto" panose="02000000000000000000" pitchFamily="2" charset="0"/>
                <a:ea typeface="Roboto" panose="02000000000000000000" pitchFamily="2" charset="0"/>
                <a:cs typeface="Roboto" panose="02000000000000000000" pitchFamily="2" charset="0"/>
              </a:rPr>
              <a:t>with</a:t>
            </a:r>
            <a:r>
              <a:rPr lang="en-US" sz="2000" dirty="0">
                <a:latin typeface="Roboto" panose="02000000000000000000" pitchFamily="2" charset="0"/>
                <a:ea typeface="Roboto" panose="02000000000000000000" pitchFamily="2" charset="0"/>
                <a:cs typeface="Roboto" panose="02000000000000000000" pitchFamily="2" charset="0"/>
              </a:rPr>
              <a:t> CDRSB, LDELTOTAL and mPACCdigit and </a:t>
            </a:r>
            <a:r>
              <a:rPr lang="en-US" sz="2000" b="1" dirty="0">
                <a:latin typeface="Roboto" panose="02000000000000000000" pitchFamily="2" charset="0"/>
                <a:ea typeface="Roboto" panose="02000000000000000000" pitchFamily="2" charset="0"/>
                <a:cs typeface="Roboto" panose="02000000000000000000" pitchFamily="2" charset="0"/>
              </a:rPr>
              <a:t>without</a:t>
            </a:r>
            <a:r>
              <a:rPr lang="en-US" sz="2000" dirty="0">
                <a:latin typeface="Roboto" panose="02000000000000000000" pitchFamily="2" charset="0"/>
                <a:ea typeface="Roboto" panose="02000000000000000000" pitchFamily="2" charset="0"/>
                <a:cs typeface="Roboto" panose="02000000000000000000" pitchFamily="2" charset="0"/>
              </a:rPr>
              <a:t> CDRSB, LDELTOTAL and mPACCdigit. </a:t>
            </a:r>
          </a:p>
          <a:p>
            <a:pPr marL="342900" indent="-342900">
              <a:buFont typeface="Arial" panose="020B0604020202020204" pitchFamily="34" charset="0"/>
              <a:buChar char="•"/>
            </a:pPr>
            <a:endParaRPr lang="en-US" sz="2000" noProof="0" dirty="0">
              <a:latin typeface="Roboto" panose="02000000000000000000" pitchFamily="2" charset="0"/>
              <a:ea typeface="Roboto" panose="02000000000000000000" pitchFamily="2" charset="0"/>
              <a:cs typeface="Roboto" panose="02000000000000000000" pitchFamily="2" charset="0"/>
            </a:endParaRPr>
          </a:p>
        </p:txBody>
      </p:sp>
      <p:sp>
        <p:nvSpPr>
          <p:cNvPr id="5" name="Google Shape;289;p15">
            <a:extLst>
              <a:ext uri="{FF2B5EF4-FFF2-40B4-BE49-F238E27FC236}">
                <a16:creationId xmlns:a16="http://schemas.microsoft.com/office/drawing/2014/main" id="{B87F7374-8205-B4DB-98C9-02C9B6FB6673}"/>
              </a:ext>
            </a:extLst>
          </p:cNvPr>
          <p:cNvSpPr txBox="1"/>
          <p:nvPr/>
        </p:nvSpPr>
        <p:spPr>
          <a:xfrm>
            <a:off x="587376" y="310860"/>
            <a:ext cx="39613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IV</a:t>
            </a:r>
          </a:p>
        </p:txBody>
      </p:sp>
      <p:sp>
        <p:nvSpPr>
          <p:cNvPr id="6" name="Google Shape;290;p15">
            <a:extLst>
              <a:ext uri="{FF2B5EF4-FFF2-40B4-BE49-F238E27FC236}">
                <a16:creationId xmlns:a16="http://schemas.microsoft.com/office/drawing/2014/main" id="{64AB55E9-D0F8-2378-9010-4E843619F322}"/>
              </a:ext>
            </a:extLst>
          </p:cNvPr>
          <p:cNvSpPr txBox="1"/>
          <p:nvPr/>
        </p:nvSpPr>
        <p:spPr>
          <a:xfrm>
            <a:off x="843555" y="310860"/>
            <a:ext cx="235684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Classificatio</a:t>
            </a:r>
            <a:r>
              <a:rPr lang="en-US" dirty="0">
                <a:solidFill>
                  <a:schemeClr val="accent1"/>
                </a:solidFill>
                <a:latin typeface="Roboto"/>
                <a:ea typeface="Roboto"/>
                <a:cs typeface="Roboto"/>
                <a:sym typeface="Roboto"/>
              </a:rPr>
              <a:t>n &amp; Results</a:t>
            </a:r>
            <a:endParaRPr lang="en-US" sz="1400" u="none" strike="noStrike" cap="none" noProof="0" dirty="0">
              <a:solidFill>
                <a:schemeClr val="accent1"/>
              </a:solidFill>
              <a:latin typeface="Roboto"/>
              <a:ea typeface="Roboto"/>
              <a:cs typeface="Roboto"/>
              <a:sym typeface="Roboto"/>
            </a:endParaRPr>
          </a:p>
        </p:txBody>
      </p:sp>
    </p:spTree>
    <p:extLst>
      <p:ext uri="{BB962C8B-B14F-4D97-AF65-F5344CB8AC3E}">
        <p14:creationId xmlns:p14="http://schemas.microsoft.com/office/powerpoint/2010/main" val="132094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a:extLst>
            <a:ext uri="{FF2B5EF4-FFF2-40B4-BE49-F238E27FC236}">
              <a16:creationId xmlns:a16="http://schemas.microsoft.com/office/drawing/2014/main" id="{6FDBE822-1C52-E60B-BD8D-BA685A4D345A}"/>
            </a:ext>
          </a:extLst>
        </p:cNvPr>
        <p:cNvGrpSpPr/>
        <p:nvPr/>
      </p:nvGrpSpPr>
      <p:grpSpPr>
        <a:xfrm>
          <a:off x="0" y="0"/>
          <a:ext cx="0" cy="0"/>
          <a:chOff x="0" y="0"/>
          <a:chExt cx="0" cy="0"/>
        </a:xfrm>
      </p:grpSpPr>
      <p:sp>
        <p:nvSpPr>
          <p:cNvPr id="233" name="Google Shape;233;p12">
            <a:extLst>
              <a:ext uri="{FF2B5EF4-FFF2-40B4-BE49-F238E27FC236}">
                <a16:creationId xmlns:a16="http://schemas.microsoft.com/office/drawing/2014/main" id="{CBB20C83-D07C-5BDF-6FE1-2640A5B2E0B8}"/>
              </a:ext>
            </a:extLst>
          </p:cNvPr>
          <p:cNvSpPr txBox="1"/>
          <p:nvPr/>
        </p:nvSpPr>
        <p:spPr>
          <a:xfrm>
            <a:off x="924877" y="601251"/>
            <a:ext cx="10342245" cy="895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Classification Pipeline</a:t>
            </a:r>
            <a:endParaRPr lang="en-US" noProof="0" dirty="0"/>
          </a:p>
        </p:txBody>
      </p:sp>
      <p:sp>
        <p:nvSpPr>
          <p:cNvPr id="237" name="Google Shape;237;p12">
            <a:extLst>
              <a:ext uri="{FF2B5EF4-FFF2-40B4-BE49-F238E27FC236}">
                <a16:creationId xmlns:a16="http://schemas.microsoft.com/office/drawing/2014/main" id="{EA88CCC3-FE2A-D256-3BD5-AF0C23DDC43C}"/>
              </a:ext>
            </a:extLst>
          </p:cNvPr>
          <p:cNvSpPr txBox="1"/>
          <p:nvPr/>
        </p:nvSpPr>
        <p:spPr>
          <a:xfrm>
            <a:off x="3471582" y="3347026"/>
            <a:ext cx="2362159" cy="1881295"/>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dirty="0">
                <a:solidFill>
                  <a:schemeClr val="tx2">
                    <a:lumMod val="50000"/>
                  </a:schemeClr>
                </a:solidFill>
                <a:latin typeface="Roboto Medium"/>
                <a:ea typeface="Roboto Medium"/>
                <a:cs typeface="Roboto Medium"/>
                <a:sym typeface="Roboto Medium"/>
              </a:rPr>
              <a:t>Dataset with Sampling and with CDRSB, LDELTOTAL, and mPACCdigit  </a:t>
            </a:r>
            <a:endParaRPr lang="en-US" sz="2000" dirty="0">
              <a:solidFill>
                <a:schemeClr val="tx2">
                  <a:lumMod val="50000"/>
                </a:schemeClr>
              </a:solidFill>
            </a:endParaRPr>
          </a:p>
        </p:txBody>
      </p:sp>
      <p:sp>
        <p:nvSpPr>
          <p:cNvPr id="240" name="Google Shape;240;p12">
            <a:extLst>
              <a:ext uri="{FF2B5EF4-FFF2-40B4-BE49-F238E27FC236}">
                <a16:creationId xmlns:a16="http://schemas.microsoft.com/office/drawing/2014/main" id="{52332533-1B63-46A7-AD42-2811F7B29E86}"/>
              </a:ext>
            </a:extLst>
          </p:cNvPr>
          <p:cNvSpPr txBox="1"/>
          <p:nvPr/>
        </p:nvSpPr>
        <p:spPr>
          <a:xfrm>
            <a:off x="6188272" y="3347026"/>
            <a:ext cx="2362159" cy="1881295"/>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dirty="0">
                <a:solidFill>
                  <a:schemeClr val="tx2">
                    <a:lumMod val="50000"/>
                  </a:schemeClr>
                </a:solidFill>
                <a:latin typeface="Roboto Medium"/>
                <a:ea typeface="Roboto Medium"/>
                <a:cs typeface="Roboto Medium"/>
                <a:sym typeface="Roboto Medium"/>
              </a:rPr>
              <a:t>Dataset without Sampling and without CDRSB, LDELTOTAL, and mPACCdigit  </a:t>
            </a:r>
            <a:endParaRPr lang="en-US" sz="2000" dirty="0">
              <a:solidFill>
                <a:schemeClr val="tx2">
                  <a:lumMod val="50000"/>
                </a:schemeClr>
              </a:solidFill>
            </a:endParaRPr>
          </a:p>
        </p:txBody>
      </p:sp>
      <p:sp>
        <p:nvSpPr>
          <p:cNvPr id="243" name="Google Shape;243;p12">
            <a:extLst>
              <a:ext uri="{FF2B5EF4-FFF2-40B4-BE49-F238E27FC236}">
                <a16:creationId xmlns:a16="http://schemas.microsoft.com/office/drawing/2014/main" id="{2F8B0CFF-0A2B-5606-CB2E-D44D19362BE2}"/>
              </a:ext>
            </a:extLst>
          </p:cNvPr>
          <p:cNvSpPr txBox="1"/>
          <p:nvPr/>
        </p:nvSpPr>
        <p:spPr>
          <a:xfrm>
            <a:off x="8904963" y="3347026"/>
            <a:ext cx="2362159" cy="1881295"/>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dirty="0">
                <a:solidFill>
                  <a:schemeClr val="tx2">
                    <a:lumMod val="50000"/>
                  </a:schemeClr>
                </a:solidFill>
                <a:latin typeface="Roboto Medium"/>
                <a:ea typeface="Roboto Medium"/>
                <a:cs typeface="Roboto Medium"/>
                <a:sym typeface="Roboto Medium"/>
              </a:rPr>
              <a:t>Dataset with Sampling and without CDRSB, LDELTOTAL, and mPACCdigit  </a:t>
            </a:r>
            <a:endParaRPr lang="en-US" sz="2000" dirty="0">
              <a:solidFill>
                <a:schemeClr val="tx2">
                  <a:lumMod val="50000"/>
                </a:schemeClr>
              </a:solidFill>
            </a:endParaRPr>
          </a:p>
        </p:txBody>
      </p:sp>
      <p:sp>
        <p:nvSpPr>
          <p:cNvPr id="245" name="Google Shape;245;p12">
            <a:extLst>
              <a:ext uri="{FF2B5EF4-FFF2-40B4-BE49-F238E27FC236}">
                <a16:creationId xmlns:a16="http://schemas.microsoft.com/office/drawing/2014/main" id="{182FE87E-B794-16E5-167A-94403BDD6802}"/>
              </a:ext>
            </a:extLst>
          </p:cNvPr>
          <p:cNvSpPr/>
          <p:nvPr/>
        </p:nvSpPr>
        <p:spPr>
          <a:xfrm>
            <a:off x="1438015" y="2513789"/>
            <a:ext cx="933061" cy="8955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noProof="0" dirty="0">
                <a:solidFill>
                  <a:schemeClr val="lt1"/>
                </a:solidFill>
                <a:latin typeface="Roboto"/>
                <a:ea typeface="Roboto"/>
                <a:cs typeface="Roboto"/>
                <a:sym typeface="Roboto"/>
              </a:rPr>
              <a:t>DS1</a:t>
            </a:r>
            <a:endParaRPr lang="en-US" u="sng" noProof="0" dirty="0"/>
          </a:p>
        </p:txBody>
      </p:sp>
      <p:sp>
        <p:nvSpPr>
          <p:cNvPr id="246" name="Google Shape;246;p12">
            <a:extLst>
              <a:ext uri="{FF2B5EF4-FFF2-40B4-BE49-F238E27FC236}">
                <a16:creationId xmlns:a16="http://schemas.microsoft.com/office/drawing/2014/main" id="{0873477A-E5A0-AF79-722B-180BD7BCE4EA}"/>
              </a:ext>
            </a:extLst>
          </p:cNvPr>
          <p:cNvSpPr txBox="1"/>
          <p:nvPr/>
        </p:nvSpPr>
        <p:spPr>
          <a:xfrm>
            <a:off x="764223" y="3347026"/>
            <a:ext cx="2362159" cy="1881295"/>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tx2">
                    <a:lumMod val="50000"/>
                  </a:schemeClr>
                </a:solidFill>
                <a:latin typeface="Roboto Medium"/>
                <a:ea typeface="Roboto Medium"/>
                <a:cs typeface="Roboto Medium"/>
                <a:sym typeface="Roboto Medium"/>
              </a:rPr>
              <a:t>Dataset</a:t>
            </a:r>
            <a:r>
              <a:rPr lang="en-US" sz="2000" b="1" dirty="0">
                <a:solidFill>
                  <a:schemeClr val="tx2">
                    <a:lumMod val="50000"/>
                  </a:schemeClr>
                </a:solidFill>
                <a:latin typeface="Roboto Medium"/>
                <a:ea typeface="Roboto Medium"/>
                <a:cs typeface="Roboto Medium"/>
                <a:sym typeface="Roboto Medium"/>
              </a:rPr>
              <a:t> without Sampling and with CDRSB, LDELTOTAL, and mPACCdigit  </a:t>
            </a:r>
            <a:endParaRPr lang="en-US" noProof="0" dirty="0">
              <a:solidFill>
                <a:schemeClr val="tx2">
                  <a:lumMod val="50000"/>
                </a:schemeClr>
              </a:solidFill>
            </a:endParaRPr>
          </a:p>
        </p:txBody>
      </p:sp>
      <p:sp>
        <p:nvSpPr>
          <p:cNvPr id="2" name="Google Shape;289;p15">
            <a:extLst>
              <a:ext uri="{FF2B5EF4-FFF2-40B4-BE49-F238E27FC236}">
                <a16:creationId xmlns:a16="http://schemas.microsoft.com/office/drawing/2014/main" id="{559ECC05-AA3D-A365-C27E-A51517BFF32A}"/>
              </a:ext>
            </a:extLst>
          </p:cNvPr>
          <p:cNvSpPr txBox="1"/>
          <p:nvPr/>
        </p:nvSpPr>
        <p:spPr>
          <a:xfrm>
            <a:off x="587376" y="310860"/>
            <a:ext cx="39613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IV</a:t>
            </a:r>
          </a:p>
        </p:txBody>
      </p:sp>
      <p:sp>
        <p:nvSpPr>
          <p:cNvPr id="3" name="Google Shape;290;p15">
            <a:extLst>
              <a:ext uri="{FF2B5EF4-FFF2-40B4-BE49-F238E27FC236}">
                <a16:creationId xmlns:a16="http://schemas.microsoft.com/office/drawing/2014/main" id="{93FBDAA7-AA78-09DE-F257-58C014228132}"/>
              </a:ext>
            </a:extLst>
          </p:cNvPr>
          <p:cNvSpPr txBox="1"/>
          <p:nvPr/>
        </p:nvSpPr>
        <p:spPr>
          <a:xfrm>
            <a:off x="843555" y="310860"/>
            <a:ext cx="235684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Classificatio</a:t>
            </a:r>
            <a:r>
              <a:rPr lang="en-US" dirty="0">
                <a:solidFill>
                  <a:schemeClr val="accent1"/>
                </a:solidFill>
                <a:latin typeface="Roboto"/>
                <a:ea typeface="Roboto"/>
                <a:cs typeface="Roboto"/>
                <a:sym typeface="Roboto"/>
              </a:rPr>
              <a:t>n &amp; Results</a:t>
            </a:r>
            <a:endParaRPr lang="en-US" sz="1400" u="none" strike="noStrike" cap="none" noProof="0" dirty="0">
              <a:solidFill>
                <a:schemeClr val="accent1"/>
              </a:solidFill>
              <a:latin typeface="Roboto"/>
              <a:ea typeface="Roboto"/>
              <a:cs typeface="Roboto"/>
              <a:sym typeface="Roboto"/>
            </a:endParaRPr>
          </a:p>
        </p:txBody>
      </p:sp>
      <p:sp>
        <p:nvSpPr>
          <p:cNvPr id="4" name="Google Shape;223;p11">
            <a:extLst>
              <a:ext uri="{FF2B5EF4-FFF2-40B4-BE49-F238E27FC236}">
                <a16:creationId xmlns:a16="http://schemas.microsoft.com/office/drawing/2014/main" id="{8CDD002B-A7EE-7343-C054-62272432873B}"/>
              </a:ext>
            </a:extLst>
          </p:cNvPr>
          <p:cNvSpPr txBox="1"/>
          <p:nvPr/>
        </p:nvSpPr>
        <p:spPr>
          <a:xfrm>
            <a:off x="464698" y="1388670"/>
            <a:ext cx="11506478" cy="1233232"/>
          </a:xfrm>
          <a:prstGeom prst="rect">
            <a:avLst/>
          </a:prstGeom>
          <a:noFill/>
          <a:ln>
            <a:noFill/>
          </a:ln>
        </p:spPr>
        <p:txBody>
          <a:bodyPr spcFirstLastPara="1" wrap="square" lIns="91425" tIns="45700" rIns="91425" bIns="45700" anchor="t" anchorCtr="0">
            <a:noAutofit/>
          </a:bodyPr>
          <a:lstStyle/>
          <a:p>
            <a:pPr lvl="0">
              <a:buClr>
                <a:schemeClr val="dk1"/>
              </a:buClr>
              <a:buSzPts val="2000"/>
            </a:pPr>
            <a:r>
              <a:rPr lang="en-US" sz="2000" dirty="0">
                <a:solidFill>
                  <a:schemeClr val="dk1"/>
                </a:solidFill>
                <a:latin typeface="Roboto"/>
                <a:ea typeface="Roboto"/>
                <a:cs typeface="Roboto"/>
                <a:sym typeface="Roboto"/>
              </a:rPr>
              <a:t>All subsequent operations will be the same, but will be executed separately within 4 distinct pipelines, corresponding to the 4 types of datasets generated.</a:t>
            </a:r>
            <a:endParaRPr lang="en-US" sz="2000" noProof="0" dirty="0">
              <a:solidFill>
                <a:schemeClr val="dk1"/>
              </a:solidFill>
              <a:latin typeface="Roboto"/>
              <a:ea typeface="Roboto"/>
              <a:cs typeface="Roboto"/>
              <a:sym typeface="Roboto"/>
            </a:endParaRPr>
          </a:p>
        </p:txBody>
      </p:sp>
      <p:sp>
        <p:nvSpPr>
          <p:cNvPr id="18" name="Google Shape;245;p12">
            <a:extLst>
              <a:ext uri="{FF2B5EF4-FFF2-40B4-BE49-F238E27FC236}">
                <a16:creationId xmlns:a16="http://schemas.microsoft.com/office/drawing/2014/main" id="{F882664D-0867-5E9C-9522-05908A115884}"/>
              </a:ext>
            </a:extLst>
          </p:cNvPr>
          <p:cNvSpPr/>
          <p:nvPr/>
        </p:nvSpPr>
        <p:spPr>
          <a:xfrm>
            <a:off x="4154705" y="2496403"/>
            <a:ext cx="933061" cy="8955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noProof="0" dirty="0">
                <a:solidFill>
                  <a:schemeClr val="lt1"/>
                </a:solidFill>
                <a:latin typeface="Roboto"/>
                <a:ea typeface="Roboto"/>
                <a:cs typeface="Roboto"/>
                <a:sym typeface="Roboto"/>
              </a:rPr>
              <a:t>DS2</a:t>
            </a:r>
            <a:endParaRPr lang="en-US" u="sng" noProof="0" dirty="0"/>
          </a:p>
        </p:txBody>
      </p:sp>
      <p:sp>
        <p:nvSpPr>
          <p:cNvPr id="19" name="Google Shape;245;p12">
            <a:extLst>
              <a:ext uri="{FF2B5EF4-FFF2-40B4-BE49-F238E27FC236}">
                <a16:creationId xmlns:a16="http://schemas.microsoft.com/office/drawing/2014/main" id="{1C9520FA-C0B1-F184-EEC1-CB120FC29075}"/>
              </a:ext>
            </a:extLst>
          </p:cNvPr>
          <p:cNvSpPr/>
          <p:nvPr/>
        </p:nvSpPr>
        <p:spPr>
          <a:xfrm>
            <a:off x="6871395" y="2496403"/>
            <a:ext cx="933061" cy="8955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noProof="0" dirty="0">
                <a:solidFill>
                  <a:schemeClr val="lt1"/>
                </a:solidFill>
                <a:latin typeface="Roboto"/>
                <a:ea typeface="Roboto"/>
                <a:cs typeface="Roboto"/>
                <a:sym typeface="Roboto"/>
              </a:rPr>
              <a:t>DS3</a:t>
            </a:r>
            <a:endParaRPr lang="en-US" u="sng" noProof="0" dirty="0"/>
          </a:p>
        </p:txBody>
      </p:sp>
      <p:sp>
        <p:nvSpPr>
          <p:cNvPr id="20" name="Google Shape;245;p12">
            <a:extLst>
              <a:ext uri="{FF2B5EF4-FFF2-40B4-BE49-F238E27FC236}">
                <a16:creationId xmlns:a16="http://schemas.microsoft.com/office/drawing/2014/main" id="{5CEA907C-C740-EEB3-B121-F5911F6FE051}"/>
              </a:ext>
            </a:extLst>
          </p:cNvPr>
          <p:cNvSpPr/>
          <p:nvPr/>
        </p:nvSpPr>
        <p:spPr>
          <a:xfrm>
            <a:off x="9588085" y="2451494"/>
            <a:ext cx="933061" cy="8955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noProof="0" dirty="0">
                <a:solidFill>
                  <a:schemeClr val="lt1"/>
                </a:solidFill>
                <a:latin typeface="Roboto"/>
                <a:ea typeface="Roboto"/>
                <a:cs typeface="Roboto"/>
                <a:sym typeface="Roboto"/>
              </a:rPr>
              <a:t>DS4</a:t>
            </a:r>
            <a:endParaRPr lang="en-US" u="sng" noProof="0" dirty="0"/>
          </a:p>
        </p:txBody>
      </p:sp>
    </p:spTree>
    <p:extLst>
      <p:ext uri="{BB962C8B-B14F-4D97-AF65-F5344CB8AC3E}">
        <p14:creationId xmlns:p14="http://schemas.microsoft.com/office/powerpoint/2010/main" val="2616345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a:extLst>
            <a:ext uri="{FF2B5EF4-FFF2-40B4-BE49-F238E27FC236}">
              <a16:creationId xmlns:a16="http://schemas.microsoft.com/office/drawing/2014/main" id="{E66F0DDC-A717-F2D5-BD2E-82A37CA26CDD}"/>
            </a:ext>
          </a:extLst>
        </p:cNvPr>
        <p:cNvGrpSpPr/>
        <p:nvPr/>
      </p:nvGrpSpPr>
      <p:grpSpPr>
        <a:xfrm>
          <a:off x="0" y="0"/>
          <a:ext cx="0" cy="0"/>
          <a:chOff x="0" y="0"/>
          <a:chExt cx="0" cy="0"/>
        </a:xfrm>
      </p:grpSpPr>
      <p:cxnSp>
        <p:nvCxnSpPr>
          <p:cNvPr id="232" name="Google Shape;232;p12">
            <a:extLst>
              <a:ext uri="{FF2B5EF4-FFF2-40B4-BE49-F238E27FC236}">
                <a16:creationId xmlns:a16="http://schemas.microsoft.com/office/drawing/2014/main" id="{7132ADFC-2C6C-F529-2FA7-DBDA4BF2678B}"/>
              </a:ext>
            </a:extLst>
          </p:cNvPr>
          <p:cNvCxnSpPr/>
          <p:nvPr/>
        </p:nvCxnSpPr>
        <p:spPr>
          <a:xfrm>
            <a:off x="927615" y="2392324"/>
            <a:ext cx="10401376" cy="0"/>
          </a:xfrm>
          <a:prstGeom prst="straightConnector1">
            <a:avLst/>
          </a:prstGeom>
          <a:noFill/>
          <a:ln w="28575" cap="flat" cmpd="sng">
            <a:solidFill>
              <a:schemeClr val="accent1"/>
            </a:solidFill>
            <a:prstDash val="solid"/>
            <a:miter lim="800000"/>
            <a:headEnd type="none" w="sm" len="sm"/>
            <a:tailEnd type="triangle" w="lg" len="lg"/>
          </a:ln>
        </p:spPr>
      </p:cxnSp>
      <p:sp>
        <p:nvSpPr>
          <p:cNvPr id="233" name="Google Shape;233;p12">
            <a:extLst>
              <a:ext uri="{FF2B5EF4-FFF2-40B4-BE49-F238E27FC236}">
                <a16:creationId xmlns:a16="http://schemas.microsoft.com/office/drawing/2014/main" id="{40A5AD96-5FF7-FF42-3E68-5D915B8B891C}"/>
              </a:ext>
            </a:extLst>
          </p:cNvPr>
          <p:cNvSpPr txBox="1"/>
          <p:nvPr/>
        </p:nvSpPr>
        <p:spPr>
          <a:xfrm>
            <a:off x="843555" y="922130"/>
            <a:ext cx="10342245" cy="895532"/>
          </a:xfrm>
          <a:prstGeom prst="rect">
            <a:avLst/>
          </a:prstGeom>
          <a:noFill/>
          <a:ln>
            <a:noFill/>
          </a:ln>
        </p:spPr>
        <p:txBody>
          <a:bodyPr spcFirstLastPara="1" wrap="square" lIns="91425" tIns="45700" rIns="91425" bIns="45700" anchor="ctr" anchorCtr="0">
            <a:normAutofit/>
          </a:bodyPr>
          <a:lstStyle/>
          <a:p>
            <a:pPr lvl="0">
              <a:lnSpc>
                <a:spcPct val="90000"/>
              </a:lnSpc>
              <a:buClr>
                <a:schemeClr val="dk2"/>
              </a:buClr>
              <a:buSzPts val="3200"/>
            </a:pPr>
            <a:r>
              <a:rPr lang="en-US" sz="3200" b="1" dirty="0">
                <a:solidFill>
                  <a:schemeClr val="dk2"/>
                </a:solidFill>
                <a:latin typeface="Roboto Medium"/>
                <a:ea typeface="Roboto Medium"/>
                <a:cs typeface="Roboto Medium"/>
                <a:sym typeface="Roboto Medium"/>
              </a:rPr>
              <a:t>Model Construction</a:t>
            </a:r>
            <a:endParaRPr lang="en-US" noProof="0" dirty="0"/>
          </a:p>
        </p:txBody>
      </p:sp>
      <p:sp>
        <p:nvSpPr>
          <p:cNvPr id="236" name="Google Shape;236;p12">
            <a:extLst>
              <a:ext uri="{FF2B5EF4-FFF2-40B4-BE49-F238E27FC236}">
                <a16:creationId xmlns:a16="http://schemas.microsoft.com/office/drawing/2014/main" id="{D695FCAD-9426-3983-4E4F-AFD7E2AC0097}"/>
              </a:ext>
            </a:extLst>
          </p:cNvPr>
          <p:cNvSpPr/>
          <p:nvPr/>
        </p:nvSpPr>
        <p:spPr>
          <a:xfrm>
            <a:off x="4397561" y="2121196"/>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2</a:t>
            </a:r>
            <a:endParaRPr lang="en-US" noProof="0" dirty="0"/>
          </a:p>
        </p:txBody>
      </p:sp>
      <p:sp>
        <p:nvSpPr>
          <p:cNvPr id="237" name="Google Shape;237;p12">
            <a:extLst>
              <a:ext uri="{FF2B5EF4-FFF2-40B4-BE49-F238E27FC236}">
                <a16:creationId xmlns:a16="http://schemas.microsoft.com/office/drawing/2014/main" id="{7E23A21E-44A9-0CB9-121E-522683487D11}"/>
              </a:ext>
            </a:extLst>
          </p:cNvPr>
          <p:cNvSpPr txBox="1"/>
          <p:nvPr/>
        </p:nvSpPr>
        <p:spPr>
          <a:xfrm>
            <a:off x="3474320" y="2751437"/>
            <a:ext cx="2362159" cy="8955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2"/>
              </a:buClr>
              <a:buSzPts val="2000"/>
              <a:buFont typeface="Roboto Medium"/>
              <a:buNone/>
            </a:pPr>
            <a:r>
              <a:rPr lang="en-US" sz="2000" b="1" noProof="0" dirty="0">
                <a:solidFill>
                  <a:schemeClr val="dk2"/>
                </a:solidFill>
                <a:latin typeface="Roboto Medium"/>
                <a:ea typeface="Roboto Medium"/>
                <a:cs typeface="Roboto Medium"/>
                <a:sym typeface="Roboto Medium"/>
              </a:rPr>
              <a:t>Models Building</a:t>
            </a:r>
            <a:endParaRPr lang="en-US" noProof="0" dirty="0"/>
          </a:p>
        </p:txBody>
      </p:sp>
      <p:sp>
        <p:nvSpPr>
          <p:cNvPr id="238" name="Google Shape;238;p12">
            <a:extLst>
              <a:ext uri="{FF2B5EF4-FFF2-40B4-BE49-F238E27FC236}">
                <a16:creationId xmlns:a16="http://schemas.microsoft.com/office/drawing/2014/main" id="{0EFD7F1E-E6F9-0D30-48B4-A1DA20A03808}"/>
              </a:ext>
            </a:extLst>
          </p:cNvPr>
          <p:cNvSpPr txBox="1"/>
          <p:nvPr/>
        </p:nvSpPr>
        <p:spPr>
          <a:xfrm>
            <a:off x="3474320" y="3749371"/>
            <a:ext cx="2362159" cy="1270499"/>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dirty="0">
                <a:solidFill>
                  <a:schemeClr val="dk1"/>
                </a:solidFill>
                <a:latin typeface="Roboto"/>
                <a:ea typeface="Roboto"/>
                <a:cs typeface="Roboto"/>
                <a:sym typeface="Roboto"/>
              </a:rPr>
              <a:t>We built the models on the training dataset.</a:t>
            </a:r>
            <a:endParaRPr lang="en-US" noProof="0" dirty="0"/>
          </a:p>
        </p:txBody>
      </p:sp>
      <p:sp>
        <p:nvSpPr>
          <p:cNvPr id="239" name="Google Shape;239;p12">
            <a:extLst>
              <a:ext uri="{FF2B5EF4-FFF2-40B4-BE49-F238E27FC236}">
                <a16:creationId xmlns:a16="http://schemas.microsoft.com/office/drawing/2014/main" id="{320B8AA3-8E34-775E-93AE-2858AB57DE0A}"/>
              </a:ext>
            </a:extLst>
          </p:cNvPr>
          <p:cNvSpPr/>
          <p:nvPr/>
        </p:nvSpPr>
        <p:spPr>
          <a:xfrm>
            <a:off x="7114251" y="2121196"/>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3</a:t>
            </a:r>
            <a:endParaRPr lang="en-US" noProof="0" dirty="0"/>
          </a:p>
        </p:txBody>
      </p:sp>
      <p:sp>
        <p:nvSpPr>
          <p:cNvPr id="240" name="Google Shape;240;p12">
            <a:extLst>
              <a:ext uri="{FF2B5EF4-FFF2-40B4-BE49-F238E27FC236}">
                <a16:creationId xmlns:a16="http://schemas.microsoft.com/office/drawing/2014/main" id="{3654AC2E-D793-9DD5-E4B4-2B2577B5B52F}"/>
              </a:ext>
            </a:extLst>
          </p:cNvPr>
          <p:cNvSpPr txBox="1"/>
          <p:nvPr/>
        </p:nvSpPr>
        <p:spPr>
          <a:xfrm>
            <a:off x="6191010" y="2751437"/>
            <a:ext cx="2362159" cy="8955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2"/>
              </a:buClr>
              <a:buSzPts val="2000"/>
              <a:buFont typeface="Roboto Medium"/>
              <a:buNone/>
            </a:pPr>
            <a:r>
              <a:rPr lang="en-US" sz="2000" b="1" noProof="0" dirty="0">
                <a:solidFill>
                  <a:schemeClr val="dk2"/>
                </a:solidFill>
                <a:latin typeface="Roboto Medium"/>
                <a:ea typeface="Roboto Medium"/>
                <a:cs typeface="Roboto Medium"/>
                <a:sym typeface="Roboto Medium"/>
              </a:rPr>
              <a:t>Explainability</a:t>
            </a:r>
            <a:endParaRPr lang="en-US" noProof="0" dirty="0"/>
          </a:p>
        </p:txBody>
      </p:sp>
      <p:sp>
        <p:nvSpPr>
          <p:cNvPr id="241" name="Google Shape;241;p12">
            <a:extLst>
              <a:ext uri="{FF2B5EF4-FFF2-40B4-BE49-F238E27FC236}">
                <a16:creationId xmlns:a16="http://schemas.microsoft.com/office/drawing/2014/main" id="{FC7D8F46-8D8E-BBC7-0D42-7A5D9991EE28}"/>
              </a:ext>
            </a:extLst>
          </p:cNvPr>
          <p:cNvSpPr txBox="1"/>
          <p:nvPr/>
        </p:nvSpPr>
        <p:spPr>
          <a:xfrm>
            <a:off x="6191010" y="3749371"/>
            <a:ext cx="2362159" cy="1438449"/>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dirty="0">
                <a:solidFill>
                  <a:schemeClr val="dk1"/>
                </a:solidFill>
                <a:latin typeface="Roboto"/>
                <a:ea typeface="Roboto"/>
                <a:cs typeface="Roboto"/>
                <a:sym typeface="Roboto"/>
              </a:rPr>
              <a:t>Used SHAP Summary Plots on all models to see which features were most important overall and by class. Built trees and rules for Decision Trees.</a:t>
            </a:r>
            <a:endParaRPr lang="en-US" noProof="0" dirty="0"/>
          </a:p>
        </p:txBody>
      </p:sp>
      <p:sp>
        <p:nvSpPr>
          <p:cNvPr id="242" name="Google Shape;242;p12">
            <a:extLst>
              <a:ext uri="{FF2B5EF4-FFF2-40B4-BE49-F238E27FC236}">
                <a16:creationId xmlns:a16="http://schemas.microsoft.com/office/drawing/2014/main" id="{C24C548E-37E0-299C-F6AF-45F157EDA5C9}"/>
              </a:ext>
            </a:extLst>
          </p:cNvPr>
          <p:cNvSpPr/>
          <p:nvPr/>
        </p:nvSpPr>
        <p:spPr>
          <a:xfrm>
            <a:off x="9830942" y="2121196"/>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4</a:t>
            </a:r>
            <a:endParaRPr lang="en-US" noProof="0" dirty="0"/>
          </a:p>
        </p:txBody>
      </p:sp>
      <p:sp>
        <p:nvSpPr>
          <p:cNvPr id="243" name="Google Shape;243;p12">
            <a:extLst>
              <a:ext uri="{FF2B5EF4-FFF2-40B4-BE49-F238E27FC236}">
                <a16:creationId xmlns:a16="http://schemas.microsoft.com/office/drawing/2014/main" id="{64CEF0FC-7EE6-B936-F4BA-41A707025293}"/>
              </a:ext>
            </a:extLst>
          </p:cNvPr>
          <p:cNvSpPr txBox="1"/>
          <p:nvPr/>
        </p:nvSpPr>
        <p:spPr>
          <a:xfrm>
            <a:off x="8907701" y="2751437"/>
            <a:ext cx="2362159" cy="8955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2"/>
              </a:buClr>
              <a:buSzPts val="2000"/>
              <a:buFont typeface="Roboto Medium"/>
              <a:buNone/>
            </a:pPr>
            <a:r>
              <a:rPr lang="en-US" sz="2000" b="1" noProof="0" dirty="0">
                <a:solidFill>
                  <a:schemeClr val="dk2"/>
                </a:solidFill>
                <a:latin typeface="Roboto Medium"/>
                <a:ea typeface="Roboto Medium"/>
                <a:cs typeface="Roboto Medium"/>
                <a:sym typeface="Roboto Medium"/>
              </a:rPr>
              <a:t>Models Final Evaluation</a:t>
            </a:r>
            <a:endParaRPr lang="en-US" noProof="0" dirty="0"/>
          </a:p>
        </p:txBody>
      </p:sp>
      <p:sp>
        <p:nvSpPr>
          <p:cNvPr id="244" name="Google Shape;244;p12">
            <a:extLst>
              <a:ext uri="{FF2B5EF4-FFF2-40B4-BE49-F238E27FC236}">
                <a16:creationId xmlns:a16="http://schemas.microsoft.com/office/drawing/2014/main" id="{51C55ABF-FE24-3461-3444-C024C89E5142}"/>
              </a:ext>
            </a:extLst>
          </p:cNvPr>
          <p:cNvSpPr txBox="1"/>
          <p:nvPr/>
        </p:nvSpPr>
        <p:spPr>
          <a:xfrm>
            <a:off x="8907701" y="3749371"/>
            <a:ext cx="2362159" cy="2016947"/>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dirty="0">
                <a:solidFill>
                  <a:schemeClr val="dk1"/>
                </a:solidFill>
                <a:latin typeface="Roboto"/>
                <a:ea typeface="Roboto"/>
                <a:cs typeface="Roboto"/>
                <a:sym typeface="Roboto"/>
              </a:rPr>
              <a:t>We evaluated the models on the train dataset, using 5-fold cross-validation, and on the test dataset, as well as using the explainability results. The evaluations primarily considered the statistics on the test dataset.</a:t>
            </a:r>
            <a:endParaRPr lang="en-US" noProof="0" dirty="0"/>
          </a:p>
        </p:txBody>
      </p:sp>
      <p:sp>
        <p:nvSpPr>
          <p:cNvPr id="245" name="Google Shape;245;p12">
            <a:extLst>
              <a:ext uri="{FF2B5EF4-FFF2-40B4-BE49-F238E27FC236}">
                <a16:creationId xmlns:a16="http://schemas.microsoft.com/office/drawing/2014/main" id="{75E8DD6E-3CD8-3967-CB2F-9BF362FA26BF}"/>
              </a:ext>
            </a:extLst>
          </p:cNvPr>
          <p:cNvSpPr/>
          <p:nvPr/>
        </p:nvSpPr>
        <p:spPr>
          <a:xfrm>
            <a:off x="1680871" y="2121196"/>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1</a:t>
            </a:r>
            <a:endParaRPr lang="en-US" noProof="0" dirty="0"/>
          </a:p>
        </p:txBody>
      </p:sp>
      <p:sp>
        <p:nvSpPr>
          <p:cNvPr id="246" name="Google Shape;246;p12">
            <a:extLst>
              <a:ext uri="{FF2B5EF4-FFF2-40B4-BE49-F238E27FC236}">
                <a16:creationId xmlns:a16="http://schemas.microsoft.com/office/drawing/2014/main" id="{7368F2ED-2E8B-A884-C83C-DB90AE73B9E8}"/>
              </a:ext>
            </a:extLst>
          </p:cNvPr>
          <p:cNvSpPr txBox="1"/>
          <p:nvPr/>
        </p:nvSpPr>
        <p:spPr>
          <a:xfrm>
            <a:off x="757630" y="2751437"/>
            <a:ext cx="2362159" cy="8955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2"/>
              </a:buClr>
              <a:buSzPts val="2000"/>
              <a:buFont typeface="Roboto Medium"/>
              <a:buNone/>
            </a:pPr>
            <a:r>
              <a:rPr lang="en-US" sz="2000" b="1" dirty="0">
                <a:solidFill>
                  <a:schemeClr val="dk2"/>
                </a:solidFill>
                <a:latin typeface="Roboto Medium"/>
                <a:ea typeface="Roboto Medium"/>
                <a:cs typeface="Roboto Medium"/>
                <a:sym typeface="Roboto Medium"/>
              </a:rPr>
              <a:t>Hyperparameter Tuning</a:t>
            </a:r>
            <a:endParaRPr lang="en-US" noProof="0" dirty="0"/>
          </a:p>
        </p:txBody>
      </p:sp>
      <p:sp>
        <p:nvSpPr>
          <p:cNvPr id="247" name="Google Shape;247;p12">
            <a:extLst>
              <a:ext uri="{FF2B5EF4-FFF2-40B4-BE49-F238E27FC236}">
                <a16:creationId xmlns:a16="http://schemas.microsoft.com/office/drawing/2014/main" id="{3251E321-4EDB-030E-454C-F8B96EF80410}"/>
              </a:ext>
            </a:extLst>
          </p:cNvPr>
          <p:cNvSpPr txBox="1"/>
          <p:nvPr/>
        </p:nvSpPr>
        <p:spPr>
          <a:xfrm>
            <a:off x="757630" y="3749372"/>
            <a:ext cx="2362159" cy="1270498"/>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dirty="0">
                <a:solidFill>
                  <a:schemeClr val="dk1"/>
                </a:solidFill>
                <a:latin typeface="Roboto"/>
                <a:ea typeface="Roboto"/>
                <a:cs typeface="Roboto"/>
                <a:sym typeface="Roboto"/>
              </a:rPr>
              <a:t>To optimize the performance of the classifiers, a Grid Search procedure with 5-fold-cross validation was adopted.</a:t>
            </a:r>
            <a:endParaRPr lang="en-US" noProof="0" dirty="0"/>
          </a:p>
        </p:txBody>
      </p:sp>
      <p:sp>
        <p:nvSpPr>
          <p:cNvPr id="2" name="Google Shape;289;p15">
            <a:extLst>
              <a:ext uri="{FF2B5EF4-FFF2-40B4-BE49-F238E27FC236}">
                <a16:creationId xmlns:a16="http://schemas.microsoft.com/office/drawing/2014/main" id="{BC095C4D-069C-9823-4773-EDD118B58D32}"/>
              </a:ext>
            </a:extLst>
          </p:cNvPr>
          <p:cNvSpPr txBox="1"/>
          <p:nvPr/>
        </p:nvSpPr>
        <p:spPr>
          <a:xfrm>
            <a:off x="587376" y="310860"/>
            <a:ext cx="39613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IV</a:t>
            </a:r>
          </a:p>
        </p:txBody>
      </p:sp>
      <p:sp>
        <p:nvSpPr>
          <p:cNvPr id="3" name="Google Shape;290;p15">
            <a:extLst>
              <a:ext uri="{FF2B5EF4-FFF2-40B4-BE49-F238E27FC236}">
                <a16:creationId xmlns:a16="http://schemas.microsoft.com/office/drawing/2014/main" id="{1BCBE0A8-34D5-BD38-9EC6-15CD23C6EE33}"/>
              </a:ext>
            </a:extLst>
          </p:cNvPr>
          <p:cNvSpPr txBox="1"/>
          <p:nvPr/>
        </p:nvSpPr>
        <p:spPr>
          <a:xfrm>
            <a:off x="843555" y="310860"/>
            <a:ext cx="235684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Classificatio</a:t>
            </a:r>
            <a:r>
              <a:rPr lang="en-US" dirty="0">
                <a:solidFill>
                  <a:schemeClr val="accent1"/>
                </a:solidFill>
                <a:latin typeface="Roboto"/>
                <a:ea typeface="Roboto"/>
                <a:cs typeface="Roboto"/>
                <a:sym typeface="Roboto"/>
              </a:rPr>
              <a:t>n &amp; Results</a:t>
            </a:r>
            <a:endParaRPr lang="en-US" sz="1400" u="none" strike="noStrike" cap="none" noProof="0" dirty="0">
              <a:solidFill>
                <a:schemeClr val="accent1"/>
              </a:solidFill>
              <a:latin typeface="Roboto"/>
              <a:ea typeface="Roboto"/>
              <a:cs typeface="Roboto"/>
              <a:sym typeface="Roboto"/>
            </a:endParaRPr>
          </a:p>
        </p:txBody>
      </p:sp>
    </p:spTree>
    <p:extLst>
      <p:ext uri="{BB962C8B-B14F-4D97-AF65-F5344CB8AC3E}">
        <p14:creationId xmlns:p14="http://schemas.microsoft.com/office/powerpoint/2010/main" val="597098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a:extLst>
            <a:ext uri="{FF2B5EF4-FFF2-40B4-BE49-F238E27FC236}">
              <a16:creationId xmlns:a16="http://schemas.microsoft.com/office/drawing/2014/main" id="{A14905D6-A52D-569B-96EA-A9BE024044F5}"/>
            </a:ext>
          </a:extLst>
        </p:cNvPr>
        <p:cNvGrpSpPr/>
        <p:nvPr/>
      </p:nvGrpSpPr>
      <p:grpSpPr>
        <a:xfrm>
          <a:off x="0" y="0"/>
          <a:ext cx="0" cy="0"/>
          <a:chOff x="0" y="0"/>
          <a:chExt cx="0" cy="0"/>
        </a:xfrm>
      </p:grpSpPr>
      <p:sp>
        <p:nvSpPr>
          <p:cNvPr id="206" name="Google Shape;206;p10">
            <a:extLst>
              <a:ext uri="{FF2B5EF4-FFF2-40B4-BE49-F238E27FC236}">
                <a16:creationId xmlns:a16="http://schemas.microsoft.com/office/drawing/2014/main" id="{E6EFB1EA-2BB4-A1C3-5EA7-ECCF753D09E5}"/>
              </a:ext>
            </a:extLst>
          </p:cNvPr>
          <p:cNvSpPr txBox="1"/>
          <p:nvPr/>
        </p:nvSpPr>
        <p:spPr>
          <a:xfrm>
            <a:off x="924877" y="461667"/>
            <a:ext cx="10342245" cy="895532"/>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Roboto Medium"/>
              <a:buNone/>
            </a:pPr>
            <a:r>
              <a:rPr lang="en-US" sz="3200" b="1" noProof="0" dirty="0">
                <a:solidFill>
                  <a:schemeClr val="lt1"/>
                </a:solidFill>
                <a:latin typeface="Roboto Medium"/>
                <a:ea typeface="Roboto Medium"/>
                <a:cs typeface="Roboto Medium"/>
                <a:sym typeface="Roboto Medium"/>
              </a:rPr>
              <a:t>Model Evaluation 1</a:t>
            </a:r>
            <a:endParaRPr lang="en-US" noProof="0" dirty="0"/>
          </a:p>
        </p:txBody>
      </p:sp>
      <p:sp>
        <p:nvSpPr>
          <p:cNvPr id="5" name="Google Shape;289;p15">
            <a:extLst>
              <a:ext uri="{FF2B5EF4-FFF2-40B4-BE49-F238E27FC236}">
                <a16:creationId xmlns:a16="http://schemas.microsoft.com/office/drawing/2014/main" id="{31185DA4-84AC-FCE9-CCAF-AD1114E82C73}"/>
              </a:ext>
            </a:extLst>
          </p:cNvPr>
          <p:cNvSpPr txBox="1"/>
          <p:nvPr/>
        </p:nvSpPr>
        <p:spPr>
          <a:xfrm>
            <a:off x="587376" y="0"/>
            <a:ext cx="39613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IV</a:t>
            </a:r>
          </a:p>
        </p:txBody>
      </p:sp>
      <p:sp>
        <p:nvSpPr>
          <p:cNvPr id="6" name="Google Shape;290;p15">
            <a:extLst>
              <a:ext uri="{FF2B5EF4-FFF2-40B4-BE49-F238E27FC236}">
                <a16:creationId xmlns:a16="http://schemas.microsoft.com/office/drawing/2014/main" id="{98E33EBC-675E-3307-56C2-C6D6ECC4C146}"/>
              </a:ext>
            </a:extLst>
          </p:cNvPr>
          <p:cNvSpPr txBox="1"/>
          <p:nvPr/>
        </p:nvSpPr>
        <p:spPr>
          <a:xfrm>
            <a:off x="843555" y="0"/>
            <a:ext cx="235684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Classificatio</a:t>
            </a:r>
            <a:r>
              <a:rPr lang="en-US" dirty="0">
                <a:solidFill>
                  <a:schemeClr val="accent1"/>
                </a:solidFill>
                <a:latin typeface="Roboto"/>
                <a:ea typeface="Roboto"/>
                <a:cs typeface="Roboto"/>
                <a:sym typeface="Roboto"/>
              </a:rPr>
              <a:t>n &amp; Results</a:t>
            </a:r>
            <a:endParaRPr lang="en-US" sz="1400" u="none" strike="noStrike" cap="none" noProof="0" dirty="0">
              <a:solidFill>
                <a:schemeClr val="accent1"/>
              </a:solidFill>
              <a:latin typeface="Roboto"/>
              <a:ea typeface="Roboto"/>
              <a:cs typeface="Roboto"/>
              <a:sym typeface="Roboto"/>
            </a:endParaRPr>
          </a:p>
        </p:txBody>
      </p:sp>
      <p:sp>
        <p:nvSpPr>
          <p:cNvPr id="2" name="Google Shape;245;p12">
            <a:extLst>
              <a:ext uri="{FF2B5EF4-FFF2-40B4-BE49-F238E27FC236}">
                <a16:creationId xmlns:a16="http://schemas.microsoft.com/office/drawing/2014/main" id="{CDD2B5F7-D31A-7726-8054-D6860E29606A}"/>
              </a:ext>
            </a:extLst>
          </p:cNvPr>
          <p:cNvSpPr/>
          <p:nvPr/>
        </p:nvSpPr>
        <p:spPr>
          <a:xfrm>
            <a:off x="11184293" y="13901"/>
            <a:ext cx="933061" cy="8955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noProof="0" dirty="0">
                <a:solidFill>
                  <a:schemeClr val="lt1"/>
                </a:solidFill>
                <a:latin typeface="Roboto"/>
                <a:ea typeface="Roboto"/>
                <a:cs typeface="Roboto"/>
                <a:sym typeface="Roboto"/>
              </a:rPr>
              <a:t>DS1</a:t>
            </a:r>
            <a:endParaRPr lang="en-US" u="sng" noProof="0" dirty="0"/>
          </a:p>
        </p:txBody>
      </p:sp>
      <p:sp>
        <p:nvSpPr>
          <p:cNvPr id="3" name="Google Shape;245;p12">
            <a:extLst>
              <a:ext uri="{FF2B5EF4-FFF2-40B4-BE49-F238E27FC236}">
                <a16:creationId xmlns:a16="http://schemas.microsoft.com/office/drawing/2014/main" id="{F420B509-825D-6334-9C9A-3D4E434AF2FA}"/>
              </a:ext>
            </a:extLst>
          </p:cNvPr>
          <p:cNvSpPr/>
          <p:nvPr/>
        </p:nvSpPr>
        <p:spPr>
          <a:xfrm>
            <a:off x="11184292" y="5722872"/>
            <a:ext cx="933061" cy="8955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noProof="0" dirty="0">
                <a:solidFill>
                  <a:schemeClr val="lt1"/>
                </a:solidFill>
                <a:latin typeface="Roboto"/>
                <a:ea typeface="Roboto"/>
                <a:cs typeface="Roboto"/>
                <a:sym typeface="Roboto"/>
              </a:rPr>
              <a:t>DS2</a:t>
            </a:r>
            <a:endParaRPr lang="en-US" u="sng" noProof="0" dirty="0"/>
          </a:p>
        </p:txBody>
      </p:sp>
      <p:graphicFrame>
        <p:nvGraphicFramePr>
          <p:cNvPr id="15" name="Tabella 14">
            <a:extLst>
              <a:ext uri="{FF2B5EF4-FFF2-40B4-BE49-F238E27FC236}">
                <a16:creationId xmlns:a16="http://schemas.microsoft.com/office/drawing/2014/main" id="{ADECE5EC-D29B-4B92-2D92-D050A4ABC25F}"/>
              </a:ext>
            </a:extLst>
          </p:cNvPr>
          <p:cNvGraphicFramePr>
            <a:graphicFrameLocks noGrp="1"/>
          </p:cNvGraphicFramePr>
          <p:nvPr>
            <p:extLst>
              <p:ext uri="{D42A27DB-BD31-4B8C-83A1-F6EECF244321}">
                <p14:modId xmlns:p14="http://schemas.microsoft.com/office/powerpoint/2010/main" val="4139707569"/>
              </p:ext>
            </p:extLst>
          </p:nvPr>
        </p:nvGraphicFramePr>
        <p:xfrm>
          <a:off x="457201" y="461626"/>
          <a:ext cx="10534264" cy="5934701"/>
        </p:xfrm>
        <a:graphic>
          <a:graphicData uri="http://schemas.openxmlformats.org/drawingml/2006/table">
            <a:tbl>
              <a:tblPr>
                <a:tableStyleId>{284E427A-3D55-4303-BF80-6455036E1DE7}</a:tableStyleId>
              </a:tblPr>
              <a:tblGrid>
                <a:gridCol w="1316783">
                  <a:extLst>
                    <a:ext uri="{9D8B030D-6E8A-4147-A177-3AD203B41FA5}">
                      <a16:colId xmlns:a16="http://schemas.microsoft.com/office/drawing/2014/main" val="1630353586"/>
                    </a:ext>
                  </a:extLst>
                </a:gridCol>
                <a:gridCol w="1316783">
                  <a:extLst>
                    <a:ext uri="{9D8B030D-6E8A-4147-A177-3AD203B41FA5}">
                      <a16:colId xmlns:a16="http://schemas.microsoft.com/office/drawing/2014/main" val="314016749"/>
                    </a:ext>
                  </a:extLst>
                </a:gridCol>
                <a:gridCol w="1316783">
                  <a:extLst>
                    <a:ext uri="{9D8B030D-6E8A-4147-A177-3AD203B41FA5}">
                      <a16:colId xmlns:a16="http://schemas.microsoft.com/office/drawing/2014/main" val="2128151258"/>
                    </a:ext>
                  </a:extLst>
                </a:gridCol>
                <a:gridCol w="1316783">
                  <a:extLst>
                    <a:ext uri="{9D8B030D-6E8A-4147-A177-3AD203B41FA5}">
                      <a16:colId xmlns:a16="http://schemas.microsoft.com/office/drawing/2014/main" val="1449054285"/>
                    </a:ext>
                  </a:extLst>
                </a:gridCol>
                <a:gridCol w="1316783">
                  <a:extLst>
                    <a:ext uri="{9D8B030D-6E8A-4147-A177-3AD203B41FA5}">
                      <a16:colId xmlns:a16="http://schemas.microsoft.com/office/drawing/2014/main" val="3242456301"/>
                    </a:ext>
                  </a:extLst>
                </a:gridCol>
                <a:gridCol w="1316783">
                  <a:extLst>
                    <a:ext uri="{9D8B030D-6E8A-4147-A177-3AD203B41FA5}">
                      <a16:colId xmlns:a16="http://schemas.microsoft.com/office/drawing/2014/main" val="1538888657"/>
                    </a:ext>
                  </a:extLst>
                </a:gridCol>
                <a:gridCol w="1316783">
                  <a:extLst>
                    <a:ext uri="{9D8B030D-6E8A-4147-A177-3AD203B41FA5}">
                      <a16:colId xmlns:a16="http://schemas.microsoft.com/office/drawing/2014/main" val="3410013993"/>
                    </a:ext>
                  </a:extLst>
                </a:gridCol>
                <a:gridCol w="1316783">
                  <a:extLst>
                    <a:ext uri="{9D8B030D-6E8A-4147-A177-3AD203B41FA5}">
                      <a16:colId xmlns:a16="http://schemas.microsoft.com/office/drawing/2014/main" val="1615621068"/>
                    </a:ext>
                  </a:extLst>
                </a:gridCol>
              </a:tblGrid>
              <a:tr h="422216">
                <a:tc>
                  <a:txBody>
                    <a:bodyPr/>
                    <a:lstStyle/>
                    <a:p>
                      <a:pPr algn="r" fontAlgn="ctr">
                        <a:buNone/>
                      </a:pPr>
                      <a:endParaRPr lang="it-IT" sz="900">
                        <a:effectLst/>
                      </a:endParaRPr>
                    </a:p>
                  </a:txBody>
                  <a:tcPr marL="38679" marR="38679" marT="19339" marB="19339" anchor="ctr"/>
                </a:tc>
                <a:tc>
                  <a:txBody>
                    <a:bodyPr/>
                    <a:lstStyle/>
                    <a:p>
                      <a:pPr algn="r" fontAlgn="ctr">
                        <a:buNone/>
                      </a:pPr>
                      <a:r>
                        <a:rPr lang="it-IT" sz="900" b="1" dirty="0" err="1">
                          <a:effectLst/>
                        </a:rPr>
                        <a:t>Accuracy</a:t>
                      </a:r>
                      <a:endParaRPr lang="it-IT" sz="900" b="1" dirty="0">
                        <a:effectLst/>
                      </a:endParaRPr>
                    </a:p>
                  </a:txBody>
                  <a:tcPr marL="38679" marR="38679" marT="19339" marB="19339" anchor="ctr"/>
                </a:tc>
                <a:tc>
                  <a:txBody>
                    <a:bodyPr/>
                    <a:lstStyle/>
                    <a:p>
                      <a:pPr algn="r" fontAlgn="ctr">
                        <a:buNone/>
                      </a:pPr>
                      <a:r>
                        <a:rPr lang="it-IT" sz="900" b="1" dirty="0" err="1">
                          <a:effectLst/>
                        </a:rPr>
                        <a:t>Balanced</a:t>
                      </a:r>
                      <a:r>
                        <a:rPr lang="it-IT" sz="900" b="1" dirty="0">
                          <a:effectLst/>
                        </a:rPr>
                        <a:t> </a:t>
                      </a:r>
                      <a:r>
                        <a:rPr lang="it-IT" sz="900" b="1" dirty="0" err="1">
                          <a:effectLst/>
                        </a:rPr>
                        <a:t>Accuracy</a:t>
                      </a:r>
                      <a:endParaRPr lang="it-IT" sz="900" b="1" dirty="0">
                        <a:effectLst/>
                      </a:endParaRPr>
                    </a:p>
                  </a:txBody>
                  <a:tcPr marL="38679" marR="38679" marT="19339" marB="19339" anchor="ctr"/>
                </a:tc>
                <a:tc>
                  <a:txBody>
                    <a:bodyPr/>
                    <a:lstStyle/>
                    <a:p>
                      <a:pPr algn="r" fontAlgn="ctr">
                        <a:buNone/>
                      </a:pPr>
                      <a:r>
                        <a:rPr lang="it-IT" sz="900" b="1">
                          <a:effectLst/>
                        </a:rPr>
                        <a:t>Precision (weighted)</a:t>
                      </a:r>
                    </a:p>
                  </a:txBody>
                  <a:tcPr marL="38679" marR="38679" marT="19339" marB="19339" anchor="ctr"/>
                </a:tc>
                <a:tc>
                  <a:txBody>
                    <a:bodyPr/>
                    <a:lstStyle/>
                    <a:p>
                      <a:pPr algn="r" fontAlgn="ctr">
                        <a:buNone/>
                      </a:pPr>
                      <a:r>
                        <a:rPr lang="it-IT" sz="900" b="1">
                          <a:effectLst/>
                        </a:rPr>
                        <a:t>Recall (weighted)</a:t>
                      </a:r>
                    </a:p>
                  </a:txBody>
                  <a:tcPr marL="38679" marR="38679" marT="19339" marB="19339" anchor="ctr"/>
                </a:tc>
                <a:tc>
                  <a:txBody>
                    <a:bodyPr/>
                    <a:lstStyle/>
                    <a:p>
                      <a:pPr algn="r" fontAlgn="ctr">
                        <a:buNone/>
                      </a:pPr>
                      <a:r>
                        <a:rPr lang="it-IT" sz="900" b="1">
                          <a:effectLst/>
                        </a:rPr>
                        <a:t>F1 Score (weighted)</a:t>
                      </a:r>
                    </a:p>
                  </a:txBody>
                  <a:tcPr marL="38679" marR="38679" marT="19339" marB="19339" anchor="ctr"/>
                </a:tc>
                <a:tc>
                  <a:txBody>
                    <a:bodyPr/>
                    <a:lstStyle/>
                    <a:p>
                      <a:pPr algn="r" fontAlgn="ctr">
                        <a:buNone/>
                      </a:pPr>
                      <a:r>
                        <a:rPr lang="it-IT" sz="900" b="1">
                          <a:effectLst/>
                        </a:rPr>
                        <a:t>F1 Score (macro)</a:t>
                      </a:r>
                    </a:p>
                  </a:txBody>
                  <a:tcPr marL="38679" marR="38679" marT="19339" marB="19339" anchor="ctr"/>
                </a:tc>
                <a:tc>
                  <a:txBody>
                    <a:bodyPr/>
                    <a:lstStyle/>
                    <a:p>
                      <a:pPr algn="r" fontAlgn="ctr">
                        <a:buNone/>
                      </a:pPr>
                      <a:r>
                        <a:rPr lang="it-IT" sz="900" b="1" dirty="0">
                          <a:effectLst/>
                        </a:rPr>
                        <a:t>ROC AUC (macro)</a:t>
                      </a:r>
                    </a:p>
                  </a:txBody>
                  <a:tcPr marL="38679" marR="38679" marT="19339" marB="19339" anchor="ctr"/>
                </a:tc>
                <a:extLst>
                  <a:ext uri="{0D108BD9-81ED-4DB2-BD59-A6C34878D82A}">
                    <a16:rowId xmlns:a16="http://schemas.microsoft.com/office/drawing/2014/main" val="1369783984"/>
                  </a:ext>
                </a:extLst>
              </a:tr>
              <a:tr h="237195">
                <a:tc>
                  <a:txBody>
                    <a:bodyPr/>
                    <a:lstStyle/>
                    <a:p>
                      <a:pPr algn="r" fontAlgn="ctr">
                        <a:buNone/>
                      </a:pPr>
                      <a:r>
                        <a:rPr lang="it-IT" sz="900" b="1" dirty="0">
                          <a:effectLst/>
                        </a:rPr>
                        <a:t>MODEL</a:t>
                      </a:r>
                    </a:p>
                  </a:txBody>
                  <a:tcPr marL="38679" marR="38679" marT="19339" marB="19339" anchor="ctr"/>
                </a:tc>
                <a:tc>
                  <a:txBody>
                    <a:bodyPr/>
                    <a:lstStyle/>
                    <a:p>
                      <a:pPr algn="r" fontAlgn="ctr">
                        <a:buNone/>
                      </a:pPr>
                      <a:endParaRPr lang="it-IT" sz="900" dirty="0">
                        <a:effectLst/>
                      </a:endParaRPr>
                    </a:p>
                  </a:txBody>
                  <a:tcPr marL="38679" marR="38679" marT="19339" marB="19339" anchor="ctr"/>
                </a:tc>
                <a:tc>
                  <a:txBody>
                    <a:bodyPr/>
                    <a:lstStyle/>
                    <a:p>
                      <a:pPr algn="r" fontAlgn="ctr">
                        <a:buNone/>
                      </a:pPr>
                      <a:endParaRPr lang="it-IT" sz="900">
                        <a:effectLst/>
                      </a:endParaRPr>
                    </a:p>
                  </a:txBody>
                  <a:tcPr marL="38679" marR="38679" marT="19339" marB="19339" anchor="ctr"/>
                </a:tc>
                <a:tc>
                  <a:txBody>
                    <a:bodyPr/>
                    <a:lstStyle/>
                    <a:p>
                      <a:pPr algn="r" fontAlgn="ctr">
                        <a:buNone/>
                      </a:pPr>
                      <a:endParaRPr lang="it-IT" sz="900">
                        <a:effectLst/>
                      </a:endParaRPr>
                    </a:p>
                  </a:txBody>
                  <a:tcPr marL="38679" marR="38679" marT="19339" marB="19339" anchor="ctr"/>
                </a:tc>
                <a:tc>
                  <a:txBody>
                    <a:bodyPr/>
                    <a:lstStyle/>
                    <a:p>
                      <a:pPr algn="r" fontAlgn="ctr">
                        <a:buNone/>
                      </a:pPr>
                      <a:endParaRPr lang="it-IT" sz="900" dirty="0">
                        <a:effectLst/>
                      </a:endParaRPr>
                    </a:p>
                  </a:txBody>
                  <a:tcPr marL="38679" marR="38679" marT="19339" marB="19339" anchor="ctr"/>
                </a:tc>
                <a:tc>
                  <a:txBody>
                    <a:bodyPr/>
                    <a:lstStyle/>
                    <a:p>
                      <a:pPr algn="r" fontAlgn="ctr">
                        <a:buNone/>
                      </a:pPr>
                      <a:endParaRPr lang="it-IT" sz="900">
                        <a:effectLst/>
                      </a:endParaRPr>
                    </a:p>
                  </a:txBody>
                  <a:tcPr marL="38679" marR="38679" marT="19339" marB="19339" anchor="ctr"/>
                </a:tc>
                <a:tc>
                  <a:txBody>
                    <a:bodyPr/>
                    <a:lstStyle/>
                    <a:p>
                      <a:pPr algn="r" fontAlgn="ctr">
                        <a:buNone/>
                      </a:pPr>
                      <a:endParaRPr lang="it-IT" sz="900" dirty="0">
                        <a:effectLst/>
                      </a:endParaRPr>
                    </a:p>
                  </a:txBody>
                  <a:tcPr marL="38679" marR="38679" marT="19339" marB="19339" anchor="ctr"/>
                </a:tc>
                <a:tc>
                  <a:txBody>
                    <a:bodyPr/>
                    <a:lstStyle/>
                    <a:p>
                      <a:pPr algn="r" fontAlgn="ctr">
                        <a:buNone/>
                      </a:pPr>
                      <a:endParaRPr lang="it-IT" sz="900">
                        <a:effectLst/>
                      </a:endParaRPr>
                    </a:p>
                  </a:txBody>
                  <a:tcPr marL="38679" marR="38679" marT="19339" marB="19339" anchor="ctr"/>
                </a:tc>
                <a:extLst>
                  <a:ext uri="{0D108BD9-81ED-4DB2-BD59-A6C34878D82A}">
                    <a16:rowId xmlns:a16="http://schemas.microsoft.com/office/drawing/2014/main" val="3538150477"/>
                  </a:ext>
                </a:extLst>
              </a:tr>
              <a:tr h="422216">
                <a:tc>
                  <a:txBody>
                    <a:bodyPr/>
                    <a:lstStyle/>
                    <a:p>
                      <a:pPr algn="r" fontAlgn="ctr">
                        <a:buNone/>
                      </a:pPr>
                      <a:r>
                        <a:rPr lang="it-IT" sz="900" b="1" dirty="0">
                          <a:effectLst/>
                        </a:rPr>
                        <a:t>Random_Forest1</a:t>
                      </a:r>
                    </a:p>
                  </a:txBody>
                  <a:tcPr marL="38679" marR="38679" marT="19339" marB="19339" anchor="ctr"/>
                </a:tc>
                <a:tc>
                  <a:txBody>
                    <a:bodyPr/>
                    <a:lstStyle/>
                    <a:p>
                      <a:pPr algn="r">
                        <a:buNone/>
                      </a:pPr>
                      <a:r>
                        <a:rPr lang="it-IT" sz="1000" dirty="0">
                          <a:effectLst/>
                        </a:rPr>
                        <a:t>0.925620</a:t>
                      </a:r>
                    </a:p>
                  </a:txBody>
                  <a:tcPr marL="38679" marR="38679" marT="19339" marB="19339" anchor="ctr"/>
                </a:tc>
                <a:tc>
                  <a:txBody>
                    <a:bodyPr/>
                    <a:lstStyle/>
                    <a:p>
                      <a:pPr algn="r">
                        <a:buNone/>
                      </a:pPr>
                      <a:r>
                        <a:rPr lang="it-IT" sz="1000">
                          <a:effectLst/>
                        </a:rPr>
                        <a:t>0.919814</a:t>
                      </a:r>
                    </a:p>
                  </a:txBody>
                  <a:tcPr marL="38679" marR="38679" marT="19339" marB="19339" anchor="ctr"/>
                </a:tc>
                <a:tc>
                  <a:txBody>
                    <a:bodyPr/>
                    <a:lstStyle/>
                    <a:p>
                      <a:pPr algn="r">
                        <a:buNone/>
                      </a:pPr>
                      <a:r>
                        <a:rPr lang="it-IT" sz="1000">
                          <a:effectLst/>
                        </a:rPr>
                        <a:t>0.927101</a:t>
                      </a:r>
                    </a:p>
                  </a:txBody>
                  <a:tcPr marL="38679" marR="38679" marT="19339" marB="19339" anchor="ctr"/>
                </a:tc>
                <a:tc>
                  <a:txBody>
                    <a:bodyPr/>
                    <a:lstStyle/>
                    <a:p>
                      <a:pPr algn="r">
                        <a:buNone/>
                      </a:pPr>
                      <a:r>
                        <a:rPr lang="it-IT" sz="1000">
                          <a:effectLst/>
                        </a:rPr>
                        <a:t>0.925620</a:t>
                      </a:r>
                    </a:p>
                  </a:txBody>
                  <a:tcPr marL="38679" marR="38679" marT="19339" marB="19339" anchor="ctr"/>
                </a:tc>
                <a:tc>
                  <a:txBody>
                    <a:bodyPr/>
                    <a:lstStyle/>
                    <a:p>
                      <a:pPr algn="r">
                        <a:buNone/>
                      </a:pPr>
                      <a:r>
                        <a:rPr lang="it-IT" sz="1000">
                          <a:effectLst/>
                        </a:rPr>
                        <a:t>0.925820</a:t>
                      </a:r>
                    </a:p>
                  </a:txBody>
                  <a:tcPr marL="38679" marR="38679" marT="19339" marB="19339" anchor="ctr"/>
                </a:tc>
                <a:tc>
                  <a:txBody>
                    <a:bodyPr/>
                    <a:lstStyle/>
                    <a:p>
                      <a:pPr algn="r">
                        <a:buNone/>
                      </a:pPr>
                      <a:r>
                        <a:rPr lang="it-IT" sz="1000">
                          <a:effectLst/>
                        </a:rPr>
                        <a:t>0.916918</a:t>
                      </a:r>
                    </a:p>
                  </a:txBody>
                  <a:tcPr marL="38679" marR="38679" marT="19339" marB="19339" anchor="ctr"/>
                </a:tc>
                <a:tc>
                  <a:txBody>
                    <a:bodyPr/>
                    <a:lstStyle/>
                    <a:p>
                      <a:pPr algn="r">
                        <a:buNone/>
                      </a:pPr>
                      <a:r>
                        <a:rPr lang="it-IT" sz="1000">
                          <a:effectLst/>
                        </a:rPr>
                        <a:t>0.986475</a:t>
                      </a:r>
                    </a:p>
                  </a:txBody>
                  <a:tcPr marL="38679" marR="38679" marT="19339" marB="19339" anchor="ctr"/>
                </a:tc>
                <a:extLst>
                  <a:ext uri="{0D108BD9-81ED-4DB2-BD59-A6C34878D82A}">
                    <a16:rowId xmlns:a16="http://schemas.microsoft.com/office/drawing/2014/main" val="1472500112"/>
                  </a:ext>
                </a:extLst>
              </a:tr>
              <a:tr h="237195">
                <a:tc>
                  <a:txBody>
                    <a:bodyPr/>
                    <a:lstStyle/>
                    <a:p>
                      <a:pPr algn="r" fontAlgn="ctr">
                        <a:buNone/>
                      </a:pPr>
                      <a:r>
                        <a:rPr lang="it-IT" sz="900" b="1">
                          <a:effectLst/>
                        </a:rPr>
                        <a:t>Extra_Trees1</a:t>
                      </a:r>
                    </a:p>
                  </a:txBody>
                  <a:tcPr marL="38679" marR="38679" marT="19339" marB="19339" anchor="ctr"/>
                </a:tc>
                <a:tc>
                  <a:txBody>
                    <a:bodyPr/>
                    <a:lstStyle/>
                    <a:p>
                      <a:pPr algn="r">
                        <a:buNone/>
                      </a:pPr>
                      <a:r>
                        <a:rPr lang="it-IT" sz="1000">
                          <a:effectLst/>
                        </a:rPr>
                        <a:t>0.923554</a:t>
                      </a:r>
                    </a:p>
                  </a:txBody>
                  <a:tcPr marL="38679" marR="38679" marT="19339" marB="19339" anchor="ctr"/>
                </a:tc>
                <a:tc>
                  <a:txBody>
                    <a:bodyPr/>
                    <a:lstStyle/>
                    <a:p>
                      <a:pPr algn="r">
                        <a:buNone/>
                      </a:pPr>
                      <a:r>
                        <a:rPr lang="it-IT" sz="1000">
                          <a:effectLst/>
                        </a:rPr>
                        <a:t>0.918812</a:t>
                      </a:r>
                    </a:p>
                  </a:txBody>
                  <a:tcPr marL="38679" marR="38679" marT="19339" marB="19339" anchor="ctr"/>
                </a:tc>
                <a:tc>
                  <a:txBody>
                    <a:bodyPr/>
                    <a:lstStyle/>
                    <a:p>
                      <a:pPr algn="r">
                        <a:buNone/>
                      </a:pPr>
                      <a:r>
                        <a:rPr lang="it-IT" sz="1000">
                          <a:effectLst/>
                        </a:rPr>
                        <a:t>0.924969</a:t>
                      </a:r>
                    </a:p>
                  </a:txBody>
                  <a:tcPr marL="38679" marR="38679" marT="19339" marB="19339" anchor="ctr"/>
                </a:tc>
                <a:tc>
                  <a:txBody>
                    <a:bodyPr/>
                    <a:lstStyle/>
                    <a:p>
                      <a:pPr algn="r">
                        <a:buNone/>
                      </a:pPr>
                      <a:r>
                        <a:rPr lang="it-IT" sz="1000">
                          <a:effectLst/>
                        </a:rPr>
                        <a:t>0.923554</a:t>
                      </a:r>
                    </a:p>
                  </a:txBody>
                  <a:tcPr marL="38679" marR="38679" marT="19339" marB="19339" anchor="ctr"/>
                </a:tc>
                <a:tc>
                  <a:txBody>
                    <a:bodyPr/>
                    <a:lstStyle/>
                    <a:p>
                      <a:pPr algn="r">
                        <a:buNone/>
                      </a:pPr>
                      <a:r>
                        <a:rPr lang="it-IT" sz="1000">
                          <a:effectLst/>
                        </a:rPr>
                        <a:t>0.924003</a:t>
                      </a:r>
                    </a:p>
                  </a:txBody>
                  <a:tcPr marL="38679" marR="38679" marT="19339" marB="19339" anchor="ctr"/>
                </a:tc>
                <a:tc>
                  <a:txBody>
                    <a:bodyPr/>
                    <a:lstStyle/>
                    <a:p>
                      <a:pPr algn="r">
                        <a:buNone/>
                      </a:pPr>
                      <a:r>
                        <a:rPr lang="it-IT" sz="1000">
                          <a:effectLst/>
                        </a:rPr>
                        <a:t>0.914303</a:t>
                      </a:r>
                    </a:p>
                  </a:txBody>
                  <a:tcPr marL="38679" marR="38679" marT="19339" marB="19339" anchor="ctr"/>
                </a:tc>
                <a:tc>
                  <a:txBody>
                    <a:bodyPr/>
                    <a:lstStyle/>
                    <a:p>
                      <a:pPr algn="r">
                        <a:buNone/>
                      </a:pPr>
                      <a:r>
                        <a:rPr lang="it-IT" sz="1000">
                          <a:effectLst/>
                        </a:rPr>
                        <a:t>0.986232</a:t>
                      </a:r>
                    </a:p>
                  </a:txBody>
                  <a:tcPr marL="38679" marR="38679" marT="19339" marB="19339" anchor="ctr"/>
                </a:tc>
                <a:extLst>
                  <a:ext uri="{0D108BD9-81ED-4DB2-BD59-A6C34878D82A}">
                    <a16:rowId xmlns:a16="http://schemas.microsoft.com/office/drawing/2014/main" val="3210990758"/>
                  </a:ext>
                </a:extLst>
              </a:tr>
              <a:tr h="237195">
                <a:tc>
                  <a:txBody>
                    <a:bodyPr/>
                    <a:lstStyle/>
                    <a:p>
                      <a:pPr algn="r" fontAlgn="ctr">
                        <a:buNone/>
                      </a:pPr>
                      <a:r>
                        <a:rPr lang="it-IT" sz="900" b="1" dirty="0">
                          <a:effectLst/>
                        </a:rPr>
                        <a:t>XGBoost0</a:t>
                      </a:r>
                    </a:p>
                  </a:txBody>
                  <a:tcPr marL="38679" marR="38679" marT="19339" marB="19339" anchor="ctr"/>
                </a:tc>
                <a:tc>
                  <a:txBody>
                    <a:bodyPr/>
                    <a:lstStyle/>
                    <a:p>
                      <a:pPr algn="r">
                        <a:buNone/>
                      </a:pPr>
                      <a:r>
                        <a:rPr lang="it-IT" sz="1000">
                          <a:effectLst/>
                        </a:rPr>
                        <a:t>0.927686</a:t>
                      </a:r>
                    </a:p>
                  </a:txBody>
                  <a:tcPr marL="38679" marR="38679" marT="19339" marB="19339" anchor="ctr"/>
                </a:tc>
                <a:tc>
                  <a:txBody>
                    <a:bodyPr/>
                    <a:lstStyle/>
                    <a:p>
                      <a:pPr algn="r">
                        <a:buNone/>
                      </a:pPr>
                      <a:r>
                        <a:rPr lang="it-IT" sz="1000">
                          <a:effectLst/>
                        </a:rPr>
                        <a:t>0.916805</a:t>
                      </a:r>
                    </a:p>
                  </a:txBody>
                  <a:tcPr marL="38679" marR="38679" marT="19339" marB="19339" anchor="ctr"/>
                </a:tc>
                <a:tc>
                  <a:txBody>
                    <a:bodyPr/>
                    <a:lstStyle/>
                    <a:p>
                      <a:pPr algn="r">
                        <a:buNone/>
                      </a:pPr>
                      <a:r>
                        <a:rPr lang="it-IT" sz="1000">
                          <a:effectLst/>
                        </a:rPr>
                        <a:t>0.928391</a:t>
                      </a:r>
                    </a:p>
                  </a:txBody>
                  <a:tcPr marL="38679" marR="38679" marT="19339" marB="19339" anchor="ctr"/>
                </a:tc>
                <a:tc>
                  <a:txBody>
                    <a:bodyPr/>
                    <a:lstStyle/>
                    <a:p>
                      <a:pPr algn="r">
                        <a:buNone/>
                      </a:pPr>
                      <a:r>
                        <a:rPr lang="it-IT" sz="1000" dirty="0">
                          <a:effectLst/>
                        </a:rPr>
                        <a:t>0.927686</a:t>
                      </a:r>
                    </a:p>
                  </a:txBody>
                  <a:tcPr marL="38679" marR="38679" marT="19339" marB="19339" anchor="ctr"/>
                </a:tc>
                <a:tc>
                  <a:txBody>
                    <a:bodyPr/>
                    <a:lstStyle/>
                    <a:p>
                      <a:pPr algn="r">
                        <a:buNone/>
                      </a:pPr>
                      <a:r>
                        <a:rPr lang="it-IT" sz="1000">
                          <a:effectLst/>
                        </a:rPr>
                        <a:t>0.927514</a:t>
                      </a:r>
                    </a:p>
                  </a:txBody>
                  <a:tcPr marL="38679" marR="38679" marT="19339" marB="19339" anchor="ctr"/>
                </a:tc>
                <a:tc>
                  <a:txBody>
                    <a:bodyPr/>
                    <a:lstStyle/>
                    <a:p>
                      <a:pPr algn="r">
                        <a:buNone/>
                      </a:pPr>
                      <a:r>
                        <a:rPr lang="it-IT" sz="1000">
                          <a:effectLst/>
                        </a:rPr>
                        <a:t>0.918030</a:t>
                      </a:r>
                    </a:p>
                  </a:txBody>
                  <a:tcPr marL="38679" marR="38679" marT="19339" marB="19339" anchor="ctr"/>
                </a:tc>
                <a:tc>
                  <a:txBody>
                    <a:bodyPr/>
                    <a:lstStyle/>
                    <a:p>
                      <a:pPr algn="r">
                        <a:buNone/>
                      </a:pPr>
                      <a:r>
                        <a:rPr lang="it-IT" sz="1000">
                          <a:effectLst/>
                        </a:rPr>
                        <a:t>0.987596</a:t>
                      </a:r>
                    </a:p>
                  </a:txBody>
                  <a:tcPr marL="38679" marR="38679" marT="19339" marB="19339" anchor="ctr"/>
                </a:tc>
                <a:extLst>
                  <a:ext uri="{0D108BD9-81ED-4DB2-BD59-A6C34878D82A}">
                    <a16:rowId xmlns:a16="http://schemas.microsoft.com/office/drawing/2014/main" val="537997284"/>
                  </a:ext>
                </a:extLst>
              </a:tr>
              <a:tr h="422216">
                <a:tc>
                  <a:txBody>
                    <a:bodyPr/>
                    <a:lstStyle/>
                    <a:p>
                      <a:pPr algn="r" fontAlgn="ctr">
                        <a:buNone/>
                      </a:pPr>
                      <a:r>
                        <a:rPr lang="it-IT" sz="900" b="1" dirty="0">
                          <a:effectLst/>
                        </a:rPr>
                        <a:t>Random_Forest0</a:t>
                      </a:r>
                    </a:p>
                  </a:txBody>
                  <a:tcPr marL="38679" marR="38679" marT="19339" marB="19339" anchor="ctr"/>
                </a:tc>
                <a:tc>
                  <a:txBody>
                    <a:bodyPr/>
                    <a:lstStyle/>
                    <a:p>
                      <a:pPr algn="r">
                        <a:buNone/>
                      </a:pPr>
                      <a:r>
                        <a:rPr lang="it-IT" sz="1000">
                          <a:effectLst/>
                        </a:rPr>
                        <a:t>0.929752</a:t>
                      </a:r>
                    </a:p>
                  </a:txBody>
                  <a:tcPr marL="38679" marR="38679" marT="19339" marB="19339" anchor="ctr"/>
                </a:tc>
                <a:tc>
                  <a:txBody>
                    <a:bodyPr/>
                    <a:lstStyle/>
                    <a:p>
                      <a:pPr algn="r">
                        <a:buNone/>
                      </a:pPr>
                      <a:r>
                        <a:rPr lang="it-IT" sz="1000">
                          <a:effectLst/>
                        </a:rPr>
                        <a:t>0.916327</a:t>
                      </a:r>
                    </a:p>
                  </a:txBody>
                  <a:tcPr marL="38679" marR="38679" marT="19339" marB="19339" anchor="ctr"/>
                </a:tc>
                <a:tc>
                  <a:txBody>
                    <a:bodyPr/>
                    <a:lstStyle/>
                    <a:p>
                      <a:pPr algn="r">
                        <a:buNone/>
                      </a:pPr>
                      <a:r>
                        <a:rPr lang="it-IT" sz="1000">
                          <a:effectLst/>
                        </a:rPr>
                        <a:t>0.930994</a:t>
                      </a:r>
                    </a:p>
                  </a:txBody>
                  <a:tcPr marL="38679" marR="38679" marT="19339" marB="19339" anchor="ctr"/>
                </a:tc>
                <a:tc>
                  <a:txBody>
                    <a:bodyPr/>
                    <a:lstStyle/>
                    <a:p>
                      <a:pPr algn="r">
                        <a:buNone/>
                      </a:pPr>
                      <a:r>
                        <a:rPr lang="it-IT" sz="1000">
                          <a:effectLst/>
                        </a:rPr>
                        <a:t>0.929752</a:t>
                      </a:r>
                    </a:p>
                  </a:txBody>
                  <a:tcPr marL="38679" marR="38679" marT="19339" marB="19339" anchor="ctr"/>
                </a:tc>
                <a:tc>
                  <a:txBody>
                    <a:bodyPr/>
                    <a:lstStyle/>
                    <a:p>
                      <a:pPr algn="r">
                        <a:buNone/>
                      </a:pPr>
                      <a:r>
                        <a:rPr lang="it-IT" sz="1000">
                          <a:effectLst/>
                        </a:rPr>
                        <a:t>0.929415</a:t>
                      </a:r>
                    </a:p>
                  </a:txBody>
                  <a:tcPr marL="38679" marR="38679" marT="19339" marB="19339" anchor="ctr"/>
                </a:tc>
                <a:tc>
                  <a:txBody>
                    <a:bodyPr/>
                    <a:lstStyle/>
                    <a:p>
                      <a:pPr algn="r">
                        <a:buNone/>
                      </a:pPr>
                      <a:r>
                        <a:rPr lang="it-IT" sz="1000">
                          <a:effectLst/>
                        </a:rPr>
                        <a:t>0.920545</a:t>
                      </a:r>
                    </a:p>
                  </a:txBody>
                  <a:tcPr marL="38679" marR="38679" marT="19339" marB="19339" anchor="ctr"/>
                </a:tc>
                <a:tc>
                  <a:txBody>
                    <a:bodyPr/>
                    <a:lstStyle/>
                    <a:p>
                      <a:pPr algn="r">
                        <a:buNone/>
                      </a:pPr>
                      <a:r>
                        <a:rPr lang="it-IT" sz="1000">
                          <a:effectLst/>
                        </a:rPr>
                        <a:t>0.983876</a:t>
                      </a:r>
                    </a:p>
                  </a:txBody>
                  <a:tcPr marL="38679" marR="38679" marT="19339" marB="19339" anchor="ctr"/>
                </a:tc>
                <a:extLst>
                  <a:ext uri="{0D108BD9-81ED-4DB2-BD59-A6C34878D82A}">
                    <a16:rowId xmlns:a16="http://schemas.microsoft.com/office/drawing/2014/main" val="1566174242"/>
                  </a:ext>
                </a:extLst>
              </a:tr>
              <a:tr h="237195">
                <a:tc>
                  <a:txBody>
                    <a:bodyPr/>
                    <a:lstStyle/>
                    <a:p>
                      <a:pPr algn="r" fontAlgn="ctr">
                        <a:buNone/>
                      </a:pPr>
                      <a:r>
                        <a:rPr lang="it-IT" sz="900" b="1" dirty="0">
                          <a:effectLst/>
                        </a:rPr>
                        <a:t>XGBoost1</a:t>
                      </a:r>
                    </a:p>
                  </a:txBody>
                  <a:tcPr marL="38679" marR="38679" marT="19339" marB="19339" anchor="ctr"/>
                </a:tc>
                <a:tc>
                  <a:txBody>
                    <a:bodyPr/>
                    <a:lstStyle/>
                    <a:p>
                      <a:pPr algn="r">
                        <a:buNone/>
                      </a:pPr>
                      <a:r>
                        <a:rPr lang="it-IT" sz="1000">
                          <a:effectLst/>
                        </a:rPr>
                        <a:t>0.923554</a:t>
                      </a:r>
                    </a:p>
                  </a:txBody>
                  <a:tcPr marL="38679" marR="38679" marT="19339" marB="19339" anchor="ctr"/>
                </a:tc>
                <a:tc>
                  <a:txBody>
                    <a:bodyPr/>
                    <a:lstStyle/>
                    <a:p>
                      <a:pPr algn="r">
                        <a:buNone/>
                      </a:pPr>
                      <a:r>
                        <a:rPr lang="it-IT" sz="1000">
                          <a:effectLst/>
                        </a:rPr>
                        <a:t>0.915250</a:t>
                      </a:r>
                    </a:p>
                  </a:txBody>
                  <a:tcPr marL="38679" marR="38679" marT="19339" marB="19339" anchor="ctr"/>
                </a:tc>
                <a:tc>
                  <a:txBody>
                    <a:bodyPr/>
                    <a:lstStyle/>
                    <a:p>
                      <a:pPr algn="r">
                        <a:buNone/>
                      </a:pPr>
                      <a:r>
                        <a:rPr lang="it-IT" sz="1000">
                          <a:effectLst/>
                        </a:rPr>
                        <a:t>0.924380</a:t>
                      </a:r>
                    </a:p>
                  </a:txBody>
                  <a:tcPr marL="38679" marR="38679" marT="19339" marB="19339" anchor="ctr"/>
                </a:tc>
                <a:tc>
                  <a:txBody>
                    <a:bodyPr/>
                    <a:lstStyle/>
                    <a:p>
                      <a:pPr algn="r">
                        <a:buNone/>
                      </a:pPr>
                      <a:r>
                        <a:rPr lang="it-IT" sz="1000">
                          <a:effectLst/>
                        </a:rPr>
                        <a:t>0.923554</a:t>
                      </a:r>
                    </a:p>
                  </a:txBody>
                  <a:tcPr marL="38679" marR="38679" marT="19339" marB="19339" anchor="ctr"/>
                </a:tc>
                <a:tc>
                  <a:txBody>
                    <a:bodyPr/>
                    <a:lstStyle/>
                    <a:p>
                      <a:pPr algn="r">
                        <a:buNone/>
                      </a:pPr>
                      <a:r>
                        <a:rPr lang="it-IT" sz="1000">
                          <a:effectLst/>
                        </a:rPr>
                        <a:t>0.923706</a:t>
                      </a:r>
                    </a:p>
                  </a:txBody>
                  <a:tcPr marL="38679" marR="38679" marT="19339" marB="19339" anchor="ctr"/>
                </a:tc>
                <a:tc>
                  <a:txBody>
                    <a:bodyPr/>
                    <a:lstStyle/>
                    <a:p>
                      <a:pPr algn="r">
                        <a:buNone/>
                      </a:pPr>
                      <a:r>
                        <a:rPr lang="it-IT" sz="1000">
                          <a:effectLst/>
                        </a:rPr>
                        <a:t>0.913798</a:t>
                      </a:r>
                    </a:p>
                  </a:txBody>
                  <a:tcPr marL="38679" marR="38679" marT="19339" marB="19339" anchor="ctr"/>
                </a:tc>
                <a:tc>
                  <a:txBody>
                    <a:bodyPr/>
                    <a:lstStyle/>
                    <a:p>
                      <a:pPr algn="r">
                        <a:buNone/>
                      </a:pPr>
                      <a:r>
                        <a:rPr lang="it-IT" sz="1000">
                          <a:effectLst/>
                        </a:rPr>
                        <a:t>0.986799</a:t>
                      </a:r>
                    </a:p>
                  </a:txBody>
                  <a:tcPr marL="38679" marR="38679" marT="19339" marB="19339" anchor="ctr"/>
                </a:tc>
                <a:extLst>
                  <a:ext uri="{0D108BD9-81ED-4DB2-BD59-A6C34878D82A}">
                    <a16:rowId xmlns:a16="http://schemas.microsoft.com/office/drawing/2014/main" val="3200116470"/>
                  </a:ext>
                </a:extLst>
              </a:tr>
              <a:tr h="237195">
                <a:tc>
                  <a:txBody>
                    <a:bodyPr/>
                    <a:lstStyle/>
                    <a:p>
                      <a:pPr algn="r" fontAlgn="ctr">
                        <a:buNone/>
                      </a:pPr>
                      <a:r>
                        <a:rPr lang="it-IT" sz="900" b="1">
                          <a:effectLst/>
                        </a:rPr>
                        <a:t>Extra_Trees0</a:t>
                      </a:r>
                    </a:p>
                  </a:txBody>
                  <a:tcPr marL="38679" marR="38679" marT="19339" marB="19339" anchor="ctr"/>
                </a:tc>
                <a:tc>
                  <a:txBody>
                    <a:bodyPr/>
                    <a:lstStyle/>
                    <a:p>
                      <a:pPr algn="r">
                        <a:buNone/>
                      </a:pPr>
                      <a:r>
                        <a:rPr lang="it-IT" sz="1000">
                          <a:effectLst/>
                        </a:rPr>
                        <a:t>0.923554</a:t>
                      </a:r>
                    </a:p>
                  </a:txBody>
                  <a:tcPr marL="38679" marR="38679" marT="19339" marB="19339" anchor="ctr"/>
                </a:tc>
                <a:tc>
                  <a:txBody>
                    <a:bodyPr/>
                    <a:lstStyle/>
                    <a:p>
                      <a:pPr algn="r">
                        <a:buNone/>
                      </a:pPr>
                      <a:r>
                        <a:rPr lang="it-IT" sz="1000">
                          <a:effectLst/>
                        </a:rPr>
                        <a:t>0.913191</a:t>
                      </a:r>
                    </a:p>
                  </a:txBody>
                  <a:tcPr marL="38679" marR="38679" marT="19339" marB="19339" anchor="ctr"/>
                </a:tc>
                <a:tc>
                  <a:txBody>
                    <a:bodyPr/>
                    <a:lstStyle/>
                    <a:p>
                      <a:pPr algn="r">
                        <a:buNone/>
                      </a:pPr>
                      <a:r>
                        <a:rPr lang="it-IT" sz="1000">
                          <a:effectLst/>
                        </a:rPr>
                        <a:t>0.924021</a:t>
                      </a:r>
                    </a:p>
                  </a:txBody>
                  <a:tcPr marL="38679" marR="38679" marT="19339" marB="19339" anchor="ctr"/>
                </a:tc>
                <a:tc>
                  <a:txBody>
                    <a:bodyPr/>
                    <a:lstStyle/>
                    <a:p>
                      <a:pPr algn="r">
                        <a:buNone/>
                      </a:pPr>
                      <a:r>
                        <a:rPr lang="it-IT" sz="1000">
                          <a:effectLst/>
                        </a:rPr>
                        <a:t>0.923554</a:t>
                      </a:r>
                    </a:p>
                  </a:txBody>
                  <a:tcPr marL="38679" marR="38679" marT="19339" marB="19339" anchor="ctr"/>
                </a:tc>
                <a:tc>
                  <a:txBody>
                    <a:bodyPr/>
                    <a:lstStyle/>
                    <a:p>
                      <a:pPr algn="r">
                        <a:buNone/>
                      </a:pPr>
                      <a:r>
                        <a:rPr lang="it-IT" sz="1000">
                          <a:effectLst/>
                        </a:rPr>
                        <a:t>0.923567</a:t>
                      </a:r>
                    </a:p>
                  </a:txBody>
                  <a:tcPr marL="38679" marR="38679" marT="19339" marB="19339" anchor="ctr"/>
                </a:tc>
                <a:tc>
                  <a:txBody>
                    <a:bodyPr/>
                    <a:lstStyle/>
                    <a:p>
                      <a:pPr algn="r">
                        <a:buNone/>
                      </a:pPr>
                      <a:r>
                        <a:rPr lang="it-IT" sz="1000">
                          <a:effectLst/>
                        </a:rPr>
                        <a:t>0.913565</a:t>
                      </a:r>
                    </a:p>
                  </a:txBody>
                  <a:tcPr marL="38679" marR="38679" marT="19339" marB="19339" anchor="ctr"/>
                </a:tc>
                <a:tc>
                  <a:txBody>
                    <a:bodyPr/>
                    <a:lstStyle/>
                    <a:p>
                      <a:pPr algn="r">
                        <a:buNone/>
                      </a:pPr>
                      <a:r>
                        <a:rPr lang="it-IT" sz="1000">
                          <a:effectLst/>
                        </a:rPr>
                        <a:t>0.988441</a:t>
                      </a:r>
                    </a:p>
                  </a:txBody>
                  <a:tcPr marL="38679" marR="38679" marT="19339" marB="19339" anchor="ctr"/>
                </a:tc>
                <a:extLst>
                  <a:ext uri="{0D108BD9-81ED-4DB2-BD59-A6C34878D82A}">
                    <a16:rowId xmlns:a16="http://schemas.microsoft.com/office/drawing/2014/main" val="2161621806"/>
                  </a:ext>
                </a:extLst>
              </a:tr>
              <a:tr h="237195">
                <a:tc>
                  <a:txBody>
                    <a:bodyPr/>
                    <a:lstStyle/>
                    <a:p>
                      <a:pPr algn="r" fontAlgn="ctr">
                        <a:buNone/>
                      </a:pPr>
                      <a:r>
                        <a:rPr lang="it-IT" sz="900" b="1" dirty="0">
                          <a:effectLst/>
                        </a:rPr>
                        <a:t>CatBoost1</a:t>
                      </a:r>
                    </a:p>
                  </a:txBody>
                  <a:tcPr marL="38679" marR="38679" marT="19339" marB="19339" anchor="ctr"/>
                </a:tc>
                <a:tc>
                  <a:txBody>
                    <a:bodyPr/>
                    <a:lstStyle/>
                    <a:p>
                      <a:pPr algn="r">
                        <a:buNone/>
                      </a:pPr>
                      <a:r>
                        <a:rPr lang="it-IT" sz="1000">
                          <a:effectLst/>
                        </a:rPr>
                        <a:t>0.919421</a:t>
                      </a:r>
                    </a:p>
                  </a:txBody>
                  <a:tcPr marL="38679" marR="38679" marT="19339" marB="19339" anchor="ctr"/>
                </a:tc>
                <a:tc>
                  <a:txBody>
                    <a:bodyPr/>
                    <a:lstStyle/>
                    <a:p>
                      <a:pPr algn="r">
                        <a:buNone/>
                      </a:pPr>
                      <a:r>
                        <a:rPr lang="it-IT" sz="1000">
                          <a:effectLst/>
                        </a:rPr>
                        <a:t>0.912752</a:t>
                      </a:r>
                    </a:p>
                  </a:txBody>
                  <a:tcPr marL="38679" marR="38679" marT="19339" marB="19339" anchor="ctr"/>
                </a:tc>
                <a:tc>
                  <a:txBody>
                    <a:bodyPr/>
                    <a:lstStyle/>
                    <a:p>
                      <a:pPr algn="r">
                        <a:buNone/>
                      </a:pPr>
                      <a:r>
                        <a:rPr lang="it-IT" sz="1000">
                          <a:effectLst/>
                        </a:rPr>
                        <a:t>0.920484</a:t>
                      </a:r>
                    </a:p>
                  </a:txBody>
                  <a:tcPr marL="38679" marR="38679" marT="19339" marB="19339" anchor="ctr"/>
                </a:tc>
                <a:tc>
                  <a:txBody>
                    <a:bodyPr/>
                    <a:lstStyle/>
                    <a:p>
                      <a:pPr algn="r">
                        <a:buNone/>
                      </a:pPr>
                      <a:r>
                        <a:rPr lang="it-IT" sz="1000">
                          <a:effectLst/>
                        </a:rPr>
                        <a:t>0.919421</a:t>
                      </a:r>
                    </a:p>
                  </a:txBody>
                  <a:tcPr marL="38679" marR="38679" marT="19339" marB="19339" anchor="ctr"/>
                </a:tc>
                <a:tc>
                  <a:txBody>
                    <a:bodyPr/>
                    <a:lstStyle/>
                    <a:p>
                      <a:pPr algn="r">
                        <a:buNone/>
                      </a:pPr>
                      <a:r>
                        <a:rPr lang="it-IT" sz="1000">
                          <a:effectLst/>
                        </a:rPr>
                        <a:t>0.919728</a:t>
                      </a:r>
                    </a:p>
                  </a:txBody>
                  <a:tcPr marL="38679" marR="38679" marT="19339" marB="19339" anchor="ctr"/>
                </a:tc>
                <a:tc>
                  <a:txBody>
                    <a:bodyPr/>
                    <a:lstStyle/>
                    <a:p>
                      <a:pPr algn="r">
                        <a:buNone/>
                      </a:pPr>
                      <a:r>
                        <a:rPr lang="it-IT" sz="1000">
                          <a:effectLst/>
                        </a:rPr>
                        <a:t>0.910155</a:t>
                      </a:r>
                    </a:p>
                  </a:txBody>
                  <a:tcPr marL="38679" marR="38679" marT="19339" marB="19339" anchor="ctr"/>
                </a:tc>
                <a:tc>
                  <a:txBody>
                    <a:bodyPr/>
                    <a:lstStyle/>
                    <a:p>
                      <a:pPr algn="r">
                        <a:buNone/>
                      </a:pPr>
                      <a:r>
                        <a:rPr lang="it-IT" sz="1000">
                          <a:effectLst/>
                        </a:rPr>
                        <a:t>0.987497</a:t>
                      </a:r>
                    </a:p>
                  </a:txBody>
                  <a:tcPr marL="38679" marR="38679" marT="19339" marB="19339" anchor="ctr"/>
                </a:tc>
                <a:extLst>
                  <a:ext uri="{0D108BD9-81ED-4DB2-BD59-A6C34878D82A}">
                    <a16:rowId xmlns:a16="http://schemas.microsoft.com/office/drawing/2014/main" val="3713181765"/>
                  </a:ext>
                </a:extLst>
              </a:tr>
              <a:tr h="237195">
                <a:tc>
                  <a:txBody>
                    <a:bodyPr/>
                    <a:lstStyle/>
                    <a:p>
                      <a:pPr algn="r" fontAlgn="ctr">
                        <a:buNone/>
                      </a:pPr>
                      <a:r>
                        <a:rPr lang="it-IT" sz="900" b="1">
                          <a:effectLst/>
                        </a:rPr>
                        <a:t>LightGBM1</a:t>
                      </a:r>
                    </a:p>
                  </a:txBody>
                  <a:tcPr marL="38679" marR="38679" marT="19339" marB="19339" anchor="ctr"/>
                </a:tc>
                <a:tc>
                  <a:txBody>
                    <a:bodyPr/>
                    <a:lstStyle/>
                    <a:p>
                      <a:pPr algn="r">
                        <a:buNone/>
                      </a:pPr>
                      <a:r>
                        <a:rPr lang="it-IT" sz="1000">
                          <a:effectLst/>
                        </a:rPr>
                        <a:t>0.919421</a:t>
                      </a:r>
                    </a:p>
                  </a:txBody>
                  <a:tcPr marL="38679" marR="38679" marT="19339" marB="19339" anchor="ctr"/>
                </a:tc>
                <a:tc>
                  <a:txBody>
                    <a:bodyPr/>
                    <a:lstStyle/>
                    <a:p>
                      <a:pPr algn="r">
                        <a:buNone/>
                      </a:pPr>
                      <a:r>
                        <a:rPr lang="it-IT" sz="1000">
                          <a:effectLst/>
                        </a:rPr>
                        <a:t>0.911565</a:t>
                      </a:r>
                    </a:p>
                  </a:txBody>
                  <a:tcPr marL="38679" marR="38679" marT="19339" marB="19339" anchor="ctr"/>
                </a:tc>
                <a:tc>
                  <a:txBody>
                    <a:bodyPr/>
                    <a:lstStyle/>
                    <a:p>
                      <a:pPr algn="r">
                        <a:buNone/>
                      </a:pPr>
                      <a:r>
                        <a:rPr lang="it-IT" sz="1000">
                          <a:effectLst/>
                        </a:rPr>
                        <a:t>0.920235</a:t>
                      </a:r>
                    </a:p>
                  </a:txBody>
                  <a:tcPr marL="38679" marR="38679" marT="19339" marB="19339" anchor="ctr"/>
                </a:tc>
                <a:tc>
                  <a:txBody>
                    <a:bodyPr/>
                    <a:lstStyle/>
                    <a:p>
                      <a:pPr algn="r">
                        <a:buNone/>
                      </a:pPr>
                      <a:r>
                        <a:rPr lang="it-IT" sz="1000">
                          <a:effectLst/>
                        </a:rPr>
                        <a:t>0.919421</a:t>
                      </a:r>
                    </a:p>
                  </a:txBody>
                  <a:tcPr marL="38679" marR="38679" marT="19339" marB="19339" anchor="ctr"/>
                </a:tc>
                <a:tc>
                  <a:txBody>
                    <a:bodyPr/>
                    <a:lstStyle/>
                    <a:p>
                      <a:pPr algn="r">
                        <a:buNone/>
                      </a:pPr>
                      <a:r>
                        <a:rPr lang="it-IT" sz="1000">
                          <a:effectLst/>
                        </a:rPr>
                        <a:t>0.919545</a:t>
                      </a:r>
                    </a:p>
                  </a:txBody>
                  <a:tcPr marL="38679" marR="38679" marT="19339" marB="19339" anchor="ctr"/>
                </a:tc>
                <a:tc>
                  <a:txBody>
                    <a:bodyPr/>
                    <a:lstStyle/>
                    <a:p>
                      <a:pPr algn="r">
                        <a:buNone/>
                      </a:pPr>
                      <a:r>
                        <a:rPr lang="it-IT" sz="1000">
                          <a:effectLst/>
                        </a:rPr>
                        <a:t>0.909524</a:t>
                      </a:r>
                    </a:p>
                  </a:txBody>
                  <a:tcPr marL="38679" marR="38679" marT="19339" marB="19339" anchor="ctr"/>
                </a:tc>
                <a:tc>
                  <a:txBody>
                    <a:bodyPr/>
                    <a:lstStyle/>
                    <a:p>
                      <a:pPr algn="r">
                        <a:buNone/>
                      </a:pPr>
                      <a:r>
                        <a:rPr lang="it-IT" sz="1000">
                          <a:effectLst/>
                        </a:rPr>
                        <a:t>0.987098</a:t>
                      </a:r>
                    </a:p>
                  </a:txBody>
                  <a:tcPr marL="38679" marR="38679" marT="19339" marB="19339" anchor="ctr"/>
                </a:tc>
                <a:extLst>
                  <a:ext uri="{0D108BD9-81ED-4DB2-BD59-A6C34878D82A}">
                    <a16:rowId xmlns:a16="http://schemas.microsoft.com/office/drawing/2014/main" val="4048219473"/>
                  </a:ext>
                </a:extLst>
              </a:tr>
              <a:tr h="237195">
                <a:tc>
                  <a:txBody>
                    <a:bodyPr/>
                    <a:lstStyle/>
                    <a:p>
                      <a:pPr algn="r" fontAlgn="ctr">
                        <a:buNone/>
                      </a:pPr>
                      <a:r>
                        <a:rPr lang="it-IT" sz="900" b="1">
                          <a:effectLst/>
                        </a:rPr>
                        <a:t>CatBoost0</a:t>
                      </a:r>
                    </a:p>
                  </a:txBody>
                  <a:tcPr marL="38679" marR="38679" marT="19339" marB="19339" anchor="ctr"/>
                </a:tc>
                <a:tc>
                  <a:txBody>
                    <a:bodyPr/>
                    <a:lstStyle/>
                    <a:p>
                      <a:pPr algn="r">
                        <a:buNone/>
                      </a:pPr>
                      <a:r>
                        <a:rPr lang="it-IT" sz="1000">
                          <a:effectLst/>
                        </a:rPr>
                        <a:t>0.921488</a:t>
                      </a:r>
                    </a:p>
                  </a:txBody>
                  <a:tcPr marL="38679" marR="38679" marT="19339" marB="19339" anchor="ctr"/>
                </a:tc>
                <a:tc>
                  <a:txBody>
                    <a:bodyPr/>
                    <a:lstStyle/>
                    <a:p>
                      <a:pPr algn="r">
                        <a:buNone/>
                      </a:pPr>
                      <a:r>
                        <a:rPr lang="it-IT" sz="1000">
                          <a:effectLst/>
                        </a:rPr>
                        <a:t>0.908992</a:t>
                      </a:r>
                    </a:p>
                  </a:txBody>
                  <a:tcPr marL="38679" marR="38679" marT="19339" marB="19339" anchor="ctr"/>
                </a:tc>
                <a:tc>
                  <a:txBody>
                    <a:bodyPr/>
                    <a:lstStyle/>
                    <a:p>
                      <a:pPr algn="r">
                        <a:buNone/>
                      </a:pPr>
                      <a:r>
                        <a:rPr lang="it-IT" sz="1000">
                          <a:effectLst/>
                        </a:rPr>
                        <a:t>0.921941</a:t>
                      </a:r>
                    </a:p>
                  </a:txBody>
                  <a:tcPr marL="38679" marR="38679" marT="19339" marB="19339" anchor="ctr"/>
                </a:tc>
                <a:tc>
                  <a:txBody>
                    <a:bodyPr/>
                    <a:lstStyle/>
                    <a:p>
                      <a:pPr algn="r">
                        <a:buNone/>
                      </a:pPr>
                      <a:r>
                        <a:rPr lang="it-IT" sz="1000">
                          <a:effectLst/>
                        </a:rPr>
                        <a:t>0.921488</a:t>
                      </a:r>
                    </a:p>
                  </a:txBody>
                  <a:tcPr marL="38679" marR="38679" marT="19339" marB="19339" anchor="ctr"/>
                </a:tc>
                <a:tc>
                  <a:txBody>
                    <a:bodyPr/>
                    <a:lstStyle/>
                    <a:p>
                      <a:pPr algn="r">
                        <a:buNone/>
                      </a:pPr>
                      <a:r>
                        <a:rPr lang="it-IT" sz="1000">
                          <a:effectLst/>
                        </a:rPr>
                        <a:t>0.921237</a:t>
                      </a:r>
                    </a:p>
                  </a:txBody>
                  <a:tcPr marL="38679" marR="38679" marT="19339" marB="19339" anchor="ctr"/>
                </a:tc>
                <a:tc>
                  <a:txBody>
                    <a:bodyPr/>
                    <a:lstStyle/>
                    <a:p>
                      <a:pPr algn="r">
                        <a:buNone/>
                      </a:pPr>
                      <a:r>
                        <a:rPr lang="it-IT" sz="1000">
                          <a:effectLst/>
                        </a:rPr>
                        <a:t>0.910847</a:t>
                      </a:r>
                    </a:p>
                  </a:txBody>
                  <a:tcPr marL="38679" marR="38679" marT="19339" marB="19339" anchor="ctr"/>
                </a:tc>
                <a:tc>
                  <a:txBody>
                    <a:bodyPr/>
                    <a:lstStyle/>
                    <a:p>
                      <a:pPr algn="r">
                        <a:buNone/>
                      </a:pPr>
                      <a:r>
                        <a:rPr lang="it-IT" sz="1000">
                          <a:effectLst/>
                        </a:rPr>
                        <a:t>0.988699</a:t>
                      </a:r>
                    </a:p>
                  </a:txBody>
                  <a:tcPr marL="38679" marR="38679" marT="19339" marB="19339" anchor="ctr"/>
                </a:tc>
                <a:extLst>
                  <a:ext uri="{0D108BD9-81ED-4DB2-BD59-A6C34878D82A}">
                    <a16:rowId xmlns:a16="http://schemas.microsoft.com/office/drawing/2014/main" val="1840402107"/>
                  </a:ext>
                </a:extLst>
              </a:tr>
              <a:tr h="237195">
                <a:tc>
                  <a:txBody>
                    <a:bodyPr/>
                    <a:lstStyle/>
                    <a:p>
                      <a:pPr algn="r" fontAlgn="ctr">
                        <a:buNone/>
                      </a:pPr>
                      <a:r>
                        <a:rPr lang="it-IT" sz="900" b="1" dirty="0">
                          <a:effectLst/>
                        </a:rPr>
                        <a:t>LightGBM0</a:t>
                      </a:r>
                    </a:p>
                  </a:txBody>
                  <a:tcPr marL="38679" marR="38679" marT="19339" marB="19339" anchor="ctr"/>
                </a:tc>
                <a:tc>
                  <a:txBody>
                    <a:bodyPr/>
                    <a:lstStyle/>
                    <a:p>
                      <a:pPr algn="r">
                        <a:buNone/>
                      </a:pPr>
                      <a:r>
                        <a:rPr lang="it-IT" sz="1000">
                          <a:effectLst/>
                        </a:rPr>
                        <a:t>0.919421</a:t>
                      </a:r>
                    </a:p>
                  </a:txBody>
                  <a:tcPr marL="38679" marR="38679" marT="19339" marB="19339" anchor="ctr"/>
                </a:tc>
                <a:tc>
                  <a:txBody>
                    <a:bodyPr/>
                    <a:lstStyle/>
                    <a:p>
                      <a:pPr algn="r">
                        <a:buNone/>
                      </a:pPr>
                      <a:r>
                        <a:rPr lang="it-IT" sz="1000">
                          <a:effectLst/>
                        </a:rPr>
                        <a:t>0.904757</a:t>
                      </a:r>
                    </a:p>
                  </a:txBody>
                  <a:tcPr marL="38679" marR="38679" marT="19339" marB="19339" anchor="ctr"/>
                </a:tc>
                <a:tc>
                  <a:txBody>
                    <a:bodyPr/>
                    <a:lstStyle/>
                    <a:p>
                      <a:pPr algn="r">
                        <a:buNone/>
                      </a:pPr>
                      <a:r>
                        <a:rPr lang="it-IT" sz="1000" dirty="0">
                          <a:effectLst/>
                        </a:rPr>
                        <a:t>0.920713</a:t>
                      </a:r>
                    </a:p>
                  </a:txBody>
                  <a:tcPr marL="38679" marR="38679" marT="19339" marB="19339" anchor="ctr"/>
                </a:tc>
                <a:tc>
                  <a:txBody>
                    <a:bodyPr/>
                    <a:lstStyle/>
                    <a:p>
                      <a:pPr algn="r">
                        <a:buNone/>
                      </a:pPr>
                      <a:r>
                        <a:rPr lang="it-IT" sz="1000">
                          <a:effectLst/>
                        </a:rPr>
                        <a:t>0.919421</a:t>
                      </a:r>
                    </a:p>
                  </a:txBody>
                  <a:tcPr marL="38679" marR="38679" marT="19339" marB="19339" anchor="ctr"/>
                </a:tc>
                <a:tc>
                  <a:txBody>
                    <a:bodyPr/>
                    <a:lstStyle/>
                    <a:p>
                      <a:pPr algn="r">
                        <a:buNone/>
                      </a:pPr>
                      <a:r>
                        <a:rPr lang="it-IT" sz="1000">
                          <a:effectLst/>
                        </a:rPr>
                        <a:t>0.918885</a:t>
                      </a:r>
                    </a:p>
                  </a:txBody>
                  <a:tcPr marL="38679" marR="38679" marT="19339" marB="19339" anchor="ctr"/>
                </a:tc>
                <a:tc>
                  <a:txBody>
                    <a:bodyPr/>
                    <a:lstStyle/>
                    <a:p>
                      <a:pPr algn="r">
                        <a:buNone/>
                      </a:pPr>
                      <a:r>
                        <a:rPr lang="it-IT" sz="1000">
                          <a:effectLst/>
                        </a:rPr>
                        <a:t>0.907530</a:t>
                      </a:r>
                    </a:p>
                  </a:txBody>
                  <a:tcPr marL="38679" marR="38679" marT="19339" marB="19339" anchor="ctr"/>
                </a:tc>
                <a:tc>
                  <a:txBody>
                    <a:bodyPr/>
                    <a:lstStyle/>
                    <a:p>
                      <a:pPr algn="r">
                        <a:buNone/>
                      </a:pPr>
                      <a:r>
                        <a:rPr lang="it-IT" sz="1000">
                          <a:effectLst/>
                        </a:rPr>
                        <a:t>0.984300</a:t>
                      </a:r>
                    </a:p>
                  </a:txBody>
                  <a:tcPr marL="38679" marR="38679" marT="19339" marB="19339" anchor="ctr"/>
                </a:tc>
                <a:extLst>
                  <a:ext uri="{0D108BD9-81ED-4DB2-BD59-A6C34878D82A}">
                    <a16:rowId xmlns:a16="http://schemas.microsoft.com/office/drawing/2014/main" val="2763585711"/>
                  </a:ext>
                </a:extLst>
              </a:tr>
              <a:tr h="237195">
                <a:tc>
                  <a:txBody>
                    <a:bodyPr/>
                    <a:lstStyle/>
                    <a:p>
                      <a:pPr algn="r" fontAlgn="ctr">
                        <a:buNone/>
                      </a:pPr>
                      <a:r>
                        <a:rPr lang="it-IT" sz="900" b="1" dirty="0">
                          <a:effectLst/>
                        </a:rPr>
                        <a:t>Bagging0</a:t>
                      </a:r>
                    </a:p>
                  </a:txBody>
                  <a:tcPr marL="38679" marR="38679" marT="19339" marB="19339" anchor="ctr"/>
                </a:tc>
                <a:tc>
                  <a:txBody>
                    <a:bodyPr/>
                    <a:lstStyle/>
                    <a:p>
                      <a:pPr algn="r">
                        <a:buNone/>
                      </a:pPr>
                      <a:r>
                        <a:rPr lang="it-IT" sz="1000">
                          <a:effectLst/>
                        </a:rPr>
                        <a:t>0.919421</a:t>
                      </a:r>
                    </a:p>
                  </a:txBody>
                  <a:tcPr marL="38679" marR="38679" marT="19339" marB="19339" anchor="ctr"/>
                </a:tc>
                <a:tc>
                  <a:txBody>
                    <a:bodyPr/>
                    <a:lstStyle/>
                    <a:p>
                      <a:pPr algn="r">
                        <a:buNone/>
                      </a:pPr>
                      <a:r>
                        <a:rPr lang="it-IT" sz="1000">
                          <a:effectLst/>
                        </a:rPr>
                        <a:t>0.904077</a:t>
                      </a:r>
                    </a:p>
                  </a:txBody>
                  <a:tcPr marL="38679" marR="38679" marT="19339" marB="19339" anchor="ctr"/>
                </a:tc>
                <a:tc>
                  <a:txBody>
                    <a:bodyPr/>
                    <a:lstStyle/>
                    <a:p>
                      <a:pPr algn="r">
                        <a:buNone/>
                      </a:pPr>
                      <a:r>
                        <a:rPr lang="it-IT" sz="1000">
                          <a:effectLst/>
                        </a:rPr>
                        <a:t>0.922416</a:t>
                      </a:r>
                    </a:p>
                  </a:txBody>
                  <a:tcPr marL="38679" marR="38679" marT="19339" marB="19339" anchor="ctr"/>
                </a:tc>
                <a:tc>
                  <a:txBody>
                    <a:bodyPr/>
                    <a:lstStyle/>
                    <a:p>
                      <a:pPr algn="r">
                        <a:buNone/>
                      </a:pPr>
                      <a:r>
                        <a:rPr lang="it-IT" sz="1000">
                          <a:effectLst/>
                        </a:rPr>
                        <a:t>0.919421</a:t>
                      </a:r>
                    </a:p>
                  </a:txBody>
                  <a:tcPr marL="38679" marR="38679" marT="19339" marB="19339" anchor="ctr"/>
                </a:tc>
                <a:tc>
                  <a:txBody>
                    <a:bodyPr/>
                    <a:lstStyle/>
                    <a:p>
                      <a:pPr algn="r">
                        <a:buNone/>
                      </a:pPr>
                      <a:r>
                        <a:rPr lang="it-IT" sz="1000">
                          <a:effectLst/>
                        </a:rPr>
                        <a:t>0.919240</a:t>
                      </a:r>
                    </a:p>
                  </a:txBody>
                  <a:tcPr marL="38679" marR="38679" marT="19339" marB="19339" anchor="ctr"/>
                </a:tc>
                <a:tc>
                  <a:txBody>
                    <a:bodyPr/>
                    <a:lstStyle/>
                    <a:p>
                      <a:pPr algn="r">
                        <a:buNone/>
                      </a:pPr>
                      <a:r>
                        <a:rPr lang="it-IT" sz="1000">
                          <a:effectLst/>
                        </a:rPr>
                        <a:t>0.907923</a:t>
                      </a:r>
                    </a:p>
                  </a:txBody>
                  <a:tcPr marL="38679" marR="38679" marT="19339" marB="19339" anchor="ctr"/>
                </a:tc>
                <a:tc>
                  <a:txBody>
                    <a:bodyPr/>
                    <a:lstStyle/>
                    <a:p>
                      <a:pPr algn="r">
                        <a:buNone/>
                      </a:pPr>
                      <a:r>
                        <a:rPr lang="it-IT" sz="1000">
                          <a:effectLst/>
                        </a:rPr>
                        <a:t>0.984449</a:t>
                      </a:r>
                    </a:p>
                  </a:txBody>
                  <a:tcPr marL="38679" marR="38679" marT="19339" marB="19339" anchor="ctr"/>
                </a:tc>
                <a:extLst>
                  <a:ext uri="{0D108BD9-81ED-4DB2-BD59-A6C34878D82A}">
                    <a16:rowId xmlns:a16="http://schemas.microsoft.com/office/drawing/2014/main" val="3860458970"/>
                  </a:ext>
                </a:extLst>
              </a:tr>
              <a:tr h="237195">
                <a:tc>
                  <a:txBody>
                    <a:bodyPr/>
                    <a:lstStyle/>
                    <a:p>
                      <a:pPr algn="r" fontAlgn="ctr">
                        <a:buNone/>
                      </a:pPr>
                      <a:r>
                        <a:rPr lang="it-IT" sz="900" b="1">
                          <a:effectLst/>
                        </a:rPr>
                        <a:t>Bagging1</a:t>
                      </a:r>
                    </a:p>
                  </a:txBody>
                  <a:tcPr marL="38679" marR="38679" marT="19339" marB="19339" anchor="ctr"/>
                </a:tc>
                <a:tc>
                  <a:txBody>
                    <a:bodyPr/>
                    <a:lstStyle/>
                    <a:p>
                      <a:pPr algn="r">
                        <a:buNone/>
                      </a:pPr>
                      <a:r>
                        <a:rPr lang="it-IT" sz="1000">
                          <a:effectLst/>
                        </a:rPr>
                        <a:t>0.904959</a:t>
                      </a:r>
                    </a:p>
                  </a:txBody>
                  <a:tcPr marL="38679" marR="38679" marT="19339" marB="19339" anchor="ctr"/>
                </a:tc>
                <a:tc>
                  <a:txBody>
                    <a:bodyPr/>
                    <a:lstStyle/>
                    <a:p>
                      <a:pPr algn="r">
                        <a:buNone/>
                      </a:pPr>
                      <a:r>
                        <a:rPr lang="it-IT" sz="1000">
                          <a:effectLst/>
                        </a:rPr>
                        <a:t>0.895301</a:t>
                      </a:r>
                    </a:p>
                  </a:txBody>
                  <a:tcPr marL="38679" marR="38679" marT="19339" marB="19339" anchor="ctr"/>
                </a:tc>
                <a:tc>
                  <a:txBody>
                    <a:bodyPr/>
                    <a:lstStyle/>
                    <a:p>
                      <a:pPr algn="r">
                        <a:buNone/>
                      </a:pPr>
                      <a:r>
                        <a:rPr lang="it-IT" sz="1000">
                          <a:effectLst/>
                        </a:rPr>
                        <a:t>0.906196</a:t>
                      </a:r>
                    </a:p>
                  </a:txBody>
                  <a:tcPr marL="38679" marR="38679" marT="19339" marB="19339" anchor="ctr"/>
                </a:tc>
                <a:tc>
                  <a:txBody>
                    <a:bodyPr/>
                    <a:lstStyle/>
                    <a:p>
                      <a:pPr algn="r">
                        <a:buNone/>
                      </a:pPr>
                      <a:r>
                        <a:rPr lang="it-IT" sz="1000">
                          <a:effectLst/>
                        </a:rPr>
                        <a:t>0.904959</a:t>
                      </a:r>
                    </a:p>
                  </a:txBody>
                  <a:tcPr marL="38679" marR="38679" marT="19339" marB="19339" anchor="ctr"/>
                </a:tc>
                <a:tc>
                  <a:txBody>
                    <a:bodyPr/>
                    <a:lstStyle/>
                    <a:p>
                      <a:pPr algn="r">
                        <a:buNone/>
                      </a:pPr>
                      <a:r>
                        <a:rPr lang="it-IT" sz="1000">
                          <a:effectLst/>
                        </a:rPr>
                        <a:t>0.905261</a:t>
                      </a:r>
                    </a:p>
                  </a:txBody>
                  <a:tcPr marL="38679" marR="38679" marT="19339" marB="19339" anchor="ctr"/>
                </a:tc>
                <a:tc>
                  <a:txBody>
                    <a:bodyPr/>
                    <a:lstStyle/>
                    <a:p>
                      <a:pPr algn="r">
                        <a:buNone/>
                      </a:pPr>
                      <a:r>
                        <a:rPr lang="it-IT" sz="1000">
                          <a:effectLst/>
                        </a:rPr>
                        <a:t>0.892969</a:t>
                      </a:r>
                    </a:p>
                  </a:txBody>
                  <a:tcPr marL="38679" marR="38679" marT="19339" marB="19339" anchor="ctr"/>
                </a:tc>
                <a:tc>
                  <a:txBody>
                    <a:bodyPr/>
                    <a:lstStyle/>
                    <a:p>
                      <a:pPr algn="r">
                        <a:buNone/>
                      </a:pPr>
                      <a:r>
                        <a:rPr lang="it-IT" sz="1000" dirty="0">
                          <a:effectLst/>
                        </a:rPr>
                        <a:t>0.983476</a:t>
                      </a:r>
                    </a:p>
                  </a:txBody>
                  <a:tcPr marL="38679" marR="38679" marT="19339" marB="19339" anchor="ctr"/>
                </a:tc>
                <a:extLst>
                  <a:ext uri="{0D108BD9-81ED-4DB2-BD59-A6C34878D82A}">
                    <a16:rowId xmlns:a16="http://schemas.microsoft.com/office/drawing/2014/main" val="1139740809"/>
                  </a:ext>
                </a:extLst>
              </a:tr>
              <a:tr h="422216">
                <a:tc>
                  <a:txBody>
                    <a:bodyPr/>
                    <a:lstStyle/>
                    <a:p>
                      <a:pPr algn="r" fontAlgn="ctr">
                        <a:buNone/>
                      </a:pPr>
                      <a:r>
                        <a:rPr lang="it-IT" sz="900" b="1" dirty="0">
                          <a:effectLst/>
                        </a:rPr>
                        <a:t>Decision_Tree1</a:t>
                      </a:r>
                    </a:p>
                  </a:txBody>
                  <a:tcPr marL="38679" marR="38679" marT="19339" marB="19339" anchor="ctr"/>
                </a:tc>
                <a:tc>
                  <a:txBody>
                    <a:bodyPr/>
                    <a:lstStyle/>
                    <a:p>
                      <a:pPr algn="r">
                        <a:buNone/>
                      </a:pPr>
                      <a:r>
                        <a:rPr lang="it-IT" sz="1000">
                          <a:effectLst/>
                        </a:rPr>
                        <a:t>0.898760</a:t>
                      </a:r>
                    </a:p>
                  </a:txBody>
                  <a:tcPr marL="38679" marR="38679" marT="19339" marB="19339" anchor="ctr"/>
                </a:tc>
                <a:tc>
                  <a:txBody>
                    <a:bodyPr/>
                    <a:lstStyle/>
                    <a:p>
                      <a:pPr algn="r">
                        <a:buNone/>
                      </a:pPr>
                      <a:r>
                        <a:rPr lang="it-IT" sz="1000">
                          <a:effectLst/>
                        </a:rPr>
                        <a:t>0.893037</a:t>
                      </a:r>
                    </a:p>
                  </a:txBody>
                  <a:tcPr marL="38679" marR="38679" marT="19339" marB="19339" anchor="ctr"/>
                </a:tc>
                <a:tc>
                  <a:txBody>
                    <a:bodyPr/>
                    <a:lstStyle/>
                    <a:p>
                      <a:pPr algn="r">
                        <a:buNone/>
                      </a:pPr>
                      <a:r>
                        <a:rPr lang="it-IT" sz="1000">
                          <a:effectLst/>
                        </a:rPr>
                        <a:t>0.901509</a:t>
                      </a:r>
                    </a:p>
                  </a:txBody>
                  <a:tcPr marL="38679" marR="38679" marT="19339" marB="19339" anchor="ctr"/>
                </a:tc>
                <a:tc>
                  <a:txBody>
                    <a:bodyPr/>
                    <a:lstStyle/>
                    <a:p>
                      <a:pPr algn="r">
                        <a:buNone/>
                      </a:pPr>
                      <a:r>
                        <a:rPr lang="it-IT" sz="1000">
                          <a:effectLst/>
                        </a:rPr>
                        <a:t>0.898760</a:t>
                      </a:r>
                    </a:p>
                  </a:txBody>
                  <a:tcPr marL="38679" marR="38679" marT="19339" marB="19339" anchor="ctr"/>
                </a:tc>
                <a:tc>
                  <a:txBody>
                    <a:bodyPr/>
                    <a:lstStyle/>
                    <a:p>
                      <a:pPr algn="r">
                        <a:buNone/>
                      </a:pPr>
                      <a:r>
                        <a:rPr lang="it-IT" sz="1000">
                          <a:effectLst/>
                        </a:rPr>
                        <a:t>0.899541</a:t>
                      </a:r>
                    </a:p>
                  </a:txBody>
                  <a:tcPr marL="38679" marR="38679" marT="19339" marB="19339" anchor="ctr"/>
                </a:tc>
                <a:tc>
                  <a:txBody>
                    <a:bodyPr/>
                    <a:lstStyle/>
                    <a:p>
                      <a:pPr algn="r">
                        <a:buNone/>
                      </a:pPr>
                      <a:r>
                        <a:rPr lang="it-IT" sz="1000">
                          <a:effectLst/>
                        </a:rPr>
                        <a:t>0.886243</a:t>
                      </a:r>
                    </a:p>
                  </a:txBody>
                  <a:tcPr marL="38679" marR="38679" marT="19339" marB="19339" anchor="ctr"/>
                </a:tc>
                <a:tc>
                  <a:txBody>
                    <a:bodyPr/>
                    <a:lstStyle/>
                    <a:p>
                      <a:pPr algn="r">
                        <a:buNone/>
                      </a:pPr>
                      <a:r>
                        <a:rPr lang="it-IT" sz="1000">
                          <a:effectLst/>
                        </a:rPr>
                        <a:t>0.980261</a:t>
                      </a:r>
                    </a:p>
                  </a:txBody>
                  <a:tcPr marL="38679" marR="38679" marT="19339" marB="19339" anchor="ctr"/>
                </a:tc>
                <a:extLst>
                  <a:ext uri="{0D108BD9-81ED-4DB2-BD59-A6C34878D82A}">
                    <a16:rowId xmlns:a16="http://schemas.microsoft.com/office/drawing/2014/main" val="695003379"/>
                  </a:ext>
                </a:extLst>
              </a:tr>
              <a:tr h="607238">
                <a:tc>
                  <a:txBody>
                    <a:bodyPr/>
                    <a:lstStyle/>
                    <a:p>
                      <a:pPr algn="r" fontAlgn="ctr">
                        <a:buNone/>
                      </a:pPr>
                      <a:r>
                        <a:rPr lang="it-IT" sz="900" b="1">
                          <a:effectLst/>
                        </a:rPr>
                        <a:t>Multinomial_Logistic_Regression1</a:t>
                      </a:r>
                    </a:p>
                  </a:txBody>
                  <a:tcPr marL="38679" marR="38679" marT="19339" marB="19339" anchor="ctr"/>
                </a:tc>
                <a:tc>
                  <a:txBody>
                    <a:bodyPr/>
                    <a:lstStyle/>
                    <a:p>
                      <a:pPr algn="r">
                        <a:buNone/>
                      </a:pPr>
                      <a:r>
                        <a:rPr lang="it-IT" sz="1000" dirty="0">
                          <a:effectLst/>
                        </a:rPr>
                        <a:t>0.878099</a:t>
                      </a:r>
                    </a:p>
                  </a:txBody>
                  <a:tcPr marL="38679" marR="38679" marT="19339" marB="19339" anchor="ctr"/>
                </a:tc>
                <a:tc>
                  <a:txBody>
                    <a:bodyPr/>
                    <a:lstStyle/>
                    <a:p>
                      <a:pPr algn="r">
                        <a:buNone/>
                      </a:pPr>
                      <a:r>
                        <a:rPr lang="it-IT" sz="1000">
                          <a:effectLst/>
                        </a:rPr>
                        <a:t>0.873117</a:t>
                      </a:r>
                    </a:p>
                  </a:txBody>
                  <a:tcPr marL="38679" marR="38679" marT="19339" marB="19339" anchor="ctr"/>
                </a:tc>
                <a:tc>
                  <a:txBody>
                    <a:bodyPr/>
                    <a:lstStyle/>
                    <a:p>
                      <a:pPr algn="r">
                        <a:buNone/>
                      </a:pPr>
                      <a:r>
                        <a:rPr lang="it-IT" sz="1000">
                          <a:effectLst/>
                        </a:rPr>
                        <a:t>0.883112</a:t>
                      </a:r>
                    </a:p>
                  </a:txBody>
                  <a:tcPr marL="38679" marR="38679" marT="19339" marB="19339" anchor="ctr"/>
                </a:tc>
                <a:tc>
                  <a:txBody>
                    <a:bodyPr/>
                    <a:lstStyle/>
                    <a:p>
                      <a:pPr algn="r">
                        <a:buNone/>
                      </a:pPr>
                      <a:r>
                        <a:rPr lang="it-IT" sz="1000">
                          <a:effectLst/>
                        </a:rPr>
                        <a:t>0.878099</a:t>
                      </a:r>
                    </a:p>
                  </a:txBody>
                  <a:tcPr marL="38679" marR="38679" marT="19339" marB="19339" anchor="ctr"/>
                </a:tc>
                <a:tc>
                  <a:txBody>
                    <a:bodyPr/>
                    <a:lstStyle/>
                    <a:p>
                      <a:pPr algn="r">
                        <a:buNone/>
                      </a:pPr>
                      <a:r>
                        <a:rPr lang="it-IT" sz="1000">
                          <a:effectLst/>
                        </a:rPr>
                        <a:t>0.878508</a:t>
                      </a:r>
                    </a:p>
                  </a:txBody>
                  <a:tcPr marL="38679" marR="38679" marT="19339" marB="19339" anchor="ctr"/>
                </a:tc>
                <a:tc>
                  <a:txBody>
                    <a:bodyPr/>
                    <a:lstStyle/>
                    <a:p>
                      <a:pPr algn="r">
                        <a:buNone/>
                      </a:pPr>
                      <a:r>
                        <a:rPr lang="it-IT" sz="1000">
                          <a:effectLst/>
                        </a:rPr>
                        <a:t>0.862857</a:t>
                      </a:r>
                    </a:p>
                  </a:txBody>
                  <a:tcPr marL="38679" marR="38679" marT="19339" marB="19339" anchor="ctr"/>
                </a:tc>
                <a:tc>
                  <a:txBody>
                    <a:bodyPr/>
                    <a:lstStyle/>
                    <a:p>
                      <a:pPr algn="r">
                        <a:buNone/>
                      </a:pPr>
                      <a:r>
                        <a:rPr lang="it-IT" sz="1000">
                          <a:effectLst/>
                        </a:rPr>
                        <a:t>0.980601</a:t>
                      </a:r>
                    </a:p>
                  </a:txBody>
                  <a:tcPr marL="38679" marR="38679" marT="19339" marB="19339" anchor="ctr"/>
                </a:tc>
                <a:extLst>
                  <a:ext uri="{0D108BD9-81ED-4DB2-BD59-A6C34878D82A}">
                    <a16:rowId xmlns:a16="http://schemas.microsoft.com/office/drawing/2014/main" val="4216246522"/>
                  </a:ext>
                </a:extLst>
              </a:tr>
              <a:tr h="422216">
                <a:tc>
                  <a:txBody>
                    <a:bodyPr/>
                    <a:lstStyle/>
                    <a:p>
                      <a:pPr algn="r" fontAlgn="ctr">
                        <a:buNone/>
                      </a:pPr>
                      <a:r>
                        <a:rPr lang="it-IT" sz="900" b="1" dirty="0">
                          <a:effectLst/>
                        </a:rPr>
                        <a:t>Decision_Tree0</a:t>
                      </a:r>
                    </a:p>
                  </a:txBody>
                  <a:tcPr marL="38679" marR="38679" marT="19339" marB="19339" anchor="ctr"/>
                </a:tc>
                <a:tc>
                  <a:txBody>
                    <a:bodyPr/>
                    <a:lstStyle/>
                    <a:p>
                      <a:pPr algn="r">
                        <a:buNone/>
                      </a:pPr>
                      <a:r>
                        <a:rPr lang="it-IT" sz="1000">
                          <a:effectLst/>
                        </a:rPr>
                        <a:t>0.876033</a:t>
                      </a:r>
                    </a:p>
                  </a:txBody>
                  <a:tcPr marL="38679" marR="38679" marT="19339" marB="19339" anchor="ctr"/>
                </a:tc>
                <a:tc>
                  <a:txBody>
                    <a:bodyPr/>
                    <a:lstStyle/>
                    <a:p>
                      <a:pPr algn="r">
                        <a:buNone/>
                      </a:pPr>
                      <a:r>
                        <a:rPr lang="it-IT" sz="1000">
                          <a:effectLst/>
                        </a:rPr>
                        <a:t>0.872226</a:t>
                      </a:r>
                    </a:p>
                  </a:txBody>
                  <a:tcPr marL="38679" marR="38679" marT="19339" marB="19339" anchor="ctr"/>
                </a:tc>
                <a:tc>
                  <a:txBody>
                    <a:bodyPr/>
                    <a:lstStyle/>
                    <a:p>
                      <a:pPr algn="r">
                        <a:buNone/>
                      </a:pPr>
                      <a:r>
                        <a:rPr lang="it-IT" sz="1000">
                          <a:effectLst/>
                        </a:rPr>
                        <a:t>0.881332</a:t>
                      </a:r>
                    </a:p>
                  </a:txBody>
                  <a:tcPr marL="38679" marR="38679" marT="19339" marB="19339" anchor="ctr"/>
                </a:tc>
                <a:tc>
                  <a:txBody>
                    <a:bodyPr/>
                    <a:lstStyle/>
                    <a:p>
                      <a:pPr algn="r">
                        <a:buNone/>
                      </a:pPr>
                      <a:r>
                        <a:rPr lang="it-IT" sz="1000">
                          <a:effectLst/>
                        </a:rPr>
                        <a:t>0.876033</a:t>
                      </a:r>
                    </a:p>
                  </a:txBody>
                  <a:tcPr marL="38679" marR="38679" marT="19339" marB="19339" anchor="ctr"/>
                </a:tc>
                <a:tc>
                  <a:txBody>
                    <a:bodyPr/>
                    <a:lstStyle/>
                    <a:p>
                      <a:pPr algn="r">
                        <a:buNone/>
                      </a:pPr>
                      <a:r>
                        <a:rPr lang="it-IT" sz="1000">
                          <a:effectLst/>
                        </a:rPr>
                        <a:t>0.877111</a:t>
                      </a:r>
                    </a:p>
                  </a:txBody>
                  <a:tcPr marL="38679" marR="38679" marT="19339" marB="19339" anchor="ctr"/>
                </a:tc>
                <a:tc>
                  <a:txBody>
                    <a:bodyPr/>
                    <a:lstStyle/>
                    <a:p>
                      <a:pPr algn="r">
                        <a:buNone/>
                      </a:pPr>
                      <a:r>
                        <a:rPr lang="it-IT" sz="1000">
                          <a:effectLst/>
                        </a:rPr>
                        <a:t>0.861493</a:t>
                      </a:r>
                    </a:p>
                  </a:txBody>
                  <a:tcPr marL="38679" marR="38679" marT="19339" marB="19339" anchor="ctr"/>
                </a:tc>
                <a:tc>
                  <a:txBody>
                    <a:bodyPr/>
                    <a:lstStyle/>
                    <a:p>
                      <a:pPr algn="r">
                        <a:buNone/>
                      </a:pPr>
                      <a:r>
                        <a:rPr lang="it-IT" sz="1000">
                          <a:effectLst/>
                        </a:rPr>
                        <a:t>0.974606</a:t>
                      </a:r>
                    </a:p>
                  </a:txBody>
                  <a:tcPr marL="38679" marR="38679" marT="19339" marB="19339" anchor="ctr"/>
                </a:tc>
                <a:extLst>
                  <a:ext uri="{0D108BD9-81ED-4DB2-BD59-A6C34878D82A}">
                    <a16:rowId xmlns:a16="http://schemas.microsoft.com/office/drawing/2014/main" val="942389857"/>
                  </a:ext>
                </a:extLst>
              </a:tr>
              <a:tr h="607238">
                <a:tc>
                  <a:txBody>
                    <a:bodyPr/>
                    <a:lstStyle/>
                    <a:p>
                      <a:pPr algn="r" fontAlgn="ctr">
                        <a:buNone/>
                      </a:pPr>
                      <a:r>
                        <a:rPr lang="it-IT" sz="900" b="1" dirty="0">
                          <a:effectLst/>
                        </a:rPr>
                        <a:t>Multinomial_Logistic_Regression0</a:t>
                      </a:r>
                    </a:p>
                  </a:txBody>
                  <a:tcPr marL="38679" marR="38679" marT="19339" marB="19339" anchor="ctr"/>
                </a:tc>
                <a:tc>
                  <a:txBody>
                    <a:bodyPr/>
                    <a:lstStyle/>
                    <a:p>
                      <a:pPr algn="r">
                        <a:buNone/>
                      </a:pPr>
                      <a:r>
                        <a:rPr lang="it-IT" sz="1000">
                          <a:effectLst/>
                        </a:rPr>
                        <a:t>0.873967</a:t>
                      </a:r>
                    </a:p>
                  </a:txBody>
                  <a:tcPr marL="38679" marR="38679" marT="19339" marB="19339" anchor="ctr"/>
                </a:tc>
                <a:tc>
                  <a:txBody>
                    <a:bodyPr/>
                    <a:lstStyle/>
                    <a:p>
                      <a:pPr algn="r">
                        <a:buNone/>
                      </a:pPr>
                      <a:r>
                        <a:rPr lang="it-IT" sz="1000">
                          <a:effectLst/>
                        </a:rPr>
                        <a:t>0.871962</a:t>
                      </a:r>
                    </a:p>
                  </a:txBody>
                  <a:tcPr marL="38679" marR="38679" marT="19339" marB="19339" anchor="ctr"/>
                </a:tc>
                <a:tc>
                  <a:txBody>
                    <a:bodyPr/>
                    <a:lstStyle/>
                    <a:p>
                      <a:pPr algn="r">
                        <a:buNone/>
                      </a:pPr>
                      <a:r>
                        <a:rPr lang="it-IT" sz="1000">
                          <a:effectLst/>
                        </a:rPr>
                        <a:t>0.881084</a:t>
                      </a:r>
                    </a:p>
                  </a:txBody>
                  <a:tcPr marL="38679" marR="38679" marT="19339" marB="19339" anchor="ctr"/>
                </a:tc>
                <a:tc>
                  <a:txBody>
                    <a:bodyPr/>
                    <a:lstStyle/>
                    <a:p>
                      <a:pPr algn="r">
                        <a:buNone/>
                      </a:pPr>
                      <a:r>
                        <a:rPr lang="it-IT" sz="1000">
                          <a:effectLst/>
                        </a:rPr>
                        <a:t>0.873967</a:t>
                      </a:r>
                    </a:p>
                  </a:txBody>
                  <a:tcPr marL="38679" marR="38679" marT="19339" marB="19339" anchor="ctr"/>
                </a:tc>
                <a:tc>
                  <a:txBody>
                    <a:bodyPr/>
                    <a:lstStyle/>
                    <a:p>
                      <a:pPr algn="r">
                        <a:buNone/>
                      </a:pPr>
                      <a:r>
                        <a:rPr lang="it-IT" sz="1000">
                          <a:effectLst/>
                        </a:rPr>
                        <a:t>0.874781</a:t>
                      </a:r>
                    </a:p>
                  </a:txBody>
                  <a:tcPr marL="38679" marR="38679" marT="19339" marB="19339" anchor="ctr"/>
                </a:tc>
                <a:tc>
                  <a:txBody>
                    <a:bodyPr/>
                    <a:lstStyle/>
                    <a:p>
                      <a:pPr algn="r">
                        <a:buNone/>
                      </a:pPr>
                      <a:r>
                        <a:rPr lang="it-IT" sz="1000">
                          <a:effectLst/>
                        </a:rPr>
                        <a:t>0.859787</a:t>
                      </a:r>
                    </a:p>
                  </a:txBody>
                  <a:tcPr marL="38679" marR="38679" marT="19339" marB="19339" anchor="ctr"/>
                </a:tc>
                <a:tc>
                  <a:txBody>
                    <a:bodyPr/>
                    <a:lstStyle/>
                    <a:p>
                      <a:pPr algn="r">
                        <a:buNone/>
                      </a:pPr>
                      <a:r>
                        <a:rPr lang="it-IT" sz="1000" dirty="0">
                          <a:effectLst/>
                        </a:rPr>
                        <a:t>0.981506</a:t>
                      </a:r>
                    </a:p>
                  </a:txBody>
                  <a:tcPr marL="38679" marR="38679" marT="19339" marB="19339" anchor="ctr"/>
                </a:tc>
                <a:extLst>
                  <a:ext uri="{0D108BD9-81ED-4DB2-BD59-A6C34878D82A}">
                    <a16:rowId xmlns:a16="http://schemas.microsoft.com/office/drawing/2014/main" val="3595592351"/>
                  </a:ext>
                </a:extLst>
              </a:tr>
            </a:tbl>
          </a:graphicData>
        </a:graphic>
      </p:graphicFrame>
      <p:sp>
        <p:nvSpPr>
          <p:cNvPr id="22" name="Arrow: Right 21">
            <a:extLst>
              <a:ext uri="{FF2B5EF4-FFF2-40B4-BE49-F238E27FC236}">
                <a16:creationId xmlns:a16="http://schemas.microsoft.com/office/drawing/2014/main" id="{16FA16A7-B8AD-4635-BD5C-AF6547EF89BF}"/>
              </a:ext>
            </a:extLst>
          </p:cNvPr>
          <p:cNvSpPr/>
          <p:nvPr/>
        </p:nvSpPr>
        <p:spPr>
          <a:xfrm rot="16200000">
            <a:off x="11293657" y="5095428"/>
            <a:ext cx="714329" cy="359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21">
            <a:extLst>
              <a:ext uri="{FF2B5EF4-FFF2-40B4-BE49-F238E27FC236}">
                <a16:creationId xmlns:a16="http://schemas.microsoft.com/office/drawing/2014/main" id="{E11F8560-1480-9224-8DDC-CC1C5376AEFB}"/>
              </a:ext>
            </a:extLst>
          </p:cNvPr>
          <p:cNvSpPr/>
          <p:nvPr/>
        </p:nvSpPr>
        <p:spPr>
          <a:xfrm rot="5400000">
            <a:off x="11305050" y="1177522"/>
            <a:ext cx="714329" cy="359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247;p12">
            <a:extLst>
              <a:ext uri="{FF2B5EF4-FFF2-40B4-BE49-F238E27FC236}">
                <a16:creationId xmlns:a16="http://schemas.microsoft.com/office/drawing/2014/main" id="{32CF105C-AB47-EC76-3123-373D30A59B5C}"/>
              </a:ext>
            </a:extLst>
          </p:cNvPr>
          <p:cNvSpPr txBox="1"/>
          <p:nvPr/>
        </p:nvSpPr>
        <p:spPr>
          <a:xfrm>
            <a:off x="11221000" y="1714364"/>
            <a:ext cx="882427" cy="598251"/>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sz="1800" dirty="0">
                <a:solidFill>
                  <a:schemeClr val="dk1"/>
                </a:solidFill>
                <a:latin typeface="Roboto"/>
                <a:ea typeface="Roboto"/>
                <a:cs typeface="Roboto"/>
                <a:sym typeface="Roboto"/>
              </a:rPr>
              <a:t>“…0”</a:t>
            </a:r>
            <a:endParaRPr lang="en-US" sz="1800" noProof="0" dirty="0"/>
          </a:p>
        </p:txBody>
      </p:sp>
      <p:sp>
        <p:nvSpPr>
          <p:cNvPr id="18" name="Google Shape;247;p12">
            <a:extLst>
              <a:ext uri="{FF2B5EF4-FFF2-40B4-BE49-F238E27FC236}">
                <a16:creationId xmlns:a16="http://schemas.microsoft.com/office/drawing/2014/main" id="{FFCE88D7-993A-07FD-B99D-366CE168F69F}"/>
              </a:ext>
            </a:extLst>
          </p:cNvPr>
          <p:cNvSpPr txBox="1"/>
          <p:nvPr/>
        </p:nvSpPr>
        <p:spPr>
          <a:xfrm>
            <a:off x="11209607" y="4526370"/>
            <a:ext cx="882427" cy="598251"/>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sz="1800" dirty="0">
                <a:solidFill>
                  <a:schemeClr val="dk1"/>
                </a:solidFill>
                <a:latin typeface="Roboto"/>
                <a:ea typeface="Roboto"/>
                <a:cs typeface="Roboto"/>
                <a:sym typeface="Roboto"/>
              </a:rPr>
              <a:t>“…1”</a:t>
            </a:r>
            <a:endParaRPr lang="en-US" sz="1800" noProof="0" dirty="0"/>
          </a:p>
        </p:txBody>
      </p:sp>
    </p:spTree>
    <p:extLst>
      <p:ext uri="{BB962C8B-B14F-4D97-AF65-F5344CB8AC3E}">
        <p14:creationId xmlns:p14="http://schemas.microsoft.com/office/powerpoint/2010/main" val="199359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a:extLst>
            <a:ext uri="{FF2B5EF4-FFF2-40B4-BE49-F238E27FC236}">
              <a16:creationId xmlns:a16="http://schemas.microsoft.com/office/drawing/2014/main" id="{031E36E9-A9C5-B909-8A54-8F19ECF7D583}"/>
            </a:ext>
          </a:extLst>
        </p:cNvPr>
        <p:cNvGrpSpPr/>
        <p:nvPr/>
      </p:nvGrpSpPr>
      <p:grpSpPr>
        <a:xfrm>
          <a:off x="0" y="0"/>
          <a:ext cx="0" cy="0"/>
          <a:chOff x="0" y="0"/>
          <a:chExt cx="0" cy="0"/>
        </a:xfrm>
      </p:grpSpPr>
      <p:sp>
        <p:nvSpPr>
          <p:cNvPr id="206" name="Google Shape;206;p10">
            <a:extLst>
              <a:ext uri="{FF2B5EF4-FFF2-40B4-BE49-F238E27FC236}">
                <a16:creationId xmlns:a16="http://schemas.microsoft.com/office/drawing/2014/main" id="{48DFDE78-CCED-F723-C259-B9453A614999}"/>
              </a:ext>
            </a:extLst>
          </p:cNvPr>
          <p:cNvSpPr txBox="1"/>
          <p:nvPr/>
        </p:nvSpPr>
        <p:spPr>
          <a:xfrm>
            <a:off x="924877" y="461667"/>
            <a:ext cx="10342245" cy="895532"/>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Roboto Medium"/>
              <a:buNone/>
            </a:pPr>
            <a:r>
              <a:rPr lang="en-US" sz="3200" b="1" noProof="0" dirty="0">
                <a:solidFill>
                  <a:schemeClr val="lt1"/>
                </a:solidFill>
                <a:latin typeface="Roboto Medium"/>
                <a:ea typeface="Roboto Medium"/>
                <a:cs typeface="Roboto Medium"/>
                <a:sym typeface="Roboto Medium"/>
              </a:rPr>
              <a:t>Model Evaluation 1</a:t>
            </a:r>
            <a:endParaRPr lang="en-US" noProof="0" dirty="0"/>
          </a:p>
        </p:txBody>
      </p:sp>
      <p:sp>
        <p:nvSpPr>
          <p:cNvPr id="5" name="Google Shape;289;p15">
            <a:extLst>
              <a:ext uri="{FF2B5EF4-FFF2-40B4-BE49-F238E27FC236}">
                <a16:creationId xmlns:a16="http://schemas.microsoft.com/office/drawing/2014/main" id="{642FB363-AE65-F218-E8BC-DA574C2C00C1}"/>
              </a:ext>
            </a:extLst>
          </p:cNvPr>
          <p:cNvSpPr txBox="1"/>
          <p:nvPr/>
        </p:nvSpPr>
        <p:spPr>
          <a:xfrm>
            <a:off x="587376" y="0"/>
            <a:ext cx="39613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IV</a:t>
            </a:r>
          </a:p>
        </p:txBody>
      </p:sp>
      <p:sp>
        <p:nvSpPr>
          <p:cNvPr id="6" name="Google Shape;290;p15">
            <a:extLst>
              <a:ext uri="{FF2B5EF4-FFF2-40B4-BE49-F238E27FC236}">
                <a16:creationId xmlns:a16="http://schemas.microsoft.com/office/drawing/2014/main" id="{8F8730C7-A0D6-40F4-A4A8-3FCC3803E72C}"/>
              </a:ext>
            </a:extLst>
          </p:cNvPr>
          <p:cNvSpPr txBox="1"/>
          <p:nvPr/>
        </p:nvSpPr>
        <p:spPr>
          <a:xfrm>
            <a:off x="843555" y="0"/>
            <a:ext cx="235684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Classificatio</a:t>
            </a:r>
            <a:r>
              <a:rPr lang="en-US" dirty="0">
                <a:solidFill>
                  <a:schemeClr val="accent1"/>
                </a:solidFill>
                <a:latin typeface="Roboto"/>
                <a:ea typeface="Roboto"/>
                <a:cs typeface="Roboto"/>
                <a:sym typeface="Roboto"/>
              </a:rPr>
              <a:t>n &amp; Results</a:t>
            </a:r>
            <a:endParaRPr lang="en-US" sz="1400" u="none" strike="noStrike" cap="none" noProof="0" dirty="0">
              <a:solidFill>
                <a:schemeClr val="accent1"/>
              </a:solidFill>
              <a:latin typeface="Roboto"/>
              <a:ea typeface="Roboto"/>
              <a:cs typeface="Roboto"/>
              <a:sym typeface="Roboto"/>
            </a:endParaRPr>
          </a:p>
        </p:txBody>
      </p:sp>
      <p:graphicFrame>
        <p:nvGraphicFramePr>
          <p:cNvPr id="4" name="Tabella 3">
            <a:extLst>
              <a:ext uri="{FF2B5EF4-FFF2-40B4-BE49-F238E27FC236}">
                <a16:creationId xmlns:a16="http://schemas.microsoft.com/office/drawing/2014/main" id="{7F4F7A6A-7D9C-7C6D-9725-F718360C220A}"/>
              </a:ext>
            </a:extLst>
          </p:cNvPr>
          <p:cNvGraphicFramePr>
            <a:graphicFrameLocks noGrp="1"/>
          </p:cNvGraphicFramePr>
          <p:nvPr>
            <p:extLst>
              <p:ext uri="{D42A27DB-BD31-4B8C-83A1-F6EECF244321}">
                <p14:modId xmlns:p14="http://schemas.microsoft.com/office/powerpoint/2010/main" val="2907372521"/>
              </p:ext>
            </p:extLst>
          </p:nvPr>
        </p:nvGraphicFramePr>
        <p:xfrm>
          <a:off x="457200" y="460798"/>
          <a:ext cx="10533600" cy="5936400"/>
        </p:xfrm>
        <a:graphic>
          <a:graphicData uri="http://schemas.openxmlformats.org/drawingml/2006/table">
            <a:tbl>
              <a:tblPr>
                <a:tableStyleId>{284E427A-3D55-4303-BF80-6455036E1DE7}</a:tableStyleId>
              </a:tblPr>
              <a:tblGrid>
                <a:gridCol w="1316700">
                  <a:extLst>
                    <a:ext uri="{9D8B030D-6E8A-4147-A177-3AD203B41FA5}">
                      <a16:colId xmlns:a16="http://schemas.microsoft.com/office/drawing/2014/main" val="1545466595"/>
                    </a:ext>
                  </a:extLst>
                </a:gridCol>
                <a:gridCol w="1316700">
                  <a:extLst>
                    <a:ext uri="{9D8B030D-6E8A-4147-A177-3AD203B41FA5}">
                      <a16:colId xmlns:a16="http://schemas.microsoft.com/office/drawing/2014/main" val="1593731625"/>
                    </a:ext>
                  </a:extLst>
                </a:gridCol>
                <a:gridCol w="1316700">
                  <a:extLst>
                    <a:ext uri="{9D8B030D-6E8A-4147-A177-3AD203B41FA5}">
                      <a16:colId xmlns:a16="http://schemas.microsoft.com/office/drawing/2014/main" val="3316188706"/>
                    </a:ext>
                  </a:extLst>
                </a:gridCol>
                <a:gridCol w="1316700">
                  <a:extLst>
                    <a:ext uri="{9D8B030D-6E8A-4147-A177-3AD203B41FA5}">
                      <a16:colId xmlns:a16="http://schemas.microsoft.com/office/drawing/2014/main" val="2392334480"/>
                    </a:ext>
                  </a:extLst>
                </a:gridCol>
                <a:gridCol w="1316700">
                  <a:extLst>
                    <a:ext uri="{9D8B030D-6E8A-4147-A177-3AD203B41FA5}">
                      <a16:colId xmlns:a16="http://schemas.microsoft.com/office/drawing/2014/main" val="1504640987"/>
                    </a:ext>
                  </a:extLst>
                </a:gridCol>
                <a:gridCol w="1316700">
                  <a:extLst>
                    <a:ext uri="{9D8B030D-6E8A-4147-A177-3AD203B41FA5}">
                      <a16:colId xmlns:a16="http://schemas.microsoft.com/office/drawing/2014/main" val="1940366741"/>
                    </a:ext>
                  </a:extLst>
                </a:gridCol>
                <a:gridCol w="1316700">
                  <a:extLst>
                    <a:ext uri="{9D8B030D-6E8A-4147-A177-3AD203B41FA5}">
                      <a16:colId xmlns:a16="http://schemas.microsoft.com/office/drawing/2014/main" val="1596188246"/>
                    </a:ext>
                  </a:extLst>
                </a:gridCol>
                <a:gridCol w="1316700">
                  <a:extLst>
                    <a:ext uri="{9D8B030D-6E8A-4147-A177-3AD203B41FA5}">
                      <a16:colId xmlns:a16="http://schemas.microsoft.com/office/drawing/2014/main" val="2716000215"/>
                    </a:ext>
                  </a:extLst>
                </a:gridCol>
              </a:tblGrid>
              <a:tr h="422337">
                <a:tc>
                  <a:txBody>
                    <a:bodyPr/>
                    <a:lstStyle/>
                    <a:p>
                      <a:pPr algn="r" fontAlgn="ctr">
                        <a:buNone/>
                      </a:pPr>
                      <a:endParaRPr lang="it-IT" sz="900" dirty="0">
                        <a:effectLst/>
                      </a:endParaRPr>
                    </a:p>
                  </a:txBody>
                  <a:tcPr marL="38679" marR="38679" marT="19339" marB="19339" anchor="ctr"/>
                </a:tc>
                <a:tc>
                  <a:txBody>
                    <a:bodyPr/>
                    <a:lstStyle/>
                    <a:p>
                      <a:pPr algn="r" fontAlgn="ctr">
                        <a:buNone/>
                      </a:pPr>
                      <a:r>
                        <a:rPr lang="it-IT" sz="900" b="1" dirty="0" err="1">
                          <a:effectLst/>
                        </a:rPr>
                        <a:t>Accuracy</a:t>
                      </a:r>
                      <a:endParaRPr lang="it-IT" sz="900" b="1" dirty="0">
                        <a:effectLst/>
                      </a:endParaRPr>
                    </a:p>
                  </a:txBody>
                  <a:tcPr marL="38679" marR="38679" marT="19339" marB="19339" anchor="ctr"/>
                </a:tc>
                <a:tc>
                  <a:txBody>
                    <a:bodyPr/>
                    <a:lstStyle/>
                    <a:p>
                      <a:pPr algn="r" fontAlgn="ctr">
                        <a:buNone/>
                      </a:pPr>
                      <a:r>
                        <a:rPr lang="it-IT" sz="900" b="1" dirty="0" err="1">
                          <a:effectLst/>
                        </a:rPr>
                        <a:t>Balanced</a:t>
                      </a:r>
                      <a:r>
                        <a:rPr lang="it-IT" sz="900" b="1" dirty="0">
                          <a:effectLst/>
                        </a:rPr>
                        <a:t> </a:t>
                      </a:r>
                      <a:r>
                        <a:rPr lang="it-IT" sz="900" b="1" dirty="0" err="1">
                          <a:effectLst/>
                        </a:rPr>
                        <a:t>Accuracy</a:t>
                      </a:r>
                      <a:endParaRPr lang="it-IT" sz="900" b="1" dirty="0">
                        <a:effectLst/>
                      </a:endParaRPr>
                    </a:p>
                  </a:txBody>
                  <a:tcPr marL="38679" marR="38679" marT="19339" marB="19339" anchor="ctr"/>
                </a:tc>
                <a:tc>
                  <a:txBody>
                    <a:bodyPr/>
                    <a:lstStyle/>
                    <a:p>
                      <a:pPr algn="r" fontAlgn="ctr">
                        <a:buNone/>
                      </a:pPr>
                      <a:r>
                        <a:rPr lang="it-IT" sz="900" b="1">
                          <a:effectLst/>
                        </a:rPr>
                        <a:t>Precision (weighted)</a:t>
                      </a:r>
                    </a:p>
                  </a:txBody>
                  <a:tcPr marL="38679" marR="38679" marT="19339" marB="19339" anchor="ctr"/>
                </a:tc>
                <a:tc>
                  <a:txBody>
                    <a:bodyPr/>
                    <a:lstStyle/>
                    <a:p>
                      <a:pPr algn="r" fontAlgn="ctr">
                        <a:buNone/>
                      </a:pPr>
                      <a:r>
                        <a:rPr lang="it-IT" sz="900" b="1">
                          <a:effectLst/>
                        </a:rPr>
                        <a:t>Recall (weighted)</a:t>
                      </a:r>
                    </a:p>
                  </a:txBody>
                  <a:tcPr marL="38679" marR="38679" marT="19339" marB="19339" anchor="ctr"/>
                </a:tc>
                <a:tc>
                  <a:txBody>
                    <a:bodyPr/>
                    <a:lstStyle/>
                    <a:p>
                      <a:pPr algn="r" fontAlgn="ctr">
                        <a:buNone/>
                      </a:pPr>
                      <a:r>
                        <a:rPr lang="it-IT" sz="900" b="1">
                          <a:effectLst/>
                        </a:rPr>
                        <a:t>F1 Score (weighted)</a:t>
                      </a:r>
                    </a:p>
                  </a:txBody>
                  <a:tcPr marL="38679" marR="38679" marT="19339" marB="19339" anchor="ctr"/>
                </a:tc>
                <a:tc>
                  <a:txBody>
                    <a:bodyPr/>
                    <a:lstStyle/>
                    <a:p>
                      <a:pPr algn="r" fontAlgn="ctr">
                        <a:buNone/>
                      </a:pPr>
                      <a:r>
                        <a:rPr lang="it-IT" sz="900" b="1">
                          <a:effectLst/>
                        </a:rPr>
                        <a:t>F1 Score (macro)</a:t>
                      </a:r>
                    </a:p>
                  </a:txBody>
                  <a:tcPr marL="38679" marR="38679" marT="19339" marB="19339" anchor="ctr"/>
                </a:tc>
                <a:tc>
                  <a:txBody>
                    <a:bodyPr/>
                    <a:lstStyle/>
                    <a:p>
                      <a:pPr algn="r" fontAlgn="ctr">
                        <a:buNone/>
                      </a:pPr>
                      <a:r>
                        <a:rPr lang="it-IT" sz="900" b="1" dirty="0">
                          <a:effectLst/>
                        </a:rPr>
                        <a:t>ROC AUC (macro)</a:t>
                      </a:r>
                    </a:p>
                  </a:txBody>
                  <a:tcPr marL="38679" marR="38679" marT="19339" marB="19339" anchor="ctr"/>
                </a:tc>
                <a:extLst>
                  <a:ext uri="{0D108BD9-81ED-4DB2-BD59-A6C34878D82A}">
                    <a16:rowId xmlns:a16="http://schemas.microsoft.com/office/drawing/2014/main" val="829444788"/>
                  </a:ext>
                </a:extLst>
              </a:tr>
              <a:tr h="237263">
                <a:tc>
                  <a:txBody>
                    <a:bodyPr/>
                    <a:lstStyle/>
                    <a:p>
                      <a:pPr algn="r" fontAlgn="ctr">
                        <a:buNone/>
                      </a:pPr>
                      <a:r>
                        <a:rPr lang="it-IT" sz="900" b="1" dirty="0">
                          <a:effectLst/>
                        </a:rPr>
                        <a:t>MODEL</a:t>
                      </a:r>
                    </a:p>
                  </a:txBody>
                  <a:tcPr marL="38679" marR="38679" marT="19339" marB="19339" anchor="ctr"/>
                </a:tc>
                <a:tc>
                  <a:txBody>
                    <a:bodyPr/>
                    <a:lstStyle/>
                    <a:p>
                      <a:pPr algn="r" fontAlgn="ctr">
                        <a:buNone/>
                      </a:pPr>
                      <a:endParaRPr lang="it-IT" sz="900">
                        <a:effectLst/>
                      </a:endParaRPr>
                    </a:p>
                  </a:txBody>
                  <a:tcPr marL="38679" marR="38679" marT="19339" marB="19339" anchor="ctr"/>
                </a:tc>
                <a:tc>
                  <a:txBody>
                    <a:bodyPr/>
                    <a:lstStyle/>
                    <a:p>
                      <a:pPr algn="r" fontAlgn="ctr">
                        <a:buNone/>
                      </a:pPr>
                      <a:endParaRPr lang="it-IT" sz="900">
                        <a:effectLst/>
                      </a:endParaRPr>
                    </a:p>
                  </a:txBody>
                  <a:tcPr marL="38679" marR="38679" marT="19339" marB="19339" anchor="ctr"/>
                </a:tc>
                <a:tc>
                  <a:txBody>
                    <a:bodyPr/>
                    <a:lstStyle/>
                    <a:p>
                      <a:pPr algn="r" fontAlgn="ctr">
                        <a:buNone/>
                      </a:pPr>
                      <a:endParaRPr lang="it-IT" sz="900" dirty="0">
                        <a:effectLst/>
                      </a:endParaRPr>
                    </a:p>
                  </a:txBody>
                  <a:tcPr marL="38679" marR="38679" marT="19339" marB="19339" anchor="ctr"/>
                </a:tc>
                <a:tc>
                  <a:txBody>
                    <a:bodyPr/>
                    <a:lstStyle/>
                    <a:p>
                      <a:pPr algn="r" fontAlgn="ctr">
                        <a:buNone/>
                      </a:pPr>
                      <a:endParaRPr lang="it-IT" sz="900" dirty="0">
                        <a:effectLst/>
                      </a:endParaRPr>
                    </a:p>
                  </a:txBody>
                  <a:tcPr marL="38679" marR="38679" marT="19339" marB="19339" anchor="ctr"/>
                </a:tc>
                <a:tc>
                  <a:txBody>
                    <a:bodyPr/>
                    <a:lstStyle/>
                    <a:p>
                      <a:pPr algn="r" fontAlgn="ctr">
                        <a:buNone/>
                      </a:pPr>
                      <a:endParaRPr lang="it-IT" sz="900">
                        <a:effectLst/>
                      </a:endParaRPr>
                    </a:p>
                  </a:txBody>
                  <a:tcPr marL="38679" marR="38679" marT="19339" marB="19339" anchor="ctr"/>
                </a:tc>
                <a:tc>
                  <a:txBody>
                    <a:bodyPr/>
                    <a:lstStyle/>
                    <a:p>
                      <a:pPr algn="r" fontAlgn="ctr">
                        <a:buNone/>
                      </a:pPr>
                      <a:endParaRPr lang="it-IT" sz="900">
                        <a:effectLst/>
                      </a:endParaRPr>
                    </a:p>
                  </a:txBody>
                  <a:tcPr marL="38679" marR="38679" marT="19339" marB="19339" anchor="ctr"/>
                </a:tc>
                <a:tc>
                  <a:txBody>
                    <a:bodyPr/>
                    <a:lstStyle/>
                    <a:p>
                      <a:pPr algn="r" fontAlgn="ctr">
                        <a:buNone/>
                      </a:pPr>
                      <a:endParaRPr lang="it-IT" sz="900" dirty="0">
                        <a:effectLst/>
                      </a:endParaRPr>
                    </a:p>
                  </a:txBody>
                  <a:tcPr marL="38679" marR="38679" marT="19339" marB="19339" anchor="ctr"/>
                </a:tc>
                <a:extLst>
                  <a:ext uri="{0D108BD9-81ED-4DB2-BD59-A6C34878D82A}">
                    <a16:rowId xmlns:a16="http://schemas.microsoft.com/office/drawing/2014/main" val="460775763"/>
                  </a:ext>
                </a:extLst>
              </a:tr>
              <a:tr h="237263">
                <a:tc>
                  <a:txBody>
                    <a:bodyPr/>
                    <a:lstStyle/>
                    <a:p>
                      <a:pPr algn="r" fontAlgn="ctr">
                        <a:buNone/>
                      </a:pPr>
                      <a:r>
                        <a:rPr lang="it-IT" sz="900" b="1" dirty="0">
                          <a:effectLst/>
                        </a:rPr>
                        <a:t>XGBoost1</a:t>
                      </a:r>
                    </a:p>
                  </a:txBody>
                  <a:tcPr marL="38679" marR="38679" marT="19339" marB="19339" anchor="ctr"/>
                </a:tc>
                <a:tc>
                  <a:txBody>
                    <a:bodyPr/>
                    <a:lstStyle/>
                    <a:p>
                      <a:pPr algn="r">
                        <a:buNone/>
                      </a:pPr>
                      <a:r>
                        <a:rPr lang="it-IT" sz="1000">
                          <a:effectLst/>
                        </a:rPr>
                        <a:t>0.735537</a:t>
                      </a:r>
                    </a:p>
                  </a:txBody>
                  <a:tcPr marL="38679" marR="38679" marT="19339" marB="19339" anchor="ctr"/>
                </a:tc>
                <a:tc>
                  <a:txBody>
                    <a:bodyPr/>
                    <a:lstStyle/>
                    <a:p>
                      <a:pPr algn="r">
                        <a:buNone/>
                      </a:pPr>
                      <a:r>
                        <a:rPr lang="it-IT" sz="1000">
                          <a:effectLst/>
                        </a:rPr>
                        <a:t>0.720959</a:t>
                      </a:r>
                    </a:p>
                  </a:txBody>
                  <a:tcPr marL="38679" marR="38679" marT="19339" marB="19339" anchor="ctr"/>
                </a:tc>
                <a:tc>
                  <a:txBody>
                    <a:bodyPr/>
                    <a:lstStyle/>
                    <a:p>
                      <a:pPr algn="r">
                        <a:buNone/>
                      </a:pPr>
                      <a:r>
                        <a:rPr lang="it-IT" sz="1000">
                          <a:effectLst/>
                        </a:rPr>
                        <a:t>0.745818</a:t>
                      </a:r>
                    </a:p>
                  </a:txBody>
                  <a:tcPr marL="38679" marR="38679" marT="19339" marB="19339" anchor="ctr"/>
                </a:tc>
                <a:tc>
                  <a:txBody>
                    <a:bodyPr/>
                    <a:lstStyle/>
                    <a:p>
                      <a:pPr algn="r">
                        <a:buNone/>
                      </a:pPr>
                      <a:r>
                        <a:rPr lang="it-IT" sz="1000">
                          <a:effectLst/>
                        </a:rPr>
                        <a:t>0.735537</a:t>
                      </a:r>
                    </a:p>
                  </a:txBody>
                  <a:tcPr marL="38679" marR="38679" marT="19339" marB="19339" anchor="ctr"/>
                </a:tc>
                <a:tc>
                  <a:txBody>
                    <a:bodyPr/>
                    <a:lstStyle/>
                    <a:p>
                      <a:pPr algn="r">
                        <a:buNone/>
                      </a:pPr>
                      <a:r>
                        <a:rPr lang="it-IT" sz="1000" dirty="0">
                          <a:effectLst/>
                        </a:rPr>
                        <a:t>0.739242</a:t>
                      </a:r>
                    </a:p>
                  </a:txBody>
                  <a:tcPr marL="38679" marR="38679" marT="19339" marB="19339" anchor="ctr"/>
                </a:tc>
                <a:tc>
                  <a:txBody>
                    <a:bodyPr/>
                    <a:lstStyle/>
                    <a:p>
                      <a:pPr algn="r">
                        <a:buNone/>
                      </a:pPr>
                      <a:r>
                        <a:rPr lang="it-IT" sz="1000" dirty="0">
                          <a:effectLst/>
                        </a:rPr>
                        <a:t>0.717172</a:t>
                      </a:r>
                    </a:p>
                  </a:txBody>
                  <a:tcPr marL="38679" marR="38679" marT="19339" marB="19339" anchor="ctr"/>
                </a:tc>
                <a:tc>
                  <a:txBody>
                    <a:bodyPr/>
                    <a:lstStyle/>
                    <a:p>
                      <a:pPr algn="r">
                        <a:buNone/>
                      </a:pPr>
                      <a:r>
                        <a:rPr lang="it-IT" sz="1000" dirty="0">
                          <a:effectLst/>
                        </a:rPr>
                        <a:t>0.907103</a:t>
                      </a:r>
                    </a:p>
                  </a:txBody>
                  <a:tcPr marL="38679" marR="38679" marT="19339" marB="19339" anchor="ctr"/>
                </a:tc>
                <a:extLst>
                  <a:ext uri="{0D108BD9-81ED-4DB2-BD59-A6C34878D82A}">
                    <a16:rowId xmlns:a16="http://schemas.microsoft.com/office/drawing/2014/main" val="446247069"/>
                  </a:ext>
                </a:extLst>
              </a:tr>
              <a:tr h="237263">
                <a:tc>
                  <a:txBody>
                    <a:bodyPr/>
                    <a:lstStyle/>
                    <a:p>
                      <a:pPr algn="r" fontAlgn="ctr">
                        <a:buNone/>
                      </a:pPr>
                      <a:r>
                        <a:rPr lang="it-IT" sz="900" b="1">
                          <a:effectLst/>
                        </a:rPr>
                        <a:t>Extra_Trees0</a:t>
                      </a:r>
                    </a:p>
                  </a:txBody>
                  <a:tcPr marL="38679" marR="38679" marT="19339" marB="19339" anchor="ctr"/>
                </a:tc>
                <a:tc>
                  <a:txBody>
                    <a:bodyPr/>
                    <a:lstStyle/>
                    <a:p>
                      <a:pPr algn="r">
                        <a:buNone/>
                      </a:pPr>
                      <a:r>
                        <a:rPr lang="it-IT" sz="1000">
                          <a:effectLst/>
                        </a:rPr>
                        <a:t>0.737603</a:t>
                      </a:r>
                    </a:p>
                  </a:txBody>
                  <a:tcPr marL="38679" marR="38679" marT="19339" marB="19339" anchor="ctr"/>
                </a:tc>
                <a:tc>
                  <a:txBody>
                    <a:bodyPr/>
                    <a:lstStyle/>
                    <a:p>
                      <a:pPr algn="r">
                        <a:buNone/>
                      </a:pPr>
                      <a:r>
                        <a:rPr lang="it-IT" sz="1000">
                          <a:effectLst/>
                        </a:rPr>
                        <a:t>0.717186</a:t>
                      </a:r>
                    </a:p>
                  </a:txBody>
                  <a:tcPr marL="38679" marR="38679" marT="19339" marB="19339" anchor="ctr"/>
                </a:tc>
                <a:tc>
                  <a:txBody>
                    <a:bodyPr/>
                    <a:lstStyle/>
                    <a:p>
                      <a:pPr algn="r">
                        <a:buNone/>
                      </a:pPr>
                      <a:r>
                        <a:rPr lang="it-IT" sz="1000">
                          <a:effectLst/>
                        </a:rPr>
                        <a:t>0.738250</a:t>
                      </a:r>
                    </a:p>
                  </a:txBody>
                  <a:tcPr marL="38679" marR="38679" marT="19339" marB="19339" anchor="ctr"/>
                </a:tc>
                <a:tc>
                  <a:txBody>
                    <a:bodyPr/>
                    <a:lstStyle/>
                    <a:p>
                      <a:pPr algn="r">
                        <a:buNone/>
                      </a:pPr>
                      <a:r>
                        <a:rPr lang="it-IT" sz="1000">
                          <a:effectLst/>
                        </a:rPr>
                        <a:t>0.737603</a:t>
                      </a:r>
                    </a:p>
                  </a:txBody>
                  <a:tcPr marL="38679" marR="38679" marT="19339" marB="19339" anchor="ctr"/>
                </a:tc>
                <a:tc>
                  <a:txBody>
                    <a:bodyPr/>
                    <a:lstStyle/>
                    <a:p>
                      <a:pPr algn="r">
                        <a:buNone/>
                      </a:pPr>
                      <a:r>
                        <a:rPr lang="it-IT" sz="1000">
                          <a:effectLst/>
                        </a:rPr>
                        <a:t>0.736785</a:t>
                      </a:r>
                    </a:p>
                  </a:txBody>
                  <a:tcPr marL="38679" marR="38679" marT="19339" marB="19339" anchor="ctr"/>
                </a:tc>
                <a:tc>
                  <a:txBody>
                    <a:bodyPr/>
                    <a:lstStyle/>
                    <a:p>
                      <a:pPr algn="r">
                        <a:buNone/>
                      </a:pPr>
                      <a:r>
                        <a:rPr lang="it-IT" sz="1000">
                          <a:effectLst/>
                        </a:rPr>
                        <a:t>0.714046</a:t>
                      </a:r>
                    </a:p>
                  </a:txBody>
                  <a:tcPr marL="38679" marR="38679" marT="19339" marB="19339" anchor="ctr"/>
                </a:tc>
                <a:tc>
                  <a:txBody>
                    <a:bodyPr/>
                    <a:lstStyle/>
                    <a:p>
                      <a:pPr algn="r">
                        <a:buNone/>
                      </a:pPr>
                      <a:r>
                        <a:rPr lang="it-IT" sz="1000">
                          <a:effectLst/>
                        </a:rPr>
                        <a:t>0.909280</a:t>
                      </a:r>
                    </a:p>
                  </a:txBody>
                  <a:tcPr marL="38679" marR="38679" marT="19339" marB="19339" anchor="ctr"/>
                </a:tc>
                <a:extLst>
                  <a:ext uri="{0D108BD9-81ED-4DB2-BD59-A6C34878D82A}">
                    <a16:rowId xmlns:a16="http://schemas.microsoft.com/office/drawing/2014/main" val="441488734"/>
                  </a:ext>
                </a:extLst>
              </a:tr>
              <a:tr h="237263">
                <a:tc>
                  <a:txBody>
                    <a:bodyPr/>
                    <a:lstStyle/>
                    <a:p>
                      <a:pPr algn="r" fontAlgn="ctr">
                        <a:buNone/>
                      </a:pPr>
                      <a:r>
                        <a:rPr lang="it-IT" sz="900" b="1" dirty="0">
                          <a:effectLst/>
                        </a:rPr>
                        <a:t>LightGBM1</a:t>
                      </a:r>
                    </a:p>
                  </a:txBody>
                  <a:tcPr marL="38679" marR="38679" marT="19339" marB="19339" anchor="ctr"/>
                </a:tc>
                <a:tc>
                  <a:txBody>
                    <a:bodyPr/>
                    <a:lstStyle/>
                    <a:p>
                      <a:pPr algn="r">
                        <a:buNone/>
                      </a:pPr>
                      <a:r>
                        <a:rPr lang="it-IT" sz="1000">
                          <a:effectLst/>
                        </a:rPr>
                        <a:t>0.725207</a:t>
                      </a:r>
                    </a:p>
                  </a:txBody>
                  <a:tcPr marL="38679" marR="38679" marT="19339" marB="19339" anchor="ctr"/>
                </a:tc>
                <a:tc>
                  <a:txBody>
                    <a:bodyPr/>
                    <a:lstStyle/>
                    <a:p>
                      <a:pPr algn="r">
                        <a:buNone/>
                      </a:pPr>
                      <a:r>
                        <a:rPr lang="it-IT" sz="1000">
                          <a:effectLst/>
                        </a:rPr>
                        <a:t>0.716317</a:t>
                      </a:r>
                    </a:p>
                  </a:txBody>
                  <a:tcPr marL="38679" marR="38679" marT="19339" marB="19339" anchor="ctr"/>
                </a:tc>
                <a:tc>
                  <a:txBody>
                    <a:bodyPr/>
                    <a:lstStyle/>
                    <a:p>
                      <a:pPr algn="r">
                        <a:buNone/>
                      </a:pPr>
                      <a:r>
                        <a:rPr lang="it-IT" sz="1000">
                          <a:effectLst/>
                        </a:rPr>
                        <a:t>0.740019</a:t>
                      </a:r>
                    </a:p>
                  </a:txBody>
                  <a:tcPr marL="38679" marR="38679" marT="19339" marB="19339" anchor="ctr"/>
                </a:tc>
                <a:tc>
                  <a:txBody>
                    <a:bodyPr/>
                    <a:lstStyle/>
                    <a:p>
                      <a:pPr algn="r">
                        <a:buNone/>
                      </a:pPr>
                      <a:r>
                        <a:rPr lang="it-IT" sz="1000">
                          <a:effectLst/>
                        </a:rPr>
                        <a:t>0.725207</a:t>
                      </a:r>
                    </a:p>
                  </a:txBody>
                  <a:tcPr marL="38679" marR="38679" marT="19339" marB="19339" anchor="ctr"/>
                </a:tc>
                <a:tc>
                  <a:txBody>
                    <a:bodyPr/>
                    <a:lstStyle/>
                    <a:p>
                      <a:pPr algn="r">
                        <a:buNone/>
                      </a:pPr>
                      <a:r>
                        <a:rPr lang="it-IT" sz="1000">
                          <a:effectLst/>
                        </a:rPr>
                        <a:t>0.730068</a:t>
                      </a:r>
                    </a:p>
                  </a:txBody>
                  <a:tcPr marL="38679" marR="38679" marT="19339" marB="19339" anchor="ctr"/>
                </a:tc>
                <a:tc>
                  <a:txBody>
                    <a:bodyPr/>
                    <a:lstStyle/>
                    <a:p>
                      <a:pPr algn="r">
                        <a:buNone/>
                      </a:pPr>
                      <a:r>
                        <a:rPr lang="it-IT" sz="1000" dirty="0">
                          <a:effectLst/>
                        </a:rPr>
                        <a:t>0.709832</a:t>
                      </a:r>
                    </a:p>
                  </a:txBody>
                  <a:tcPr marL="38679" marR="38679" marT="19339" marB="19339" anchor="ctr"/>
                </a:tc>
                <a:tc>
                  <a:txBody>
                    <a:bodyPr/>
                    <a:lstStyle/>
                    <a:p>
                      <a:pPr algn="r">
                        <a:buNone/>
                      </a:pPr>
                      <a:r>
                        <a:rPr lang="it-IT" sz="1000">
                          <a:effectLst/>
                        </a:rPr>
                        <a:t>0.908058</a:t>
                      </a:r>
                    </a:p>
                  </a:txBody>
                  <a:tcPr marL="38679" marR="38679" marT="19339" marB="19339" anchor="ctr"/>
                </a:tc>
                <a:extLst>
                  <a:ext uri="{0D108BD9-81ED-4DB2-BD59-A6C34878D82A}">
                    <a16:rowId xmlns:a16="http://schemas.microsoft.com/office/drawing/2014/main" val="2611210667"/>
                  </a:ext>
                </a:extLst>
              </a:tr>
              <a:tr h="237263">
                <a:tc>
                  <a:txBody>
                    <a:bodyPr/>
                    <a:lstStyle/>
                    <a:p>
                      <a:pPr algn="r" fontAlgn="ctr">
                        <a:buNone/>
                      </a:pPr>
                      <a:r>
                        <a:rPr lang="it-IT" sz="900" b="1">
                          <a:effectLst/>
                        </a:rPr>
                        <a:t>Extra_Trees1</a:t>
                      </a:r>
                    </a:p>
                  </a:txBody>
                  <a:tcPr marL="38679" marR="38679" marT="19339" marB="19339" anchor="ctr"/>
                </a:tc>
                <a:tc>
                  <a:txBody>
                    <a:bodyPr/>
                    <a:lstStyle/>
                    <a:p>
                      <a:pPr algn="r">
                        <a:buNone/>
                      </a:pPr>
                      <a:r>
                        <a:rPr lang="it-IT" sz="1000">
                          <a:effectLst/>
                        </a:rPr>
                        <a:t>0.719008</a:t>
                      </a:r>
                    </a:p>
                  </a:txBody>
                  <a:tcPr marL="38679" marR="38679" marT="19339" marB="19339" anchor="ctr"/>
                </a:tc>
                <a:tc>
                  <a:txBody>
                    <a:bodyPr/>
                    <a:lstStyle/>
                    <a:p>
                      <a:pPr algn="r">
                        <a:buNone/>
                      </a:pPr>
                      <a:r>
                        <a:rPr lang="it-IT" sz="1000">
                          <a:effectLst/>
                        </a:rPr>
                        <a:t>0.706432</a:t>
                      </a:r>
                    </a:p>
                  </a:txBody>
                  <a:tcPr marL="38679" marR="38679" marT="19339" marB="19339" anchor="ctr"/>
                </a:tc>
                <a:tc>
                  <a:txBody>
                    <a:bodyPr/>
                    <a:lstStyle/>
                    <a:p>
                      <a:pPr algn="r">
                        <a:buNone/>
                      </a:pPr>
                      <a:r>
                        <a:rPr lang="it-IT" sz="1000">
                          <a:effectLst/>
                        </a:rPr>
                        <a:t>0.728482</a:t>
                      </a:r>
                    </a:p>
                  </a:txBody>
                  <a:tcPr marL="38679" marR="38679" marT="19339" marB="19339" anchor="ctr"/>
                </a:tc>
                <a:tc>
                  <a:txBody>
                    <a:bodyPr/>
                    <a:lstStyle/>
                    <a:p>
                      <a:pPr algn="r">
                        <a:buNone/>
                      </a:pPr>
                      <a:r>
                        <a:rPr lang="it-IT" sz="1000">
                          <a:effectLst/>
                        </a:rPr>
                        <a:t>0.719008</a:t>
                      </a:r>
                    </a:p>
                  </a:txBody>
                  <a:tcPr marL="38679" marR="38679" marT="19339" marB="19339" anchor="ctr"/>
                </a:tc>
                <a:tc>
                  <a:txBody>
                    <a:bodyPr/>
                    <a:lstStyle/>
                    <a:p>
                      <a:pPr algn="r">
                        <a:buNone/>
                      </a:pPr>
                      <a:r>
                        <a:rPr lang="it-IT" sz="1000">
                          <a:effectLst/>
                        </a:rPr>
                        <a:t>0.721057</a:t>
                      </a:r>
                    </a:p>
                  </a:txBody>
                  <a:tcPr marL="38679" marR="38679" marT="19339" marB="19339" anchor="ctr"/>
                </a:tc>
                <a:tc>
                  <a:txBody>
                    <a:bodyPr/>
                    <a:lstStyle/>
                    <a:p>
                      <a:pPr algn="r">
                        <a:buNone/>
                      </a:pPr>
                      <a:r>
                        <a:rPr lang="it-IT" sz="1000">
                          <a:effectLst/>
                        </a:rPr>
                        <a:t>0.698828</a:t>
                      </a:r>
                    </a:p>
                  </a:txBody>
                  <a:tcPr marL="38679" marR="38679" marT="19339" marB="19339" anchor="ctr"/>
                </a:tc>
                <a:tc>
                  <a:txBody>
                    <a:bodyPr/>
                    <a:lstStyle/>
                    <a:p>
                      <a:pPr algn="r">
                        <a:buNone/>
                      </a:pPr>
                      <a:r>
                        <a:rPr lang="it-IT" sz="1000">
                          <a:effectLst/>
                        </a:rPr>
                        <a:t>0.906806</a:t>
                      </a:r>
                    </a:p>
                  </a:txBody>
                  <a:tcPr marL="38679" marR="38679" marT="19339" marB="19339" anchor="ctr"/>
                </a:tc>
                <a:extLst>
                  <a:ext uri="{0D108BD9-81ED-4DB2-BD59-A6C34878D82A}">
                    <a16:rowId xmlns:a16="http://schemas.microsoft.com/office/drawing/2014/main" val="1674550443"/>
                  </a:ext>
                </a:extLst>
              </a:tr>
              <a:tr h="237263">
                <a:tc>
                  <a:txBody>
                    <a:bodyPr/>
                    <a:lstStyle/>
                    <a:p>
                      <a:pPr algn="r" fontAlgn="ctr">
                        <a:buNone/>
                      </a:pPr>
                      <a:r>
                        <a:rPr lang="it-IT" sz="900" b="1">
                          <a:effectLst/>
                        </a:rPr>
                        <a:t>Bagging1</a:t>
                      </a:r>
                    </a:p>
                  </a:txBody>
                  <a:tcPr marL="38679" marR="38679" marT="19339" marB="19339" anchor="ctr"/>
                </a:tc>
                <a:tc>
                  <a:txBody>
                    <a:bodyPr/>
                    <a:lstStyle/>
                    <a:p>
                      <a:pPr algn="r">
                        <a:buNone/>
                      </a:pPr>
                      <a:r>
                        <a:rPr lang="it-IT" sz="1000">
                          <a:effectLst/>
                        </a:rPr>
                        <a:t>0.725207</a:t>
                      </a:r>
                    </a:p>
                  </a:txBody>
                  <a:tcPr marL="38679" marR="38679" marT="19339" marB="19339" anchor="ctr"/>
                </a:tc>
                <a:tc>
                  <a:txBody>
                    <a:bodyPr/>
                    <a:lstStyle/>
                    <a:p>
                      <a:pPr algn="r">
                        <a:buNone/>
                      </a:pPr>
                      <a:r>
                        <a:rPr lang="it-IT" sz="1000">
                          <a:effectLst/>
                        </a:rPr>
                        <a:t>0.705921</a:t>
                      </a:r>
                    </a:p>
                  </a:txBody>
                  <a:tcPr marL="38679" marR="38679" marT="19339" marB="19339" anchor="ctr"/>
                </a:tc>
                <a:tc>
                  <a:txBody>
                    <a:bodyPr/>
                    <a:lstStyle/>
                    <a:p>
                      <a:pPr algn="r">
                        <a:buNone/>
                      </a:pPr>
                      <a:r>
                        <a:rPr lang="it-IT" sz="1000">
                          <a:effectLst/>
                        </a:rPr>
                        <a:t>0.728153</a:t>
                      </a:r>
                    </a:p>
                  </a:txBody>
                  <a:tcPr marL="38679" marR="38679" marT="19339" marB="19339" anchor="ctr"/>
                </a:tc>
                <a:tc>
                  <a:txBody>
                    <a:bodyPr/>
                    <a:lstStyle/>
                    <a:p>
                      <a:pPr algn="r">
                        <a:buNone/>
                      </a:pPr>
                      <a:r>
                        <a:rPr lang="it-IT" sz="1000">
                          <a:effectLst/>
                        </a:rPr>
                        <a:t>0.725207</a:t>
                      </a:r>
                    </a:p>
                  </a:txBody>
                  <a:tcPr marL="38679" marR="38679" marT="19339" marB="19339" anchor="ctr"/>
                </a:tc>
                <a:tc>
                  <a:txBody>
                    <a:bodyPr/>
                    <a:lstStyle/>
                    <a:p>
                      <a:pPr algn="r">
                        <a:buNone/>
                      </a:pPr>
                      <a:r>
                        <a:rPr lang="it-IT" sz="1000">
                          <a:effectLst/>
                        </a:rPr>
                        <a:t>0.725832</a:t>
                      </a:r>
                    </a:p>
                  </a:txBody>
                  <a:tcPr marL="38679" marR="38679" marT="19339" marB="19339" anchor="ctr"/>
                </a:tc>
                <a:tc>
                  <a:txBody>
                    <a:bodyPr/>
                    <a:lstStyle/>
                    <a:p>
                      <a:pPr algn="r">
                        <a:buNone/>
                      </a:pPr>
                      <a:r>
                        <a:rPr lang="it-IT" sz="1000">
                          <a:effectLst/>
                        </a:rPr>
                        <a:t>0.704301</a:t>
                      </a:r>
                    </a:p>
                  </a:txBody>
                  <a:tcPr marL="38679" marR="38679" marT="19339" marB="19339" anchor="ctr"/>
                </a:tc>
                <a:tc>
                  <a:txBody>
                    <a:bodyPr/>
                    <a:lstStyle/>
                    <a:p>
                      <a:pPr algn="r">
                        <a:buNone/>
                      </a:pPr>
                      <a:r>
                        <a:rPr lang="it-IT" sz="1000">
                          <a:effectLst/>
                        </a:rPr>
                        <a:t>0.903807</a:t>
                      </a:r>
                    </a:p>
                  </a:txBody>
                  <a:tcPr marL="38679" marR="38679" marT="19339" marB="19339" anchor="ctr"/>
                </a:tc>
                <a:extLst>
                  <a:ext uri="{0D108BD9-81ED-4DB2-BD59-A6C34878D82A}">
                    <a16:rowId xmlns:a16="http://schemas.microsoft.com/office/drawing/2014/main" val="3996446877"/>
                  </a:ext>
                </a:extLst>
              </a:tr>
              <a:tr h="607411">
                <a:tc>
                  <a:txBody>
                    <a:bodyPr/>
                    <a:lstStyle/>
                    <a:p>
                      <a:pPr algn="r" fontAlgn="ctr">
                        <a:buNone/>
                      </a:pPr>
                      <a:r>
                        <a:rPr lang="it-IT" sz="900" b="1" dirty="0">
                          <a:effectLst/>
                        </a:rPr>
                        <a:t>Multinomial_Logistic_Regression0</a:t>
                      </a:r>
                    </a:p>
                  </a:txBody>
                  <a:tcPr marL="38679" marR="38679" marT="19339" marB="19339" anchor="ctr"/>
                </a:tc>
                <a:tc>
                  <a:txBody>
                    <a:bodyPr/>
                    <a:lstStyle/>
                    <a:p>
                      <a:pPr algn="r">
                        <a:buNone/>
                      </a:pPr>
                      <a:r>
                        <a:rPr lang="it-IT" sz="1000">
                          <a:effectLst/>
                        </a:rPr>
                        <a:t>0.719008</a:t>
                      </a:r>
                    </a:p>
                  </a:txBody>
                  <a:tcPr marL="38679" marR="38679" marT="19339" marB="19339" anchor="ctr"/>
                </a:tc>
                <a:tc>
                  <a:txBody>
                    <a:bodyPr/>
                    <a:lstStyle/>
                    <a:p>
                      <a:pPr algn="r">
                        <a:buNone/>
                      </a:pPr>
                      <a:r>
                        <a:rPr lang="it-IT" sz="1000" dirty="0">
                          <a:effectLst/>
                        </a:rPr>
                        <a:t>0.699875</a:t>
                      </a:r>
                    </a:p>
                  </a:txBody>
                  <a:tcPr marL="38679" marR="38679" marT="19339" marB="19339" anchor="ctr"/>
                </a:tc>
                <a:tc>
                  <a:txBody>
                    <a:bodyPr/>
                    <a:lstStyle/>
                    <a:p>
                      <a:pPr algn="r">
                        <a:buNone/>
                      </a:pPr>
                      <a:r>
                        <a:rPr lang="it-IT" sz="1000">
                          <a:effectLst/>
                        </a:rPr>
                        <a:t>0.718814</a:t>
                      </a:r>
                    </a:p>
                  </a:txBody>
                  <a:tcPr marL="38679" marR="38679" marT="19339" marB="19339" anchor="ctr"/>
                </a:tc>
                <a:tc>
                  <a:txBody>
                    <a:bodyPr/>
                    <a:lstStyle/>
                    <a:p>
                      <a:pPr algn="r">
                        <a:buNone/>
                      </a:pPr>
                      <a:r>
                        <a:rPr lang="it-IT" sz="1000">
                          <a:effectLst/>
                        </a:rPr>
                        <a:t>0.719008</a:t>
                      </a:r>
                    </a:p>
                  </a:txBody>
                  <a:tcPr marL="38679" marR="38679" marT="19339" marB="19339" anchor="ctr"/>
                </a:tc>
                <a:tc>
                  <a:txBody>
                    <a:bodyPr/>
                    <a:lstStyle/>
                    <a:p>
                      <a:pPr algn="r">
                        <a:buNone/>
                      </a:pPr>
                      <a:r>
                        <a:rPr lang="it-IT" sz="1000">
                          <a:effectLst/>
                        </a:rPr>
                        <a:t>0.717156</a:t>
                      </a:r>
                    </a:p>
                  </a:txBody>
                  <a:tcPr marL="38679" marR="38679" marT="19339" marB="19339" anchor="ctr"/>
                </a:tc>
                <a:tc>
                  <a:txBody>
                    <a:bodyPr/>
                    <a:lstStyle/>
                    <a:p>
                      <a:pPr algn="r">
                        <a:buNone/>
                      </a:pPr>
                      <a:r>
                        <a:rPr lang="it-IT" sz="1000">
                          <a:effectLst/>
                        </a:rPr>
                        <a:t>0.697048</a:t>
                      </a:r>
                    </a:p>
                  </a:txBody>
                  <a:tcPr marL="38679" marR="38679" marT="19339" marB="19339" anchor="ctr"/>
                </a:tc>
                <a:tc>
                  <a:txBody>
                    <a:bodyPr/>
                    <a:lstStyle/>
                    <a:p>
                      <a:pPr algn="r">
                        <a:buNone/>
                      </a:pPr>
                      <a:r>
                        <a:rPr lang="it-IT" sz="1000">
                          <a:effectLst/>
                        </a:rPr>
                        <a:t>0.907081</a:t>
                      </a:r>
                    </a:p>
                  </a:txBody>
                  <a:tcPr marL="38679" marR="38679" marT="19339" marB="19339" anchor="ctr"/>
                </a:tc>
                <a:extLst>
                  <a:ext uri="{0D108BD9-81ED-4DB2-BD59-A6C34878D82A}">
                    <a16:rowId xmlns:a16="http://schemas.microsoft.com/office/drawing/2014/main" val="3181330806"/>
                  </a:ext>
                </a:extLst>
              </a:tr>
              <a:tr h="237263">
                <a:tc>
                  <a:txBody>
                    <a:bodyPr/>
                    <a:lstStyle/>
                    <a:p>
                      <a:pPr algn="r" fontAlgn="ctr">
                        <a:buNone/>
                      </a:pPr>
                      <a:r>
                        <a:rPr lang="it-IT" sz="900" b="1" dirty="0">
                          <a:effectLst/>
                        </a:rPr>
                        <a:t>XGBoost0</a:t>
                      </a:r>
                    </a:p>
                  </a:txBody>
                  <a:tcPr marL="38679" marR="38679" marT="19339" marB="19339" anchor="ctr"/>
                </a:tc>
                <a:tc>
                  <a:txBody>
                    <a:bodyPr/>
                    <a:lstStyle/>
                    <a:p>
                      <a:pPr algn="r">
                        <a:buNone/>
                      </a:pPr>
                      <a:r>
                        <a:rPr lang="it-IT" sz="1000">
                          <a:effectLst/>
                        </a:rPr>
                        <a:t>0.739669</a:t>
                      </a:r>
                    </a:p>
                  </a:txBody>
                  <a:tcPr marL="38679" marR="38679" marT="19339" marB="19339" anchor="ctr"/>
                </a:tc>
                <a:tc>
                  <a:txBody>
                    <a:bodyPr/>
                    <a:lstStyle/>
                    <a:p>
                      <a:pPr algn="r">
                        <a:buNone/>
                      </a:pPr>
                      <a:r>
                        <a:rPr lang="it-IT" sz="1000">
                          <a:effectLst/>
                        </a:rPr>
                        <a:t>0.699017</a:t>
                      </a:r>
                    </a:p>
                  </a:txBody>
                  <a:tcPr marL="38679" marR="38679" marT="19339" marB="19339" anchor="ctr"/>
                </a:tc>
                <a:tc>
                  <a:txBody>
                    <a:bodyPr/>
                    <a:lstStyle/>
                    <a:p>
                      <a:pPr algn="r">
                        <a:buNone/>
                      </a:pPr>
                      <a:r>
                        <a:rPr lang="it-IT" sz="1000">
                          <a:effectLst/>
                        </a:rPr>
                        <a:t>0.728746</a:t>
                      </a:r>
                    </a:p>
                  </a:txBody>
                  <a:tcPr marL="38679" marR="38679" marT="19339" marB="19339" anchor="ctr"/>
                </a:tc>
                <a:tc>
                  <a:txBody>
                    <a:bodyPr/>
                    <a:lstStyle/>
                    <a:p>
                      <a:pPr algn="r">
                        <a:buNone/>
                      </a:pPr>
                      <a:r>
                        <a:rPr lang="it-IT" sz="1000">
                          <a:effectLst/>
                        </a:rPr>
                        <a:t>0.739669</a:t>
                      </a:r>
                    </a:p>
                  </a:txBody>
                  <a:tcPr marL="38679" marR="38679" marT="19339" marB="19339" anchor="ctr"/>
                </a:tc>
                <a:tc>
                  <a:txBody>
                    <a:bodyPr/>
                    <a:lstStyle/>
                    <a:p>
                      <a:pPr algn="r">
                        <a:buNone/>
                      </a:pPr>
                      <a:r>
                        <a:rPr lang="it-IT" sz="1000">
                          <a:effectLst/>
                        </a:rPr>
                        <a:t>0.731404</a:t>
                      </a:r>
                    </a:p>
                  </a:txBody>
                  <a:tcPr marL="38679" marR="38679" marT="19339" marB="19339" anchor="ctr"/>
                </a:tc>
                <a:tc>
                  <a:txBody>
                    <a:bodyPr/>
                    <a:lstStyle/>
                    <a:p>
                      <a:pPr algn="r">
                        <a:buNone/>
                      </a:pPr>
                      <a:r>
                        <a:rPr lang="it-IT" sz="1000">
                          <a:effectLst/>
                        </a:rPr>
                        <a:t>0.703253</a:t>
                      </a:r>
                    </a:p>
                  </a:txBody>
                  <a:tcPr marL="38679" marR="38679" marT="19339" marB="19339" anchor="ctr"/>
                </a:tc>
                <a:tc>
                  <a:txBody>
                    <a:bodyPr/>
                    <a:lstStyle/>
                    <a:p>
                      <a:pPr algn="r">
                        <a:buNone/>
                      </a:pPr>
                      <a:r>
                        <a:rPr lang="it-IT" sz="1000" dirty="0">
                          <a:effectLst/>
                        </a:rPr>
                        <a:t>0.912593</a:t>
                      </a:r>
                    </a:p>
                  </a:txBody>
                  <a:tcPr marL="38679" marR="38679" marT="19339" marB="19339" anchor="ctr"/>
                </a:tc>
                <a:extLst>
                  <a:ext uri="{0D108BD9-81ED-4DB2-BD59-A6C34878D82A}">
                    <a16:rowId xmlns:a16="http://schemas.microsoft.com/office/drawing/2014/main" val="2400797326"/>
                  </a:ext>
                </a:extLst>
              </a:tr>
              <a:tr h="422337">
                <a:tc>
                  <a:txBody>
                    <a:bodyPr/>
                    <a:lstStyle/>
                    <a:p>
                      <a:pPr algn="r" fontAlgn="ctr">
                        <a:buNone/>
                      </a:pPr>
                      <a:r>
                        <a:rPr lang="it-IT" sz="900" b="1">
                          <a:effectLst/>
                        </a:rPr>
                        <a:t>Random_Forest0</a:t>
                      </a:r>
                    </a:p>
                  </a:txBody>
                  <a:tcPr marL="38679" marR="38679" marT="19339" marB="19339" anchor="ctr"/>
                </a:tc>
                <a:tc>
                  <a:txBody>
                    <a:bodyPr/>
                    <a:lstStyle/>
                    <a:p>
                      <a:pPr algn="r">
                        <a:buNone/>
                      </a:pPr>
                      <a:r>
                        <a:rPr lang="it-IT" sz="1000">
                          <a:effectLst/>
                        </a:rPr>
                        <a:t>0.716942</a:t>
                      </a:r>
                    </a:p>
                  </a:txBody>
                  <a:tcPr marL="38679" marR="38679" marT="19339" marB="19339" anchor="ctr"/>
                </a:tc>
                <a:tc>
                  <a:txBody>
                    <a:bodyPr/>
                    <a:lstStyle/>
                    <a:p>
                      <a:pPr algn="r">
                        <a:buNone/>
                      </a:pPr>
                      <a:r>
                        <a:rPr lang="it-IT" sz="1000">
                          <a:effectLst/>
                        </a:rPr>
                        <a:t>0.697227</a:t>
                      </a:r>
                    </a:p>
                  </a:txBody>
                  <a:tcPr marL="38679" marR="38679" marT="19339" marB="19339" anchor="ctr"/>
                </a:tc>
                <a:tc>
                  <a:txBody>
                    <a:bodyPr/>
                    <a:lstStyle/>
                    <a:p>
                      <a:pPr algn="r">
                        <a:buNone/>
                      </a:pPr>
                      <a:r>
                        <a:rPr lang="it-IT" sz="1000">
                          <a:effectLst/>
                        </a:rPr>
                        <a:t>0.717294</a:t>
                      </a:r>
                    </a:p>
                  </a:txBody>
                  <a:tcPr marL="38679" marR="38679" marT="19339" marB="19339" anchor="ctr"/>
                </a:tc>
                <a:tc>
                  <a:txBody>
                    <a:bodyPr/>
                    <a:lstStyle/>
                    <a:p>
                      <a:pPr algn="r">
                        <a:buNone/>
                      </a:pPr>
                      <a:r>
                        <a:rPr lang="it-IT" sz="1000">
                          <a:effectLst/>
                        </a:rPr>
                        <a:t>0.716942</a:t>
                      </a:r>
                    </a:p>
                  </a:txBody>
                  <a:tcPr marL="38679" marR="38679" marT="19339" marB="19339" anchor="ctr"/>
                </a:tc>
                <a:tc>
                  <a:txBody>
                    <a:bodyPr/>
                    <a:lstStyle/>
                    <a:p>
                      <a:pPr algn="r">
                        <a:buNone/>
                      </a:pPr>
                      <a:r>
                        <a:rPr lang="it-IT" sz="1000">
                          <a:effectLst/>
                        </a:rPr>
                        <a:t>0.715909</a:t>
                      </a:r>
                    </a:p>
                  </a:txBody>
                  <a:tcPr marL="38679" marR="38679" marT="19339" marB="19339" anchor="ctr"/>
                </a:tc>
                <a:tc>
                  <a:txBody>
                    <a:bodyPr/>
                    <a:lstStyle/>
                    <a:p>
                      <a:pPr algn="r">
                        <a:buNone/>
                      </a:pPr>
                      <a:r>
                        <a:rPr lang="it-IT" sz="1000">
                          <a:effectLst/>
                        </a:rPr>
                        <a:t>0.691878</a:t>
                      </a:r>
                    </a:p>
                  </a:txBody>
                  <a:tcPr marL="38679" marR="38679" marT="19339" marB="19339" anchor="ctr"/>
                </a:tc>
                <a:tc>
                  <a:txBody>
                    <a:bodyPr/>
                    <a:lstStyle/>
                    <a:p>
                      <a:pPr algn="r">
                        <a:buNone/>
                      </a:pPr>
                      <a:r>
                        <a:rPr lang="it-IT" sz="1000" dirty="0">
                          <a:effectLst/>
                        </a:rPr>
                        <a:t>0.905293</a:t>
                      </a:r>
                    </a:p>
                  </a:txBody>
                  <a:tcPr marL="38679" marR="38679" marT="19339" marB="19339" anchor="ctr"/>
                </a:tc>
                <a:extLst>
                  <a:ext uri="{0D108BD9-81ED-4DB2-BD59-A6C34878D82A}">
                    <a16:rowId xmlns:a16="http://schemas.microsoft.com/office/drawing/2014/main" val="3662915395"/>
                  </a:ext>
                </a:extLst>
              </a:tr>
              <a:tr h="607411">
                <a:tc>
                  <a:txBody>
                    <a:bodyPr/>
                    <a:lstStyle/>
                    <a:p>
                      <a:pPr algn="r" fontAlgn="ctr">
                        <a:buNone/>
                      </a:pPr>
                      <a:r>
                        <a:rPr lang="it-IT" sz="900" b="1" dirty="0">
                          <a:effectLst/>
                        </a:rPr>
                        <a:t>Multinomial_Logistic_Regression1</a:t>
                      </a:r>
                    </a:p>
                  </a:txBody>
                  <a:tcPr marL="38679" marR="38679" marT="19339" marB="19339" anchor="ctr"/>
                </a:tc>
                <a:tc>
                  <a:txBody>
                    <a:bodyPr/>
                    <a:lstStyle/>
                    <a:p>
                      <a:pPr algn="r">
                        <a:buNone/>
                      </a:pPr>
                      <a:r>
                        <a:rPr lang="it-IT" sz="1000">
                          <a:effectLst/>
                        </a:rPr>
                        <a:t>0.708678</a:t>
                      </a:r>
                    </a:p>
                  </a:txBody>
                  <a:tcPr marL="38679" marR="38679" marT="19339" marB="19339" anchor="ctr"/>
                </a:tc>
                <a:tc>
                  <a:txBody>
                    <a:bodyPr/>
                    <a:lstStyle/>
                    <a:p>
                      <a:pPr algn="r">
                        <a:buNone/>
                      </a:pPr>
                      <a:r>
                        <a:rPr lang="it-IT" sz="1000">
                          <a:effectLst/>
                        </a:rPr>
                        <a:t>0.695913</a:t>
                      </a:r>
                    </a:p>
                  </a:txBody>
                  <a:tcPr marL="38679" marR="38679" marT="19339" marB="19339" anchor="ctr"/>
                </a:tc>
                <a:tc>
                  <a:txBody>
                    <a:bodyPr/>
                    <a:lstStyle/>
                    <a:p>
                      <a:pPr algn="r">
                        <a:buNone/>
                      </a:pPr>
                      <a:r>
                        <a:rPr lang="it-IT" sz="1000">
                          <a:effectLst/>
                        </a:rPr>
                        <a:t>0.715986</a:t>
                      </a:r>
                    </a:p>
                  </a:txBody>
                  <a:tcPr marL="38679" marR="38679" marT="19339" marB="19339" anchor="ctr"/>
                </a:tc>
                <a:tc>
                  <a:txBody>
                    <a:bodyPr/>
                    <a:lstStyle/>
                    <a:p>
                      <a:pPr algn="r">
                        <a:buNone/>
                      </a:pPr>
                      <a:r>
                        <a:rPr lang="it-IT" sz="1000">
                          <a:effectLst/>
                        </a:rPr>
                        <a:t>0.708678</a:t>
                      </a:r>
                    </a:p>
                  </a:txBody>
                  <a:tcPr marL="38679" marR="38679" marT="19339" marB="19339" anchor="ctr"/>
                </a:tc>
                <a:tc>
                  <a:txBody>
                    <a:bodyPr/>
                    <a:lstStyle/>
                    <a:p>
                      <a:pPr algn="r">
                        <a:buNone/>
                      </a:pPr>
                      <a:r>
                        <a:rPr lang="it-IT" sz="1000">
                          <a:effectLst/>
                        </a:rPr>
                        <a:t>0.709280</a:t>
                      </a:r>
                    </a:p>
                  </a:txBody>
                  <a:tcPr marL="38679" marR="38679" marT="19339" marB="19339" anchor="ctr"/>
                </a:tc>
                <a:tc>
                  <a:txBody>
                    <a:bodyPr/>
                    <a:lstStyle/>
                    <a:p>
                      <a:pPr algn="r">
                        <a:buNone/>
                      </a:pPr>
                      <a:r>
                        <a:rPr lang="it-IT" sz="1000" dirty="0">
                          <a:effectLst/>
                        </a:rPr>
                        <a:t>0.689989</a:t>
                      </a:r>
                    </a:p>
                  </a:txBody>
                  <a:tcPr marL="38679" marR="38679" marT="19339" marB="19339" anchor="ctr"/>
                </a:tc>
                <a:tc>
                  <a:txBody>
                    <a:bodyPr/>
                    <a:lstStyle/>
                    <a:p>
                      <a:pPr algn="r">
                        <a:buNone/>
                      </a:pPr>
                      <a:r>
                        <a:rPr lang="it-IT" sz="1000">
                          <a:effectLst/>
                        </a:rPr>
                        <a:t>0.903669</a:t>
                      </a:r>
                    </a:p>
                  </a:txBody>
                  <a:tcPr marL="38679" marR="38679" marT="19339" marB="19339" anchor="ctr"/>
                </a:tc>
                <a:extLst>
                  <a:ext uri="{0D108BD9-81ED-4DB2-BD59-A6C34878D82A}">
                    <a16:rowId xmlns:a16="http://schemas.microsoft.com/office/drawing/2014/main" val="3617023539"/>
                  </a:ext>
                </a:extLst>
              </a:tr>
              <a:tr h="237263">
                <a:tc>
                  <a:txBody>
                    <a:bodyPr/>
                    <a:lstStyle/>
                    <a:p>
                      <a:pPr algn="r" fontAlgn="ctr">
                        <a:buNone/>
                      </a:pPr>
                      <a:r>
                        <a:rPr lang="it-IT" sz="900" b="1">
                          <a:effectLst/>
                        </a:rPr>
                        <a:t>CatBoost1</a:t>
                      </a:r>
                    </a:p>
                  </a:txBody>
                  <a:tcPr marL="38679" marR="38679" marT="19339" marB="19339" anchor="ctr"/>
                </a:tc>
                <a:tc>
                  <a:txBody>
                    <a:bodyPr/>
                    <a:lstStyle/>
                    <a:p>
                      <a:pPr algn="r">
                        <a:buNone/>
                      </a:pPr>
                      <a:r>
                        <a:rPr lang="it-IT" sz="1000" dirty="0">
                          <a:effectLst/>
                        </a:rPr>
                        <a:t>0.706612</a:t>
                      </a:r>
                    </a:p>
                  </a:txBody>
                  <a:tcPr marL="38679" marR="38679" marT="19339" marB="19339" anchor="ctr"/>
                </a:tc>
                <a:tc>
                  <a:txBody>
                    <a:bodyPr/>
                    <a:lstStyle/>
                    <a:p>
                      <a:pPr algn="r">
                        <a:buNone/>
                      </a:pPr>
                      <a:r>
                        <a:rPr lang="it-IT" sz="1000">
                          <a:effectLst/>
                        </a:rPr>
                        <a:t>0.692950</a:t>
                      </a:r>
                    </a:p>
                  </a:txBody>
                  <a:tcPr marL="38679" marR="38679" marT="19339" marB="19339" anchor="ctr"/>
                </a:tc>
                <a:tc>
                  <a:txBody>
                    <a:bodyPr/>
                    <a:lstStyle/>
                    <a:p>
                      <a:pPr algn="r">
                        <a:buNone/>
                      </a:pPr>
                      <a:r>
                        <a:rPr lang="it-IT" sz="1000">
                          <a:effectLst/>
                        </a:rPr>
                        <a:t>0.717981</a:t>
                      </a:r>
                    </a:p>
                  </a:txBody>
                  <a:tcPr marL="38679" marR="38679" marT="19339" marB="19339" anchor="ctr"/>
                </a:tc>
                <a:tc>
                  <a:txBody>
                    <a:bodyPr/>
                    <a:lstStyle/>
                    <a:p>
                      <a:pPr algn="r">
                        <a:buNone/>
                      </a:pPr>
                      <a:r>
                        <a:rPr lang="it-IT" sz="1000">
                          <a:effectLst/>
                        </a:rPr>
                        <a:t>0.706612</a:t>
                      </a:r>
                    </a:p>
                  </a:txBody>
                  <a:tcPr marL="38679" marR="38679" marT="19339" marB="19339" anchor="ctr"/>
                </a:tc>
                <a:tc>
                  <a:txBody>
                    <a:bodyPr/>
                    <a:lstStyle/>
                    <a:p>
                      <a:pPr algn="r">
                        <a:buNone/>
                      </a:pPr>
                      <a:r>
                        <a:rPr lang="it-IT" sz="1000">
                          <a:effectLst/>
                        </a:rPr>
                        <a:t>0.710555</a:t>
                      </a:r>
                    </a:p>
                  </a:txBody>
                  <a:tcPr marL="38679" marR="38679" marT="19339" marB="19339" anchor="ctr"/>
                </a:tc>
                <a:tc>
                  <a:txBody>
                    <a:bodyPr/>
                    <a:lstStyle/>
                    <a:p>
                      <a:pPr algn="r">
                        <a:buNone/>
                      </a:pPr>
                      <a:r>
                        <a:rPr lang="it-IT" sz="1000">
                          <a:effectLst/>
                        </a:rPr>
                        <a:t>0.689426</a:t>
                      </a:r>
                    </a:p>
                  </a:txBody>
                  <a:tcPr marL="38679" marR="38679" marT="19339" marB="19339" anchor="ctr"/>
                </a:tc>
                <a:tc>
                  <a:txBody>
                    <a:bodyPr/>
                    <a:lstStyle/>
                    <a:p>
                      <a:pPr algn="r">
                        <a:buNone/>
                      </a:pPr>
                      <a:r>
                        <a:rPr lang="it-IT" sz="1000">
                          <a:effectLst/>
                        </a:rPr>
                        <a:t>0.909166</a:t>
                      </a:r>
                    </a:p>
                  </a:txBody>
                  <a:tcPr marL="38679" marR="38679" marT="19339" marB="19339" anchor="ctr"/>
                </a:tc>
                <a:extLst>
                  <a:ext uri="{0D108BD9-81ED-4DB2-BD59-A6C34878D82A}">
                    <a16:rowId xmlns:a16="http://schemas.microsoft.com/office/drawing/2014/main" val="4090161324"/>
                  </a:ext>
                </a:extLst>
              </a:tr>
              <a:tr h="422337">
                <a:tc>
                  <a:txBody>
                    <a:bodyPr/>
                    <a:lstStyle/>
                    <a:p>
                      <a:pPr algn="r" fontAlgn="ctr">
                        <a:buNone/>
                      </a:pPr>
                      <a:r>
                        <a:rPr lang="it-IT" sz="900" b="1" dirty="0">
                          <a:effectLst/>
                        </a:rPr>
                        <a:t>Random_Forest1</a:t>
                      </a:r>
                    </a:p>
                  </a:txBody>
                  <a:tcPr marL="38679" marR="38679" marT="19339" marB="19339" anchor="ctr"/>
                </a:tc>
                <a:tc>
                  <a:txBody>
                    <a:bodyPr/>
                    <a:lstStyle/>
                    <a:p>
                      <a:pPr algn="r">
                        <a:buNone/>
                      </a:pPr>
                      <a:r>
                        <a:rPr lang="it-IT" sz="1000">
                          <a:effectLst/>
                        </a:rPr>
                        <a:t>0.702479</a:t>
                      </a:r>
                    </a:p>
                  </a:txBody>
                  <a:tcPr marL="38679" marR="38679" marT="19339" marB="19339" anchor="ctr"/>
                </a:tc>
                <a:tc>
                  <a:txBody>
                    <a:bodyPr/>
                    <a:lstStyle/>
                    <a:p>
                      <a:pPr algn="r">
                        <a:buNone/>
                      </a:pPr>
                      <a:r>
                        <a:rPr lang="it-IT" sz="1000">
                          <a:effectLst/>
                        </a:rPr>
                        <a:t>0.686877</a:t>
                      </a:r>
                    </a:p>
                  </a:txBody>
                  <a:tcPr marL="38679" marR="38679" marT="19339" marB="19339" anchor="ctr"/>
                </a:tc>
                <a:tc>
                  <a:txBody>
                    <a:bodyPr/>
                    <a:lstStyle/>
                    <a:p>
                      <a:pPr algn="r">
                        <a:buNone/>
                      </a:pPr>
                      <a:r>
                        <a:rPr lang="it-IT" sz="1000">
                          <a:effectLst/>
                        </a:rPr>
                        <a:t>0.711632</a:t>
                      </a:r>
                    </a:p>
                  </a:txBody>
                  <a:tcPr marL="38679" marR="38679" marT="19339" marB="19339" anchor="ctr"/>
                </a:tc>
                <a:tc>
                  <a:txBody>
                    <a:bodyPr/>
                    <a:lstStyle/>
                    <a:p>
                      <a:pPr algn="r">
                        <a:buNone/>
                      </a:pPr>
                      <a:r>
                        <a:rPr lang="it-IT" sz="1000">
                          <a:effectLst/>
                        </a:rPr>
                        <a:t>0.702479</a:t>
                      </a:r>
                    </a:p>
                  </a:txBody>
                  <a:tcPr marL="38679" marR="38679" marT="19339" marB="19339" anchor="ctr"/>
                </a:tc>
                <a:tc>
                  <a:txBody>
                    <a:bodyPr/>
                    <a:lstStyle/>
                    <a:p>
                      <a:pPr algn="r">
                        <a:buNone/>
                      </a:pPr>
                      <a:r>
                        <a:rPr lang="it-IT" sz="1000">
                          <a:effectLst/>
                        </a:rPr>
                        <a:t>0.704450</a:t>
                      </a:r>
                    </a:p>
                  </a:txBody>
                  <a:tcPr marL="38679" marR="38679" marT="19339" marB="19339" anchor="ctr"/>
                </a:tc>
                <a:tc>
                  <a:txBody>
                    <a:bodyPr/>
                    <a:lstStyle/>
                    <a:p>
                      <a:pPr algn="r">
                        <a:buNone/>
                      </a:pPr>
                      <a:r>
                        <a:rPr lang="it-IT" sz="1000">
                          <a:effectLst/>
                        </a:rPr>
                        <a:t>0.680898</a:t>
                      </a:r>
                    </a:p>
                  </a:txBody>
                  <a:tcPr marL="38679" marR="38679" marT="19339" marB="19339" anchor="ctr"/>
                </a:tc>
                <a:tc>
                  <a:txBody>
                    <a:bodyPr/>
                    <a:lstStyle/>
                    <a:p>
                      <a:pPr algn="r">
                        <a:buNone/>
                      </a:pPr>
                      <a:r>
                        <a:rPr lang="it-IT" sz="1000">
                          <a:effectLst/>
                        </a:rPr>
                        <a:t>0.904030</a:t>
                      </a:r>
                    </a:p>
                  </a:txBody>
                  <a:tcPr marL="38679" marR="38679" marT="19339" marB="19339" anchor="ctr"/>
                </a:tc>
                <a:extLst>
                  <a:ext uri="{0D108BD9-81ED-4DB2-BD59-A6C34878D82A}">
                    <a16:rowId xmlns:a16="http://schemas.microsoft.com/office/drawing/2014/main" val="2418880871"/>
                  </a:ext>
                </a:extLst>
              </a:tr>
              <a:tr h="237263">
                <a:tc>
                  <a:txBody>
                    <a:bodyPr/>
                    <a:lstStyle/>
                    <a:p>
                      <a:pPr algn="r" fontAlgn="ctr">
                        <a:buNone/>
                      </a:pPr>
                      <a:r>
                        <a:rPr lang="it-IT" sz="900" b="1">
                          <a:effectLst/>
                        </a:rPr>
                        <a:t>LightGBM0</a:t>
                      </a:r>
                    </a:p>
                  </a:txBody>
                  <a:tcPr marL="38679" marR="38679" marT="19339" marB="19339" anchor="ctr"/>
                </a:tc>
                <a:tc>
                  <a:txBody>
                    <a:bodyPr/>
                    <a:lstStyle/>
                    <a:p>
                      <a:pPr algn="r">
                        <a:buNone/>
                      </a:pPr>
                      <a:r>
                        <a:rPr lang="it-IT" sz="1000">
                          <a:effectLst/>
                        </a:rPr>
                        <a:t>0.729339</a:t>
                      </a:r>
                    </a:p>
                  </a:txBody>
                  <a:tcPr marL="38679" marR="38679" marT="19339" marB="19339" anchor="ctr"/>
                </a:tc>
                <a:tc>
                  <a:txBody>
                    <a:bodyPr/>
                    <a:lstStyle/>
                    <a:p>
                      <a:pPr algn="r">
                        <a:buNone/>
                      </a:pPr>
                      <a:r>
                        <a:rPr lang="it-IT" sz="1000">
                          <a:effectLst/>
                        </a:rPr>
                        <a:t>0.682113</a:t>
                      </a:r>
                    </a:p>
                  </a:txBody>
                  <a:tcPr marL="38679" marR="38679" marT="19339" marB="19339" anchor="ctr"/>
                </a:tc>
                <a:tc>
                  <a:txBody>
                    <a:bodyPr/>
                    <a:lstStyle/>
                    <a:p>
                      <a:pPr algn="r">
                        <a:buNone/>
                      </a:pPr>
                      <a:r>
                        <a:rPr lang="it-IT" sz="1000">
                          <a:effectLst/>
                        </a:rPr>
                        <a:t>0.712688</a:t>
                      </a:r>
                    </a:p>
                  </a:txBody>
                  <a:tcPr marL="38679" marR="38679" marT="19339" marB="19339" anchor="ctr"/>
                </a:tc>
                <a:tc>
                  <a:txBody>
                    <a:bodyPr/>
                    <a:lstStyle/>
                    <a:p>
                      <a:pPr algn="r">
                        <a:buNone/>
                      </a:pPr>
                      <a:r>
                        <a:rPr lang="it-IT" sz="1000">
                          <a:effectLst/>
                        </a:rPr>
                        <a:t>0.729339</a:t>
                      </a:r>
                    </a:p>
                  </a:txBody>
                  <a:tcPr marL="38679" marR="38679" marT="19339" marB="19339" anchor="ctr"/>
                </a:tc>
                <a:tc>
                  <a:txBody>
                    <a:bodyPr/>
                    <a:lstStyle/>
                    <a:p>
                      <a:pPr algn="r">
                        <a:buNone/>
                      </a:pPr>
                      <a:r>
                        <a:rPr lang="it-IT" sz="1000">
                          <a:effectLst/>
                        </a:rPr>
                        <a:t>0.715176</a:t>
                      </a:r>
                    </a:p>
                  </a:txBody>
                  <a:tcPr marL="38679" marR="38679" marT="19339" marB="19339" anchor="ctr"/>
                </a:tc>
                <a:tc>
                  <a:txBody>
                    <a:bodyPr/>
                    <a:lstStyle/>
                    <a:p>
                      <a:pPr algn="r">
                        <a:buNone/>
                      </a:pPr>
                      <a:r>
                        <a:rPr lang="it-IT" sz="1000">
                          <a:effectLst/>
                        </a:rPr>
                        <a:t>0.682723</a:t>
                      </a:r>
                    </a:p>
                  </a:txBody>
                  <a:tcPr marL="38679" marR="38679" marT="19339" marB="19339" anchor="ctr"/>
                </a:tc>
                <a:tc>
                  <a:txBody>
                    <a:bodyPr/>
                    <a:lstStyle/>
                    <a:p>
                      <a:pPr algn="r">
                        <a:buNone/>
                      </a:pPr>
                      <a:r>
                        <a:rPr lang="it-IT" sz="1000">
                          <a:effectLst/>
                        </a:rPr>
                        <a:t>0.912346</a:t>
                      </a:r>
                    </a:p>
                  </a:txBody>
                  <a:tcPr marL="38679" marR="38679" marT="19339" marB="19339" anchor="ctr"/>
                </a:tc>
                <a:extLst>
                  <a:ext uri="{0D108BD9-81ED-4DB2-BD59-A6C34878D82A}">
                    <a16:rowId xmlns:a16="http://schemas.microsoft.com/office/drawing/2014/main" val="2934813144"/>
                  </a:ext>
                </a:extLst>
              </a:tr>
              <a:tr h="237263">
                <a:tc>
                  <a:txBody>
                    <a:bodyPr/>
                    <a:lstStyle/>
                    <a:p>
                      <a:pPr algn="r" fontAlgn="ctr">
                        <a:buNone/>
                      </a:pPr>
                      <a:r>
                        <a:rPr lang="it-IT" sz="900" b="1">
                          <a:effectLst/>
                        </a:rPr>
                        <a:t>Bagging0</a:t>
                      </a:r>
                    </a:p>
                  </a:txBody>
                  <a:tcPr marL="38679" marR="38679" marT="19339" marB="19339" anchor="ctr"/>
                </a:tc>
                <a:tc>
                  <a:txBody>
                    <a:bodyPr/>
                    <a:lstStyle/>
                    <a:p>
                      <a:pPr algn="r">
                        <a:buNone/>
                      </a:pPr>
                      <a:r>
                        <a:rPr lang="it-IT" sz="1000">
                          <a:effectLst/>
                        </a:rPr>
                        <a:t>0.723140</a:t>
                      </a:r>
                    </a:p>
                  </a:txBody>
                  <a:tcPr marL="38679" marR="38679" marT="19339" marB="19339" anchor="ctr"/>
                </a:tc>
                <a:tc>
                  <a:txBody>
                    <a:bodyPr/>
                    <a:lstStyle/>
                    <a:p>
                      <a:pPr algn="r">
                        <a:buNone/>
                      </a:pPr>
                      <a:r>
                        <a:rPr lang="it-IT" sz="1000">
                          <a:effectLst/>
                        </a:rPr>
                        <a:t>0.673841</a:t>
                      </a:r>
                    </a:p>
                  </a:txBody>
                  <a:tcPr marL="38679" marR="38679" marT="19339" marB="19339" anchor="ctr"/>
                </a:tc>
                <a:tc>
                  <a:txBody>
                    <a:bodyPr/>
                    <a:lstStyle/>
                    <a:p>
                      <a:pPr algn="r">
                        <a:buNone/>
                      </a:pPr>
                      <a:r>
                        <a:rPr lang="it-IT" sz="1000">
                          <a:effectLst/>
                        </a:rPr>
                        <a:t>0.713842</a:t>
                      </a:r>
                    </a:p>
                  </a:txBody>
                  <a:tcPr marL="38679" marR="38679" marT="19339" marB="19339" anchor="ctr"/>
                </a:tc>
                <a:tc>
                  <a:txBody>
                    <a:bodyPr/>
                    <a:lstStyle/>
                    <a:p>
                      <a:pPr algn="r">
                        <a:buNone/>
                      </a:pPr>
                      <a:r>
                        <a:rPr lang="it-IT" sz="1000">
                          <a:effectLst/>
                        </a:rPr>
                        <a:t>0.723140</a:t>
                      </a:r>
                    </a:p>
                  </a:txBody>
                  <a:tcPr marL="38679" marR="38679" marT="19339" marB="19339" anchor="ctr"/>
                </a:tc>
                <a:tc>
                  <a:txBody>
                    <a:bodyPr/>
                    <a:lstStyle/>
                    <a:p>
                      <a:pPr algn="r">
                        <a:buNone/>
                      </a:pPr>
                      <a:r>
                        <a:rPr lang="it-IT" sz="1000">
                          <a:effectLst/>
                        </a:rPr>
                        <a:t>0.713053</a:t>
                      </a:r>
                    </a:p>
                  </a:txBody>
                  <a:tcPr marL="38679" marR="38679" marT="19339" marB="19339" anchor="ctr"/>
                </a:tc>
                <a:tc>
                  <a:txBody>
                    <a:bodyPr/>
                    <a:lstStyle/>
                    <a:p>
                      <a:pPr algn="r">
                        <a:buNone/>
                      </a:pPr>
                      <a:r>
                        <a:rPr lang="it-IT" sz="1000">
                          <a:effectLst/>
                        </a:rPr>
                        <a:t>0.682405</a:t>
                      </a:r>
                    </a:p>
                  </a:txBody>
                  <a:tcPr marL="38679" marR="38679" marT="19339" marB="19339" anchor="ctr"/>
                </a:tc>
                <a:tc>
                  <a:txBody>
                    <a:bodyPr/>
                    <a:lstStyle/>
                    <a:p>
                      <a:pPr algn="r">
                        <a:buNone/>
                      </a:pPr>
                      <a:r>
                        <a:rPr lang="it-IT" sz="1000">
                          <a:effectLst/>
                        </a:rPr>
                        <a:t>0.903966</a:t>
                      </a:r>
                    </a:p>
                  </a:txBody>
                  <a:tcPr marL="38679" marR="38679" marT="19339" marB="19339" anchor="ctr"/>
                </a:tc>
                <a:extLst>
                  <a:ext uri="{0D108BD9-81ED-4DB2-BD59-A6C34878D82A}">
                    <a16:rowId xmlns:a16="http://schemas.microsoft.com/office/drawing/2014/main" val="3052985875"/>
                  </a:ext>
                </a:extLst>
              </a:tr>
              <a:tr h="237263">
                <a:tc>
                  <a:txBody>
                    <a:bodyPr/>
                    <a:lstStyle/>
                    <a:p>
                      <a:pPr algn="r" fontAlgn="ctr">
                        <a:buNone/>
                      </a:pPr>
                      <a:r>
                        <a:rPr lang="it-IT" sz="900" b="1" dirty="0">
                          <a:effectLst/>
                        </a:rPr>
                        <a:t>CatBoost0</a:t>
                      </a:r>
                    </a:p>
                  </a:txBody>
                  <a:tcPr marL="38679" marR="38679" marT="19339" marB="19339" anchor="ctr"/>
                </a:tc>
                <a:tc>
                  <a:txBody>
                    <a:bodyPr/>
                    <a:lstStyle/>
                    <a:p>
                      <a:pPr algn="r">
                        <a:buNone/>
                      </a:pPr>
                      <a:r>
                        <a:rPr lang="it-IT" sz="1000">
                          <a:effectLst/>
                        </a:rPr>
                        <a:t>0.723140</a:t>
                      </a:r>
                    </a:p>
                  </a:txBody>
                  <a:tcPr marL="38679" marR="38679" marT="19339" marB="19339" anchor="ctr"/>
                </a:tc>
                <a:tc>
                  <a:txBody>
                    <a:bodyPr/>
                    <a:lstStyle/>
                    <a:p>
                      <a:pPr algn="r">
                        <a:buNone/>
                      </a:pPr>
                      <a:r>
                        <a:rPr lang="it-IT" sz="1000">
                          <a:effectLst/>
                        </a:rPr>
                        <a:t>0.673356</a:t>
                      </a:r>
                    </a:p>
                  </a:txBody>
                  <a:tcPr marL="38679" marR="38679" marT="19339" marB="19339" anchor="ctr"/>
                </a:tc>
                <a:tc>
                  <a:txBody>
                    <a:bodyPr/>
                    <a:lstStyle/>
                    <a:p>
                      <a:pPr algn="r">
                        <a:buNone/>
                      </a:pPr>
                      <a:r>
                        <a:rPr lang="it-IT" sz="1000">
                          <a:effectLst/>
                        </a:rPr>
                        <a:t>0.708919</a:t>
                      </a:r>
                    </a:p>
                  </a:txBody>
                  <a:tcPr marL="38679" marR="38679" marT="19339" marB="19339" anchor="ctr"/>
                </a:tc>
                <a:tc>
                  <a:txBody>
                    <a:bodyPr/>
                    <a:lstStyle/>
                    <a:p>
                      <a:pPr algn="r">
                        <a:buNone/>
                      </a:pPr>
                      <a:r>
                        <a:rPr lang="it-IT" sz="1000">
                          <a:effectLst/>
                        </a:rPr>
                        <a:t>0.723140</a:t>
                      </a:r>
                    </a:p>
                  </a:txBody>
                  <a:tcPr marL="38679" marR="38679" marT="19339" marB="19339" anchor="ctr"/>
                </a:tc>
                <a:tc>
                  <a:txBody>
                    <a:bodyPr/>
                    <a:lstStyle/>
                    <a:p>
                      <a:pPr algn="r">
                        <a:buNone/>
                      </a:pPr>
                      <a:r>
                        <a:rPr lang="it-IT" sz="1000">
                          <a:effectLst/>
                        </a:rPr>
                        <a:t>0.710123</a:t>
                      </a:r>
                    </a:p>
                  </a:txBody>
                  <a:tcPr marL="38679" marR="38679" marT="19339" marB="19339" anchor="ctr"/>
                </a:tc>
                <a:tc>
                  <a:txBody>
                    <a:bodyPr/>
                    <a:lstStyle/>
                    <a:p>
                      <a:pPr algn="r">
                        <a:buNone/>
                      </a:pPr>
                      <a:r>
                        <a:rPr lang="it-IT" sz="1000">
                          <a:effectLst/>
                        </a:rPr>
                        <a:t>0.678616</a:t>
                      </a:r>
                    </a:p>
                  </a:txBody>
                  <a:tcPr marL="38679" marR="38679" marT="19339" marB="19339" anchor="ctr"/>
                </a:tc>
                <a:tc>
                  <a:txBody>
                    <a:bodyPr/>
                    <a:lstStyle/>
                    <a:p>
                      <a:pPr algn="r">
                        <a:buNone/>
                      </a:pPr>
                      <a:r>
                        <a:rPr lang="it-IT" sz="1000">
                          <a:effectLst/>
                        </a:rPr>
                        <a:t>0.909338</a:t>
                      </a:r>
                    </a:p>
                  </a:txBody>
                  <a:tcPr marL="38679" marR="38679" marT="19339" marB="19339" anchor="ctr"/>
                </a:tc>
                <a:extLst>
                  <a:ext uri="{0D108BD9-81ED-4DB2-BD59-A6C34878D82A}">
                    <a16:rowId xmlns:a16="http://schemas.microsoft.com/office/drawing/2014/main" val="2776382568"/>
                  </a:ext>
                </a:extLst>
              </a:tr>
              <a:tr h="422337">
                <a:tc>
                  <a:txBody>
                    <a:bodyPr/>
                    <a:lstStyle/>
                    <a:p>
                      <a:pPr algn="r" fontAlgn="ctr">
                        <a:buNone/>
                      </a:pPr>
                      <a:r>
                        <a:rPr lang="it-IT" sz="900" b="1" dirty="0">
                          <a:effectLst/>
                        </a:rPr>
                        <a:t>Decision_Tree1</a:t>
                      </a:r>
                    </a:p>
                  </a:txBody>
                  <a:tcPr marL="38679" marR="38679" marT="19339" marB="19339" anchor="ctr"/>
                </a:tc>
                <a:tc>
                  <a:txBody>
                    <a:bodyPr/>
                    <a:lstStyle/>
                    <a:p>
                      <a:pPr algn="r">
                        <a:buNone/>
                      </a:pPr>
                      <a:r>
                        <a:rPr lang="it-IT" sz="1000">
                          <a:effectLst/>
                        </a:rPr>
                        <a:t>0.640496</a:t>
                      </a:r>
                    </a:p>
                  </a:txBody>
                  <a:tcPr marL="38679" marR="38679" marT="19339" marB="19339" anchor="ctr"/>
                </a:tc>
                <a:tc>
                  <a:txBody>
                    <a:bodyPr/>
                    <a:lstStyle/>
                    <a:p>
                      <a:pPr algn="r">
                        <a:buNone/>
                      </a:pPr>
                      <a:r>
                        <a:rPr lang="it-IT" sz="1000">
                          <a:effectLst/>
                        </a:rPr>
                        <a:t>0.652118</a:t>
                      </a:r>
                    </a:p>
                  </a:txBody>
                  <a:tcPr marL="38679" marR="38679" marT="19339" marB="19339" anchor="ctr"/>
                </a:tc>
                <a:tc>
                  <a:txBody>
                    <a:bodyPr/>
                    <a:lstStyle/>
                    <a:p>
                      <a:pPr algn="r">
                        <a:buNone/>
                      </a:pPr>
                      <a:r>
                        <a:rPr lang="it-IT" sz="1000">
                          <a:effectLst/>
                        </a:rPr>
                        <a:t>0.688104</a:t>
                      </a:r>
                    </a:p>
                  </a:txBody>
                  <a:tcPr marL="38679" marR="38679" marT="19339" marB="19339" anchor="ctr"/>
                </a:tc>
                <a:tc>
                  <a:txBody>
                    <a:bodyPr/>
                    <a:lstStyle/>
                    <a:p>
                      <a:pPr algn="r">
                        <a:buNone/>
                      </a:pPr>
                      <a:r>
                        <a:rPr lang="it-IT" sz="1000">
                          <a:effectLst/>
                        </a:rPr>
                        <a:t>0.640496</a:t>
                      </a:r>
                    </a:p>
                  </a:txBody>
                  <a:tcPr marL="38679" marR="38679" marT="19339" marB="19339" anchor="ctr"/>
                </a:tc>
                <a:tc>
                  <a:txBody>
                    <a:bodyPr/>
                    <a:lstStyle/>
                    <a:p>
                      <a:pPr algn="r">
                        <a:buNone/>
                      </a:pPr>
                      <a:r>
                        <a:rPr lang="it-IT" sz="1000">
                          <a:effectLst/>
                        </a:rPr>
                        <a:t>0.652207</a:t>
                      </a:r>
                    </a:p>
                  </a:txBody>
                  <a:tcPr marL="38679" marR="38679" marT="19339" marB="19339" anchor="ctr"/>
                </a:tc>
                <a:tc>
                  <a:txBody>
                    <a:bodyPr/>
                    <a:lstStyle/>
                    <a:p>
                      <a:pPr algn="r">
                        <a:buNone/>
                      </a:pPr>
                      <a:r>
                        <a:rPr lang="it-IT" sz="1000">
                          <a:effectLst/>
                        </a:rPr>
                        <a:t>0.635709</a:t>
                      </a:r>
                    </a:p>
                  </a:txBody>
                  <a:tcPr marL="38679" marR="38679" marT="19339" marB="19339" anchor="ctr"/>
                </a:tc>
                <a:tc>
                  <a:txBody>
                    <a:bodyPr/>
                    <a:lstStyle/>
                    <a:p>
                      <a:pPr algn="r">
                        <a:buNone/>
                      </a:pPr>
                      <a:r>
                        <a:rPr lang="it-IT" sz="1000">
                          <a:effectLst/>
                        </a:rPr>
                        <a:t>0.856708</a:t>
                      </a:r>
                    </a:p>
                  </a:txBody>
                  <a:tcPr marL="38679" marR="38679" marT="19339" marB="19339" anchor="ctr"/>
                </a:tc>
                <a:extLst>
                  <a:ext uri="{0D108BD9-81ED-4DB2-BD59-A6C34878D82A}">
                    <a16:rowId xmlns:a16="http://schemas.microsoft.com/office/drawing/2014/main" val="2080950406"/>
                  </a:ext>
                </a:extLst>
              </a:tr>
              <a:tr h="422337">
                <a:tc>
                  <a:txBody>
                    <a:bodyPr/>
                    <a:lstStyle/>
                    <a:p>
                      <a:pPr algn="r" fontAlgn="ctr">
                        <a:buNone/>
                      </a:pPr>
                      <a:r>
                        <a:rPr lang="it-IT" sz="900" b="1" dirty="0">
                          <a:effectLst/>
                        </a:rPr>
                        <a:t>Decision_Tree0</a:t>
                      </a:r>
                    </a:p>
                  </a:txBody>
                  <a:tcPr marL="38679" marR="38679" marT="19339" marB="19339" anchor="ctr"/>
                </a:tc>
                <a:tc>
                  <a:txBody>
                    <a:bodyPr/>
                    <a:lstStyle/>
                    <a:p>
                      <a:pPr algn="r">
                        <a:buNone/>
                      </a:pPr>
                      <a:r>
                        <a:rPr lang="it-IT" sz="1000">
                          <a:effectLst/>
                        </a:rPr>
                        <a:t>0.661157</a:t>
                      </a:r>
                    </a:p>
                  </a:txBody>
                  <a:tcPr marL="38679" marR="38679" marT="19339" marB="19339" anchor="ctr"/>
                </a:tc>
                <a:tc>
                  <a:txBody>
                    <a:bodyPr/>
                    <a:lstStyle/>
                    <a:p>
                      <a:pPr algn="r">
                        <a:buNone/>
                      </a:pPr>
                      <a:r>
                        <a:rPr lang="it-IT" sz="1000">
                          <a:effectLst/>
                        </a:rPr>
                        <a:t>0.646413</a:t>
                      </a:r>
                    </a:p>
                  </a:txBody>
                  <a:tcPr marL="38679" marR="38679" marT="19339" marB="19339" anchor="ctr"/>
                </a:tc>
                <a:tc>
                  <a:txBody>
                    <a:bodyPr/>
                    <a:lstStyle/>
                    <a:p>
                      <a:pPr algn="r">
                        <a:buNone/>
                      </a:pPr>
                      <a:r>
                        <a:rPr lang="it-IT" sz="1000">
                          <a:effectLst/>
                        </a:rPr>
                        <a:t>0.690373</a:t>
                      </a:r>
                    </a:p>
                  </a:txBody>
                  <a:tcPr marL="38679" marR="38679" marT="19339" marB="19339" anchor="ctr"/>
                </a:tc>
                <a:tc>
                  <a:txBody>
                    <a:bodyPr/>
                    <a:lstStyle/>
                    <a:p>
                      <a:pPr algn="r">
                        <a:buNone/>
                      </a:pPr>
                      <a:r>
                        <a:rPr lang="it-IT" sz="1000">
                          <a:effectLst/>
                        </a:rPr>
                        <a:t>0.661157</a:t>
                      </a:r>
                    </a:p>
                  </a:txBody>
                  <a:tcPr marL="38679" marR="38679" marT="19339" marB="19339" anchor="ctr"/>
                </a:tc>
                <a:tc>
                  <a:txBody>
                    <a:bodyPr/>
                    <a:lstStyle/>
                    <a:p>
                      <a:pPr algn="r">
                        <a:buNone/>
                      </a:pPr>
                      <a:r>
                        <a:rPr lang="it-IT" sz="1000">
                          <a:effectLst/>
                        </a:rPr>
                        <a:t>0.672628</a:t>
                      </a:r>
                    </a:p>
                  </a:txBody>
                  <a:tcPr marL="38679" marR="38679" marT="19339" marB="19339" anchor="ctr"/>
                </a:tc>
                <a:tc>
                  <a:txBody>
                    <a:bodyPr/>
                    <a:lstStyle/>
                    <a:p>
                      <a:pPr algn="r">
                        <a:buNone/>
                      </a:pPr>
                      <a:r>
                        <a:rPr lang="it-IT" sz="1000">
                          <a:effectLst/>
                        </a:rPr>
                        <a:t>0.654678</a:t>
                      </a:r>
                    </a:p>
                  </a:txBody>
                  <a:tcPr marL="38679" marR="38679" marT="19339" marB="19339" anchor="ctr"/>
                </a:tc>
                <a:tc>
                  <a:txBody>
                    <a:bodyPr/>
                    <a:lstStyle/>
                    <a:p>
                      <a:pPr algn="r">
                        <a:buNone/>
                      </a:pPr>
                      <a:r>
                        <a:rPr lang="it-IT" sz="1000" dirty="0">
                          <a:effectLst/>
                        </a:rPr>
                        <a:t>0.837981</a:t>
                      </a:r>
                    </a:p>
                  </a:txBody>
                  <a:tcPr marL="38679" marR="38679" marT="19339" marB="19339" anchor="ctr"/>
                </a:tc>
                <a:extLst>
                  <a:ext uri="{0D108BD9-81ED-4DB2-BD59-A6C34878D82A}">
                    <a16:rowId xmlns:a16="http://schemas.microsoft.com/office/drawing/2014/main" val="3823668102"/>
                  </a:ext>
                </a:extLst>
              </a:tr>
            </a:tbl>
          </a:graphicData>
        </a:graphic>
      </p:graphicFrame>
      <p:sp>
        <p:nvSpPr>
          <p:cNvPr id="7" name="Google Shape;245;p12">
            <a:extLst>
              <a:ext uri="{FF2B5EF4-FFF2-40B4-BE49-F238E27FC236}">
                <a16:creationId xmlns:a16="http://schemas.microsoft.com/office/drawing/2014/main" id="{B26BEAB7-3816-6C03-676E-C1DCA0858F7A}"/>
              </a:ext>
            </a:extLst>
          </p:cNvPr>
          <p:cNvSpPr/>
          <p:nvPr/>
        </p:nvSpPr>
        <p:spPr>
          <a:xfrm>
            <a:off x="11184293" y="13901"/>
            <a:ext cx="933061" cy="8955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noProof="0" dirty="0">
                <a:solidFill>
                  <a:schemeClr val="lt1"/>
                </a:solidFill>
                <a:latin typeface="Roboto"/>
                <a:ea typeface="Roboto"/>
                <a:cs typeface="Roboto"/>
                <a:sym typeface="Roboto"/>
              </a:rPr>
              <a:t>DS3</a:t>
            </a:r>
            <a:endParaRPr lang="en-US" u="sng" noProof="0" dirty="0"/>
          </a:p>
        </p:txBody>
      </p:sp>
      <p:sp>
        <p:nvSpPr>
          <p:cNvPr id="8" name="Google Shape;245;p12">
            <a:extLst>
              <a:ext uri="{FF2B5EF4-FFF2-40B4-BE49-F238E27FC236}">
                <a16:creationId xmlns:a16="http://schemas.microsoft.com/office/drawing/2014/main" id="{0E3D16C5-B1A3-DFC1-8304-606ED445AF66}"/>
              </a:ext>
            </a:extLst>
          </p:cNvPr>
          <p:cNvSpPr/>
          <p:nvPr/>
        </p:nvSpPr>
        <p:spPr>
          <a:xfrm>
            <a:off x="11184292" y="5722872"/>
            <a:ext cx="933061" cy="8955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noProof="0" dirty="0">
                <a:solidFill>
                  <a:schemeClr val="lt1"/>
                </a:solidFill>
                <a:latin typeface="Roboto"/>
                <a:ea typeface="Roboto"/>
                <a:cs typeface="Roboto"/>
                <a:sym typeface="Roboto"/>
              </a:rPr>
              <a:t>DS4</a:t>
            </a:r>
            <a:endParaRPr lang="en-US" u="sng" noProof="0" dirty="0"/>
          </a:p>
        </p:txBody>
      </p:sp>
      <p:sp>
        <p:nvSpPr>
          <p:cNvPr id="9" name="Arrow: Right 21">
            <a:extLst>
              <a:ext uri="{FF2B5EF4-FFF2-40B4-BE49-F238E27FC236}">
                <a16:creationId xmlns:a16="http://schemas.microsoft.com/office/drawing/2014/main" id="{868E907B-2770-215D-55E3-8F13692D44E8}"/>
              </a:ext>
            </a:extLst>
          </p:cNvPr>
          <p:cNvSpPr/>
          <p:nvPr/>
        </p:nvSpPr>
        <p:spPr>
          <a:xfrm rot="16200000">
            <a:off x="11293657" y="5095428"/>
            <a:ext cx="714329" cy="359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21">
            <a:extLst>
              <a:ext uri="{FF2B5EF4-FFF2-40B4-BE49-F238E27FC236}">
                <a16:creationId xmlns:a16="http://schemas.microsoft.com/office/drawing/2014/main" id="{13E2FDC7-FB11-F565-CF37-D220FDE05DF1}"/>
              </a:ext>
            </a:extLst>
          </p:cNvPr>
          <p:cNvSpPr/>
          <p:nvPr/>
        </p:nvSpPr>
        <p:spPr>
          <a:xfrm rot="5400000">
            <a:off x="11305050" y="1177522"/>
            <a:ext cx="714329" cy="359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Google Shape;247;p12">
            <a:extLst>
              <a:ext uri="{FF2B5EF4-FFF2-40B4-BE49-F238E27FC236}">
                <a16:creationId xmlns:a16="http://schemas.microsoft.com/office/drawing/2014/main" id="{11BE1F0A-F032-AF21-3EAE-CE617529FEBE}"/>
              </a:ext>
            </a:extLst>
          </p:cNvPr>
          <p:cNvSpPr txBox="1"/>
          <p:nvPr/>
        </p:nvSpPr>
        <p:spPr>
          <a:xfrm>
            <a:off x="11221000" y="1714364"/>
            <a:ext cx="882427" cy="598251"/>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sz="1800" dirty="0">
                <a:solidFill>
                  <a:schemeClr val="dk1"/>
                </a:solidFill>
                <a:latin typeface="Roboto"/>
                <a:ea typeface="Roboto"/>
                <a:cs typeface="Roboto"/>
                <a:sym typeface="Roboto"/>
              </a:rPr>
              <a:t>“…0”</a:t>
            </a:r>
            <a:endParaRPr lang="en-US" sz="1800" noProof="0" dirty="0"/>
          </a:p>
        </p:txBody>
      </p:sp>
      <p:sp>
        <p:nvSpPr>
          <p:cNvPr id="14" name="Google Shape;247;p12">
            <a:extLst>
              <a:ext uri="{FF2B5EF4-FFF2-40B4-BE49-F238E27FC236}">
                <a16:creationId xmlns:a16="http://schemas.microsoft.com/office/drawing/2014/main" id="{E9A610FC-61F0-3325-B683-9C5956FF361A}"/>
              </a:ext>
            </a:extLst>
          </p:cNvPr>
          <p:cNvSpPr txBox="1"/>
          <p:nvPr/>
        </p:nvSpPr>
        <p:spPr>
          <a:xfrm>
            <a:off x="11209607" y="4528212"/>
            <a:ext cx="882427" cy="598251"/>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sz="1800" dirty="0">
                <a:solidFill>
                  <a:schemeClr val="dk1"/>
                </a:solidFill>
                <a:latin typeface="Roboto"/>
                <a:ea typeface="Roboto"/>
                <a:cs typeface="Roboto"/>
                <a:sym typeface="Roboto"/>
              </a:rPr>
              <a:t>“…1”</a:t>
            </a:r>
            <a:endParaRPr lang="en-US" sz="1800" noProof="0" dirty="0"/>
          </a:p>
        </p:txBody>
      </p:sp>
    </p:spTree>
    <p:extLst>
      <p:ext uri="{BB962C8B-B14F-4D97-AF65-F5344CB8AC3E}">
        <p14:creationId xmlns:p14="http://schemas.microsoft.com/office/powerpoint/2010/main" val="2685435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a:extLst>
            <a:ext uri="{FF2B5EF4-FFF2-40B4-BE49-F238E27FC236}">
              <a16:creationId xmlns:a16="http://schemas.microsoft.com/office/drawing/2014/main" id="{59B2A033-6D3D-4662-489F-8BA1506E3694}"/>
            </a:ext>
          </a:extLst>
        </p:cNvPr>
        <p:cNvGrpSpPr/>
        <p:nvPr/>
      </p:nvGrpSpPr>
      <p:grpSpPr>
        <a:xfrm>
          <a:off x="0" y="0"/>
          <a:ext cx="0" cy="0"/>
          <a:chOff x="0" y="0"/>
          <a:chExt cx="0" cy="0"/>
        </a:xfrm>
      </p:grpSpPr>
      <p:sp>
        <p:nvSpPr>
          <p:cNvPr id="219" name="Google Shape;219;p11">
            <a:extLst>
              <a:ext uri="{FF2B5EF4-FFF2-40B4-BE49-F238E27FC236}">
                <a16:creationId xmlns:a16="http://schemas.microsoft.com/office/drawing/2014/main" id="{72DEAB32-C34D-6CC0-E93C-08E375CBF4A9}"/>
              </a:ext>
            </a:extLst>
          </p:cNvPr>
          <p:cNvSpPr/>
          <p:nvPr/>
        </p:nvSpPr>
        <p:spPr>
          <a:xfrm>
            <a:off x="7697972" y="0"/>
            <a:ext cx="4494028"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220" name="Google Shape;220;p11">
            <a:extLst>
              <a:ext uri="{FF2B5EF4-FFF2-40B4-BE49-F238E27FC236}">
                <a16:creationId xmlns:a16="http://schemas.microsoft.com/office/drawing/2014/main" id="{E489BC91-2647-6AEA-1FCD-3BAF748898BC}"/>
              </a:ext>
            </a:extLst>
          </p:cNvPr>
          <p:cNvSpPr txBox="1"/>
          <p:nvPr/>
        </p:nvSpPr>
        <p:spPr>
          <a:xfrm>
            <a:off x="927616" y="857011"/>
            <a:ext cx="10342245" cy="895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Model Choosing</a:t>
            </a:r>
            <a:endParaRPr lang="en-US" noProof="0" dirty="0"/>
          </a:p>
        </p:txBody>
      </p:sp>
      <p:sp>
        <p:nvSpPr>
          <p:cNvPr id="221" name="Google Shape;221;p11">
            <a:extLst>
              <a:ext uri="{FF2B5EF4-FFF2-40B4-BE49-F238E27FC236}">
                <a16:creationId xmlns:a16="http://schemas.microsoft.com/office/drawing/2014/main" id="{88A5CC29-E590-C4E8-9B52-7E7CEFDD1CE6}"/>
              </a:ext>
            </a:extLst>
          </p:cNvPr>
          <p:cNvSpPr txBox="1"/>
          <p:nvPr/>
        </p:nvSpPr>
        <p:spPr>
          <a:xfrm>
            <a:off x="503853" y="549275"/>
            <a:ext cx="423763"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IV</a:t>
            </a:r>
          </a:p>
        </p:txBody>
      </p:sp>
      <p:sp>
        <p:nvSpPr>
          <p:cNvPr id="222" name="Google Shape;222;p11">
            <a:extLst>
              <a:ext uri="{FF2B5EF4-FFF2-40B4-BE49-F238E27FC236}">
                <a16:creationId xmlns:a16="http://schemas.microsoft.com/office/drawing/2014/main" id="{B823A998-6A32-960A-6D4D-54CAD58AC3A0}"/>
              </a:ext>
            </a:extLst>
          </p:cNvPr>
          <p:cNvSpPr txBox="1"/>
          <p:nvPr/>
        </p:nvSpPr>
        <p:spPr>
          <a:xfrm>
            <a:off x="843555" y="549275"/>
            <a:ext cx="25621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Classification &amp; Results</a:t>
            </a:r>
          </a:p>
        </p:txBody>
      </p:sp>
      <p:sp>
        <p:nvSpPr>
          <p:cNvPr id="223" name="Google Shape;223;p11">
            <a:extLst>
              <a:ext uri="{FF2B5EF4-FFF2-40B4-BE49-F238E27FC236}">
                <a16:creationId xmlns:a16="http://schemas.microsoft.com/office/drawing/2014/main" id="{829EC672-9385-10F1-156D-AEE02F85F3C4}"/>
              </a:ext>
            </a:extLst>
          </p:cNvPr>
          <p:cNvSpPr txBox="1"/>
          <p:nvPr/>
        </p:nvSpPr>
        <p:spPr>
          <a:xfrm>
            <a:off x="503852" y="1875454"/>
            <a:ext cx="6904653" cy="3727678"/>
          </a:xfrm>
          <a:prstGeom prst="rect">
            <a:avLst/>
          </a:prstGeom>
          <a:noFill/>
          <a:ln>
            <a:noFill/>
          </a:ln>
        </p:spPr>
        <p:txBody>
          <a:bodyPr spcFirstLastPara="1" wrap="square" lIns="91425" tIns="45700" rIns="91425" bIns="45700" anchor="t" anchorCtr="0">
            <a:noAutofit/>
          </a:bodyPr>
          <a:lstStyle/>
          <a:p>
            <a:pPr marL="342900" lvl="0" indent="-342900">
              <a:buClr>
                <a:schemeClr val="dk1"/>
              </a:buClr>
              <a:buSzPts val="2000"/>
              <a:buFont typeface="Arial" panose="020B0604020202020204" pitchFamily="34" charset="0"/>
              <a:buChar char="•"/>
            </a:pPr>
            <a:r>
              <a:rPr lang="en-US" sz="1800" b="1" dirty="0">
                <a:solidFill>
                  <a:schemeClr val="dk1"/>
                </a:solidFill>
                <a:latin typeface="Roboto"/>
                <a:ea typeface="Roboto"/>
                <a:cs typeface="Roboto"/>
                <a:sym typeface="Roboto"/>
              </a:rPr>
              <a:t>With CDRSB, LDELTOTAL, and mPACCdigit: (DS1, DS2)</a:t>
            </a:r>
            <a:br>
              <a:rPr lang="en-US" sz="1800" dirty="0">
                <a:solidFill>
                  <a:schemeClr val="dk1"/>
                </a:solidFill>
                <a:latin typeface="Roboto"/>
                <a:ea typeface="Roboto"/>
                <a:cs typeface="Roboto"/>
                <a:sym typeface="Roboto"/>
              </a:rPr>
            </a:br>
            <a:r>
              <a:rPr lang="en-US" sz="1800" dirty="0">
                <a:solidFill>
                  <a:schemeClr val="dk1"/>
                </a:solidFill>
                <a:latin typeface="Roboto"/>
                <a:ea typeface="Roboto"/>
                <a:cs typeface="Roboto"/>
                <a:sym typeface="Roboto"/>
              </a:rPr>
              <a:t>Random Forest1 was chosen as the main model and Decision Tree1 as the XAI, due to the best metrics (balanced accuracy, F1, ROC-AUC).</a:t>
            </a:r>
          </a:p>
          <a:p>
            <a:pPr marL="342900" lvl="0" indent="-342900">
              <a:buClr>
                <a:schemeClr val="dk1"/>
              </a:buClr>
              <a:buSzPts val="2000"/>
              <a:buFont typeface="Arial" panose="020B0604020202020204" pitchFamily="34" charset="0"/>
              <a:buChar char="•"/>
            </a:pPr>
            <a:endParaRPr lang="en-US" sz="1800" dirty="0">
              <a:solidFill>
                <a:schemeClr val="dk1"/>
              </a:solidFill>
              <a:latin typeface="Roboto"/>
              <a:ea typeface="Roboto"/>
              <a:cs typeface="Roboto"/>
              <a:sym typeface="Roboto"/>
            </a:endParaRPr>
          </a:p>
          <a:p>
            <a:pPr marL="342900" lvl="0" indent="-342900">
              <a:buClr>
                <a:schemeClr val="dk1"/>
              </a:buClr>
              <a:buSzPts val="2000"/>
              <a:buFont typeface="Arial" panose="020B0604020202020204" pitchFamily="34" charset="0"/>
              <a:buChar char="•"/>
            </a:pPr>
            <a:r>
              <a:rPr lang="en-US" sz="1800" b="1" dirty="0">
                <a:solidFill>
                  <a:schemeClr val="dk1"/>
                </a:solidFill>
                <a:latin typeface="Roboto"/>
                <a:ea typeface="Roboto"/>
                <a:cs typeface="Roboto"/>
                <a:sym typeface="Roboto"/>
              </a:rPr>
              <a:t>Without CDRSB, LDELTOTAL, and mPACCdigit: (DS3, DS4)</a:t>
            </a:r>
            <a:br>
              <a:rPr lang="en-US" sz="1800" b="1" dirty="0">
                <a:solidFill>
                  <a:schemeClr val="dk1"/>
                </a:solidFill>
                <a:latin typeface="Roboto"/>
                <a:ea typeface="Roboto"/>
                <a:cs typeface="Roboto"/>
                <a:sym typeface="Roboto"/>
              </a:rPr>
            </a:br>
            <a:r>
              <a:rPr lang="en-US" sz="1800" dirty="0">
                <a:solidFill>
                  <a:schemeClr val="dk1"/>
                </a:solidFill>
                <a:latin typeface="Roboto"/>
                <a:ea typeface="Roboto"/>
                <a:cs typeface="Roboto"/>
                <a:sym typeface="Roboto"/>
              </a:rPr>
              <a:t>XGBoost1 was chosen as the main model and Decision Tree1 as the XAI, based on testing performance.</a:t>
            </a:r>
          </a:p>
          <a:p>
            <a:pPr marL="342900" lvl="0" indent="-342900">
              <a:buClr>
                <a:schemeClr val="dk1"/>
              </a:buClr>
              <a:buSzPts val="2000"/>
              <a:buFont typeface="Arial" panose="020B0604020202020204" pitchFamily="34" charset="0"/>
              <a:buChar char="•"/>
            </a:pPr>
            <a:endParaRPr lang="en-US" sz="1800" dirty="0">
              <a:solidFill>
                <a:schemeClr val="dk1"/>
              </a:solidFill>
              <a:latin typeface="Roboto"/>
              <a:ea typeface="Roboto"/>
              <a:cs typeface="Roboto"/>
              <a:sym typeface="Roboto"/>
            </a:endParaRPr>
          </a:p>
          <a:p>
            <a:pPr marL="342900" lvl="0" indent="-342900">
              <a:buClr>
                <a:schemeClr val="dk1"/>
              </a:buClr>
              <a:buSzPts val="2000"/>
              <a:buFont typeface="Arial" panose="020B0604020202020204" pitchFamily="34" charset="0"/>
              <a:buChar char="•"/>
            </a:pPr>
            <a:r>
              <a:rPr lang="en-US" sz="1800" dirty="0">
                <a:solidFill>
                  <a:schemeClr val="dk1"/>
                </a:solidFill>
                <a:latin typeface="Roboto"/>
                <a:ea typeface="Roboto"/>
                <a:cs typeface="Roboto"/>
                <a:sym typeface="Roboto"/>
              </a:rPr>
              <a:t>The saved models are </a:t>
            </a:r>
            <a:r>
              <a:rPr lang="en-US" sz="1800" b="1" dirty="0">
                <a:solidFill>
                  <a:schemeClr val="dk1"/>
                </a:solidFill>
                <a:latin typeface="Roboto"/>
                <a:ea typeface="Roboto"/>
                <a:cs typeface="Roboto"/>
                <a:sym typeface="Roboto"/>
              </a:rPr>
              <a:t>Model1.pkl </a:t>
            </a:r>
            <a:r>
              <a:rPr lang="en-US" sz="1800" dirty="0">
                <a:solidFill>
                  <a:schemeClr val="dk1"/>
                </a:solidFill>
                <a:latin typeface="Roboto"/>
                <a:ea typeface="Roboto"/>
                <a:cs typeface="Roboto"/>
                <a:sym typeface="Roboto"/>
              </a:rPr>
              <a:t>(1/RandomForest1), </a:t>
            </a:r>
            <a:r>
              <a:rPr lang="en-US" sz="1800" b="1" dirty="0">
                <a:solidFill>
                  <a:schemeClr val="dk1"/>
                </a:solidFill>
                <a:latin typeface="Roboto"/>
                <a:ea typeface="Roboto"/>
                <a:cs typeface="Roboto"/>
                <a:sym typeface="Roboto"/>
              </a:rPr>
              <a:t>XAIModel1.pkl </a:t>
            </a:r>
            <a:r>
              <a:rPr lang="en-US" sz="1800" dirty="0">
                <a:solidFill>
                  <a:schemeClr val="dk1"/>
                </a:solidFill>
                <a:latin typeface="Roboto"/>
                <a:ea typeface="Roboto"/>
                <a:cs typeface="Roboto"/>
                <a:sym typeface="Roboto"/>
              </a:rPr>
              <a:t>(1/Decision Tree1), </a:t>
            </a:r>
            <a:r>
              <a:rPr lang="en-US" sz="1800" b="1" dirty="0">
                <a:solidFill>
                  <a:schemeClr val="dk1"/>
                </a:solidFill>
                <a:latin typeface="Roboto"/>
                <a:ea typeface="Roboto"/>
                <a:cs typeface="Roboto"/>
                <a:sym typeface="Roboto"/>
              </a:rPr>
              <a:t>Model2.pkl </a:t>
            </a:r>
            <a:r>
              <a:rPr lang="en-US" sz="1800" dirty="0">
                <a:solidFill>
                  <a:schemeClr val="dk1"/>
                </a:solidFill>
                <a:latin typeface="Roboto"/>
                <a:ea typeface="Roboto"/>
                <a:cs typeface="Roboto"/>
                <a:sym typeface="Roboto"/>
              </a:rPr>
              <a:t>(2/XGBoost1), and </a:t>
            </a:r>
            <a:r>
              <a:rPr lang="en-US" sz="1800" b="1" dirty="0">
                <a:solidFill>
                  <a:schemeClr val="dk1"/>
                </a:solidFill>
                <a:latin typeface="Roboto"/>
                <a:ea typeface="Roboto"/>
                <a:cs typeface="Roboto"/>
                <a:sym typeface="Roboto"/>
              </a:rPr>
              <a:t>XAIModel2.pkl </a:t>
            </a:r>
            <a:r>
              <a:rPr lang="en-US" sz="1800" dirty="0">
                <a:solidFill>
                  <a:schemeClr val="dk1"/>
                </a:solidFill>
                <a:latin typeface="Roboto"/>
                <a:ea typeface="Roboto"/>
                <a:cs typeface="Roboto"/>
                <a:sym typeface="Roboto"/>
              </a:rPr>
              <a:t>(2/Decision Tree1).</a:t>
            </a:r>
            <a:endParaRPr lang="en-US" sz="1800" noProof="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393481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4">
          <a:extLst>
            <a:ext uri="{FF2B5EF4-FFF2-40B4-BE49-F238E27FC236}">
              <a16:creationId xmlns:a16="http://schemas.microsoft.com/office/drawing/2014/main" id="{900E9608-640B-06F7-2A11-5034B9B84E76}"/>
            </a:ext>
          </a:extLst>
        </p:cNvPr>
        <p:cNvGrpSpPr/>
        <p:nvPr/>
      </p:nvGrpSpPr>
      <p:grpSpPr>
        <a:xfrm>
          <a:off x="0" y="0"/>
          <a:ext cx="0" cy="0"/>
          <a:chOff x="0" y="0"/>
          <a:chExt cx="0" cy="0"/>
        </a:xfrm>
      </p:grpSpPr>
      <p:sp>
        <p:nvSpPr>
          <p:cNvPr id="185" name="Google Shape;185;p8">
            <a:extLst>
              <a:ext uri="{FF2B5EF4-FFF2-40B4-BE49-F238E27FC236}">
                <a16:creationId xmlns:a16="http://schemas.microsoft.com/office/drawing/2014/main" id="{436DEB5C-9104-1E09-263C-2E6AD92ED18E}"/>
              </a:ext>
            </a:extLst>
          </p:cNvPr>
          <p:cNvSpPr txBox="1">
            <a:spLocks noGrp="1"/>
          </p:cNvSpPr>
          <p:nvPr>
            <p:ph type="title"/>
          </p:nvPr>
        </p:nvSpPr>
        <p:spPr>
          <a:xfrm>
            <a:off x="927616" y="1874143"/>
            <a:ext cx="10273783" cy="1360669"/>
          </a:xfrm>
          <a:prstGeom prst="rect">
            <a:avLst/>
          </a:prstGeom>
          <a:noFill/>
          <a:ln>
            <a:noFill/>
          </a:ln>
        </p:spPr>
        <p:txBody>
          <a:bodyPr spcFirstLastPara="1" wrap="square" lIns="91425" tIns="45700" rIns="91425" bIns="45700" anchor="ctr" anchorCtr="0">
            <a:noAutofit/>
          </a:bodyPr>
          <a:lstStyle/>
          <a:p>
            <a:pPr lvl="0" algn="ctr">
              <a:buClr>
                <a:schemeClr val="lt1"/>
              </a:buClr>
              <a:buSzPts val="3200"/>
            </a:pPr>
            <a:r>
              <a:rPr lang="en-US" sz="4000" b="1" noProof="0" dirty="0">
                <a:solidFill>
                  <a:schemeClr val="lt1"/>
                </a:solidFill>
                <a:latin typeface="Roboto Medium"/>
                <a:ea typeface="Roboto Medium"/>
                <a:cs typeface="Roboto Medium"/>
                <a:sym typeface="Roboto Medium"/>
              </a:rPr>
              <a:t>Applications &amp; Conclusions</a:t>
            </a:r>
            <a:endParaRPr lang="en-US" sz="4000" noProof="0" dirty="0"/>
          </a:p>
        </p:txBody>
      </p:sp>
    </p:spTree>
    <p:extLst>
      <p:ext uri="{BB962C8B-B14F-4D97-AF65-F5344CB8AC3E}">
        <p14:creationId xmlns:p14="http://schemas.microsoft.com/office/powerpoint/2010/main" val="2571025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5" name="Google Shape;165;p6"/>
          <p:cNvSpPr txBox="1"/>
          <p:nvPr/>
        </p:nvSpPr>
        <p:spPr>
          <a:xfrm>
            <a:off x="596707" y="101406"/>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V</a:t>
            </a:r>
          </a:p>
        </p:txBody>
      </p:sp>
      <p:sp>
        <p:nvSpPr>
          <p:cNvPr id="166" name="Google Shape;166;p6"/>
          <p:cNvSpPr txBox="1"/>
          <p:nvPr/>
        </p:nvSpPr>
        <p:spPr>
          <a:xfrm>
            <a:off x="852885" y="101406"/>
            <a:ext cx="3109013" cy="307736"/>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dirty="0">
                <a:solidFill>
                  <a:schemeClr val="accent1"/>
                </a:solidFill>
                <a:latin typeface="Roboto"/>
                <a:ea typeface="Roboto"/>
                <a:cs typeface="Roboto"/>
                <a:sym typeface="Roboto"/>
              </a:rPr>
              <a:t>Applications &amp; Conclusions</a:t>
            </a:r>
            <a:endParaRPr lang="en-US" sz="1400" u="none" strike="noStrike" cap="none" noProof="0" dirty="0">
              <a:solidFill>
                <a:schemeClr val="accent1"/>
              </a:solidFill>
              <a:latin typeface="Roboto"/>
              <a:ea typeface="Roboto"/>
              <a:cs typeface="Roboto"/>
              <a:sym typeface="Roboto"/>
            </a:endParaRPr>
          </a:p>
        </p:txBody>
      </p:sp>
      <p:pic>
        <p:nvPicPr>
          <p:cNvPr id="9" name="Immagine 8">
            <a:extLst>
              <a:ext uri="{FF2B5EF4-FFF2-40B4-BE49-F238E27FC236}">
                <a16:creationId xmlns:a16="http://schemas.microsoft.com/office/drawing/2014/main" id="{F3A7213D-C30A-7210-BC7D-69894359148F}"/>
              </a:ext>
            </a:extLst>
          </p:cNvPr>
          <p:cNvPicPr>
            <a:picLocks noChangeAspect="1"/>
          </p:cNvPicPr>
          <p:nvPr/>
        </p:nvPicPr>
        <p:blipFill>
          <a:blip r:embed="rId3"/>
          <a:stretch>
            <a:fillRect/>
          </a:stretch>
        </p:blipFill>
        <p:spPr>
          <a:xfrm>
            <a:off x="-1" y="912996"/>
            <a:ext cx="6094800" cy="2890799"/>
          </a:xfrm>
          <a:prstGeom prst="rect">
            <a:avLst/>
          </a:prstGeom>
        </p:spPr>
      </p:pic>
      <p:pic>
        <p:nvPicPr>
          <p:cNvPr id="11" name="Immagine 10">
            <a:extLst>
              <a:ext uri="{FF2B5EF4-FFF2-40B4-BE49-F238E27FC236}">
                <a16:creationId xmlns:a16="http://schemas.microsoft.com/office/drawing/2014/main" id="{9E9DA562-02D2-1961-3E70-6604AEC200DA}"/>
              </a:ext>
            </a:extLst>
          </p:cNvPr>
          <p:cNvPicPr>
            <a:picLocks noChangeAspect="1"/>
          </p:cNvPicPr>
          <p:nvPr/>
        </p:nvPicPr>
        <p:blipFill>
          <a:blip r:embed="rId4"/>
          <a:stretch>
            <a:fillRect/>
          </a:stretch>
        </p:blipFill>
        <p:spPr>
          <a:xfrm>
            <a:off x="6114637" y="912995"/>
            <a:ext cx="6077363" cy="2890800"/>
          </a:xfrm>
          <a:prstGeom prst="rect">
            <a:avLst/>
          </a:prstGeom>
        </p:spPr>
      </p:pic>
      <p:pic>
        <p:nvPicPr>
          <p:cNvPr id="13" name="Immagine 12">
            <a:extLst>
              <a:ext uri="{FF2B5EF4-FFF2-40B4-BE49-F238E27FC236}">
                <a16:creationId xmlns:a16="http://schemas.microsoft.com/office/drawing/2014/main" id="{E64D7911-4188-F04B-262C-058ADE477D0D}"/>
              </a:ext>
            </a:extLst>
          </p:cNvPr>
          <p:cNvPicPr>
            <a:picLocks noChangeAspect="1"/>
          </p:cNvPicPr>
          <p:nvPr/>
        </p:nvPicPr>
        <p:blipFill>
          <a:blip r:embed="rId5"/>
          <a:stretch>
            <a:fillRect/>
          </a:stretch>
        </p:blipFill>
        <p:spPr>
          <a:xfrm>
            <a:off x="-19839" y="3803794"/>
            <a:ext cx="6094800" cy="3054205"/>
          </a:xfrm>
          <a:prstGeom prst="rect">
            <a:avLst/>
          </a:prstGeom>
        </p:spPr>
      </p:pic>
      <p:pic>
        <p:nvPicPr>
          <p:cNvPr id="15" name="Immagine 14">
            <a:extLst>
              <a:ext uri="{FF2B5EF4-FFF2-40B4-BE49-F238E27FC236}">
                <a16:creationId xmlns:a16="http://schemas.microsoft.com/office/drawing/2014/main" id="{6EED54E4-5367-C8FD-F299-2AA9AC96FDAC}"/>
              </a:ext>
            </a:extLst>
          </p:cNvPr>
          <p:cNvPicPr>
            <a:picLocks noChangeAspect="1"/>
          </p:cNvPicPr>
          <p:nvPr/>
        </p:nvPicPr>
        <p:blipFill>
          <a:blip r:embed="rId6"/>
          <a:stretch>
            <a:fillRect/>
          </a:stretch>
        </p:blipFill>
        <p:spPr>
          <a:xfrm>
            <a:off x="6114636" y="3803793"/>
            <a:ext cx="6077363" cy="3063371"/>
          </a:xfrm>
          <a:prstGeom prst="rect">
            <a:avLst/>
          </a:prstGeom>
        </p:spPr>
      </p:pic>
      <p:sp>
        <p:nvSpPr>
          <p:cNvPr id="18" name="Google Shape;220;p11">
            <a:extLst>
              <a:ext uri="{FF2B5EF4-FFF2-40B4-BE49-F238E27FC236}">
                <a16:creationId xmlns:a16="http://schemas.microsoft.com/office/drawing/2014/main" id="{0C1716D5-514A-DEBD-4DF7-23E40AE78892}"/>
              </a:ext>
            </a:extLst>
          </p:cNvPr>
          <p:cNvSpPr txBox="1"/>
          <p:nvPr/>
        </p:nvSpPr>
        <p:spPr>
          <a:xfrm>
            <a:off x="5107731" y="0"/>
            <a:ext cx="6969970" cy="895532"/>
          </a:xfrm>
          <a:prstGeom prst="rect">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App</a:t>
            </a:r>
            <a:endParaRPr lang="en-US" noProof="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a:extLst>
            <a:ext uri="{FF2B5EF4-FFF2-40B4-BE49-F238E27FC236}">
              <a16:creationId xmlns:a16="http://schemas.microsoft.com/office/drawing/2014/main" id="{E07BC818-7725-A202-D8D4-D09DED40CC3E}"/>
            </a:ext>
          </a:extLst>
        </p:cNvPr>
        <p:cNvGrpSpPr/>
        <p:nvPr/>
      </p:nvGrpSpPr>
      <p:grpSpPr>
        <a:xfrm>
          <a:off x="0" y="0"/>
          <a:ext cx="0" cy="0"/>
          <a:chOff x="0" y="0"/>
          <a:chExt cx="0" cy="0"/>
        </a:xfrm>
      </p:grpSpPr>
      <p:sp>
        <p:nvSpPr>
          <p:cNvPr id="219" name="Google Shape;219;p11">
            <a:extLst>
              <a:ext uri="{FF2B5EF4-FFF2-40B4-BE49-F238E27FC236}">
                <a16:creationId xmlns:a16="http://schemas.microsoft.com/office/drawing/2014/main" id="{E7FAA0AD-730A-FC37-8D26-5FAEDCC699F8}"/>
              </a:ext>
            </a:extLst>
          </p:cNvPr>
          <p:cNvSpPr/>
          <p:nvPr/>
        </p:nvSpPr>
        <p:spPr>
          <a:xfrm>
            <a:off x="7697972" y="0"/>
            <a:ext cx="4494028"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220" name="Google Shape;220;p11">
            <a:extLst>
              <a:ext uri="{FF2B5EF4-FFF2-40B4-BE49-F238E27FC236}">
                <a16:creationId xmlns:a16="http://schemas.microsoft.com/office/drawing/2014/main" id="{DEF4E4D0-F26E-FEF9-FDD0-3F5CD1B9F838}"/>
              </a:ext>
            </a:extLst>
          </p:cNvPr>
          <p:cNvSpPr txBox="1"/>
          <p:nvPr/>
        </p:nvSpPr>
        <p:spPr>
          <a:xfrm>
            <a:off x="927616" y="857011"/>
            <a:ext cx="10342245" cy="895532"/>
          </a:xfrm>
          <a:prstGeom prst="rect">
            <a:avLst/>
          </a:prstGeom>
          <a:noFill/>
          <a:ln>
            <a:noFill/>
          </a:ln>
        </p:spPr>
        <p:txBody>
          <a:bodyPr spcFirstLastPara="1" wrap="square" lIns="91425" tIns="45700" rIns="91425" bIns="45700" anchor="ctr" anchorCtr="0">
            <a:normAutofit/>
          </a:bodyPr>
          <a:lstStyle/>
          <a:p>
            <a:pPr marL="0" marR="0" lvl="0" indent="0" algn="just"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Conclusions</a:t>
            </a:r>
            <a:endParaRPr lang="en-US" noProof="0" dirty="0"/>
          </a:p>
        </p:txBody>
      </p:sp>
      <p:sp>
        <p:nvSpPr>
          <p:cNvPr id="221" name="Google Shape;221;p11">
            <a:extLst>
              <a:ext uri="{FF2B5EF4-FFF2-40B4-BE49-F238E27FC236}">
                <a16:creationId xmlns:a16="http://schemas.microsoft.com/office/drawing/2014/main" id="{9731CB4E-7B6D-76AF-5F1A-6559E8D11057}"/>
              </a:ext>
            </a:extLst>
          </p:cNvPr>
          <p:cNvSpPr txBox="1"/>
          <p:nvPr/>
        </p:nvSpPr>
        <p:spPr>
          <a:xfrm>
            <a:off x="503853" y="549275"/>
            <a:ext cx="423763"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V</a:t>
            </a:r>
          </a:p>
        </p:txBody>
      </p:sp>
      <p:sp>
        <p:nvSpPr>
          <p:cNvPr id="222" name="Google Shape;222;p11">
            <a:extLst>
              <a:ext uri="{FF2B5EF4-FFF2-40B4-BE49-F238E27FC236}">
                <a16:creationId xmlns:a16="http://schemas.microsoft.com/office/drawing/2014/main" id="{145ADCF0-10F7-E032-3A6B-065E63218272}"/>
              </a:ext>
            </a:extLst>
          </p:cNvPr>
          <p:cNvSpPr txBox="1"/>
          <p:nvPr/>
        </p:nvSpPr>
        <p:spPr>
          <a:xfrm>
            <a:off x="843555" y="549275"/>
            <a:ext cx="2562118" cy="307777"/>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dirty="0">
                <a:solidFill>
                  <a:schemeClr val="accent1"/>
                </a:solidFill>
                <a:latin typeface="Roboto"/>
                <a:ea typeface="Roboto"/>
                <a:cs typeface="Roboto"/>
                <a:sym typeface="Roboto"/>
              </a:rPr>
              <a:t>Applications &amp; Conclusions</a:t>
            </a:r>
            <a:endParaRPr lang="en-US" sz="1400" u="none" strike="noStrike" cap="none" noProof="0" dirty="0">
              <a:solidFill>
                <a:schemeClr val="accent1"/>
              </a:solidFill>
              <a:latin typeface="Roboto"/>
              <a:ea typeface="Roboto"/>
              <a:cs typeface="Roboto"/>
              <a:sym typeface="Roboto"/>
            </a:endParaRPr>
          </a:p>
        </p:txBody>
      </p:sp>
      <p:sp>
        <p:nvSpPr>
          <p:cNvPr id="223" name="Google Shape;223;p11">
            <a:extLst>
              <a:ext uri="{FF2B5EF4-FFF2-40B4-BE49-F238E27FC236}">
                <a16:creationId xmlns:a16="http://schemas.microsoft.com/office/drawing/2014/main" id="{1AC99EC8-EA55-14AB-9069-D25BA7C5668E}"/>
              </a:ext>
            </a:extLst>
          </p:cNvPr>
          <p:cNvSpPr txBox="1"/>
          <p:nvPr/>
        </p:nvSpPr>
        <p:spPr>
          <a:xfrm>
            <a:off x="503852" y="1875454"/>
            <a:ext cx="6904653" cy="4805264"/>
          </a:xfrm>
          <a:prstGeom prst="rect">
            <a:avLst/>
          </a:prstGeom>
          <a:noFill/>
          <a:ln>
            <a:noFill/>
          </a:ln>
        </p:spPr>
        <p:txBody>
          <a:bodyPr spcFirstLastPara="1" wrap="square" lIns="91425" tIns="45700" rIns="91425" bIns="45700" anchor="t" anchorCtr="0">
            <a:noAutofit/>
          </a:bodyPr>
          <a:lstStyle/>
          <a:p>
            <a:pPr marL="342900" lvl="0" indent="-342900">
              <a:buClr>
                <a:schemeClr val="dk1"/>
              </a:buClr>
              <a:buSzPts val="2000"/>
              <a:buFont typeface="Arial" panose="020B0604020202020204" pitchFamily="34" charset="0"/>
              <a:buChar char="•"/>
            </a:pPr>
            <a:r>
              <a:rPr lang="en-US" sz="1800" b="1" dirty="0">
                <a:solidFill>
                  <a:schemeClr val="dk1"/>
                </a:solidFill>
                <a:latin typeface="Roboto"/>
                <a:ea typeface="Roboto"/>
                <a:cs typeface="Roboto"/>
                <a:sym typeface="Roboto"/>
              </a:rPr>
              <a:t>Dataset limitations: </a:t>
            </a:r>
            <a:r>
              <a:rPr lang="en-US" sz="1800" dirty="0">
                <a:solidFill>
                  <a:schemeClr val="dk1"/>
                </a:solidFill>
                <a:latin typeface="Roboto"/>
                <a:ea typeface="Roboto"/>
                <a:cs typeface="Roboto"/>
                <a:sym typeface="Roboto"/>
              </a:rPr>
              <a:t>only 2,419 patients, many missing values ​​(CSF, PET), strong dependence on 3 cognitive endpoints. Risk of local overfitting, dataset bias, and imputations increasing noise. External validation required.</a:t>
            </a:r>
          </a:p>
          <a:p>
            <a:pPr marL="342900" lvl="0" indent="-342900">
              <a:buClr>
                <a:schemeClr val="dk1"/>
              </a:buClr>
              <a:buSzPts val="2000"/>
              <a:buFont typeface="Arial" panose="020B0604020202020204" pitchFamily="34" charset="0"/>
              <a:buChar char="•"/>
            </a:pPr>
            <a:r>
              <a:rPr lang="en-US" sz="1800" b="1" dirty="0">
                <a:solidFill>
                  <a:schemeClr val="dk1"/>
                </a:solidFill>
                <a:latin typeface="Roboto"/>
                <a:ea typeface="Roboto"/>
                <a:cs typeface="Roboto"/>
                <a:sym typeface="Roboto"/>
              </a:rPr>
              <a:t>Model Performance: </a:t>
            </a:r>
            <a:r>
              <a:rPr lang="en-US" sz="1800" dirty="0">
                <a:solidFill>
                  <a:schemeClr val="dk1"/>
                </a:solidFill>
                <a:latin typeface="Roboto"/>
                <a:ea typeface="Roboto"/>
                <a:cs typeface="Roboto"/>
                <a:sym typeface="Roboto"/>
              </a:rPr>
              <a:t>The models perform well overall, especially Model1. Furthermore, XAIModel1 and XAIModel2 are easily interpretable. If the three features appear unpredictable externally, there are Model2 and XAIModel2.</a:t>
            </a:r>
          </a:p>
          <a:p>
            <a:pPr marL="342900" lvl="0" indent="-342900">
              <a:buClr>
                <a:schemeClr val="dk1"/>
              </a:buClr>
              <a:buSzPts val="2000"/>
              <a:buFont typeface="Arial" panose="020B0604020202020204" pitchFamily="34" charset="0"/>
              <a:buChar char="•"/>
            </a:pPr>
            <a:r>
              <a:rPr lang="en-US" sz="1800" b="1" dirty="0">
                <a:solidFill>
                  <a:schemeClr val="dk1"/>
                </a:solidFill>
                <a:latin typeface="Roboto"/>
                <a:ea typeface="Roboto"/>
                <a:cs typeface="Roboto"/>
                <a:sym typeface="Roboto"/>
              </a:rPr>
              <a:t>Application value: </a:t>
            </a:r>
            <a:r>
              <a:rPr lang="en-US" sz="1800" dirty="0">
                <a:solidFill>
                  <a:schemeClr val="dk1"/>
                </a:solidFill>
                <a:latin typeface="Roboto"/>
                <a:ea typeface="Roboto"/>
                <a:cs typeface="Roboto"/>
                <a:sym typeface="Roboto"/>
              </a:rPr>
              <a:t>useful as a support (screening, risk stratification), but obviously does not replace clinical evaluation.</a:t>
            </a:r>
          </a:p>
          <a:p>
            <a:pPr marL="342900" lvl="0" indent="-342900">
              <a:buClr>
                <a:schemeClr val="dk1"/>
              </a:buClr>
              <a:buSzPts val="2000"/>
              <a:buFont typeface="Arial" panose="020B0604020202020204" pitchFamily="34" charset="0"/>
              <a:buChar char="•"/>
            </a:pPr>
            <a:r>
              <a:rPr lang="en-US" sz="1800" b="1" dirty="0">
                <a:solidFill>
                  <a:schemeClr val="dk1"/>
                </a:solidFill>
                <a:latin typeface="Roboto"/>
                <a:ea typeface="Roboto"/>
                <a:cs typeface="Roboto"/>
                <a:sym typeface="Roboto"/>
              </a:rPr>
              <a:t>Future developments: </a:t>
            </a:r>
            <a:r>
              <a:rPr lang="en-US" sz="1800" dirty="0">
                <a:solidFill>
                  <a:schemeClr val="dk1"/>
                </a:solidFill>
                <a:latin typeface="Roboto"/>
                <a:ea typeface="Roboto"/>
                <a:cs typeface="Roboto"/>
                <a:sym typeface="Roboto"/>
              </a:rPr>
              <a:t>expand cohorts (ADNI4, external), integrate with similar datasets, and include geographic area as a feature. </a:t>
            </a:r>
            <a:endParaRPr lang="en-US" sz="1800" noProof="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75592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927616" y="1874143"/>
            <a:ext cx="10273783" cy="1360669"/>
          </a:xfrm>
          <a:prstGeom prst="rect">
            <a:avLst/>
          </a:prstGeom>
          <a:noFill/>
          <a:ln>
            <a:noFill/>
          </a:ln>
        </p:spPr>
        <p:txBody>
          <a:bodyPr spcFirstLastPara="1" wrap="square" lIns="91425" tIns="45700" rIns="91425" bIns="45700" anchor="ctr" anchorCtr="0">
            <a:noAutofit/>
          </a:bodyPr>
          <a:lstStyle/>
          <a:p>
            <a:pPr lvl="0" algn="ctr">
              <a:buClr>
                <a:schemeClr val="lt1"/>
              </a:buClr>
              <a:buSzPts val="3200"/>
            </a:pPr>
            <a:r>
              <a:rPr lang="en-US" sz="4000" b="1" noProof="0" dirty="0">
                <a:solidFill>
                  <a:schemeClr val="lt1"/>
                </a:solidFill>
                <a:latin typeface="Roboto Medium"/>
                <a:ea typeface="Roboto Medium"/>
                <a:cs typeface="Roboto Medium"/>
                <a:sym typeface="Roboto Medium"/>
              </a:rPr>
              <a:t>Motivations and Clinical Background</a:t>
            </a:r>
            <a:endParaRPr lang="en-US" sz="4000" noProof="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21"/>
          <p:cNvSpPr txBox="1">
            <a:spLocks noGrp="1"/>
          </p:cNvSpPr>
          <p:nvPr>
            <p:ph type="title"/>
          </p:nvPr>
        </p:nvSpPr>
        <p:spPr>
          <a:xfrm>
            <a:off x="587375" y="316069"/>
            <a:ext cx="11017250" cy="1801980"/>
          </a:xfrm>
          <a:prstGeom prst="rect">
            <a:avLst/>
          </a:prstGeom>
          <a:noFill/>
          <a:ln>
            <a:noFill/>
          </a:ln>
        </p:spPr>
        <p:txBody>
          <a:bodyPr spcFirstLastPara="1" wrap="square" lIns="91425" tIns="45700" rIns="91425" bIns="45700" anchor="ctr" anchorCtr="0">
            <a:normAutofit/>
          </a:bodyPr>
          <a:lstStyle/>
          <a:p>
            <a:pPr lvl="0" algn="ctr">
              <a:buClr>
                <a:schemeClr val="dk2"/>
              </a:buClr>
              <a:buSzPts val="3200"/>
            </a:pPr>
            <a:r>
              <a:rPr lang="en-US" sz="5400" b="1" dirty="0">
                <a:solidFill>
                  <a:schemeClr val="dk2"/>
                </a:solidFill>
                <a:latin typeface="Roboto Medium"/>
                <a:ea typeface="Roboto Medium"/>
                <a:cs typeface="Roboto Medium"/>
                <a:sym typeface="Roboto Medium"/>
              </a:rPr>
              <a:t>Thanks for your attention!</a:t>
            </a:r>
            <a:endParaRPr lang="en-US" sz="7200" noProof="0" dirty="0"/>
          </a:p>
        </p:txBody>
      </p:sp>
      <p:pic>
        <p:nvPicPr>
          <p:cNvPr id="351" name="Google Shape;351;p21"/>
          <p:cNvPicPr preferRelativeResize="0"/>
          <p:nvPr/>
        </p:nvPicPr>
        <p:blipFill rotWithShape="1">
          <a:blip r:embed="rId3">
            <a:alphaModFix/>
          </a:blip>
          <a:srcRect/>
          <a:stretch/>
        </p:blipFill>
        <p:spPr>
          <a:xfrm>
            <a:off x="1457363" y="2048441"/>
            <a:ext cx="1143000" cy="1143000"/>
          </a:xfrm>
          <a:prstGeom prst="rect">
            <a:avLst/>
          </a:prstGeom>
          <a:noFill/>
          <a:ln>
            <a:noFill/>
          </a:ln>
        </p:spPr>
      </p:pic>
      <p:pic>
        <p:nvPicPr>
          <p:cNvPr id="352" name="Google Shape;352;p21"/>
          <p:cNvPicPr preferRelativeResize="0"/>
          <p:nvPr/>
        </p:nvPicPr>
        <p:blipFill rotWithShape="1">
          <a:blip r:embed="rId4">
            <a:alphaModFix/>
          </a:blip>
          <a:srcRect/>
          <a:stretch/>
        </p:blipFill>
        <p:spPr>
          <a:xfrm>
            <a:off x="3071391" y="2048441"/>
            <a:ext cx="1143000" cy="1143000"/>
          </a:xfrm>
          <a:prstGeom prst="rect">
            <a:avLst/>
          </a:prstGeom>
          <a:noFill/>
          <a:ln>
            <a:noFill/>
          </a:ln>
        </p:spPr>
      </p:pic>
      <p:pic>
        <p:nvPicPr>
          <p:cNvPr id="353" name="Google Shape;353;p21"/>
          <p:cNvPicPr preferRelativeResize="0"/>
          <p:nvPr/>
        </p:nvPicPr>
        <p:blipFill rotWithShape="1">
          <a:blip r:embed="rId5">
            <a:alphaModFix/>
          </a:blip>
          <a:srcRect/>
          <a:stretch/>
        </p:blipFill>
        <p:spPr>
          <a:xfrm>
            <a:off x="6313422" y="2026931"/>
            <a:ext cx="1143000" cy="1143000"/>
          </a:xfrm>
          <a:prstGeom prst="rect">
            <a:avLst/>
          </a:prstGeom>
          <a:noFill/>
          <a:ln>
            <a:noFill/>
          </a:ln>
        </p:spPr>
      </p:pic>
      <p:pic>
        <p:nvPicPr>
          <p:cNvPr id="354" name="Google Shape;354;p21"/>
          <p:cNvPicPr preferRelativeResize="0"/>
          <p:nvPr/>
        </p:nvPicPr>
        <p:blipFill rotWithShape="1">
          <a:blip r:embed="rId6">
            <a:alphaModFix/>
          </a:blip>
          <a:srcRect/>
          <a:stretch/>
        </p:blipFill>
        <p:spPr>
          <a:xfrm>
            <a:off x="7947325" y="2054190"/>
            <a:ext cx="1143000" cy="1143000"/>
          </a:xfrm>
          <a:prstGeom prst="rect">
            <a:avLst/>
          </a:prstGeom>
          <a:noFill/>
          <a:ln>
            <a:noFill/>
          </a:ln>
        </p:spPr>
      </p:pic>
      <p:pic>
        <p:nvPicPr>
          <p:cNvPr id="355" name="Google Shape;355;p21"/>
          <p:cNvPicPr preferRelativeResize="0"/>
          <p:nvPr/>
        </p:nvPicPr>
        <p:blipFill rotWithShape="1">
          <a:blip r:embed="rId7">
            <a:alphaModFix/>
          </a:blip>
          <a:srcRect/>
          <a:stretch/>
        </p:blipFill>
        <p:spPr>
          <a:xfrm>
            <a:off x="9611512" y="2054190"/>
            <a:ext cx="1143000" cy="1143000"/>
          </a:xfrm>
          <a:prstGeom prst="rect">
            <a:avLst/>
          </a:prstGeom>
          <a:noFill/>
          <a:ln>
            <a:noFill/>
          </a:ln>
        </p:spPr>
      </p:pic>
      <p:pic>
        <p:nvPicPr>
          <p:cNvPr id="356" name="Google Shape;356;p21"/>
          <p:cNvPicPr preferRelativeResize="0"/>
          <p:nvPr/>
        </p:nvPicPr>
        <p:blipFill rotWithShape="1">
          <a:blip r:embed="rId8">
            <a:alphaModFix/>
          </a:blip>
          <a:srcRect/>
          <a:stretch/>
        </p:blipFill>
        <p:spPr>
          <a:xfrm>
            <a:off x="4705294" y="2048441"/>
            <a:ext cx="1143000" cy="1143000"/>
          </a:xfrm>
          <a:prstGeom prst="rect">
            <a:avLst/>
          </a:prstGeom>
          <a:noFill/>
          <a:ln>
            <a:noFill/>
          </a:ln>
        </p:spPr>
      </p:pic>
      <p:sp>
        <p:nvSpPr>
          <p:cNvPr id="357" name="Google Shape;357;p21"/>
          <p:cNvSpPr txBox="1"/>
          <p:nvPr/>
        </p:nvSpPr>
        <p:spPr>
          <a:xfrm>
            <a:off x="3071391" y="3171304"/>
            <a:ext cx="1143000"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Brain</a:t>
            </a:r>
            <a:endParaRPr lang="en-US" noProof="0" dirty="0"/>
          </a:p>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(coronal cut)</a:t>
            </a:r>
            <a:endParaRPr lang="en-US" noProof="0" dirty="0"/>
          </a:p>
        </p:txBody>
      </p:sp>
      <p:sp>
        <p:nvSpPr>
          <p:cNvPr id="358" name="Google Shape;358;p21"/>
          <p:cNvSpPr txBox="1"/>
          <p:nvPr/>
        </p:nvSpPr>
        <p:spPr>
          <a:xfrm>
            <a:off x="4705294" y="3171304"/>
            <a:ext cx="1143000"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Brain </a:t>
            </a:r>
            <a:endParaRPr lang="en-US" noProof="0" dirty="0"/>
          </a:p>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(lateral)</a:t>
            </a:r>
            <a:endParaRPr lang="en-US" noProof="0" dirty="0"/>
          </a:p>
        </p:txBody>
      </p:sp>
      <p:sp>
        <p:nvSpPr>
          <p:cNvPr id="359" name="Google Shape;359;p21"/>
          <p:cNvSpPr txBox="1"/>
          <p:nvPr/>
        </p:nvSpPr>
        <p:spPr>
          <a:xfrm>
            <a:off x="1437488" y="3169931"/>
            <a:ext cx="1143000"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Brain</a:t>
            </a:r>
            <a:endParaRPr lang="en-US" noProof="0" dirty="0"/>
          </a:p>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(sagittal cut)</a:t>
            </a:r>
            <a:endParaRPr lang="en-US" noProof="0" dirty="0"/>
          </a:p>
        </p:txBody>
      </p:sp>
      <p:sp>
        <p:nvSpPr>
          <p:cNvPr id="360" name="Google Shape;360;p21"/>
          <p:cNvSpPr txBox="1"/>
          <p:nvPr/>
        </p:nvSpPr>
        <p:spPr>
          <a:xfrm>
            <a:off x="6252574" y="3169931"/>
            <a:ext cx="1316245"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Brain with Alzheimer’s</a:t>
            </a:r>
            <a:endParaRPr lang="en-US" noProof="0" dirty="0"/>
          </a:p>
        </p:txBody>
      </p:sp>
      <p:sp>
        <p:nvSpPr>
          <p:cNvPr id="361" name="Google Shape;361;p21"/>
          <p:cNvSpPr txBox="1"/>
          <p:nvPr/>
        </p:nvSpPr>
        <p:spPr>
          <a:xfrm>
            <a:off x="7886478" y="3169931"/>
            <a:ext cx="1316244"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Brain with regions</a:t>
            </a:r>
            <a:endParaRPr lang="en-US" noProof="0" dirty="0"/>
          </a:p>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(coronal cut)</a:t>
            </a:r>
            <a:endParaRPr lang="en-US" noProof="0" dirty="0"/>
          </a:p>
        </p:txBody>
      </p:sp>
      <p:sp>
        <p:nvSpPr>
          <p:cNvPr id="362" name="Google Shape;362;p21"/>
          <p:cNvSpPr txBox="1"/>
          <p:nvPr/>
        </p:nvSpPr>
        <p:spPr>
          <a:xfrm>
            <a:off x="9397261" y="3169931"/>
            <a:ext cx="1562480"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Amyloid-beta plaque</a:t>
            </a:r>
            <a:endParaRPr lang="en-US" noProof="0" dirty="0"/>
          </a:p>
        </p:txBody>
      </p:sp>
      <p:pic>
        <p:nvPicPr>
          <p:cNvPr id="363" name="Google Shape;363;p21"/>
          <p:cNvPicPr preferRelativeResize="0"/>
          <p:nvPr/>
        </p:nvPicPr>
        <p:blipFill rotWithShape="1">
          <a:blip r:embed="rId9">
            <a:alphaModFix/>
          </a:blip>
          <a:srcRect/>
          <a:stretch/>
        </p:blipFill>
        <p:spPr>
          <a:xfrm>
            <a:off x="1457363" y="4187542"/>
            <a:ext cx="1143000" cy="1143000"/>
          </a:xfrm>
          <a:prstGeom prst="rect">
            <a:avLst/>
          </a:prstGeom>
          <a:noFill/>
          <a:ln>
            <a:noFill/>
          </a:ln>
        </p:spPr>
      </p:pic>
      <p:pic>
        <p:nvPicPr>
          <p:cNvPr id="364" name="Google Shape;364;p21"/>
          <p:cNvPicPr preferRelativeResize="0"/>
          <p:nvPr/>
        </p:nvPicPr>
        <p:blipFill rotWithShape="1">
          <a:blip r:embed="rId10">
            <a:alphaModFix/>
          </a:blip>
          <a:srcRect/>
          <a:stretch/>
        </p:blipFill>
        <p:spPr>
          <a:xfrm>
            <a:off x="3066284" y="4187542"/>
            <a:ext cx="1143000" cy="1143000"/>
          </a:xfrm>
          <a:prstGeom prst="rect">
            <a:avLst/>
          </a:prstGeom>
          <a:noFill/>
          <a:ln>
            <a:noFill/>
          </a:ln>
        </p:spPr>
      </p:pic>
      <p:pic>
        <p:nvPicPr>
          <p:cNvPr id="365" name="Google Shape;365;p21"/>
          <p:cNvPicPr preferRelativeResize="0"/>
          <p:nvPr/>
        </p:nvPicPr>
        <p:blipFill rotWithShape="1">
          <a:blip r:embed="rId11">
            <a:alphaModFix/>
          </a:blip>
          <a:srcRect/>
          <a:stretch/>
        </p:blipFill>
        <p:spPr>
          <a:xfrm>
            <a:off x="4730471" y="4187542"/>
            <a:ext cx="1143000" cy="1143000"/>
          </a:xfrm>
          <a:prstGeom prst="rect">
            <a:avLst/>
          </a:prstGeom>
          <a:noFill/>
          <a:ln>
            <a:noFill/>
          </a:ln>
        </p:spPr>
      </p:pic>
      <p:sp>
        <p:nvSpPr>
          <p:cNvPr id="366" name="Google Shape;366;p21"/>
          <p:cNvSpPr txBox="1"/>
          <p:nvPr/>
        </p:nvSpPr>
        <p:spPr>
          <a:xfrm>
            <a:off x="1458156" y="5302521"/>
            <a:ext cx="1143000"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Myelinated motor neuron</a:t>
            </a:r>
            <a:endParaRPr lang="en-US" noProof="0" dirty="0"/>
          </a:p>
        </p:txBody>
      </p:sp>
      <p:sp>
        <p:nvSpPr>
          <p:cNvPr id="367" name="Google Shape;367;p21"/>
          <p:cNvSpPr txBox="1"/>
          <p:nvPr/>
        </p:nvSpPr>
        <p:spPr>
          <a:xfrm>
            <a:off x="3092059" y="5302521"/>
            <a:ext cx="1143000"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Degenerating motor neuron</a:t>
            </a:r>
            <a:endParaRPr lang="en-US" noProof="0" dirty="0"/>
          </a:p>
        </p:txBody>
      </p:sp>
      <p:sp>
        <p:nvSpPr>
          <p:cNvPr id="368" name="Google Shape;368;p21"/>
          <p:cNvSpPr txBox="1"/>
          <p:nvPr/>
        </p:nvSpPr>
        <p:spPr>
          <a:xfrm>
            <a:off x="4725960" y="5302521"/>
            <a:ext cx="1143000"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Microglia</a:t>
            </a:r>
            <a:endParaRPr lang="en-US" noProof="0" dirty="0"/>
          </a:p>
        </p:txBody>
      </p:sp>
      <p:pic>
        <p:nvPicPr>
          <p:cNvPr id="369" name="Google Shape;369;p21"/>
          <p:cNvPicPr preferRelativeResize="0"/>
          <p:nvPr/>
        </p:nvPicPr>
        <p:blipFill rotWithShape="1">
          <a:blip r:embed="rId12">
            <a:alphaModFix/>
          </a:blip>
          <a:srcRect/>
          <a:stretch/>
        </p:blipFill>
        <p:spPr>
          <a:xfrm>
            <a:off x="6300749" y="4186018"/>
            <a:ext cx="1252538" cy="1252538"/>
          </a:xfrm>
          <a:prstGeom prst="rect">
            <a:avLst/>
          </a:prstGeom>
          <a:noFill/>
          <a:ln>
            <a:noFill/>
          </a:ln>
        </p:spPr>
      </p:pic>
      <p:pic>
        <p:nvPicPr>
          <p:cNvPr id="370" name="Google Shape;370;p21"/>
          <p:cNvPicPr preferRelativeResize="0"/>
          <p:nvPr/>
        </p:nvPicPr>
        <p:blipFill rotWithShape="1">
          <a:blip r:embed="rId13">
            <a:alphaModFix/>
          </a:blip>
          <a:srcRect/>
          <a:stretch/>
        </p:blipFill>
        <p:spPr>
          <a:xfrm>
            <a:off x="7947325" y="4186018"/>
            <a:ext cx="1143000" cy="1143000"/>
          </a:xfrm>
          <a:prstGeom prst="rect">
            <a:avLst/>
          </a:prstGeom>
          <a:noFill/>
          <a:ln>
            <a:noFill/>
          </a:ln>
        </p:spPr>
      </p:pic>
      <p:pic>
        <p:nvPicPr>
          <p:cNvPr id="371" name="Google Shape;371;p21"/>
          <p:cNvPicPr preferRelativeResize="0"/>
          <p:nvPr/>
        </p:nvPicPr>
        <p:blipFill rotWithShape="1">
          <a:blip r:embed="rId14">
            <a:alphaModFix/>
          </a:blip>
          <a:srcRect/>
          <a:stretch/>
        </p:blipFill>
        <p:spPr>
          <a:xfrm>
            <a:off x="9611512" y="4186018"/>
            <a:ext cx="1143000" cy="1143000"/>
          </a:xfrm>
          <a:prstGeom prst="rect">
            <a:avLst/>
          </a:prstGeom>
          <a:noFill/>
          <a:ln>
            <a:noFill/>
          </a:ln>
        </p:spPr>
      </p:pic>
      <p:sp>
        <p:nvSpPr>
          <p:cNvPr id="372" name="Google Shape;372;p21"/>
          <p:cNvSpPr txBox="1"/>
          <p:nvPr/>
        </p:nvSpPr>
        <p:spPr>
          <a:xfrm>
            <a:off x="6284427" y="5311681"/>
            <a:ext cx="1252537"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Astrocyte</a:t>
            </a:r>
            <a:endParaRPr lang="en-US" noProof="0" dirty="0"/>
          </a:p>
        </p:txBody>
      </p:sp>
      <p:sp>
        <p:nvSpPr>
          <p:cNvPr id="373" name="Google Shape;373;p21"/>
          <p:cNvSpPr txBox="1"/>
          <p:nvPr/>
        </p:nvSpPr>
        <p:spPr>
          <a:xfrm>
            <a:off x="7973100" y="5302521"/>
            <a:ext cx="1143000"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Dynamic line neurons</a:t>
            </a:r>
            <a:endParaRPr lang="en-US" noProof="0" dirty="0"/>
          </a:p>
        </p:txBody>
      </p:sp>
      <p:sp>
        <p:nvSpPr>
          <p:cNvPr id="374" name="Google Shape;374;p21"/>
          <p:cNvSpPr txBox="1"/>
          <p:nvPr/>
        </p:nvSpPr>
        <p:spPr>
          <a:xfrm>
            <a:off x="9607001" y="5387159"/>
            <a:ext cx="1143000" cy="26161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Synaptic cleft</a:t>
            </a:r>
            <a:endParaRPr lang="en-US" noProof="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a:extLst>
            <a:ext uri="{FF2B5EF4-FFF2-40B4-BE49-F238E27FC236}">
              <a16:creationId xmlns:a16="http://schemas.microsoft.com/office/drawing/2014/main" id="{D117CD3A-CBA6-B969-65B4-9FB33532DC38}"/>
            </a:ext>
          </a:extLst>
        </p:cNvPr>
        <p:cNvGrpSpPr/>
        <p:nvPr/>
      </p:nvGrpSpPr>
      <p:grpSpPr>
        <a:xfrm>
          <a:off x="0" y="0"/>
          <a:ext cx="0" cy="0"/>
          <a:chOff x="0" y="0"/>
          <a:chExt cx="0" cy="0"/>
        </a:xfrm>
      </p:grpSpPr>
      <p:sp>
        <p:nvSpPr>
          <p:cNvPr id="150" name="Google Shape;150;p5">
            <a:extLst>
              <a:ext uri="{FF2B5EF4-FFF2-40B4-BE49-F238E27FC236}">
                <a16:creationId xmlns:a16="http://schemas.microsoft.com/office/drawing/2014/main" id="{FEF432C9-B81F-D481-66DE-5D930D652501}"/>
              </a:ext>
            </a:extLst>
          </p:cNvPr>
          <p:cNvSpPr/>
          <p:nvPr/>
        </p:nvSpPr>
        <p:spPr>
          <a:xfrm>
            <a:off x="7697972" y="0"/>
            <a:ext cx="4494028"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151" name="Google Shape;151;p5">
            <a:extLst>
              <a:ext uri="{FF2B5EF4-FFF2-40B4-BE49-F238E27FC236}">
                <a16:creationId xmlns:a16="http://schemas.microsoft.com/office/drawing/2014/main" id="{52450F24-0465-1D1D-8BE7-81019F969AAC}"/>
              </a:ext>
            </a:extLst>
          </p:cNvPr>
          <p:cNvSpPr txBox="1"/>
          <p:nvPr/>
        </p:nvSpPr>
        <p:spPr>
          <a:xfrm>
            <a:off x="924878" y="857011"/>
            <a:ext cx="8042142" cy="74560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Alzheimer’s Disease</a:t>
            </a:r>
            <a:endParaRPr lang="en-US" noProof="0" dirty="0"/>
          </a:p>
        </p:txBody>
      </p:sp>
      <p:sp>
        <p:nvSpPr>
          <p:cNvPr id="152" name="Google Shape;152;p5">
            <a:extLst>
              <a:ext uri="{FF2B5EF4-FFF2-40B4-BE49-F238E27FC236}">
                <a16:creationId xmlns:a16="http://schemas.microsoft.com/office/drawing/2014/main" id="{4617EEFA-53E8-70D4-29BD-4EA819B6AD03}"/>
              </a:ext>
            </a:extLst>
          </p:cNvPr>
          <p:cNvSpPr txBox="1"/>
          <p:nvPr/>
        </p:nvSpPr>
        <p:spPr>
          <a:xfrm>
            <a:off x="216310" y="1676844"/>
            <a:ext cx="6371101" cy="4631881"/>
          </a:xfrm>
          <a:prstGeom prst="rect">
            <a:avLst/>
          </a:prstGeom>
          <a:noFill/>
          <a:ln>
            <a:noFill/>
          </a:ln>
        </p:spPr>
        <p:txBody>
          <a:bodyPr spcFirstLastPara="1" wrap="square" lIns="91425" tIns="45700" rIns="91425" bIns="45700" anchor="t" anchorCtr="0">
            <a:normAutofit/>
          </a:bodyPr>
          <a:lstStyle/>
          <a:p>
            <a:pPr marL="228600" lvl="0" indent="-228600">
              <a:buClr>
                <a:schemeClr val="dk1"/>
              </a:buClr>
              <a:buSzPts val="2000"/>
              <a:buFont typeface="Arial"/>
              <a:buChar char="•"/>
            </a:pPr>
            <a:r>
              <a:rPr lang="en-US" sz="2000" b="1" noProof="0" dirty="0">
                <a:solidFill>
                  <a:schemeClr val="dk1"/>
                </a:solidFill>
                <a:latin typeface="Roboto"/>
                <a:ea typeface="Roboto"/>
                <a:cs typeface="Roboto"/>
                <a:sym typeface="Roboto"/>
              </a:rPr>
              <a:t>Alzheimer’s Disease </a:t>
            </a:r>
            <a:r>
              <a:rPr lang="en-US" sz="2000" noProof="0" dirty="0">
                <a:solidFill>
                  <a:schemeClr val="dk1"/>
                </a:solidFill>
                <a:latin typeface="Roboto"/>
                <a:ea typeface="Roboto"/>
                <a:cs typeface="Roboto"/>
                <a:sym typeface="Roboto"/>
              </a:rPr>
              <a:t>is a progressive neurodegenerative disease that affects memory, cognitive function, and daily living skills. It is the most common form of dementia and has no definitive cure. </a:t>
            </a:r>
          </a:p>
          <a:p>
            <a:pPr marL="228600" lvl="0" indent="-228600">
              <a:buClr>
                <a:schemeClr val="dk1"/>
              </a:buClr>
              <a:buSzPts val="2000"/>
              <a:buFont typeface="Arial"/>
              <a:buChar char="•"/>
            </a:pPr>
            <a:endParaRPr lang="en-US" sz="20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noProof="0" dirty="0">
                <a:solidFill>
                  <a:schemeClr val="dk1"/>
                </a:solidFill>
                <a:latin typeface="Roboto"/>
                <a:ea typeface="Roboto"/>
                <a:cs typeface="Roboto"/>
                <a:sym typeface="Roboto"/>
              </a:rPr>
              <a:t>It primarily affects the </a:t>
            </a:r>
            <a:r>
              <a:rPr lang="en-US" sz="2000" b="1" noProof="0" dirty="0">
                <a:solidFill>
                  <a:schemeClr val="dk1"/>
                </a:solidFill>
                <a:latin typeface="Roboto"/>
                <a:ea typeface="Roboto"/>
                <a:cs typeface="Roboto"/>
                <a:sym typeface="Roboto"/>
              </a:rPr>
              <a:t>elderly</a:t>
            </a:r>
            <a:r>
              <a:rPr lang="en-US" sz="2000" noProof="0" dirty="0">
                <a:solidFill>
                  <a:schemeClr val="dk1"/>
                </a:solidFill>
                <a:latin typeface="Roboto"/>
                <a:ea typeface="Roboto"/>
                <a:cs typeface="Roboto"/>
                <a:sym typeface="Roboto"/>
              </a:rPr>
              <a:t> and its incidence is increasing as the population ages. It has a </a:t>
            </a:r>
            <a:r>
              <a:rPr lang="en-US" sz="2000" b="1" noProof="0" dirty="0">
                <a:solidFill>
                  <a:schemeClr val="dk1"/>
                </a:solidFill>
                <a:latin typeface="Roboto"/>
                <a:ea typeface="Roboto"/>
                <a:cs typeface="Roboto"/>
                <a:sym typeface="Roboto"/>
              </a:rPr>
              <a:t>significant social, family, and economic impact</a:t>
            </a:r>
            <a:r>
              <a:rPr lang="en-US" sz="2000" noProof="0" dirty="0">
                <a:solidFill>
                  <a:schemeClr val="dk1"/>
                </a:solidFill>
                <a:latin typeface="Roboto"/>
                <a:ea typeface="Roboto"/>
                <a:cs typeface="Roboto"/>
                <a:sym typeface="Roboto"/>
              </a:rPr>
              <a:t>, requiring </a:t>
            </a:r>
            <a:r>
              <a:rPr lang="en-US" sz="2000" b="1" noProof="0" dirty="0">
                <a:solidFill>
                  <a:schemeClr val="dk1"/>
                </a:solidFill>
                <a:latin typeface="Roboto"/>
                <a:ea typeface="Roboto"/>
                <a:cs typeface="Roboto"/>
                <a:sym typeface="Roboto"/>
              </a:rPr>
              <a:t>long-term care</a:t>
            </a:r>
            <a:r>
              <a:rPr lang="en-US" sz="2000" noProof="0" dirty="0">
                <a:solidFill>
                  <a:schemeClr val="dk1"/>
                </a:solidFill>
                <a:latin typeface="Roboto"/>
                <a:ea typeface="Roboto"/>
                <a:cs typeface="Roboto"/>
                <a:sym typeface="Roboto"/>
              </a:rPr>
              <a:t>.</a:t>
            </a:r>
          </a:p>
          <a:p>
            <a:pPr marL="228600" lvl="0" indent="-228600">
              <a:buClr>
                <a:schemeClr val="dk1"/>
              </a:buClr>
              <a:buSzPts val="2000"/>
              <a:buFont typeface="Arial"/>
              <a:buChar char="•"/>
            </a:pPr>
            <a:endParaRPr lang="en-US" sz="2000" b="1"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b="1" noProof="0" dirty="0">
                <a:solidFill>
                  <a:schemeClr val="dk1"/>
                </a:solidFill>
                <a:latin typeface="Roboto"/>
                <a:ea typeface="Roboto"/>
                <a:cs typeface="Roboto"/>
                <a:sym typeface="Roboto"/>
              </a:rPr>
              <a:t>Early diagnosis is difficult but crucial </a:t>
            </a:r>
            <a:r>
              <a:rPr lang="en-US" sz="2000" noProof="0" dirty="0">
                <a:solidFill>
                  <a:schemeClr val="dk1"/>
                </a:solidFill>
                <a:latin typeface="Roboto"/>
                <a:ea typeface="Roboto"/>
                <a:cs typeface="Roboto"/>
                <a:sym typeface="Roboto"/>
              </a:rPr>
              <a:t>to slowing the progression of the disease and improving quality of life.</a:t>
            </a:r>
          </a:p>
          <a:p>
            <a:pPr marL="228600" lvl="0" indent="-228600">
              <a:buClr>
                <a:schemeClr val="dk1"/>
              </a:buClr>
              <a:buSzPts val="2000"/>
              <a:buFont typeface="Arial"/>
              <a:buChar char="•"/>
            </a:pPr>
            <a:endParaRPr lang="en-US" sz="2000" noProof="0" dirty="0">
              <a:solidFill>
                <a:schemeClr val="dk1"/>
              </a:solidFill>
              <a:latin typeface="Roboto"/>
              <a:ea typeface="Roboto"/>
              <a:cs typeface="Roboto"/>
              <a:sym typeface="Roboto"/>
            </a:endParaRPr>
          </a:p>
          <a:p>
            <a:pPr lvl="0">
              <a:buClr>
                <a:schemeClr val="dk1"/>
              </a:buClr>
              <a:buSzPts val="2000"/>
            </a:pPr>
            <a:endParaRPr lang="en-US" noProof="0" dirty="0"/>
          </a:p>
        </p:txBody>
      </p:sp>
      <p:sp>
        <p:nvSpPr>
          <p:cNvPr id="153" name="Google Shape;153;p5">
            <a:extLst>
              <a:ext uri="{FF2B5EF4-FFF2-40B4-BE49-F238E27FC236}">
                <a16:creationId xmlns:a16="http://schemas.microsoft.com/office/drawing/2014/main" id="{871CA0FD-83E1-643C-EF07-6952530F3A3F}"/>
              </a:ext>
            </a:extLst>
          </p:cNvPr>
          <p:cNvSpPr txBox="1"/>
          <p:nvPr/>
        </p:nvSpPr>
        <p:spPr>
          <a:xfrm>
            <a:off x="587376"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a:t>
            </a:r>
          </a:p>
        </p:txBody>
      </p:sp>
      <p:pic>
        <p:nvPicPr>
          <p:cNvPr id="154" name="Google Shape;154;p5" descr="A pink brain with a black background&#10;&#10;Description automatically generated">
            <a:extLst>
              <a:ext uri="{FF2B5EF4-FFF2-40B4-BE49-F238E27FC236}">
                <a16:creationId xmlns:a16="http://schemas.microsoft.com/office/drawing/2014/main" id="{21F19765-7C08-DBAA-8BAC-54696B784D56}"/>
              </a:ext>
            </a:extLst>
          </p:cNvPr>
          <p:cNvPicPr preferRelativeResize="0"/>
          <p:nvPr/>
        </p:nvPicPr>
        <p:blipFill rotWithShape="1">
          <a:blip r:embed="rId3">
            <a:alphaModFix/>
          </a:blip>
          <a:srcRect l="17077" r="16315"/>
          <a:stretch/>
        </p:blipFill>
        <p:spPr>
          <a:xfrm>
            <a:off x="6420465" y="549275"/>
            <a:ext cx="5508624" cy="5789251"/>
          </a:xfrm>
          <a:prstGeom prst="rect">
            <a:avLst/>
          </a:prstGeom>
          <a:noFill/>
          <a:ln>
            <a:noFill/>
          </a:ln>
        </p:spPr>
      </p:pic>
      <p:sp>
        <p:nvSpPr>
          <p:cNvPr id="2" name="Google Shape;166;p6">
            <a:extLst>
              <a:ext uri="{FF2B5EF4-FFF2-40B4-BE49-F238E27FC236}">
                <a16:creationId xmlns:a16="http://schemas.microsoft.com/office/drawing/2014/main" id="{7A5DD4E6-D4A1-4446-1A2C-D610510AF92D}"/>
              </a:ext>
            </a:extLst>
          </p:cNvPr>
          <p:cNvSpPr txBox="1"/>
          <p:nvPr/>
        </p:nvSpPr>
        <p:spPr>
          <a:xfrm>
            <a:off x="843554" y="549275"/>
            <a:ext cx="3109013" cy="307736"/>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Motivations and Clinical Background</a:t>
            </a:r>
            <a:endParaRPr lang="en-US" sz="1400" u="none" strike="noStrike" cap="none" noProof="0" dirty="0">
              <a:solidFill>
                <a:schemeClr val="accent1"/>
              </a:solidFill>
              <a:latin typeface="Roboto"/>
              <a:ea typeface="Roboto"/>
              <a:cs typeface="Roboto"/>
              <a:sym typeface="Roboto"/>
            </a:endParaRPr>
          </a:p>
        </p:txBody>
      </p:sp>
    </p:spTree>
    <p:extLst>
      <p:ext uri="{BB962C8B-B14F-4D97-AF65-F5344CB8AC3E}">
        <p14:creationId xmlns:p14="http://schemas.microsoft.com/office/powerpoint/2010/main" val="378278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5"/>
          <p:cNvSpPr/>
          <p:nvPr/>
        </p:nvSpPr>
        <p:spPr>
          <a:xfrm>
            <a:off x="7697972" y="0"/>
            <a:ext cx="4494028"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151" name="Google Shape;151;p5"/>
          <p:cNvSpPr txBox="1"/>
          <p:nvPr/>
        </p:nvSpPr>
        <p:spPr>
          <a:xfrm>
            <a:off x="924878" y="857011"/>
            <a:ext cx="8042142" cy="74560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So why Machine Learning?</a:t>
            </a:r>
            <a:endParaRPr lang="en-US" noProof="0" dirty="0"/>
          </a:p>
        </p:txBody>
      </p:sp>
      <p:sp>
        <p:nvSpPr>
          <p:cNvPr id="152" name="Google Shape;152;p5"/>
          <p:cNvSpPr txBox="1"/>
          <p:nvPr/>
        </p:nvSpPr>
        <p:spPr>
          <a:xfrm>
            <a:off x="216311" y="1676844"/>
            <a:ext cx="5974804" cy="4565336"/>
          </a:xfrm>
          <a:prstGeom prst="rect">
            <a:avLst/>
          </a:prstGeom>
          <a:noFill/>
          <a:ln>
            <a:noFill/>
          </a:ln>
        </p:spPr>
        <p:txBody>
          <a:bodyPr spcFirstLastPara="1" wrap="square" lIns="91425" tIns="45700" rIns="91425" bIns="45700" anchor="t" anchorCtr="0">
            <a:normAutofit/>
          </a:bodyPr>
          <a:lstStyle/>
          <a:p>
            <a:pPr marL="228600" lvl="0" indent="-228600">
              <a:buClr>
                <a:schemeClr val="dk1"/>
              </a:buClr>
              <a:buSzPts val="2000"/>
              <a:buFont typeface="Arial"/>
              <a:buChar char="•"/>
            </a:pPr>
            <a:r>
              <a:rPr lang="en-US" sz="2000" b="1" noProof="0" dirty="0">
                <a:solidFill>
                  <a:schemeClr val="dk1"/>
                </a:solidFill>
                <a:latin typeface="Roboto"/>
                <a:ea typeface="Roboto"/>
                <a:cs typeface="Roboto"/>
                <a:sym typeface="Roboto"/>
              </a:rPr>
              <a:t>Machine Learning models </a:t>
            </a:r>
            <a:r>
              <a:rPr lang="en-US" sz="2000" noProof="0" dirty="0">
                <a:solidFill>
                  <a:schemeClr val="dk1"/>
                </a:solidFill>
                <a:latin typeface="Roboto"/>
                <a:ea typeface="Roboto"/>
                <a:cs typeface="Roboto"/>
                <a:sym typeface="Roboto"/>
              </a:rPr>
              <a:t>could support doctors in diagnosis by </a:t>
            </a:r>
            <a:r>
              <a:rPr lang="en-US" sz="2000" b="1" noProof="0" dirty="0">
                <a:solidFill>
                  <a:schemeClr val="dk1"/>
                </a:solidFill>
                <a:latin typeface="Roboto"/>
                <a:ea typeface="Roboto"/>
                <a:cs typeface="Roboto"/>
                <a:sym typeface="Roboto"/>
              </a:rPr>
              <a:t>analyzing large amounts of data</a:t>
            </a:r>
            <a:r>
              <a:rPr lang="en-US" sz="2000" noProof="0" dirty="0">
                <a:solidFill>
                  <a:schemeClr val="dk1"/>
                </a:solidFill>
                <a:latin typeface="Roboto"/>
                <a:ea typeface="Roboto"/>
                <a:cs typeface="Roboto"/>
                <a:sym typeface="Roboto"/>
              </a:rPr>
              <a:t>, </a:t>
            </a:r>
            <a:r>
              <a:rPr lang="en-US" sz="2000" b="1" noProof="0" dirty="0">
                <a:solidFill>
                  <a:schemeClr val="dk1"/>
                </a:solidFill>
                <a:latin typeface="Roboto"/>
                <a:ea typeface="Roboto"/>
                <a:cs typeface="Roboto"/>
                <a:sym typeface="Roboto"/>
              </a:rPr>
              <a:t>identifying hidden patterns</a:t>
            </a:r>
            <a:r>
              <a:rPr lang="en-US" sz="2000" noProof="0" dirty="0">
                <a:solidFill>
                  <a:schemeClr val="dk1"/>
                </a:solidFill>
                <a:latin typeface="Roboto"/>
                <a:ea typeface="Roboto"/>
                <a:cs typeface="Roboto"/>
                <a:sym typeface="Roboto"/>
              </a:rPr>
              <a:t>, and </a:t>
            </a:r>
            <a:r>
              <a:rPr lang="en-US" sz="2000" b="1" noProof="0" dirty="0">
                <a:solidFill>
                  <a:schemeClr val="dk1"/>
                </a:solidFill>
                <a:latin typeface="Roboto"/>
                <a:ea typeface="Roboto"/>
                <a:cs typeface="Roboto"/>
                <a:sym typeface="Roboto"/>
              </a:rPr>
              <a:t>improving accuracy and speed</a:t>
            </a:r>
            <a:r>
              <a:rPr lang="en-US" sz="2000" noProof="0" dirty="0">
                <a:solidFill>
                  <a:schemeClr val="dk1"/>
                </a:solidFill>
                <a:latin typeface="Roboto"/>
                <a:ea typeface="Roboto"/>
                <a:cs typeface="Roboto"/>
                <a:sym typeface="Roboto"/>
              </a:rPr>
              <a:t>.</a:t>
            </a:r>
          </a:p>
          <a:p>
            <a:pPr marL="228600" lvl="0" indent="-228600">
              <a:buClr>
                <a:schemeClr val="dk1"/>
              </a:buClr>
              <a:buSzPts val="2000"/>
              <a:buFont typeface="Arial"/>
              <a:buChar char="•"/>
            </a:pPr>
            <a:endParaRPr lang="en-US" sz="20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noProof="0" dirty="0">
                <a:solidFill>
                  <a:schemeClr val="dk1"/>
                </a:solidFill>
                <a:latin typeface="Roboto"/>
                <a:ea typeface="Roboto"/>
                <a:cs typeface="Roboto"/>
                <a:sym typeface="Roboto"/>
              </a:rPr>
              <a:t>Alzheimer's disease is </a:t>
            </a:r>
            <a:r>
              <a:rPr lang="en-US" sz="2000" b="1" noProof="0" dirty="0">
                <a:solidFill>
                  <a:schemeClr val="dk1"/>
                </a:solidFill>
                <a:latin typeface="Roboto"/>
                <a:ea typeface="Roboto"/>
                <a:cs typeface="Roboto"/>
                <a:sym typeface="Roboto"/>
              </a:rPr>
              <a:t>multifactorial</a:t>
            </a:r>
            <a:r>
              <a:rPr lang="en-US" sz="2000" noProof="0" dirty="0">
                <a:solidFill>
                  <a:schemeClr val="dk1"/>
                </a:solidFill>
                <a:latin typeface="Roboto"/>
                <a:ea typeface="Roboto"/>
                <a:cs typeface="Roboto"/>
                <a:sym typeface="Roboto"/>
              </a:rPr>
              <a:t>. Machine learning helps integrate </a:t>
            </a:r>
            <a:r>
              <a:rPr lang="en-US" sz="2000" b="1" noProof="0" dirty="0">
                <a:solidFill>
                  <a:schemeClr val="dk1"/>
                </a:solidFill>
                <a:latin typeface="Roboto"/>
                <a:ea typeface="Roboto"/>
                <a:cs typeface="Roboto"/>
                <a:sym typeface="Roboto"/>
              </a:rPr>
              <a:t>complex and nonlinear information</a:t>
            </a:r>
            <a:r>
              <a:rPr lang="en-US" sz="2000" noProof="0" dirty="0">
                <a:solidFill>
                  <a:schemeClr val="dk1"/>
                </a:solidFill>
                <a:latin typeface="Roboto"/>
                <a:ea typeface="Roboto"/>
                <a:cs typeface="Roboto"/>
                <a:sym typeface="Roboto"/>
              </a:rPr>
              <a:t>.</a:t>
            </a:r>
          </a:p>
          <a:p>
            <a:pPr marL="228600" lvl="0" indent="-228600">
              <a:buClr>
                <a:schemeClr val="dk1"/>
              </a:buClr>
              <a:buSzPts val="2000"/>
              <a:buFont typeface="Arial"/>
              <a:buChar char="•"/>
            </a:pPr>
            <a:endParaRPr lang="en-US" sz="20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noProof="0" dirty="0">
                <a:solidFill>
                  <a:schemeClr val="dk1"/>
                </a:solidFill>
                <a:latin typeface="Roboto"/>
                <a:ea typeface="Roboto"/>
                <a:cs typeface="Roboto"/>
                <a:sym typeface="Roboto"/>
              </a:rPr>
              <a:t>They help </a:t>
            </a:r>
            <a:r>
              <a:rPr lang="en-US" sz="2000" b="1" noProof="0" dirty="0">
                <a:solidFill>
                  <a:schemeClr val="dk1"/>
                </a:solidFill>
                <a:latin typeface="Roboto"/>
                <a:ea typeface="Roboto"/>
                <a:cs typeface="Roboto"/>
                <a:sym typeface="Roboto"/>
              </a:rPr>
              <a:t>personalize clinical pathways </a:t>
            </a:r>
            <a:r>
              <a:rPr lang="en-US" sz="2000" noProof="0" dirty="0">
                <a:solidFill>
                  <a:schemeClr val="dk1"/>
                </a:solidFill>
                <a:latin typeface="Roboto"/>
                <a:ea typeface="Roboto"/>
                <a:cs typeface="Roboto"/>
                <a:sym typeface="Roboto"/>
              </a:rPr>
              <a:t>and </a:t>
            </a:r>
            <a:r>
              <a:rPr lang="en-US" sz="2000" b="1" noProof="0" dirty="0">
                <a:solidFill>
                  <a:schemeClr val="dk1"/>
                </a:solidFill>
                <a:latin typeface="Roboto"/>
                <a:ea typeface="Roboto"/>
                <a:cs typeface="Roboto"/>
                <a:sym typeface="Roboto"/>
              </a:rPr>
              <a:t>identify at-risk patients</a:t>
            </a:r>
            <a:r>
              <a:rPr lang="en-US" sz="2000" noProof="0" dirty="0">
                <a:solidFill>
                  <a:schemeClr val="dk1"/>
                </a:solidFill>
                <a:latin typeface="Roboto"/>
                <a:ea typeface="Roboto"/>
                <a:cs typeface="Roboto"/>
                <a:sym typeface="Roboto"/>
              </a:rPr>
              <a:t> before the most serious symptoms appear.</a:t>
            </a:r>
          </a:p>
          <a:p>
            <a:pPr marL="228600" lvl="0" indent="-228600">
              <a:buClr>
                <a:schemeClr val="dk1"/>
              </a:buClr>
              <a:buSzPts val="2000"/>
              <a:buFont typeface="Arial"/>
              <a:buChar char="•"/>
            </a:pPr>
            <a:endParaRPr lang="en-US" noProof="0" dirty="0"/>
          </a:p>
        </p:txBody>
      </p:sp>
      <p:sp>
        <p:nvSpPr>
          <p:cNvPr id="153" name="Google Shape;153;p5"/>
          <p:cNvSpPr txBox="1"/>
          <p:nvPr/>
        </p:nvSpPr>
        <p:spPr>
          <a:xfrm>
            <a:off x="587376"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a:t>
            </a:r>
          </a:p>
        </p:txBody>
      </p:sp>
      <p:sp>
        <p:nvSpPr>
          <p:cNvPr id="2" name="Google Shape;166;p6">
            <a:extLst>
              <a:ext uri="{FF2B5EF4-FFF2-40B4-BE49-F238E27FC236}">
                <a16:creationId xmlns:a16="http://schemas.microsoft.com/office/drawing/2014/main" id="{2223587A-DDF1-2E6F-AF3B-947A5CE16FEB}"/>
              </a:ext>
            </a:extLst>
          </p:cNvPr>
          <p:cNvSpPr txBox="1"/>
          <p:nvPr/>
        </p:nvSpPr>
        <p:spPr>
          <a:xfrm>
            <a:off x="843554" y="549275"/>
            <a:ext cx="3109013" cy="307736"/>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Motivations and Clinical Background</a:t>
            </a:r>
            <a:endParaRPr lang="en-US" sz="1400" u="none" strike="noStrike" cap="none" noProof="0" dirty="0">
              <a:solidFill>
                <a:schemeClr val="accent1"/>
              </a:solidFill>
              <a:latin typeface="Roboto"/>
              <a:ea typeface="Roboto"/>
              <a:cs typeface="Roboto"/>
              <a:sym typeface="Roboto"/>
            </a:endParaRPr>
          </a:p>
        </p:txBody>
      </p:sp>
      <p:pic>
        <p:nvPicPr>
          <p:cNvPr id="1028" name="Picture 4">
            <a:extLst>
              <a:ext uri="{FF2B5EF4-FFF2-40B4-BE49-F238E27FC236}">
                <a16:creationId xmlns:a16="http://schemas.microsoft.com/office/drawing/2014/main" id="{C2F5EC75-F230-0CDE-23B1-0640ECCFA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057" y="1370042"/>
            <a:ext cx="5784573" cy="4425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4">
          <a:extLst>
            <a:ext uri="{FF2B5EF4-FFF2-40B4-BE49-F238E27FC236}">
              <a16:creationId xmlns:a16="http://schemas.microsoft.com/office/drawing/2014/main" id="{AEE865A1-EA5A-E9C8-B87B-D4B58342B84C}"/>
            </a:ext>
          </a:extLst>
        </p:cNvPr>
        <p:cNvGrpSpPr/>
        <p:nvPr/>
      </p:nvGrpSpPr>
      <p:grpSpPr>
        <a:xfrm>
          <a:off x="0" y="0"/>
          <a:ext cx="0" cy="0"/>
          <a:chOff x="0" y="0"/>
          <a:chExt cx="0" cy="0"/>
        </a:xfrm>
      </p:grpSpPr>
      <p:sp>
        <p:nvSpPr>
          <p:cNvPr id="185" name="Google Shape;185;p8">
            <a:extLst>
              <a:ext uri="{FF2B5EF4-FFF2-40B4-BE49-F238E27FC236}">
                <a16:creationId xmlns:a16="http://schemas.microsoft.com/office/drawing/2014/main" id="{45499682-16A8-4CBF-32BC-064A1D5F124F}"/>
              </a:ext>
            </a:extLst>
          </p:cNvPr>
          <p:cNvSpPr txBox="1">
            <a:spLocks noGrp="1"/>
          </p:cNvSpPr>
          <p:nvPr>
            <p:ph type="title"/>
          </p:nvPr>
        </p:nvSpPr>
        <p:spPr>
          <a:xfrm>
            <a:off x="927616" y="1874143"/>
            <a:ext cx="10273783" cy="1360669"/>
          </a:xfrm>
          <a:prstGeom prst="rect">
            <a:avLst/>
          </a:prstGeom>
          <a:noFill/>
          <a:ln>
            <a:noFill/>
          </a:ln>
        </p:spPr>
        <p:txBody>
          <a:bodyPr spcFirstLastPara="1" wrap="square" lIns="91425" tIns="45700" rIns="91425" bIns="45700" anchor="ctr" anchorCtr="0">
            <a:noAutofit/>
          </a:bodyPr>
          <a:lstStyle/>
          <a:p>
            <a:pPr lvl="0" algn="ctr">
              <a:buClr>
                <a:schemeClr val="lt1"/>
              </a:buClr>
              <a:buSzPts val="3200"/>
            </a:pPr>
            <a:r>
              <a:rPr lang="en-US" sz="4000" b="1" noProof="0" dirty="0">
                <a:solidFill>
                  <a:schemeClr val="lt1"/>
                </a:solidFill>
                <a:latin typeface="Roboto Medium"/>
                <a:ea typeface="Roboto Medium"/>
                <a:cs typeface="Roboto Medium"/>
                <a:sym typeface="Roboto Medium"/>
              </a:rPr>
              <a:t>Dataset ADNI</a:t>
            </a:r>
            <a:endParaRPr lang="en-US" sz="4000" noProof="0" dirty="0"/>
          </a:p>
        </p:txBody>
      </p:sp>
    </p:spTree>
    <p:extLst>
      <p:ext uri="{BB962C8B-B14F-4D97-AF65-F5344CB8AC3E}">
        <p14:creationId xmlns:p14="http://schemas.microsoft.com/office/powerpoint/2010/main" val="1559089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a:extLst>
            <a:ext uri="{FF2B5EF4-FFF2-40B4-BE49-F238E27FC236}">
              <a16:creationId xmlns:a16="http://schemas.microsoft.com/office/drawing/2014/main" id="{63662A9B-6743-90D6-AE17-91026A94637C}"/>
            </a:ext>
          </a:extLst>
        </p:cNvPr>
        <p:cNvGrpSpPr/>
        <p:nvPr/>
      </p:nvGrpSpPr>
      <p:grpSpPr>
        <a:xfrm>
          <a:off x="0" y="0"/>
          <a:ext cx="0" cy="0"/>
          <a:chOff x="0" y="0"/>
          <a:chExt cx="0" cy="0"/>
        </a:xfrm>
      </p:grpSpPr>
      <p:sp>
        <p:nvSpPr>
          <p:cNvPr id="205" name="Google Shape;205;p10">
            <a:extLst>
              <a:ext uri="{FF2B5EF4-FFF2-40B4-BE49-F238E27FC236}">
                <a16:creationId xmlns:a16="http://schemas.microsoft.com/office/drawing/2014/main" id="{9B0B4AAA-9678-06A1-62C5-90237B35A98C}"/>
              </a:ext>
            </a:extLst>
          </p:cNvPr>
          <p:cNvSpPr/>
          <p:nvPr/>
        </p:nvSpPr>
        <p:spPr>
          <a:xfrm>
            <a:off x="0" y="1108429"/>
            <a:ext cx="12192000" cy="8955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1"/>
              </a:solidFill>
              <a:latin typeface="Roboto"/>
              <a:ea typeface="Roboto"/>
              <a:cs typeface="Roboto"/>
              <a:sym typeface="Roboto"/>
            </a:endParaRPr>
          </a:p>
        </p:txBody>
      </p:sp>
      <p:sp>
        <p:nvSpPr>
          <p:cNvPr id="206" name="Google Shape;206;p10">
            <a:extLst>
              <a:ext uri="{FF2B5EF4-FFF2-40B4-BE49-F238E27FC236}">
                <a16:creationId xmlns:a16="http://schemas.microsoft.com/office/drawing/2014/main" id="{18B8E55F-2D53-9C02-0DE7-3B6FDF1B8AF9}"/>
              </a:ext>
            </a:extLst>
          </p:cNvPr>
          <p:cNvSpPr txBox="1"/>
          <p:nvPr/>
        </p:nvSpPr>
        <p:spPr>
          <a:xfrm>
            <a:off x="927615" y="1108428"/>
            <a:ext cx="10342245" cy="895532"/>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Roboto Medium"/>
              <a:buNone/>
            </a:pPr>
            <a:r>
              <a:rPr lang="en-US" sz="3200" b="1" noProof="0" dirty="0">
                <a:solidFill>
                  <a:schemeClr val="lt1"/>
                </a:solidFill>
                <a:latin typeface="Roboto Medium"/>
                <a:ea typeface="Roboto Medium"/>
                <a:cs typeface="Roboto Medium"/>
                <a:sym typeface="Roboto Medium"/>
              </a:rPr>
              <a:t>ADNIMERGE.csv</a:t>
            </a:r>
            <a:endParaRPr lang="en-US" noProof="0" dirty="0"/>
          </a:p>
        </p:txBody>
      </p:sp>
      <p:sp>
        <p:nvSpPr>
          <p:cNvPr id="2" name="Google Shape;153;p5">
            <a:extLst>
              <a:ext uri="{FF2B5EF4-FFF2-40B4-BE49-F238E27FC236}">
                <a16:creationId xmlns:a16="http://schemas.microsoft.com/office/drawing/2014/main" id="{7A6A0E82-8CEE-D1E6-C736-4CB49F739A69}"/>
              </a:ext>
            </a:extLst>
          </p:cNvPr>
          <p:cNvSpPr txBox="1"/>
          <p:nvPr/>
        </p:nvSpPr>
        <p:spPr>
          <a:xfrm>
            <a:off x="587376"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a:t>
            </a:r>
          </a:p>
        </p:txBody>
      </p:sp>
      <p:sp>
        <p:nvSpPr>
          <p:cNvPr id="3" name="Google Shape;166;p6">
            <a:extLst>
              <a:ext uri="{FF2B5EF4-FFF2-40B4-BE49-F238E27FC236}">
                <a16:creationId xmlns:a16="http://schemas.microsoft.com/office/drawing/2014/main" id="{1E5220DB-FC70-F2C0-6C1B-046DB1730F59}"/>
              </a:ext>
            </a:extLst>
          </p:cNvPr>
          <p:cNvSpPr txBox="1"/>
          <p:nvPr/>
        </p:nvSpPr>
        <p:spPr>
          <a:xfrm>
            <a:off x="843554" y="549275"/>
            <a:ext cx="3109013" cy="307736"/>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Dataset ADNI</a:t>
            </a:r>
            <a:endParaRPr lang="en-US" sz="1400" u="none" strike="noStrike" cap="none" noProof="0" dirty="0">
              <a:solidFill>
                <a:schemeClr val="accent1"/>
              </a:solidFill>
              <a:latin typeface="Roboto"/>
              <a:ea typeface="Roboto"/>
              <a:cs typeface="Roboto"/>
              <a:sym typeface="Roboto"/>
            </a:endParaRPr>
          </a:p>
        </p:txBody>
      </p:sp>
      <p:sp>
        <p:nvSpPr>
          <p:cNvPr id="4" name="Google Shape;152;p5">
            <a:extLst>
              <a:ext uri="{FF2B5EF4-FFF2-40B4-BE49-F238E27FC236}">
                <a16:creationId xmlns:a16="http://schemas.microsoft.com/office/drawing/2014/main" id="{7474DCBC-4C4C-F038-C6E1-07D378B3BCB7}"/>
              </a:ext>
            </a:extLst>
          </p:cNvPr>
          <p:cNvSpPr txBox="1"/>
          <p:nvPr/>
        </p:nvSpPr>
        <p:spPr>
          <a:xfrm>
            <a:off x="219422" y="2255337"/>
            <a:ext cx="5755280" cy="4565336"/>
          </a:xfrm>
          <a:prstGeom prst="rect">
            <a:avLst/>
          </a:prstGeom>
          <a:noFill/>
          <a:ln>
            <a:noFill/>
          </a:ln>
        </p:spPr>
        <p:txBody>
          <a:bodyPr spcFirstLastPara="1" wrap="square" lIns="91425" tIns="45700" rIns="91425" bIns="45700" anchor="t" anchorCtr="0">
            <a:normAutofit/>
          </a:bodyPr>
          <a:lstStyle/>
          <a:p>
            <a:pPr marL="228600" lvl="0" indent="-228600">
              <a:buClr>
                <a:schemeClr val="dk1"/>
              </a:buClr>
              <a:buSzPts val="2000"/>
              <a:buFont typeface="Arial"/>
              <a:buChar char="•"/>
            </a:pPr>
            <a:r>
              <a:rPr lang="en-US" sz="2000" noProof="0" dirty="0">
                <a:solidFill>
                  <a:schemeClr val="dk1"/>
                </a:solidFill>
                <a:latin typeface="Roboto"/>
                <a:ea typeface="Roboto"/>
                <a:cs typeface="Roboto"/>
                <a:sym typeface="Roboto"/>
              </a:rPr>
              <a:t>The </a:t>
            </a:r>
            <a:r>
              <a:rPr lang="en-US" sz="2000" b="1" noProof="0" dirty="0">
                <a:solidFill>
                  <a:schemeClr val="dk1"/>
                </a:solidFill>
                <a:latin typeface="Roboto"/>
                <a:ea typeface="Roboto"/>
                <a:cs typeface="Roboto"/>
                <a:sym typeface="Roboto"/>
              </a:rPr>
              <a:t>Alzheimer's Disease Neuroimaging Initiative (ADNI) </a:t>
            </a:r>
            <a:r>
              <a:rPr lang="en-US" sz="2000" noProof="0" dirty="0">
                <a:solidFill>
                  <a:schemeClr val="dk1"/>
                </a:solidFill>
                <a:latin typeface="Roboto"/>
                <a:ea typeface="Roboto"/>
                <a:cs typeface="Roboto"/>
                <a:sym typeface="Roboto"/>
              </a:rPr>
              <a:t>is a longitudinal, multicenter, observational study involving over 60 clinical sites in the United States and Canada.</a:t>
            </a:r>
          </a:p>
          <a:p>
            <a:pPr marL="228600" lvl="0" indent="-228600">
              <a:buClr>
                <a:schemeClr val="dk1"/>
              </a:buClr>
              <a:buSzPts val="2000"/>
              <a:buFont typeface="Arial"/>
              <a:buChar char="•"/>
            </a:pPr>
            <a:endParaRPr lang="en-US" sz="20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noProof="0" dirty="0">
                <a:solidFill>
                  <a:schemeClr val="dk1"/>
                </a:solidFill>
                <a:latin typeface="Roboto"/>
                <a:ea typeface="Roboto"/>
                <a:cs typeface="Roboto"/>
                <a:sym typeface="Roboto"/>
              </a:rPr>
              <a:t>Launched in </a:t>
            </a:r>
            <a:r>
              <a:rPr lang="en-US" sz="2000" b="1" noProof="0" dirty="0">
                <a:solidFill>
                  <a:schemeClr val="dk1"/>
                </a:solidFill>
                <a:latin typeface="Roboto"/>
                <a:ea typeface="Roboto"/>
                <a:cs typeface="Roboto"/>
                <a:sym typeface="Roboto"/>
              </a:rPr>
              <a:t>2004</a:t>
            </a:r>
            <a:r>
              <a:rPr lang="en-US" sz="2000" noProof="0" dirty="0">
                <a:solidFill>
                  <a:schemeClr val="dk1"/>
                </a:solidFill>
                <a:latin typeface="Roboto"/>
                <a:ea typeface="Roboto"/>
                <a:cs typeface="Roboto"/>
                <a:sym typeface="Roboto"/>
              </a:rPr>
              <a:t> and divided into the following phases: </a:t>
            </a:r>
            <a:r>
              <a:rPr lang="en-US" sz="2000" b="1" noProof="0" dirty="0">
                <a:solidFill>
                  <a:schemeClr val="dk1"/>
                </a:solidFill>
                <a:latin typeface="Roboto"/>
                <a:ea typeface="Roboto"/>
                <a:cs typeface="Roboto"/>
                <a:sym typeface="Roboto"/>
              </a:rPr>
              <a:t>ADNI1</a:t>
            </a:r>
            <a:r>
              <a:rPr lang="en-US" sz="2000" noProof="0" dirty="0">
                <a:solidFill>
                  <a:schemeClr val="dk1"/>
                </a:solidFill>
                <a:latin typeface="Roboto"/>
                <a:ea typeface="Roboto"/>
                <a:cs typeface="Roboto"/>
                <a:sym typeface="Roboto"/>
              </a:rPr>
              <a:t> (2004–2009), </a:t>
            </a:r>
            <a:r>
              <a:rPr lang="en-US" sz="2000" b="1" noProof="0" dirty="0">
                <a:solidFill>
                  <a:schemeClr val="dk1"/>
                </a:solidFill>
                <a:latin typeface="Roboto"/>
                <a:ea typeface="Roboto"/>
                <a:cs typeface="Roboto"/>
                <a:sym typeface="Roboto"/>
              </a:rPr>
              <a:t>ADNIGO</a:t>
            </a:r>
            <a:r>
              <a:rPr lang="en-US" sz="2000" noProof="0" dirty="0">
                <a:solidFill>
                  <a:schemeClr val="dk1"/>
                </a:solidFill>
                <a:latin typeface="Roboto"/>
                <a:ea typeface="Roboto"/>
                <a:cs typeface="Roboto"/>
                <a:sym typeface="Roboto"/>
              </a:rPr>
              <a:t> (2009–2010), </a:t>
            </a:r>
            <a:r>
              <a:rPr lang="en-US" sz="2000" b="1" noProof="0" dirty="0">
                <a:solidFill>
                  <a:schemeClr val="dk1"/>
                </a:solidFill>
                <a:latin typeface="Roboto"/>
                <a:ea typeface="Roboto"/>
                <a:cs typeface="Roboto"/>
                <a:sym typeface="Roboto"/>
              </a:rPr>
              <a:t>ADNI2</a:t>
            </a:r>
            <a:r>
              <a:rPr lang="en-US" sz="2000" noProof="0" dirty="0">
                <a:solidFill>
                  <a:schemeClr val="dk1"/>
                </a:solidFill>
                <a:latin typeface="Roboto"/>
                <a:ea typeface="Roboto"/>
                <a:cs typeface="Roboto"/>
                <a:sym typeface="Roboto"/>
              </a:rPr>
              <a:t> (2011–2016), and </a:t>
            </a:r>
            <a:r>
              <a:rPr lang="en-US" sz="2000" b="1" noProof="0" dirty="0">
                <a:solidFill>
                  <a:schemeClr val="dk1"/>
                </a:solidFill>
                <a:latin typeface="Roboto"/>
                <a:ea typeface="Roboto"/>
                <a:cs typeface="Roboto"/>
                <a:sym typeface="Roboto"/>
              </a:rPr>
              <a:t>ADNI3</a:t>
            </a:r>
            <a:r>
              <a:rPr lang="en-US" sz="2000" noProof="0" dirty="0">
                <a:solidFill>
                  <a:schemeClr val="dk1"/>
                </a:solidFill>
                <a:latin typeface="Roboto"/>
                <a:ea typeface="Roboto"/>
                <a:cs typeface="Roboto"/>
                <a:sym typeface="Roboto"/>
              </a:rPr>
              <a:t> (2016–2022).</a:t>
            </a:r>
          </a:p>
          <a:p>
            <a:pPr marL="228600" lvl="0" indent="-228600">
              <a:buClr>
                <a:schemeClr val="dk1"/>
              </a:buClr>
              <a:buSzPts val="2000"/>
              <a:buFont typeface="Arial"/>
              <a:buChar char="•"/>
            </a:pPr>
            <a:endParaRPr lang="en-US" sz="20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b="1" noProof="0" dirty="0">
                <a:solidFill>
                  <a:schemeClr val="dk1"/>
                </a:solidFill>
                <a:latin typeface="Roboto"/>
                <a:ea typeface="Roboto"/>
                <a:cs typeface="Roboto"/>
                <a:sym typeface="Roboto"/>
              </a:rPr>
              <a:t>ADNI4</a:t>
            </a:r>
            <a:r>
              <a:rPr lang="en-US" sz="2000" noProof="0" dirty="0">
                <a:solidFill>
                  <a:schemeClr val="dk1"/>
                </a:solidFill>
                <a:latin typeface="Roboto"/>
                <a:ea typeface="Roboto"/>
                <a:cs typeface="Roboto"/>
                <a:sym typeface="Roboto"/>
              </a:rPr>
              <a:t> is the most recent phase of the ADNI study and was initiated in </a:t>
            </a:r>
            <a:r>
              <a:rPr lang="en-US" sz="2000" b="1" noProof="0" dirty="0">
                <a:solidFill>
                  <a:schemeClr val="dk1"/>
                </a:solidFill>
                <a:latin typeface="Roboto"/>
                <a:ea typeface="Roboto"/>
                <a:cs typeface="Roboto"/>
                <a:sym typeface="Roboto"/>
              </a:rPr>
              <a:t>2022</a:t>
            </a:r>
            <a:r>
              <a:rPr lang="en-US" sz="2000" noProof="0" dirty="0">
                <a:solidFill>
                  <a:schemeClr val="dk1"/>
                </a:solidFill>
                <a:latin typeface="Roboto"/>
                <a:ea typeface="Roboto"/>
                <a:cs typeface="Roboto"/>
                <a:sym typeface="Roboto"/>
              </a:rPr>
              <a:t>.</a:t>
            </a:r>
            <a:endParaRPr lang="en-US" noProof="0" dirty="0"/>
          </a:p>
        </p:txBody>
      </p:sp>
      <p:sp>
        <p:nvSpPr>
          <p:cNvPr id="5" name="Google Shape;152;p5">
            <a:extLst>
              <a:ext uri="{FF2B5EF4-FFF2-40B4-BE49-F238E27FC236}">
                <a16:creationId xmlns:a16="http://schemas.microsoft.com/office/drawing/2014/main" id="{F448F8CD-863F-E6DE-137A-58E3D2152DF4}"/>
              </a:ext>
            </a:extLst>
          </p:cNvPr>
          <p:cNvSpPr txBox="1"/>
          <p:nvPr/>
        </p:nvSpPr>
        <p:spPr>
          <a:xfrm>
            <a:off x="6217298" y="2252666"/>
            <a:ext cx="5755280" cy="4565336"/>
          </a:xfrm>
          <a:prstGeom prst="rect">
            <a:avLst/>
          </a:prstGeom>
          <a:noFill/>
          <a:ln>
            <a:noFill/>
          </a:ln>
        </p:spPr>
        <p:txBody>
          <a:bodyPr spcFirstLastPara="1" wrap="square" lIns="91425" tIns="45700" rIns="91425" bIns="45700" anchor="t" anchorCtr="0">
            <a:normAutofit/>
          </a:bodyPr>
          <a:lstStyle/>
          <a:p>
            <a:pPr marL="228600" lvl="0" indent="-228600">
              <a:buClr>
                <a:schemeClr val="dk1"/>
              </a:buClr>
              <a:buSzPts val="2000"/>
              <a:buFont typeface="Arial"/>
              <a:buChar char="•"/>
            </a:pPr>
            <a:r>
              <a:rPr lang="en-US" sz="2000" b="1" noProof="0" dirty="0">
                <a:solidFill>
                  <a:schemeClr val="dk1"/>
                </a:solidFill>
                <a:latin typeface="Roboto"/>
                <a:ea typeface="Roboto"/>
                <a:cs typeface="Roboto"/>
                <a:sym typeface="Roboto"/>
              </a:rPr>
              <a:t>16,421 rows x 116 columns. </a:t>
            </a:r>
            <a:r>
              <a:rPr lang="en-US" sz="2000" noProof="0" dirty="0">
                <a:solidFill>
                  <a:schemeClr val="dk1"/>
                </a:solidFill>
                <a:latin typeface="Roboto"/>
                <a:ea typeface="Roboto"/>
                <a:cs typeface="Roboto"/>
                <a:sym typeface="Roboto"/>
              </a:rPr>
              <a:t>Its columns are divided into current visit columns and baseline visit columns (with "_bl" suffix) to aid in quick comparison.</a:t>
            </a:r>
          </a:p>
          <a:p>
            <a:pPr marL="228600" lvl="0" indent="-228600">
              <a:buClr>
                <a:schemeClr val="dk1"/>
              </a:buClr>
              <a:buSzPts val="2000"/>
              <a:buFont typeface="Arial"/>
              <a:buChar char="•"/>
            </a:pPr>
            <a:endParaRPr lang="en-US" sz="2000" b="1"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noProof="0" dirty="0">
                <a:solidFill>
                  <a:schemeClr val="dk1"/>
                </a:solidFill>
                <a:latin typeface="Roboto"/>
                <a:ea typeface="Roboto"/>
                <a:cs typeface="Roboto"/>
                <a:sym typeface="Roboto"/>
              </a:rPr>
              <a:t>Obtained from the </a:t>
            </a:r>
            <a:r>
              <a:rPr lang="en-US" sz="2000" b="1" noProof="0" dirty="0">
                <a:solidFill>
                  <a:schemeClr val="dk1"/>
                </a:solidFill>
                <a:latin typeface="Roboto"/>
                <a:ea typeface="Roboto"/>
                <a:cs typeface="Roboto"/>
                <a:sym typeface="Roboto"/>
              </a:rPr>
              <a:t>fusion of clinical data </a:t>
            </a:r>
            <a:r>
              <a:rPr lang="en-US" sz="2000" noProof="0" dirty="0">
                <a:solidFill>
                  <a:schemeClr val="dk1"/>
                </a:solidFill>
                <a:latin typeface="Roboto"/>
                <a:ea typeface="Roboto"/>
                <a:cs typeface="Roboto"/>
                <a:sym typeface="Roboto"/>
              </a:rPr>
              <a:t>collected during phases ADNI1, ADNIGO, ADNI2 and ADNI3. Unfortunately, the ADNI4 data has not yet been merged.</a:t>
            </a:r>
          </a:p>
          <a:p>
            <a:pPr marL="228600" lvl="0" indent="-228600">
              <a:buClr>
                <a:schemeClr val="dk1"/>
              </a:buClr>
              <a:buSzPts val="2000"/>
              <a:buFont typeface="Arial"/>
              <a:buChar char="•"/>
            </a:pPr>
            <a:endParaRPr lang="en-US" sz="20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noProof="0" dirty="0">
                <a:solidFill>
                  <a:schemeClr val="dk1"/>
                </a:solidFill>
                <a:latin typeface="Roboto"/>
                <a:ea typeface="Roboto"/>
                <a:cs typeface="Roboto"/>
                <a:sym typeface="Roboto"/>
              </a:rPr>
              <a:t>The dataset contains </a:t>
            </a:r>
            <a:r>
              <a:rPr lang="en-US" sz="2000" b="1" noProof="0" dirty="0">
                <a:solidFill>
                  <a:schemeClr val="dk1"/>
                </a:solidFill>
                <a:latin typeface="Roboto"/>
                <a:ea typeface="Roboto"/>
                <a:cs typeface="Roboto"/>
                <a:sym typeface="Roboto"/>
              </a:rPr>
              <a:t>numerous visits </a:t>
            </a:r>
            <a:r>
              <a:rPr lang="en-US" sz="2000" noProof="0" dirty="0">
                <a:solidFill>
                  <a:schemeClr val="dk1"/>
                </a:solidFill>
                <a:latin typeface="Roboto"/>
                <a:ea typeface="Roboto"/>
                <a:cs typeface="Roboto"/>
                <a:sym typeface="Roboto"/>
              </a:rPr>
              <a:t>from different patients, with </a:t>
            </a:r>
            <a:r>
              <a:rPr lang="en-US" sz="2000" b="1" noProof="0" dirty="0">
                <a:solidFill>
                  <a:schemeClr val="dk1"/>
                </a:solidFill>
                <a:latin typeface="Roboto"/>
                <a:ea typeface="Roboto"/>
                <a:cs typeface="Roboto"/>
                <a:sym typeface="Roboto"/>
              </a:rPr>
              <a:t>associated diagnoses</a:t>
            </a:r>
            <a:r>
              <a:rPr lang="en-US" sz="2000" noProof="0" dirty="0">
                <a:solidFill>
                  <a:schemeClr val="dk1"/>
                </a:solidFill>
                <a:latin typeface="Roboto"/>
                <a:ea typeface="Roboto"/>
                <a:cs typeface="Roboto"/>
                <a:sym typeface="Roboto"/>
              </a:rPr>
              <a:t>. </a:t>
            </a:r>
          </a:p>
          <a:p>
            <a:pPr marL="228600" lvl="0" indent="-228600">
              <a:buClr>
                <a:schemeClr val="dk1"/>
              </a:buClr>
              <a:buSzPts val="2000"/>
              <a:buFont typeface="Arial"/>
              <a:buChar char="•"/>
            </a:pPr>
            <a:endParaRPr lang="en-US" noProof="0" dirty="0"/>
          </a:p>
        </p:txBody>
      </p:sp>
    </p:spTree>
    <p:extLst>
      <p:ext uri="{BB962C8B-B14F-4D97-AF65-F5344CB8AC3E}">
        <p14:creationId xmlns:p14="http://schemas.microsoft.com/office/powerpoint/2010/main" val="368096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a:extLst>
            <a:ext uri="{FF2B5EF4-FFF2-40B4-BE49-F238E27FC236}">
              <a16:creationId xmlns:a16="http://schemas.microsoft.com/office/drawing/2014/main" id="{2CD43260-FF78-E558-6E7D-81467DA15ADB}"/>
            </a:ext>
          </a:extLst>
        </p:cNvPr>
        <p:cNvGrpSpPr/>
        <p:nvPr/>
      </p:nvGrpSpPr>
      <p:grpSpPr>
        <a:xfrm>
          <a:off x="0" y="0"/>
          <a:ext cx="0" cy="0"/>
          <a:chOff x="0" y="0"/>
          <a:chExt cx="0" cy="0"/>
        </a:xfrm>
      </p:grpSpPr>
      <p:sp>
        <p:nvSpPr>
          <p:cNvPr id="205" name="Google Shape;205;p10">
            <a:extLst>
              <a:ext uri="{FF2B5EF4-FFF2-40B4-BE49-F238E27FC236}">
                <a16:creationId xmlns:a16="http://schemas.microsoft.com/office/drawing/2014/main" id="{6B11D7A2-6358-E0F6-CE71-A2939873DF35}"/>
              </a:ext>
            </a:extLst>
          </p:cNvPr>
          <p:cNvSpPr/>
          <p:nvPr/>
        </p:nvSpPr>
        <p:spPr>
          <a:xfrm>
            <a:off x="0" y="772527"/>
            <a:ext cx="12192000" cy="8955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1"/>
              </a:solidFill>
              <a:latin typeface="Roboto"/>
              <a:ea typeface="Roboto"/>
              <a:cs typeface="Roboto"/>
              <a:sym typeface="Roboto"/>
            </a:endParaRPr>
          </a:p>
        </p:txBody>
      </p:sp>
      <p:sp>
        <p:nvSpPr>
          <p:cNvPr id="206" name="Google Shape;206;p10">
            <a:extLst>
              <a:ext uri="{FF2B5EF4-FFF2-40B4-BE49-F238E27FC236}">
                <a16:creationId xmlns:a16="http://schemas.microsoft.com/office/drawing/2014/main" id="{6A0E5EB3-ADFC-EBDE-F173-0510EB31ED90}"/>
              </a:ext>
            </a:extLst>
          </p:cNvPr>
          <p:cNvSpPr txBox="1"/>
          <p:nvPr/>
        </p:nvSpPr>
        <p:spPr>
          <a:xfrm>
            <a:off x="927615" y="772526"/>
            <a:ext cx="10342245" cy="895532"/>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Roboto Medium"/>
              <a:buNone/>
            </a:pPr>
            <a:r>
              <a:rPr lang="en-US" sz="3200" b="1" noProof="0" dirty="0">
                <a:solidFill>
                  <a:schemeClr val="lt1"/>
                </a:solidFill>
                <a:latin typeface="Roboto Medium"/>
                <a:ea typeface="Roboto Medium"/>
                <a:cs typeface="Roboto Medium"/>
                <a:sym typeface="Roboto Medium"/>
              </a:rPr>
              <a:t>Features of ADNIMERGE.csv</a:t>
            </a:r>
            <a:endParaRPr lang="en-US" noProof="0" dirty="0"/>
          </a:p>
        </p:txBody>
      </p:sp>
      <p:sp>
        <p:nvSpPr>
          <p:cNvPr id="2" name="Google Shape;153;p5">
            <a:extLst>
              <a:ext uri="{FF2B5EF4-FFF2-40B4-BE49-F238E27FC236}">
                <a16:creationId xmlns:a16="http://schemas.microsoft.com/office/drawing/2014/main" id="{3E1F364F-2085-D0A2-953B-4AC787834D18}"/>
              </a:ext>
            </a:extLst>
          </p:cNvPr>
          <p:cNvSpPr txBox="1"/>
          <p:nvPr/>
        </p:nvSpPr>
        <p:spPr>
          <a:xfrm>
            <a:off x="587375" y="241498"/>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a:t>
            </a:r>
          </a:p>
        </p:txBody>
      </p:sp>
      <p:sp>
        <p:nvSpPr>
          <p:cNvPr id="3" name="Google Shape;166;p6">
            <a:extLst>
              <a:ext uri="{FF2B5EF4-FFF2-40B4-BE49-F238E27FC236}">
                <a16:creationId xmlns:a16="http://schemas.microsoft.com/office/drawing/2014/main" id="{8BBDEB03-E3BF-853F-A82D-E8772817E2DE}"/>
              </a:ext>
            </a:extLst>
          </p:cNvPr>
          <p:cNvSpPr txBox="1"/>
          <p:nvPr/>
        </p:nvSpPr>
        <p:spPr>
          <a:xfrm>
            <a:off x="852885" y="241539"/>
            <a:ext cx="3109013" cy="307736"/>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Dataset ADNI</a:t>
            </a:r>
            <a:endParaRPr lang="en-US" sz="1400" u="none" strike="noStrike" cap="none" noProof="0" dirty="0">
              <a:solidFill>
                <a:schemeClr val="accent1"/>
              </a:solidFill>
              <a:latin typeface="Roboto"/>
              <a:ea typeface="Roboto"/>
              <a:cs typeface="Roboto"/>
              <a:sym typeface="Roboto"/>
            </a:endParaRPr>
          </a:p>
        </p:txBody>
      </p:sp>
      <p:sp>
        <p:nvSpPr>
          <p:cNvPr id="4" name="Google Shape;152;p5">
            <a:extLst>
              <a:ext uri="{FF2B5EF4-FFF2-40B4-BE49-F238E27FC236}">
                <a16:creationId xmlns:a16="http://schemas.microsoft.com/office/drawing/2014/main" id="{B8DD0C70-3E6D-FA86-DF28-AEA9BB51E57C}"/>
              </a:ext>
            </a:extLst>
          </p:cNvPr>
          <p:cNvSpPr txBox="1"/>
          <p:nvPr/>
        </p:nvSpPr>
        <p:spPr>
          <a:xfrm>
            <a:off x="284736" y="1668058"/>
            <a:ext cx="11761084" cy="5189942"/>
          </a:xfrm>
          <a:prstGeom prst="rect">
            <a:avLst/>
          </a:prstGeom>
          <a:noFill/>
          <a:ln>
            <a:noFill/>
          </a:ln>
        </p:spPr>
        <p:txBody>
          <a:bodyPr spcFirstLastPara="1" wrap="square" lIns="91425" tIns="45700" rIns="91425" bIns="45700" anchor="t" anchorCtr="0">
            <a:normAutofit/>
          </a:bodyPr>
          <a:lstStyle/>
          <a:p>
            <a:pPr marL="285750" indent="-285750">
              <a:buFont typeface="Arial" panose="020B0604020202020204" pitchFamily="34" charset="0"/>
              <a:buChar char="•"/>
            </a:pPr>
            <a:r>
              <a:rPr lang="en-US" sz="1800" b="1" noProof="0" dirty="0"/>
              <a:t>Diagnosis (target)</a:t>
            </a:r>
            <a:r>
              <a:rPr lang="en-US" sz="1800" noProof="0" dirty="0"/>
              <a:t>: DX, DX_bl </a:t>
            </a:r>
            <a:endParaRPr lang="en-US" sz="1800" b="1" noProof="0" dirty="0"/>
          </a:p>
          <a:p>
            <a:pPr marL="285750" indent="-285750">
              <a:buFont typeface="Arial" panose="020B0604020202020204" pitchFamily="34" charset="0"/>
              <a:buChar char="•"/>
            </a:pPr>
            <a:r>
              <a:rPr lang="en-US" sz="1800" b="1" noProof="0" dirty="0"/>
              <a:t>Administrative</a:t>
            </a:r>
            <a:r>
              <a:rPr lang="en-US" sz="1800" noProof="0" dirty="0"/>
              <a:t>: RID, COLPROT, ORIGPROT, PTID, SITE, VISCODE, update_stamp</a:t>
            </a:r>
          </a:p>
          <a:p>
            <a:pPr marL="285750" indent="-285750">
              <a:buFont typeface="Arial" panose="020B0604020202020204" pitchFamily="34" charset="0"/>
              <a:buChar char="•"/>
            </a:pPr>
            <a:r>
              <a:rPr lang="en-US" sz="1800" b="1" noProof="0" dirty="0"/>
              <a:t>Timestamps</a:t>
            </a:r>
            <a:r>
              <a:rPr lang="en-US" sz="1800" noProof="0" dirty="0"/>
              <a:t>: EXAMDATE</a:t>
            </a:r>
          </a:p>
          <a:p>
            <a:pPr marL="285750" indent="-285750">
              <a:buFont typeface="Arial" panose="020B0604020202020204" pitchFamily="34" charset="0"/>
              <a:buChar char="•"/>
            </a:pPr>
            <a:r>
              <a:rPr lang="en-US" sz="1800" b="1" noProof="0" dirty="0"/>
              <a:t>Demographics</a:t>
            </a:r>
            <a:r>
              <a:rPr lang="en-US" sz="1800" noProof="0" dirty="0"/>
              <a:t>: AGE, PTGENDER, PTEDUCAT, PTETHCAT, PTRACCAT, PTMARRY, APOE4</a:t>
            </a:r>
          </a:p>
          <a:p>
            <a:pPr marL="285750" indent="-285750">
              <a:buFont typeface="Arial" panose="020B0604020202020204" pitchFamily="34" charset="0"/>
              <a:buChar char="•"/>
            </a:pPr>
            <a:r>
              <a:rPr lang="en-US" sz="1800" b="1" noProof="0" dirty="0"/>
              <a:t>PET Imaging</a:t>
            </a:r>
            <a:r>
              <a:rPr lang="en-US" sz="1800" noProof="0" dirty="0"/>
              <a:t>: FDG, PIB, AV45, FBB</a:t>
            </a:r>
          </a:p>
          <a:p>
            <a:pPr marL="285750" indent="-285750">
              <a:buFont typeface="Arial" panose="020B0604020202020204" pitchFamily="34" charset="0"/>
              <a:buChar char="•"/>
            </a:pPr>
            <a:r>
              <a:rPr lang="en-US" sz="1800" b="1" noProof="0" dirty="0"/>
              <a:t>CSF Biomarkers</a:t>
            </a:r>
            <a:r>
              <a:rPr lang="en-US" sz="1800" noProof="0" dirty="0"/>
              <a:t>: ABETA, TAU, PTAU</a:t>
            </a:r>
          </a:p>
          <a:p>
            <a:pPr marL="285750" indent="-285750">
              <a:buFont typeface="Arial" panose="020B0604020202020204" pitchFamily="34" charset="0"/>
              <a:buChar char="•"/>
            </a:pPr>
            <a:r>
              <a:rPr lang="en-US" sz="1800" b="1" noProof="0" dirty="0"/>
              <a:t>Clinical Scores</a:t>
            </a:r>
            <a:r>
              <a:rPr lang="en-US" sz="1800" noProof="0" dirty="0"/>
              <a:t>: CDRSB, ADAS11, ADAS13, ADASQ4, MMSE, RAVLT_immediate, RAVLT_learning, RAVLT_forgetting, RAVLT_perc_forgetting, LDELTOTAL, DIGITSCOR, TRABSCOR, FAQ, MOCA</a:t>
            </a:r>
          </a:p>
          <a:p>
            <a:pPr marL="285750" indent="-285750">
              <a:buFont typeface="Arial" panose="020B0604020202020204" pitchFamily="34" charset="0"/>
              <a:buChar char="•"/>
            </a:pPr>
            <a:r>
              <a:rPr lang="en-US" sz="1800" b="1" noProof="0" dirty="0"/>
              <a:t>ECog (self-report)</a:t>
            </a:r>
            <a:r>
              <a:rPr lang="en-US" sz="1800" noProof="0" dirty="0"/>
              <a:t>: EcogPtMem, EcogPtLang, EcogPtVisspat, EcogPtPlan, EcogPtOrgan, EcogPtDivatt, EcogPtTotal</a:t>
            </a:r>
          </a:p>
          <a:p>
            <a:pPr marL="285750" indent="-285750">
              <a:buFont typeface="Arial" panose="020B0604020202020204" pitchFamily="34" charset="0"/>
              <a:buChar char="•"/>
            </a:pPr>
            <a:r>
              <a:rPr lang="en-US" sz="1800" b="1" noProof="0" dirty="0"/>
              <a:t>ECog (informant-report)</a:t>
            </a:r>
            <a:r>
              <a:rPr lang="en-US" sz="1800" noProof="0" dirty="0"/>
              <a:t>: EcogSPMem, EcogSPLang, EcogSPVisspat, EcogSPPlan, EcogSPOrgan, EcogSPDivatt, EcogSPTotal</a:t>
            </a:r>
          </a:p>
          <a:p>
            <a:pPr marL="285750" indent="-285750">
              <a:buFont typeface="Arial" panose="020B0604020202020204" pitchFamily="34" charset="0"/>
              <a:buChar char="•"/>
            </a:pPr>
            <a:r>
              <a:rPr lang="en-US" sz="1800" b="1" noProof="0" dirty="0"/>
              <a:t>MRI Imaging</a:t>
            </a:r>
            <a:r>
              <a:rPr lang="en-US" sz="1800" noProof="0" dirty="0"/>
              <a:t>: FLDSTRENG, FSVERSION, IMAGEUID, Ventricles, Hippocampus, WholeBrain, Entorhinal, Fusiform, MidTemp, ICV</a:t>
            </a:r>
          </a:p>
          <a:p>
            <a:pPr marL="285750" indent="-285750">
              <a:buFont typeface="Arial" panose="020B0604020202020204" pitchFamily="34" charset="0"/>
              <a:buChar char="•"/>
            </a:pPr>
            <a:r>
              <a:rPr lang="en-US" sz="1800" b="1" noProof="0" dirty="0"/>
              <a:t>Composite Scores</a:t>
            </a:r>
            <a:r>
              <a:rPr lang="en-US" sz="1800" noProof="0" dirty="0"/>
              <a:t>: mPACCdigit, mPACCtrailsB</a:t>
            </a:r>
          </a:p>
          <a:p>
            <a:pPr marL="285750" indent="-285750">
              <a:buFont typeface="Arial" panose="020B0604020202020204" pitchFamily="34" charset="0"/>
              <a:buChar char="•"/>
            </a:pPr>
            <a:r>
              <a:rPr lang="en-US" sz="1800" b="1" noProof="0" dirty="0"/>
              <a:t>Baseline Values</a:t>
            </a:r>
            <a:r>
              <a:rPr lang="en-US" sz="1800" noProof="0" dirty="0"/>
              <a:t>: all variables with the suffix _bl</a:t>
            </a:r>
          </a:p>
          <a:p>
            <a:pPr marL="285750" indent="-285750">
              <a:buFont typeface="Arial" panose="020B0604020202020204" pitchFamily="34" charset="0"/>
              <a:buChar char="•"/>
            </a:pPr>
            <a:r>
              <a:rPr lang="en-US" sz="1800" b="1" noProof="0" dirty="0"/>
              <a:t>Time Measures</a:t>
            </a:r>
            <a:r>
              <a:rPr lang="en-US" sz="1800" noProof="0" dirty="0"/>
              <a:t>: Years_bl, Month_bl, Month, M</a:t>
            </a:r>
          </a:p>
          <a:p>
            <a:r>
              <a:rPr lang="en-US" sz="1800" noProof="0" dirty="0"/>
              <a:t> </a:t>
            </a:r>
          </a:p>
        </p:txBody>
      </p:sp>
    </p:spTree>
    <p:extLst>
      <p:ext uri="{BB962C8B-B14F-4D97-AF65-F5344CB8AC3E}">
        <p14:creationId xmlns:p14="http://schemas.microsoft.com/office/powerpoint/2010/main" val="125289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a:extLst>
            <a:ext uri="{FF2B5EF4-FFF2-40B4-BE49-F238E27FC236}">
              <a16:creationId xmlns:a16="http://schemas.microsoft.com/office/drawing/2014/main" id="{4027B066-5C41-DD71-EFF7-B4B9E9FA1B77}"/>
            </a:ext>
          </a:extLst>
        </p:cNvPr>
        <p:cNvGrpSpPr/>
        <p:nvPr/>
      </p:nvGrpSpPr>
      <p:grpSpPr>
        <a:xfrm>
          <a:off x="0" y="0"/>
          <a:ext cx="0" cy="0"/>
          <a:chOff x="0" y="0"/>
          <a:chExt cx="0" cy="0"/>
        </a:xfrm>
      </p:grpSpPr>
      <p:sp>
        <p:nvSpPr>
          <p:cNvPr id="205" name="Google Shape;205;p10">
            <a:extLst>
              <a:ext uri="{FF2B5EF4-FFF2-40B4-BE49-F238E27FC236}">
                <a16:creationId xmlns:a16="http://schemas.microsoft.com/office/drawing/2014/main" id="{B121F8DB-F314-1B9F-0E16-3ECB55EB2F40}"/>
              </a:ext>
            </a:extLst>
          </p:cNvPr>
          <p:cNvSpPr/>
          <p:nvPr/>
        </p:nvSpPr>
        <p:spPr>
          <a:xfrm>
            <a:off x="0" y="1108429"/>
            <a:ext cx="12192000" cy="8955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1"/>
              </a:solidFill>
              <a:latin typeface="Roboto"/>
              <a:ea typeface="Roboto"/>
              <a:cs typeface="Roboto"/>
              <a:sym typeface="Roboto"/>
            </a:endParaRPr>
          </a:p>
        </p:txBody>
      </p:sp>
      <p:sp>
        <p:nvSpPr>
          <p:cNvPr id="206" name="Google Shape;206;p10">
            <a:extLst>
              <a:ext uri="{FF2B5EF4-FFF2-40B4-BE49-F238E27FC236}">
                <a16:creationId xmlns:a16="http://schemas.microsoft.com/office/drawing/2014/main" id="{9C8B2FF7-3DF8-4F37-730A-862C64BFF9CD}"/>
              </a:ext>
            </a:extLst>
          </p:cNvPr>
          <p:cNvSpPr txBox="1"/>
          <p:nvPr/>
        </p:nvSpPr>
        <p:spPr>
          <a:xfrm>
            <a:off x="927615" y="1108428"/>
            <a:ext cx="10342245" cy="895532"/>
          </a:xfrm>
          <a:prstGeom prst="rect">
            <a:avLst/>
          </a:prstGeom>
          <a:noFill/>
          <a:ln>
            <a:noFill/>
          </a:ln>
        </p:spPr>
        <p:txBody>
          <a:bodyPr spcFirstLastPara="1" wrap="square" lIns="91425" tIns="45700" rIns="91425" bIns="45700" anchor="ctr" anchorCtr="0">
            <a:normAutofit/>
          </a:bodyPr>
          <a:lstStyle/>
          <a:p>
            <a:pPr lvl="0" algn="ctr">
              <a:lnSpc>
                <a:spcPct val="90000"/>
              </a:lnSpc>
              <a:buClr>
                <a:schemeClr val="lt1"/>
              </a:buClr>
              <a:buSzPts val="3200"/>
            </a:pPr>
            <a:r>
              <a:rPr lang="en-US" sz="3200" b="1" noProof="0" dirty="0">
                <a:solidFill>
                  <a:schemeClr val="lt1"/>
                </a:solidFill>
                <a:latin typeface="Roboto Medium"/>
                <a:ea typeface="Roboto Medium"/>
                <a:cs typeface="Roboto Medium"/>
                <a:sym typeface="Roboto Medium"/>
              </a:rPr>
              <a:t>Strengths and Weaknesses of ADNIMERGE.csv</a:t>
            </a:r>
            <a:endParaRPr lang="en-US" noProof="0" dirty="0"/>
          </a:p>
        </p:txBody>
      </p:sp>
      <p:sp>
        <p:nvSpPr>
          <p:cNvPr id="2" name="Google Shape;153;p5">
            <a:extLst>
              <a:ext uri="{FF2B5EF4-FFF2-40B4-BE49-F238E27FC236}">
                <a16:creationId xmlns:a16="http://schemas.microsoft.com/office/drawing/2014/main" id="{19CF8A17-AA65-CA4A-7119-7B709D9825FD}"/>
              </a:ext>
            </a:extLst>
          </p:cNvPr>
          <p:cNvSpPr txBox="1"/>
          <p:nvPr/>
        </p:nvSpPr>
        <p:spPr>
          <a:xfrm>
            <a:off x="587376"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a:t>
            </a:r>
          </a:p>
        </p:txBody>
      </p:sp>
      <p:sp>
        <p:nvSpPr>
          <p:cNvPr id="3" name="Google Shape;166;p6">
            <a:extLst>
              <a:ext uri="{FF2B5EF4-FFF2-40B4-BE49-F238E27FC236}">
                <a16:creationId xmlns:a16="http://schemas.microsoft.com/office/drawing/2014/main" id="{F7A18B8B-0A22-0974-9804-756F7DFEF61F}"/>
              </a:ext>
            </a:extLst>
          </p:cNvPr>
          <p:cNvSpPr txBox="1"/>
          <p:nvPr/>
        </p:nvSpPr>
        <p:spPr>
          <a:xfrm>
            <a:off x="843554" y="549275"/>
            <a:ext cx="3109013" cy="307736"/>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Dataset ADNI</a:t>
            </a:r>
            <a:endParaRPr lang="en-US" sz="1400" u="none" strike="noStrike" cap="none" noProof="0" dirty="0">
              <a:solidFill>
                <a:schemeClr val="accent1"/>
              </a:solidFill>
              <a:latin typeface="Roboto"/>
              <a:ea typeface="Roboto"/>
              <a:cs typeface="Roboto"/>
              <a:sym typeface="Roboto"/>
            </a:endParaRPr>
          </a:p>
        </p:txBody>
      </p:sp>
      <p:sp>
        <p:nvSpPr>
          <p:cNvPr id="4" name="Google Shape;152;p5">
            <a:extLst>
              <a:ext uri="{FF2B5EF4-FFF2-40B4-BE49-F238E27FC236}">
                <a16:creationId xmlns:a16="http://schemas.microsoft.com/office/drawing/2014/main" id="{6BF8936E-B46D-8897-02C1-EE51C65F9A9C}"/>
              </a:ext>
            </a:extLst>
          </p:cNvPr>
          <p:cNvSpPr txBox="1"/>
          <p:nvPr/>
        </p:nvSpPr>
        <p:spPr>
          <a:xfrm>
            <a:off x="219422" y="2255337"/>
            <a:ext cx="5755280" cy="4565336"/>
          </a:xfrm>
          <a:prstGeom prst="rect">
            <a:avLst/>
          </a:prstGeom>
          <a:noFill/>
          <a:ln>
            <a:noFill/>
          </a:ln>
        </p:spPr>
        <p:txBody>
          <a:bodyPr spcFirstLastPara="1" wrap="square" lIns="91425" tIns="45700" rIns="91425" bIns="45700" anchor="t" anchorCtr="0">
            <a:normAutofit/>
          </a:bodyPr>
          <a:lstStyle/>
          <a:p>
            <a:pPr lvl="0">
              <a:buClr>
                <a:schemeClr val="dk1"/>
              </a:buClr>
              <a:buSzPts val="2000"/>
            </a:pPr>
            <a:r>
              <a:rPr lang="en-US" sz="2000" b="1" noProof="0" dirty="0">
                <a:solidFill>
                  <a:schemeClr val="dk1"/>
                </a:solidFill>
                <a:latin typeface="Roboto"/>
                <a:ea typeface="Roboto"/>
                <a:cs typeface="Roboto"/>
                <a:sym typeface="Roboto"/>
              </a:rPr>
              <a:t>Strengths</a:t>
            </a:r>
          </a:p>
          <a:p>
            <a:pPr marL="228600" lvl="0" indent="-228600">
              <a:buClr>
                <a:schemeClr val="dk1"/>
              </a:buClr>
              <a:buSzPts val="2000"/>
              <a:buFont typeface="Arial"/>
              <a:buChar char="•"/>
            </a:pPr>
            <a:endParaRPr lang="en-US" sz="18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1800" noProof="0" dirty="0">
                <a:solidFill>
                  <a:schemeClr val="dk1"/>
                </a:solidFill>
                <a:latin typeface="Roboto"/>
                <a:ea typeface="Roboto"/>
                <a:cs typeface="Roboto"/>
                <a:sym typeface="Roboto"/>
              </a:rPr>
              <a:t>It groups demographic, cognitive, imaging (MRI, PET) and CSF biomarker data into a </a:t>
            </a:r>
            <a:r>
              <a:rPr lang="en-US" sz="1800" b="1" noProof="0" dirty="0">
                <a:solidFill>
                  <a:schemeClr val="dk1"/>
                </a:solidFill>
                <a:latin typeface="Roboto"/>
                <a:ea typeface="Roboto"/>
                <a:cs typeface="Roboto"/>
                <a:sym typeface="Roboto"/>
              </a:rPr>
              <a:t>single large dataset</a:t>
            </a:r>
            <a:r>
              <a:rPr lang="en-US" sz="1800" noProof="0" dirty="0">
                <a:solidFill>
                  <a:schemeClr val="dk1"/>
                </a:solidFill>
                <a:latin typeface="Roboto"/>
                <a:ea typeface="Roboto"/>
                <a:cs typeface="Roboto"/>
                <a:sym typeface="Roboto"/>
              </a:rPr>
              <a:t>, </a:t>
            </a:r>
            <a:r>
              <a:rPr lang="en-US" sz="1800" b="1" noProof="0" dirty="0">
                <a:solidFill>
                  <a:schemeClr val="dk1"/>
                </a:solidFill>
                <a:latin typeface="Roboto"/>
                <a:ea typeface="Roboto"/>
                <a:cs typeface="Roboto"/>
                <a:sym typeface="Roboto"/>
              </a:rPr>
              <a:t>useful for integrated analyses</a:t>
            </a:r>
            <a:r>
              <a:rPr lang="en-US" sz="1800" noProof="0" dirty="0">
                <a:solidFill>
                  <a:schemeClr val="dk1"/>
                </a:solidFill>
                <a:latin typeface="Roboto"/>
                <a:ea typeface="Roboto"/>
                <a:cs typeface="Roboto"/>
                <a:sym typeface="Roboto"/>
              </a:rPr>
              <a:t>.</a:t>
            </a:r>
          </a:p>
          <a:p>
            <a:pPr marL="228600" lvl="0" indent="-228600">
              <a:buClr>
                <a:schemeClr val="dk1"/>
              </a:buClr>
              <a:buSzPts val="2000"/>
              <a:buFont typeface="Arial"/>
              <a:buChar char="•"/>
            </a:pPr>
            <a:endParaRPr lang="en-US" sz="18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1800" b="1" noProof="0" dirty="0">
                <a:solidFill>
                  <a:schemeClr val="dk1"/>
                </a:solidFill>
                <a:latin typeface="Roboto"/>
                <a:ea typeface="Roboto"/>
                <a:cs typeface="Roboto"/>
                <a:sym typeface="Roboto"/>
              </a:rPr>
              <a:t>Rigorous post-data acquisition </a:t>
            </a:r>
            <a:r>
              <a:rPr lang="en-US" sz="1800" noProof="0" dirty="0">
                <a:solidFill>
                  <a:schemeClr val="dk1"/>
                </a:solidFill>
                <a:latin typeface="Roboto"/>
                <a:ea typeface="Roboto"/>
                <a:cs typeface="Roboto"/>
                <a:sym typeface="Roboto"/>
              </a:rPr>
              <a:t>correction procedures, which reduce technical variability and increase the statistical reliability of the features;</a:t>
            </a:r>
          </a:p>
          <a:p>
            <a:pPr marL="228600" lvl="0" indent="-228600">
              <a:buClr>
                <a:schemeClr val="dk1"/>
              </a:buClr>
              <a:buSzPts val="2000"/>
              <a:buFont typeface="Arial"/>
              <a:buChar char="•"/>
            </a:pPr>
            <a:endParaRPr lang="en-US" sz="18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1800" noProof="0" dirty="0">
                <a:solidFill>
                  <a:schemeClr val="dk1"/>
                </a:solidFill>
                <a:latin typeface="Roboto"/>
                <a:ea typeface="Roboto"/>
                <a:cs typeface="Roboto"/>
                <a:sym typeface="Roboto"/>
              </a:rPr>
              <a:t>One of the most </a:t>
            </a:r>
            <a:r>
              <a:rPr lang="en-US" sz="1800" b="1" noProof="0" dirty="0">
                <a:solidFill>
                  <a:schemeClr val="dk1"/>
                </a:solidFill>
                <a:latin typeface="Roboto"/>
                <a:ea typeface="Roboto"/>
                <a:cs typeface="Roboto"/>
                <a:sym typeface="Roboto"/>
              </a:rPr>
              <a:t>widely used datasets </a:t>
            </a:r>
            <a:r>
              <a:rPr lang="en-US" sz="1800" noProof="0" dirty="0">
                <a:solidFill>
                  <a:schemeClr val="dk1"/>
                </a:solidFill>
                <a:latin typeface="Roboto"/>
                <a:ea typeface="Roboto"/>
                <a:cs typeface="Roboto"/>
                <a:sym typeface="Roboto"/>
              </a:rPr>
              <a:t>in Alzheimer's disease research, with well-documented protocols and support for harmonization and comparative studies.</a:t>
            </a:r>
            <a:endParaRPr lang="en-US" sz="1200" noProof="0" dirty="0"/>
          </a:p>
        </p:txBody>
      </p:sp>
      <p:sp>
        <p:nvSpPr>
          <p:cNvPr id="5" name="Google Shape;152;p5">
            <a:extLst>
              <a:ext uri="{FF2B5EF4-FFF2-40B4-BE49-F238E27FC236}">
                <a16:creationId xmlns:a16="http://schemas.microsoft.com/office/drawing/2014/main" id="{721E36E7-8728-98A9-2F5A-94C1BDAFF809}"/>
              </a:ext>
            </a:extLst>
          </p:cNvPr>
          <p:cNvSpPr txBox="1"/>
          <p:nvPr/>
        </p:nvSpPr>
        <p:spPr>
          <a:xfrm>
            <a:off x="6217298" y="2252666"/>
            <a:ext cx="5755280" cy="4565336"/>
          </a:xfrm>
          <a:prstGeom prst="rect">
            <a:avLst/>
          </a:prstGeom>
          <a:noFill/>
          <a:ln>
            <a:noFill/>
          </a:ln>
        </p:spPr>
        <p:txBody>
          <a:bodyPr spcFirstLastPara="1" wrap="square" lIns="91425" tIns="45700" rIns="91425" bIns="45700" anchor="t" anchorCtr="0">
            <a:normAutofit/>
          </a:bodyPr>
          <a:lstStyle/>
          <a:p>
            <a:pPr lvl="0">
              <a:buClr>
                <a:schemeClr val="dk1"/>
              </a:buClr>
              <a:buSzPts val="2000"/>
            </a:pPr>
            <a:r>
              <a:rPr lang="en-US" sz="2000" b="1" noProof="0" dirty="0">
                <a:solidFill>
                  <a:schemeClr val="dk1"/>
                </a:solidFill>
                <a:latin typeface="Roboto"/>
                <a:ea typeface="Roboto"/>
                <a:cs typeface="Roboto"/>
                <a:sym typeface="Roboto"/>
              </a:rPr>
              <a:t>Weaknesses</a:t>
            </a:r>
          </a:p>
          <a:p>
            <a:pPr marL="228600" lvl="0" indent="-228600">
              <a:buClr>
                <a:schemeClr val="dk1"/>
              </a:buClr>
              <a:buSzPts val="2000"/>
              <a:buFont typeface="Arial"/>
              <a:buChar char="•"/>
            </a:pPr>
            <a:endParaRPr lang="en-US" sz="18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1800" noProof="0" dirty="0">
                <a:solidFill>
                  <a:schemeClr val="dk1"/>
                </a:solidFill>
                <a:latin typeface="Roboto"/>
                <a:ea typeface="Roboto"/>
                <a:cs typeface="Roboto"/>
                <a:sym typeface="Roboto"/>
              </a:rPr>
              <a:t>Many variables have </a:t>
            </a:r>
            <a:r>
              <a:rPr lang="en-US" sz="1800" b="1" noProof="0" dirty="0">
                <a:solidFill>
                  <a:schemeClr val="dk1"/>
                </a:solidFill>
                <a:latin typeface="Roboto"/>
                <a:ea typeface="Roboto"/>
                <a:cs typeface="Roboto"/>
                <a:sym typeface="Roboto"/>
              </a:rPr>
              <a:t>numerous missing values</a:t>
            </a:r>
            <a:r>
              <a:rPr lang="en-US" sz="1800" noProof="0" dirty="0">
                <a:solidFill>
                  <a:schemeClr val="dk1"/>
                </a:solidFill>
                <a:latin typeface="Roboto"/>
                <a:ea typeface="Roboto"/>
                <a:cs typeface="Roboto"/>
                <a:sym typeface="Roboto"/>
              </a:rPr>
              <a:t>, and the missingness varies depending on the diagnosis or phase of the visit, so it is </a:t>
            </a:r>
            <a:r>
              <a:rPr lang="en-US" sz="1800" b="1" noProof="0" dirty="0">
                <a:solidFill>
                  <a:schemeClr val="dk1"/>
                </a:solidFill>
                <a:latin typeface="Roboto"/>
                <a:ea typeface="Roboto"/>
                <a:cs typeface="Roboto"/>
                <a:sym typeface="Roboto"/>
              </a:rPr>
              <a:t>not Missing Completely at Random</a:t>
            </a:r>
            <a:r>
              <a:rPr lang="en-US" sz="1800" noProof="0" dirty="0">
                <a:solidFill>
                  <a:schemeClr val="dk1"/>
                </a:solidFill>
                <a:latin typeface="Roboto"/>
                <a:ea typeface="Roboto"/>
                <a:cs typeface="Roboto"/>
                <a:sym typeface="Roboto"/>
              </a:rPr>
              <a:t>.</a:t>
            </a:r>
          </a:p>
          <a:p>
            <a:pPr marL="228600" lvl="0" indent="-228600">
              <a:buClr>
                <a:schemeClr val="dk1"/>
              </a:buClr>
              <a:buSzPts val="2000"/>
              <a:buFont typeface="Arial"/>
              <a:buChar char="•"/>
            </a:pPr>
            <a:endParaRPr lang="en-US" sz="1800" b="1"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1800" noProof="0" dirty="0">
                <a:solidFill>
                  <a:schemeClr val="dk1"/>
                </a:solidFill>
                <a:latin typeface="Roboto"/>
                <a:ea typeface="Roboto"/>
                <a:cs typeface="Roboto"/>
                <a:sym typeface="Roboto"/>
              </a:rPr>
              <a:t>Participants are predominantly </a:t>
            </a:r>
            <a:r>
              <a:rPr lang="en-US" sz="1800" b="1" noProof="0" dirty="0">
                <a:solidFill>
                  <a:schemeClr val="dk1"/>
                </a:solidFill>
                <a:latin typeface="Roboto"/>
                <a:ea typeface="Roboto"/>
                <a:cs typeface="Roboto"/>
                <a:sym typeface="Roboto"/>
              </a:rPr>
              <a:t>white</a:t>
            </a:r>
            <a:r>
              <a:rPr lang="en-US" sz="1800" noProof="0" dirty="0">
                <a:solidFill>
                  <a:schemeClr val="dk1"/>
                </a:solidFill>
                <a:latin typeface="Roboto"/>
                <a:ea typeface="Roboto"/>
                <a:cs typeface="Roboto"/>
                <a:sym typeface="Roboto"/>
              </a:rPr>
              <a:t>, </a:t>
            </a:r>
            <a:r>
              <a:rPr lang="en-US" sz="1800" b="1" noProof="0" dirty="0">
                <a:solidFill>
                  <a:schemeClr val="dk1"/>
                </a:solidFill>
                <a:latin typeface="Roboto"/>
                <a:ea typeface="Roboto"/>
                <a:cs typeface="Roboto"/>
                <a:sym typeface="Roboto"/>
              </a:rPr>
              <a:t>highly educated</a:t>
            </a:r>
            <a:r>
              <a:rPr lang="en-US" sz="1800" noProof="0" dirty="0">
                <a:solidFill>
                  <a:schemeClr val="dk1"/>
                </a:solidFill>
                <a:latin typeface="Roboto"/>
                <a:ea typeface="Roboto"/>
                <a:cs typeface="Roboto"/>
                <a:sym typeface="Roboto"/>
              </a:rPr>
              <a:t>, </a:t>
            </a:r>
            <a:r>
              <a:rPr lang="en-US" sz="1800" b="1" noProof="0" dirty="0">
                <a:solidFill>
                  <a:schemeClr val="dk1"/>
                </a:solidFill>
                <a:latin typeface="Roboto"/>
                <a:ea typeface="Roboto"/>
                <a:cs typeface="Roboto"/>
                <a:sym typeface="Roboto"/>
              </a:rPr>
              <a:t>motivated</a:t>
            </a:r>
            <a:r>
              <a:rPr lang="en-US" sz="1800" noProof="0" dirty="0">
                <a:solidFill>
                  <a:schemeClr val="dk1"/>
                </a:solidFill>
                <a:latin typeface="Roboto"/>
                <a:ea typeface="Roboto"/>
                <a:cs typeface="Roboto"/>
                <a:sym typeface="Roboto"/>
              </a:rPr>
              <a:t>, and </a:t>
            </a:r>
            <a:r>
              <a:rPr lang="en-US" sz="1800" b="1" noProof="0" dirty="0">
                <a:solidFill>
                  <a:schemeClr val="dk1"/>
                </a:solidFill>
                <a:latin typeface="Roboto"/>
                <a:ea typeface="Roboto"/>
                <a:cs typeface="Roboto"/>
                <a:sym typeface="Roboto"/>
              </a:rPr>
              <a:t>married</a:t>
            </a:r>
            <a:r>
              <a:rPr lang="en-US" sz="1800" noProof="0" dirty="0">
                <a:solidFill>
                  <a:schemeClr val="dk1"/>
                </a:solidFill>
                <a:latin typeface="Roboto"/>
                <a:ea typeface="Roboto"/>
                <a:cs typeface="Roboto"/>
                <a:sym typeface="Roboto"/>
              </a:rPr>
              <a:t>, </a:t>
            </a:r>
            <a:r>
              <a:rPr lang="en-US" sz="1800" b="1" noProof="0" dirty="0">
                <a:solidFill>
                  <a:schemeClr val="dk1"/>
                </a:solidFill>
                <a:latin typeface="Roboto"/>
                <a:ea typeface="Roboto"/>
                <a:cs typeface="Roboto"/>
                <a:sym typeface="Roboto"/>
              </a:rPr>
              <a:t>reducing their representativeness </a:t>
            </a:r>
            <a:r>
              <a:rPr lang="en-US" sz="1800" noProof="0" dirty="0">
                <a:solidFill>
                  <a:schemeClr val="dk1"/>
                </a:solidFill>
                <a:latin typeface="Roboto"/>
                <a:ea typeface="Roboto"/>
                <a:cs typeface="Roboto"/>
                <a:sym typeface="Roboto"/>
              </a:rPr>
              <a:t>of the general population.</a:t>
            </a:r>
          </a:p>
          <a:p>
            <a:pPr marL="228600" lvl="0" indent="-228600">
              <a:buClr>
                <a:schemeClr val="dk1"/>
              </a:buClr>
              <a:buSzPts val="2000"/>
              <a:buFont typeface="Arial"/>
              <a:buChar char="•"/>
            </a:pPr>
            <a:endParaRPr lang="en-US" sz="18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1800" noProof="0" dirty="0">
                <a:solidFill>
                  <a:schemeClr val="dk1"/>
                </a:solidFill>
                <a:latin typeface="Roboto"/>
                <a:ea typeface="Roboto"/>
                <a:cs typeface="Roboto"/>
                <a:sym typeface="Roboto"/>
              </a:rPr>
              <a:t>Many features are </a:t>
            </a:r>
            <a:r>
              <a:rPr lang="en-US" sz="1800" b="1" noProof="0" dirty="0">
                <a:solidFill>
                  <a:schemeClr val="dk1"/>
                </a:solidFill>
                <a:latin typeface="Roboto"/>
                <a:ea typeface="Roboto"/>
                <a:cs typeface="Roboto"/>
                <a:sym typeface="Roboto"/>
              </a:rPr>
              <a:t>highly correlated or duplicated</a:t>
            </a:r>
            <a:r>
              <a:rPr lang="en-US" sz="1800" noProof="0" dirty="0">
                <a:solidFill>
                  <a:schemeClr val="dk1"/>
                </a:solidFill>
                <a:latin typeface="Roboto"/>
                <a:ea typeface="Roboto"/>
                <a:cs typeface="Roboto"/>
                <a:sym typeface="Roboto"/>
              </a:rPr>
              <a:t>, increasing computational complexity and the risk of </a:t>
            </a:r>
            <a:r>
              <a:rPr lang="en-US" sz="1800" b="1" noProof="0" dirty="0">
                <a:solidFill>
                  <a:schemeClr val="dk1"/>
                </a:solidFill>
                <a:latin typeface="Roboto"/>
                <a:ea typeface="Roboto"/>
                <a:cs typeface="Roboto"/>
                <a:sym typeface="Roboto"/>
              </a:rPr>
              <a:t>overfitting </a:t>
            </a:r>
            <a:r>
              <a:rPr lang="en-US" sz="1800" noProof="0" dirty="0">
                <a:solidFill>
                  <a:schemeClr val="dk1"/>
                </a:solidFill>
                <a:latin typeface="Roboto"/>
                <a:ea typeface="Roboto"/>
                <a:cs typeface="Roboto"/>
                <a:sym typeface="Roboto"/>
              </a:rPr>
              <a:t>in ML models.</a:t>
            </a:r>
            <a:endParaRPr lang="en-US" noProof="0" dirty="0"/>
          </a:p>
        </p:txBody>
      </p:sp>
    </p:spTree>
    <p:extLst>
      <p:ext uri="{BB962C8B-B14F-4D97-AF65-F5344CB8AC3E}">
        <p14:creationId xmlns:p14="http://schemas.microsoft.com/office/powerpoint/2010/main" val="1564677413"/>
      </p:ext>
    </p:extLst>
  </p:cSld>
  <p:clrMapOvr>
    <a:masterClrMapping/>
  </p:clrMapOvr>
</p:sld>
</file>

<file path=ppt/theme/theme1.xml><?xml version="1.0" encoding="utf-8"?>
<a:theme xmlns:a="http://schemas.openxmlformats.org/drawingml/2006/main" name="Office Theme">
  <a:themeElements>
    <a:clrScheme name="Bold Purple">
      <a:dk1>
        <a:srgbClr val="212121"/>
      </a:dk1>
      <a:lt1>
        <a:srgbClr val="FFFFFF"/>
      </a:lt1>
      <a:dk2>
        <a:srgbClr val="201171"/>
      </a:dk2>
      <a:lt2>
        <a:srgbClr val="D888D2"/>
      </a:lt2>
      <a:accent1>
        <a:srgbClr val="A1659C"/>
      </a:accent1>
      <a:accent2>
        <a:srgbClr val="9DCAD3"/>
      </a:accent2>
      <a:accent3>
        <a:srgbClr val="5896B5"/>
      </a:accent3>
      <a:accent4>
        <a:srgbClr val="0F9ED5"/>
      </a:accent4>
      <a:accent5>
        <a:srgbClr val="A02B93"/>
      </a:accent5>
      <a:accent6>
        <a:srgbClr val="4EA72E"/>
      </a:accent6>
      <a:hlink>
        <a:srgbClr val="986899"/>
      </a:hlink>
      <a:folHlink>
        <a:srgbClr val="2310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2798</Words>
  <Application>Microsoft Office PowerPoint</Application>
  <PresentationFormat>Widescreen</PresentationFormat>
  <Paragraphs>575</Paragraphs>
  <Slides>30</Slides>
  <Notes>30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30</vt:i4>
      </vt:variant>
    </vt:vector>
  </HeadingPairs>
  <TitlesOfParts>
    <vt:vector size="36" baseType="lpstr">
      <vt:lpstr>Roboto Medium</vt:lpstr>
      <vt:lpstr>Arial</vt:lpstr>
      <vt:lpstr>Roboto</vt:lpstr>
      <vt:lpstr>Courier New</vt:lpstr>
      <vt:lpstr>Play</vt:lpstr>
      <vt:lpstr>Office Theme</vt:lpstr>
      <vt:lpstr>Presentazione standard di PowerPoint</vt:lpstr>
      <vt:lpstr>Table of Contents</vt:lpstr>
      <vt:lpstr>Motivations and Clinical Background</vt:lpstr>
      <vt:lpstr>Presentazione standard di PowerPoint</vt:lpstr>
      <vt:lpstr>Presentazione standard di PowerPoint</vt:lpstr>
      <vt:lpstr>Dataset ADNI</vt:lpstr>
      <vt:lpstr>Presentazione standard di PowerPoint</vt:lpstr>
      <vt:lpstr>Presentazione standard di PowerPoint</vt:lpstr>
      <vt:lpstr>Presentazione standard di PowerPoint</vt:lpstr>
      <vt:lpstr>Preprocessing</vt:lpstr>
      <vt:lpstr>Presentazione standard di PowerPoint</vt:lpstr>
      <vt:lpstr>Presentazione standard di PowerPoint</vt:lpstr>
      <vt:lpstr>Presentazione standard di PowerPoint</vt:lpstr>
      <vt:lpstr>Data Cleaning</vt:lpstr>
      <vt:lpstr>Presentazione standard di PowerPoint</vt:lpstr>
      <vt:lpstr>Univariate Analysis</vt:lpstr>
      <vt:lpstr>Presentazione standard di PowerPoint</vt:lpstr>
      <vt:lpstr>Classification &amp; Results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Applications &amp; Conclusions</vt:lpstr>
      <vt:lpstr>Presentazione standard di PowerPoint</vt:lpstr>
      <vt:lpstr>Presentazione standard di PowerPoint</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Eunice Huang</dc:creator>
  <cp:lastModifiedBy>Francesco Panattoni</cp:lastModifiedBy>
  <cp:revision>33</cp:revision>
  <dcterms:created xsi:type="dcterms:W3CDTF">2024-05-22T15:10:34Z</dcterms:created>
  <dcterms:modified xsi:type="dcterms:W3CDTF">2025-09-10T22:22:12Z</dcterms:modified>
</cp:coreProperties>
</file>