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 id="259" r:id="rId5"/>
    <p:sldId id="260" r:id="rId6"/>
    <p:sldId id="261" r:id="rId7"/>
    <p:sldId id="262" r:id="rId8"/>
    <p:sldId id="263" r:id="rId9"/>
    <p:sldId id="264" r:id="rId10"/>
    <p:sldId id="267" r:id="rId11"/>
    <p:sldId id="270" r:id="rId12"/>
    <p:sldId id="271" r:id="rId13"/>
    <p:sldId id="272" r:id="rId14"/>
    <p:sldId id="277" r:id="rId15"/>
    <p:sldId id="278" r:id="rId16"/>
    <p:sldId id="273" r:id="rId17"/>
    <p:sldId id="274" r:id="rId18"/>
    <p:sldId id="276" r:id="rId19"/>
    <p:sldId id="279" r:id="rId20"/>
    <p:sldId id="275" r:id="rId21"/>
    <p:sldId id="280" r:id="rId22"/>
    <p:sldId id="281" r:id="rId23"/>
    <p:sldId id="265" r:id="rId24"/>
    <p:sldId id="269"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50" d="100"/>
          <a:sy n="50" d="100"/>
        </p:scale>
        <p:origin x="29"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62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065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45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0826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5A61015F-7CC6-4D0A-9D87-873EA4C304CC}" type="datetimeFigureOut">
              <a:rPr lang="en-US" smtClean="0"/>
              <a:t>10/18/2019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28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2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smtClean="0"/>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161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5709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015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05C68B11-C5A8-448C-8CE9-B1A273C79CFC}"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325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7616CA0-919D-4A49-9C8A-62FDFB3A5183}" type="datetimeFigureOut">
              <a:rPr lang="en-US" smtClean="0"/>
              <a:t>10/18/2019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10/18/2019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96727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5316" y="5309192"/>
            <a:ext cx="7772400" cy="764930"/>
          </a:xfrm>
        </p:spPr>
        <p:txBody>
          <a:bodyPr>
            <a:noAutofit/>
          </a:bodyPr>
          <a:lstStyle/>
          <a:p>
            <a:r>
              <a:rPr lang="en-US" altLang="ja-JP" sz="3600" dirty="0" smtClean="0"/>
              <a:t>“</a:t>
            </a:r>
            <a:r>
              <a:rPr lang="en-US" altLang="ja-JP" sz="3600" dirty="0"/>
              <a:t>Time taken to test an Idea must be Zero</a:t>
            </a:r>
            <a:r>
              <a:rPr lang="en-US" altLang="ja-JP" sz="3600" dirty="0" smtClean="0"/>
              <a:t>”</a:t>
            </a:r>
            <a:endParaRPr kumimoji="1" lang="ja-JP" altLang="en-US" sz="3600" dirty="0"/>
          </a:p>
        </p:txBody>
      </p:sp>
      <p:sp>
        <p:nvSpPr>
          <p:cNvPr id="3" name="サブタイトル 2"/>
          <p:cNvSpPr>
            <a:spLocks noGrp="1"/>
          </p:cNvSpPr>
          <p:nvPr>
            <p:ph type="subTitle" idx="1"/>
          </p:nvPr>
        </p:nvSpPr>
        <p:spPr>
          <a:xfrm>
            <a:off x="8672146" y="4960137"/>
            <a:ext cx="3200400" cy="1463040"/>
          </a:xfrm>
        </p:spPr>
        <p:txBody>
          <a:bodyPr/>
          <a:lstStyle/>
          <a:p>
            <a:r>
              <a:rPr lang="en-US" altLang="ja-JP" dirty="0"/>
              <a:t>NIRAJ DESAI</a:t>
            </a:r>
            <a:endParaRPr kumimoji="1" lang="ja-JP" altLang="en-US" dirty="0"/>
          </a:p>
        </p:txBody>
      </p:sp>
    </p:spTree>
    <p:extLst>
      <p:ext uri="{BB962C8B-B14F-4D97-AF65-F5344CB8AC3E}">
        <p14:creationId xmlns:p14="http://schemas.microsoft.com/office/powerpoint/2010/main" val="1910030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Time Series Modelling – RNN and </a:t>
            </a:r>
            <a:r>
              <a:rPr lang="en-US" altLang="ja-JP" dirty="0" smtClean="0"/>
              <a:t>LSTMs</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err="1" smtClean="0"/>
              <a:t>Thanos</a:t>
            </a:r>
            <a:r>
              <a:rPr lang="en-US" altLang="ja-JP" dirty="0" smtClean="0"/>
              <a:t>’</a:t>
            </a:r>
            <a:r>
              <a:rPr kumimoji="1" lang="en-US" altLang="ja-JP" dirty="0" smtClean="0"/>
              <a:t> Snap. </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740" y="5082988"/>
            <a:ext cx="766483" cy="1010490"/>
          </a:xfrm>
          <a:prstGeom prst="rect">
            <a:avLst/>
          </a:prstGeom>
        </p:spPr>
      </p:pic>
    </p:spTree>
    <p:extLst>
      <p:ext uri="{BB962C8B-B14F-4D97-AF65-F5344CB8AC3E}">
        <p14:creationId xmlns:p14="http://schemas.microsoft.com/office/powerpoint/2010/main" val="4187805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A </a:t>
            </a:r>
            <a:r>
              <a:rPr lang="en-US" altLang="ja-JP" b="1" dirty="0"/>
              <a:t>Time Series</a:t>
            </a:r>
            <a:r>
              <a:rPr lang="en-US" altLang="ja-JP" dirty="0"/>
              <a:t> </a:t>
            </a:r>
            <a:r>
              <a:rPr lang="en-US" altLang="ja-JP" b="1" dirty="0"/>
              <a:t>(TS)</a:t>
            </a:r>
            <a:r>
              <a:rPr lang="en-US" altLang="ja-JP" dirty="0"/>
              <a:t> is a series of data points </a:t>
            </a:r>
            <a:r>
              <a:rPr lang="en-US" altLang="ja-JP" dirty="0" smtClean="0"/>
              <a:t>indexed or listed </a:t>
            </a:r>
            <a:r>
              <a:rPr lang="en-US" altLang="ja-JP" dirty="0"/>
              <a:t>in time order. Most commonly, a time series is a sequence taken at successive equally spaced points in time. Thus it is a sequence of discrete-time data. Examples of time series are heights of ocean tides, counts of sunspots, and the daily closing value of the Dow Jones Industrial Average</a:t>
            </a:r>
            <a:r>
              <a:rPr lang="en-US" altLang="ja-JP" dirty="0" smtClean="0"/>
              <a:t>.</a:t>
            </a:r>
          </a:p>
          <a:p>
            <a:r>
              <a:rPr lang="en-US" altLang="ja-JP" dirty="0" smtClean="0"/>
              <a:t>There are different kinds of time series which can be classified:</a:t>
            </a:r>
          </a:p>
          <a:p>
            <a:pPr lvl="1"/>
            <a:r>
              <a:rPr kumimoji="1" lang="en-US" altLang="ja-JP" dirty="0" smtClean="0"/>
              <a:t>Seasonal</a:t>
            </a:r>
          </a:p>
          <a:p>
            <a:pPr lvl="1"/>
            <a:r>
              <a:rPr lang="en-US" altLang="ja-JP" dirty="0" smtClean="0"/>
              <a:t>Cyclic</a:t>
            </a:r>
          </a:p>
          <a:p>
            <a:pPr lvl="1"/>
            <a:r>
              <a:rPr kumimoji="1" lang="en-US" altLang="ja-JP" dirty="0" smtClean="0"/>
              <a:t>Trend/Pattern</a:t>
            </a:r>
          </a:p>
          <a:p>
            <a:pPr lvl="1"/>
            <a:r>
              <a:rPr lang="en-US" altLang="ja-JP" dirty="0" smtClean="0"/>
              <a:t>Random</a:t>
            </a:r>
            <a:endParaRPr kumimoji="1" lang="ja-JP" altLang="en-US" dirty="0"/>
          </a:p>
        </p:txBody>
      </p:sp>
    </p:spTree>
    <p:extLst>
      <p:ext uri="{BB962C8B-B14F-4D97-AF65-F5344CB8AC3E}">
        <p14:creationId xmlns:p14="http://schemas.microsoft.com/office/powerpoint/2010/main" val="1003959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Traditional approach to time series</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Time series forecasting is always an hot topic in field of statistics, research and KDD. Earlier the statisticians used to perform Time series modeling by various tests and predict the future growth of company. Now, many rely on ARIMA models.</a:t>
            </a:r>
          </a:p>
          <a:p>
            <a:r>
              <a:rPr kumimoji="1" lang="en-US" altLang="ja-JP" dirty="0" smtClean="0"/>
              <a:t>ARIMA stands for Auto Regressive Integrated Moving Averages which is a very feasible way to predict/ forecast future of structured data.</a:t>
            </a:r>
          </a:p>
          <a:p>
            <a:r>
              <a:rPr lang="en-US" altLang="ja-JP" dirty="0" smtClean="0"/>
              <a:t>Why they failed?</a:t>
            </a:r>
          </a:p>
          <a:p>
            <a:pPr lvl="1"/>
            <a:r>
              <a:rPr lang="en-US" altLang="ja-JP" dirty="0" smtClean="0"/>
              <a:t>Time Series Data is a subset of Sequential Data. It is a sequence basically. With rise of Social Media and especially twitter and blogging sites, business wants to know more about customer sentiments rather than just predicting using numbers.</a:t>
            </a:r>
          </a:p>
          <a:p>
            <a:pPr lvl="1"/>
            <a:r>
              <a:rPr lang="en-US" altLang="ja-JP" dirty="0" smtClean="0"/>
              <a:t>If trained on one variable, it cannot be used on other variable, leading to misleading accuracies and error resulting into false judgements and decisions.</a:t>
            </a:r>
          </a:p>
          <a:p>
            <a:pPr lvl="1"/>
            <a:r>
              <a:rPr lang="en-US" altLang="ja-JP" dirty="0" smtClean="0"/>
              <a:t>Hyper parameter Tuning is very much limited.</a:t>
            </a:r>
            <a:endParaRPr lang="en-US" altLang="ja-JP" dirty="0"/>
          </a:p>
        </p:txBody>
      </p:sp>
    </p:spTree>
    <p:extLst>
      <p:ext uri="{BB962C8B-B14F-4D97-AF65-F5344CB8AC3E}">
        <p14:creationId xmlns:p14="http://schemas.microsoft.com/office/powerpoint/2010/main" val="4139048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Enter Recurrent Neural networks</a:t>
            </a:r>
            <a:endParaRPr kumimoji="1" lang="ja-JP" altLang="en-US" dirty="0"/>
          </a:p>
        </p:txBody>
      </p:sp>
      <p:sp>
        <p:nvSpPr>
          <p:cNvPr id="3" name="コンテンツ プレースホルダー 2"/>
          <p:cNvSpPr>
            <a:spLocks noGrp="1"/>
          </p:cNvSpPr>
          <p:nvPr>
            <p:ph idx="1"/>
          </p:nvPr>
        </p:nvSpPr>
        <p:spPr>
          <a:xfrm>
            <a:off x="389966" y="4222375"/>
            <a:ext cx="11362764" cy="2635625"/>
          </a:xfrm>
        </p:spPr>
        <p:txBody>
          <a:bodyPr>
            <a:normAutofit fontScale="92500" lnSpcReduction="20000"/>
          </a:bodyPr>
          <a:lstStyle/>
          <a:p>
            <a:pPr marL="0" indent="0">
              <a:buNone/>
            </a:pPr>
            <a:r>
              <a:rPr lang="en-US" altLang="ja-JP" dirty="0"/>
              <a:t>A</a:t>
            </a:r>
            <a:r>
              <a:rPr lang="en-US" altLang="ja-JP" dirty="0" smtClean="0"/>
              <a:t> </a:t>
            </a:r>
            <a:r>
              <a:rPr lang="en-US" altLang="ja-JP" dirty="0"/>
              <a:t>simple example, consider that we want to predict the next number of the following sequence: 6 -&gt; 7 -&gt; 8 -&gt; ?. We would like to have the next output to be </a:t>
            </a:r>
            <a:r>
              <a:rPr lang="en-US" altLang="ja-JP" b="1" dirty="0"/>
              <a:t>9</a:t>
            </a:r>
            <a:r>
              <a:rPr lang="en-US" altLang="ja-JP" dirty="0"/>
              <a:t> (x+1). However, if we provide this sequence: 2 -&gt; 4 -&gt; 8 -&gt; ?, we would like to get </a:t>
            </a:r>
            <a:r>
              <a:rPr lang="en-US" altLang="ja-JP" b="1" dirty="0"/>
              <a:t>16</a:t>
            </a:r>
            <a:r>
              <a:rPr lang="en-US" altLang="ja-JP" dirty="0"/>
              <a:t> (2x).</a:t>
            </a:r>
            <a:r>
              <a:rPr lang="en-US" altLang="ja-JP" dirty="0"/>
              <a:t/>
            </a:r>
            <a:br>
              <a:rPr lang="en-US" altLang="ja-JP" dirty="0"/>
            </a:br>
            <a:r>
              <a:rPr lang="en-US" altLang="ja-JP" dirty="0"/>
              <a:t>Although in both cases, the current last input was number </a:t>
            </a:r>
            <a:r>
              <a:rPr lang="en-US" altLang="ja-JP" b="1" dirty="0"/>
              <a:t>8</a:t>
            </a:r>
            <a:r>
              <a:rPr lang="en-US" altLang="ja-JP" dirty="0"/>
              <a:t>, the prediction outcome should be different </a:t>
            </a:r>
            <a:endParaRPr lang="en-US" altLang="ja-JP" dirty="0" smtClean="0"/>
          </a:p>
          <a:p>
            <a:r>
              <a:rPr lang="en-US" altLang="ja-JP" dirty="0" smtClean="0"/>
              <a:t>The </a:t>
            </a:r>
            <a:r>
              <a:rPr lang="en-US" altLang="ja-JP" dirty="0"/>
              <a:t>idea behind RNNs is to make use of sequential information. In a traditional neural network we assume that all inputs (and outputs) are independent of each other. But for many tasks that’s a very bad idea. If you want to predict the next word in a sentence you better know which words came before it. RNNs are called </a:t>
            </a:r>
            <a:r>
              <a:rPr lang="en-US" altLang="ja-JP" i="1" dirty="0"/>
              <a:t>recurrent</a:t>
            </a:r>
            <a:r>
              <a:rPr lang="en-US" altLang="ja-JP" dirty="0"/>
              <a:t> because they perform the same task for every element of a sequence, with the output being depended on the previous computations and you already know that they have a “memory” which captures information about what has been calculated so far</a:t>
            </a:r>
            <a:r>
              <a:rPr lang="en-US" altLang="ja-JP" dirty="0" smtClean="0"/>
              <a:t>.</a:t>
            </a:r>
          </a:p>
        </p:txBody>
      </p:sp>
      <p:pic>
        <p:nvPicPr>
          <p:cNvPr id="1026" name="Picture 2" descr="https://miro.medium.com/proxy/1*xLcQd_xeBWHeC6CeYSJ9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9720072"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774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Enter Recurrent Neural networks</a:t>
            </a:r>
            <a:endParaRPr kumimoji="1" lang="ja-JP" altLang="en-US" dirty="0"/>
          </a:p>
        </p:txBody>
      </p:sp>
      <p:sp>
        <p:nvSpPr>
          <p:cNvPr id="3" name="コンテンツ プレースホルダー 2"/>
          <p:cNvSpPr>
            <a:spLocks noGrp="1"/>
          </p:cNvSpPr>
          <p:nvPr>
            <p:ph idx="1"/>
          </p:nvPr>
        </p:nvSpPr>
        <p:spPr/>
        <p:txBody>
          <a:bodyPr/>
          <a:lstStyle/>
          <a:p>
            <a:r>
              <a:rPr lang="en-US" altLang="ja-JP" dirty="0"/>
              <a:t>The core reason that recurrent nets are more exciting is that they allow us to operate over </a:t>
            </a:r>
            <a:r>
              <a:rPr lang="en-US" altLang="ja-JP" i="1" dirty="0"/>
              <a:t>sequences</a:t>
            </a:r>
            <a:r>
              <a:rPr lang="en-US" altLang="ja-JP" dirty="0"/>
              <a:t> of vectors: Sequences in the input, the output, or in the most general case both.</a:t>
            </a:r>
            <a:endParaRPr kumimoji="1" lang="ja-JP" altLang="en-US" dirty="0"/>
          </a:p>
        </p:txBody>
      </p:sp>
      <p:pic>
        <p:nvPicPr>
          <p:cNvPr id="2052" name="Picture 4" descr="https://miro.medium.com/max/1595/0*1PKOwfxLIg_64TAO.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606" y="3433971"/>
            <a:ext cx="9564593" cy="199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303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they work</a:t>
            </a:r>
            <a:endParaRPr kumimoji="1" lang="ja-JP" altLang="en-US" dirty="0"/>
          </a:p>
        </p:txBody>
      </p:sp>
      <p:pic>
        <p:nvPicPr>
          <p:cNvPr id="4" name="Picture 2" descr="https://miro.medium.com/max/1140/1*WMnFSJHzOloFlJHU6fVN-g.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2084832"/>
            <a:ext cx="4401086" cy="22182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miro.medium.com/max/1140/1*gFC2bTg3uihp1klknWU0qg.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8941" y="5008271"/>
            <a:ext cx="11806517" cy="1588807"/>
          </a:xfrm>
          <a:prstGeom prst="rect">
            <a:avLst/>
          </a:prstGeom>
          <a:noFill/>
          <a:extLst>
            <a:ext uri="{909E8E84-426E-40DD-AFC4-6F175D3DCCD1}">
              <a14:hiddenFill xmlns:a14="http://schemas.microsoft.com/office/drawing/2010/main">
                <a:solidFill>
                  <a:srgbClr val="FFFFFF"/>
                </a:solidFill>
              </a14:hiddenFill>
            </a:ext>
          </a:extLst>
        </p:spPr>
      </p:pic>
      <p:sp>
        <p:nvSpPr>
          <p:cNvPr id="6" name="コンテンツ プレースホルダー 2"/>
          <p:cNvSpPr>
            <a:spLocks noGrp="1"/>
          </p:cNvSpPr>
          <p:nvPr>
            <p:ph idx="1"/>
          </p:nvPr>
        </p:nvSpPr>
        <p:spPr>
          <a:xfrm>
            <a:off x="4401086" y="2084832"/>
            <a:ext cx="7190279" cy="2923439"/>
          </a:xfrm>
        </p:spPr>
        <p:txBody>
          <a:bodyPr>
            <a:normAutofit lnSpcReduction="10000"/>
          </a:bodyPr>
          <a:lstStyle/>
          <a:p>
            <a:r>
              <a:rPr lang="en-US" altLang="ja-JP" dirty="0"/>
              <a:t>Let’s look at a cell of the RNN to see how you would calculate the hidden state. First, the input and previous hidden state are combined to form a vector. That vector now has information on the current input and previous inputs. The vector goes through the </a:t>
            </a:r>
            <a:r>
              <a:rPr lang="en-US" altLang="ja-JP" dirty="0" err="1"/>
              <a:t>tanh</a:t>
            </a:r>
            <a:r>
              <a:rPr lang="en-US" altLang="ja-JP" dirty="0"/>
              <a:t> activation, and the output is the new hidden state, or the memory of the network</a:t>
            </a:r>
            <a:r>
              <a:rPr lang="en-US" altLang="ja-JP" dirty="0" smtClean="0"/>
              <a:t>.</a:t>
            </a:r>
          </a:p>
          <a:p>
            <a:endParaRPr kumimoji="1" lang="en-US" altLang="ja-JP" dirty="0"/>
          </a:p>
          <a:p>
            <a:r>
              <a:rPr lang="en-US" altLang="ja-JP" dirty="0" smtClean="0"/>
              <a:t>It has  a very few operations internally but work well when time data consists of short sequences.</a:t>
            </a:r>
            <a:endParaRPr kumimoji="1" lang="ja-JP" altLang="en-US" dirty="0"/>
          </a:p>
        </p:txBody>
      </p:sp>
    </p:spTree>
    <p:extLst>
      <p:ext uri="{BB962C8B-B14F-4D97-AF65-F5344CB8AC3E}">
        <p14:creationId xmlns:p14="http://schemas.microsoft.com/office/powerpoint/2010/main" val="3461895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Vanishing Gradient Problem</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Recurrent Neural Networks suffer from short-term memory. If a sequence is long enough, they’ll have a hard time carrying information from earlier time steps to later ones. So if you are trying to process a paragraph of text to do predictions, RNN’s may leave out important information from the beginning</a:t>
            </a:r>
            <a:r>
              <a:rPr lang="en-US" altLang="ja-JP" dirty="0" smtClean="0"/>
              <a:t>.</a:t>
            </a:r>
          </a:p>
          <a:p>
            <a:pPr algn="just"/>
            <a:endParaRPr kumimoji="1" lang="en-US" altLang="ja-JP" dirty="0"/>
          </a:p>
          <a:p>
            <a:pPr algn="just"/>
            <a:endParaRPr lang="en-US" altLang="ja-JP" dirty="0" smtClean="0"/>
          </a:p>
          <a:p>
            <a:pPr algn="just"/>
            <a:endParaRPr kumimoji="1" lang="en-US" altLang="ja-JP" dirty="0"/>
          </a:p>
          <a:p>
            <a:pPr algn="just"/>
            <a:r>
              <a:rPr lang="en-US" altLang="ja-JP" dirty="0"/>
              <a:t>So because these layers don’t learn, RNN’s can forget what it seen in longer sequences, thus having a short-term memory. </a:t>
            </a:r>
            <a:endParaRPr lang="ja-JP" altLang="en-US" dirty="0"/>
          </a:p>
          <a:p>
            <a:pPr algn="just"/>
            <a:endParaRPr kumimoji="1" lang="ja-JP" altLang="en-US" dirty="0"/>
          </a:p>
        </p:txBody>
      </p:sp>
      <p:pic>
        <p:nvPicPr>
          <p:cNvPr id="3074" name="Picture 2" descr="https://miro.medium.com/max/1308/1*PYiQa_bNzM8ugYz_D1yv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657600"/>
            <a:ext cx="4045413" cy="101090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5552377" y="3745171"/>
            <a:ext cx="5352769" cy="923330"/>
          </a:xfrm>
          <a:prstGeom prst="rect">
            <a:avLst/>
          </a:prstGeom>
          <a:noFill/>
        </p:spPr>
        <p:txBody>
          <a:bodyPr wrap="square" rtlCol="0">
            <a:spAutoFit/>
          </a:bodyPr>
          <a:lstStyle/>
          <a:p>
            <a:r>
              <a:rPr lang="en-US" altLang="ja-JP" dirty="0"/>
              <a:t>So in recurrent neural networks, layers that get a small gradient update stops learning. Those are usually the earlier layers. </a:t>
            </a:r>
            <a:endParaRPr kumimoji="1" lang="ja-JP" altLang="en-US" dirty="0"/>
          </a:p>
        </p:txBody>
      </p:sp>
    </p:spTree>
    <p:extLst>
      <p:ext uri="{BB962C8B-B14F-4D97-AF65-F5344CB8AC3E}">
        <p14:creationId xmlns:p14="http://schemas.microsoft.com/office/powerpoint/2010/main" val="815070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LSTM (Long short term memory)</a:t>
            </a:r>
            <a:endParaRPr kumimoji="1" lang="ja-JP" altLang="en-US" dirty="0"/>
          </a:p>
        </p:txBody>
      </p:sp>
      <p:sp>
        <p:nvSpPr>
          <p:cNvPr id="4" name="コンテンツ プレースホルダー 3"/>
          <p:cNvSpPr>
            <a:spLocks noGrp="1"/>
          </p:cNvSpPr>
          <p:nvPr>
            <p:ph idx="1"/>
          </p:nvPr>
        </p:nvSpPr>
        <p:spPr>
          <a:xfrm>
            <a:off x="1024128" y="4276164"/>
            <a:ext cx="10192512" cy="2033195"/>
          </a:xfrm>
        </p:spPr>
        <p:txBody>
          <a:bodyPr>
            <a:normAutofit fontScale="92500"/>
          </a:bodyPr>
          <a:lstStyle/>
          <a:p>
            <a:r>
              <a:rPr kumimoji="1" lang="en-US" altLang="ja-JP" dirty="0" smtClean="0"/>
              <a:t>LSTMs are a special kind of RNNs which are capable of learning long term dependencies. T</a:t>
            </a:r>
            <a:r>
              <a:rPr lang="en-US" altLang="ja-JP" dirty="0" smtClean="0"/>
              <a:t>he </a:t>
            </a:r>
            <a:r>
              <a:rPr lang="en-US" altLang="ja-JP" dirty="0"/>
              <a:t>core concept of LSTM’s are the cell state, and it’s various gates. The cell state act as a transport highway that transfers relative information all the way down the sequence chain. You can think of it as the “memory” of the network. The cell state, in theory, can carry relevant information throughout the processing of the sequence. So even information from the earlier time steps can make it’s way to later time steps, reducing the effects of short-term memory. As the cell state goes on its journey, information get’s added or removed to the cell state via </a:t>
            </a:r>
            <a:r>
              <a:rPr lang="en-US" altLang="ja-JP" dirty="0" smtClean="0"/>
              <a:t>gates.</a:t>
            </a:r>
            <a:endParaRPr kumimoji="1" lang="ja-JP" altLang="en-US" dirty="0"/>
          </a:p>
        </p:txBody>
      </p:sp>
      <p:pic>
        <p:nvPicPr>
          <p:cNvPr id="5128" name="Picture 8" descr="https://miro.medium.com/max/1704/1*0f8r3Vd-i4ueYND1CUrh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553" y="1869679"/>
            <a:ext cx="7893423" cy="219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390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How they work</a:t>
            </a:r>
            <a:endParaRPr kumimoji="1" lang="ja-JP" altLang="en-US" dirty="0"/>
          </a:p>
        </p:txBody>
      </p:sp>
      <p:sp>
        <p:nvSpPr>
          <p:cNvPr id="3" name="コンテンツ プレースホルダー 2"/>
          <p:cNvSpPr>
            <a:spLocks noGrp="1"/>
          </p:cNvSpPr>
          <p:nvPr>
            <p:ph idx="1"/>
          </p:nvPr>
        </p:nvSpPr>
        <p:spPr>
          <a:xfrm>
            <a:off x="1024129" y="2286000"/>
            <a:ext cx="8378952" cy="4023360"/>
          </a:xfrm>
        </p:spPr>
        <p:txBody>
          <a:bodyPr>
            <a:normAutofit/>
          </a:bodyPr>
          <a:lstStyle/>
          <a:p>
            <a:r>
              <a:rPr kumimoji="1" lang="en-US" altLang="ja-JP" dirty="0" smtClean="0"/>
              <a:t>LSTMs have three gates : Forget Gate, Input Gate and Output Gate</a:t>
            </a:r>
          </a:p>
          <a:p>
            <a:r>
              <a:rPr kumimoji="1" lang="en-US" altLang="ja-JP" dirty="0" smtClean="0"/>
              <a:t>Let’s Learn by an example how LSTMs works:</a:t>
            </a:r>
          </a:p>
          <a:p>
            <a:r>
              <a:rPr lang="en-US" altLang="ja-JP" dirty="0" smtClean="0"/>
              <a:t>Forget Gate : </a:t>
            </a:r>
            <a:r>
              <a:rPr lang="en-US" altLang="ja-JP" i="1" dirty="0"/>
              <a:t>Decides how much of the past you should remember</a:t>
            </a:r>
            <a:r>
              <a:rPr lang="en-US" altLang="ja-JP" i="1" dirty="0" smtClean="0"/>
              <a:t>.</a:t>
            </a:r>
          </a:p>
          <a:p>
            <a:r>
              <a:rPr lang="en-US" altLang="ja-JP" dirty="0"/>
              <a:t>lets say </a:t>
            </a:r>
            <a:r>
              <a:rPr lang="en-US" altLang="ja-JP" b="1" dirty="0" smtClean="0"/>
              <a:t>previous statement in sequence →</a:t>
            </a:r>
            <a:r>
              <a:rPr lang="en-US" altLang="ja-JP" dirty="0" err="1" smtClean="0"/>
              <a:t>Niraj</a:t>
            </a:r>
            <a:r>
              <a:rPr lang="en-US" altLang="ja-JP" dirty="0" smtClean="0"/>
              <a:t> </a:t>
            </a:r>
            <a:r>
              <a:rPr lang="en-US" altLang="ja-JP" dirty="0"/>
              <a:t>and </a:t>
            </a:r>
            <a:r>
              <a:rPr lang="en-US" altLang="ja-JP" dirty="0" smtClean="0"/>
              <a:t>Chandler </a:t>
            </a:r>
            <a:r>
              <a:rPr lang="en-US" altLang="ja-JP" dirty="0"/>
              <a:t>plays well in basket ball.</a:t>
            </a:r>
          </a:p>
          <a:p>
            <a:r>
              <a:rPr lang="en-US" altLang="ja-JP" b="1" dirty="0" smtClean="0"/>
              <a:t>Current Input →</a:t>
            </a:r>
            <a:r>
              <a:rPr lang="en-US" altLang="ja-JP" dirty="0" err="1" smtClean="0"/>
              <a:t>Niraj</a:t>
            </a:r>
            <a:r>
              <a:rPr lang="en-US" altLang="ja-JP" dirty="0" smtClean="0"/>
              <a:t> </a:t>
            </a:r>
            <a:r>
              <a:rPr lang="en-US" altLang="ja-JP" dirty="0"/>
              <a:t>is really good at </a:t>
            </a:r>
            <a:r>
              <a:rPr lang="en-US" altLang="ja-JP" dirty="0" smtClean="0"/>
              <a:t>web designing.</a:t>
            </a:r>
            <a:endParaRPr lang="en-US" altLang="ja-JP" dirty="0"/>
          </a:p>
          <a:p>
            <a:r>
              <a:rPr lang="en-US" altLang="ja-JP" dirty="0"/>
              <a:t>Forget gate realizes that there might be change in the context after encounter its first </a:t>
            </a:r>
            <a:r>
              <a:rPr lang="en-US" altLang="ja-JP" dirty="0" smtClean="0"/>
              <a:t>full stop .Compare </a:t>
            </a:r>
            <a:r>
              <a:rPr lang="en-US" altLang="ja-JP" dirty="0"/>
              <a:t>with Current Input </a:t>
            </a:r>
            <a:r>
              <a:rPr lang="en-US" altLang="ja-JP" b="1" dirty="0" smtClean="0"/>
              <a:t>Current Input. </a:t>
            </a:r>
            <a:r>
              <a:rPr lang="en-US" altLang="ja-JP" dirty="0" smtClean="0"/>
              <a:t>Its </a:t>
            </a:r>
            <a:r>
              <a:rPr lang="en-US" altLang="ja-JP" dirty="0"/>
              <a:t>important to know that next sentence, talks about </a:t>
            </a:r>
            <a:r>
              <a:rPr lang="en-US" altLang="ja-JP" dirty="0" smtClean="0"/>
              <a:t>Niraj</a:t>
            </a:r>
            <a:r>
              <a:rPr lang="en-US" altLang="ja-JP" dirty="0"/>
              <a:t>,</a:t>
            </a:r>
            <a:r>
              <a:rPr lang="en-US" altLang="ja-JP" dirty="0" smtClean="0"/>
              <a:t> </a:t>
            </a:r>
            <a:r>
              <a:rPr lang="en-US" altLang="ja-JP" dirty="0"/>
              <a:t>so information about </a:t>
            </a:r>
            <a:r>
              <a:rPr lang="en-US" altLang="ja-JP" dirty="0" smtClean="0"/>
              <a:t>Chandler </a:t>
            </a:r>
            <a:r>
              <a:rPr lang="en-US" altLang="ja-JP" dirty="0"/>
              <a:t>is </a:t>
            </a:r>
            <a:r>
              <a:rPr lang="en-US" altLang="ja-JP" dirty="0" smtClean="0"/>
              <a:t>omitted.</a:t>
            </a:r>
          </a:p>
          <a:p>
            <a:endParaRPr lang="en-US" altLang="ja-JP" dirty="0"/>
          </a:p>
          <a:p>
            <a:endParaRPr lang="en-US" altLang="ja-JP" i="1" dirty="0" smtClean="0"/>
          </a:p>
          <a:p>
            <a:endParaRPr kumimoji="1" lang="en-US" altLang="ja-JP" dirty="0" smtClean="0"/>
          </a:p>
          <a:p>
            <a:endParaRPr lang="en-US" altLang="ja-JP" dirty="0"/>
          </a:p>
          <a:p>
            <a:pPr marL="0" indent="0">
              <a:buNone/>
            </a:pPr>
            <a:endParaRPr kumimoji="1" lang="ja-JP" altLang="en-US" dirty="0"/>
          </a:p>
        </p:txBody>
      </p:sp>
      <p:pic>
        <p:nvPicPr>
          <p:cNvPr id="7173" name="Picture 5" descr="https://miro.medium.com/max/1680/0*wvDTn9i0Q6ieTiU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3081" y="4587240"/>
            <a:ext cx="5834379" cy="1524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941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How they work</a:t>
            </a:r>
            <a:endParaRPr kumimoji="1" lang="ja-JP" altLang="en-US" dirty="0"/>
          </a:p>
        </p:txBody>
      </p:sp>
      <p:sp>
        <p:nvSpPr>
          <p:cNvPr id="3" name="コンテンツ プレースホルダー 2"/>
          <p:cNvSpPr>
            <a:spLocks noGrp="1"/>
          </p:cNvSpPr>
          <p:nvPr>
            <p:ph idx="1"/>
          </p:nvPr>
        </p:nvSpPr>
        <p:spPr>
          <a:xfrm>
            <a:off x="1024129" y="2286000"/>
            <a:ext cx="8425758" cy="4023360"/>
          </a:xfrm>
        </p:spPr>
        <p:txBody>
          <a:bodyPr>
            <a:normAutofit fontScale="92500" lnSpcReduction="10000"/>
          </a:bodyPr>
          <a:lstStyle/>
          <a:p>
            <a:r>
              <a:rPr lang="en-US" altLang="ja-JP" b="1" dirty="0"/>
              <a:t>I</a:t>
            </a:r>
            <a:r>
              <a:rPr lang="en-US" altLang="ja-JP" b="1" dirty="0" smtClean="0"/>
              <a:t>nput </a:t>
            </a:r>
            <a:r>
              <a:rPr lang="en-US" altLang="ja-JP" b="1" dirty="0"/>
              <a:t>gate</a:t>
            </a:r>
            <a:r>
              <a:rPr lang="en-US" altLang="ja-JP" b="1" dirty="0" smtClean="0"/>
              <a:t>: </a:t>
            </a:r>
            <a:r>
              <a:rPr lang="en-US" altLang="ja-JP" i="1" dirty="0"/>
              <a:t>Decides how much of this unit is added to the current state</a:t>
            </a:r>
            <a:r>
              <a:rPr lang="en-US" altLang="ja-JP" i="1" dirty="0" smtClean="0"/>
              <a:t>.</a:t>
            </a:r>
          </a:p>
          <a:p>
            <a:r>
              <a:rPr lang="en-US" altLang="ja-JP" b="1" dirty="0"/>
              <a:t>EX</a:t>
            </a:r>
            <a:r>
              <a:rPr lang="en-US" altLang="ja-JP" dirty="0"/>
              <a:t>: </a:t>
            </a:r>
            <a:r>
              <a:rPr lang="en-US" altLang="ja-JP" dirty="0" err="1" smtClean="0"/>
              <a:t>Niraj</a:t>
            </a:r>
            <a:r>
              <a:rPr lang="en-US" altLang="ja-JP" dirty="0" smtClean="0"/>
              <a:t> </a:t>
            </a:r>
            <a:r>
              <a:rPr lang="en-US" altLang="ja-JP" dirty="0"/>
              <a:t>good </a:t>
            </a:r>
            <a:r>
              <a:rPr lang="en-US" altLang="ja-JP" dirty="0" err="1"/>
              <a:t>webdesigining</a:t>
            </a:r>
            <a:r>
              <a:rPr lang="en-US" altLang="ja-JP" dirty="0"/>
              <a:t>, yesterday he told me that he is a university topper</a:t>
            </a:r>
            <a:r>
              <a:rPr lang="en-US" altLang="ja-JP" dirty="0" smtClean="0"/>
              <a:t>.</a:t>
            </a:r>
          </a:p>
          <a:p>
            <a:r>
              <a:rPr lang="en-US" altLang="ja-JP" dirty="0"/>
              <a:t>input gate analysis the important information.</a:t>
            </a:r>
          </a:p>
          <a:p>
            <a:r>
              <a:rPr lang="en-US" altLang="ja-JP" i="1" dirty="0" err="1" smtClean="0"/>
              <a:t>Niraj</a:t>
            </a:r>
            <a:r>
              <a:rPr lang="en-US" altLang="ja-JP" i="1" dirty="0" smtClean="0"/>
              <a:t> </a:t>
            </a:r>
            <a:r>
              <a:rPr lang="en-US" altLang="ja-JP" i="1" dirty="0"/>
              <a:t>good </a:t>
            </a:r>
            <a:r>
              <a:rPr lang="en-US" altLang="ja-JP" i="1" dirty="0" err="1"/>
              <a:t>webdesigining</a:t>
            </a:r>
            <a:r>
              <a:rPr lang="en-US" altLang="ja-JP" i="1" dirty="0"/>
              <a:t>, he is university topper </a:t>
            </a:r>
            <a:r>
              <a:rPr lang="en-US" altLang="ja-JP" dirty="0"/>
              <a:t>is important.</a:t>
            </a:r>
          </a:p>
          <a:p>
            <a:r>
              <a:rPr lang="en-US" altLang="ja-JP" i="1" dirty="0"/>
              <a:t>yesterday he told me that </a:t>
            </a:r>
            <a:r>
              <a:rPr lang="en-US" altLang="ja-JP" dirty="0"/>
              <a:t>is not important, hence forgotten</a:t>
            </a:r>
            <a:r>
              <a:rPr lang="en-US" altLang="ja-JP" dirty="0" smtClean="0"/>
              <a:t>.</a:t>
            </a:r>
            <a:endParaRPr kumimoji="1" lang="en-US" altLang="ja-JP" dirty="0"/>
          </a:p>
          <a:p>
            <a:r>
              <a:rPr lang="en-US" altLang="ja-JP" b="1" dirty="0"/>
              <a:t>Output Gate</a:t>
            </a:r>
            <a:r>
              <a:rPr lang="en-US" altLang="ja-JP" b="1" dirty="0" smtClean="0"/>
              <a:t>:</a:t>
            </a:r>
            <a:r>
              <a:rPr lang="en-US" altLang="ja-JP" i="1" dirty="0"/>
              <a:t> </a:t>
            </a:r>
            <a:r>
              <a:rPr lang="en-US" altLang="ja-JP" i="1" dirty="0" smtClean="0"/>
              <a:t>Decides </a:t>
            </a:r>
            <a:r>
              <a:rPr lang="en-US" altLang="ja-JP" i="1" dirty="0"/>
              <a:t>which part of the current cell makes it to the </a:t>
            </a:r>
            <a:r>
              <a:rPr lang="en-US" altLang="ja-JP" i="1" dirty="0" smtClean="0"/>
              <a:t>output.</a:t>
            </a:r>
          </a:p>
          <a:p>
            <a:r>
              <a:rPr lang="en-US" altLang="ja-JP" dirty="0"/>
              <a:t>EX: </a:t>
            </a:r>
            <a:r>
              <a:rPr lang="en-US" altLang="ja-JP" i="1" dirty="0" err="1" smtClean="0"/>
              <a:t>Niraj</a:t>
            </a:r>
            <a:r>
              <a:rPr lang="en-US" altLang="ja-JP" i="1" dirty="0" smtClean="0"/>
              <a:t> </a:t>
            </a:r>
            <a:r>
              <a:rPr lang="en-US" altLang="ja-JP" i="1" dirty="0"/>
              <a:t>good </a:t>
            </a:r>
            <a:r>
              <a:rPr lang="en-US" altLang="ja-JP" i="1" dirty="0" err="1"/>
              <a:t>webdesigining</a:t>
            </a:r>
            <a:r>
              <a:rPr lang="en-US" altLang="ja-JP" i="1" dirty="0"/>
              <a:t>, he is university </a:t>
            </a:r>
            <a:r>
              <a:rPr lang="en-US" altLang="ja-JP" i="1" dirty="0" smtClean="0"/>
              <a:t>topper, he plays basketball </a:t>
            </a:r>
            <a:r>
              <a:rPr lang="en-US" altLang="ja-JP" dirty="0"/>
              <a:t>so the Merit student _______________ was awarded University Gold medalist</a:t>
            </a:r>
            <a:r>
              <a:rPr lang="en-US" altLang="ja-JP" dirty="0" smtClean="0"/>
              <a:t>.</a:t>
            </a:r>
          </a:p>
          <a:p>
            <a:r>
              <a:rPr kumimoji="1" lang="en-US" altLang="ja-JP" dirty="0" smtClean="0"/>
              <a:t>Output gates automatically learns to keep relevant information and </a:t>
            </a:r>
            <a:r>
              <a:rPr lang="en-US" altLang="ja-JP" dirty="0"/>
              <a:t>there could be lot of choices for the empty dash. this final gate replaces it with </a:t>
            </a:r>
            <a:r>
              <a:rPr lang="en-US" altLang="ja-JP" i="1" dirty="0" err="1" smtClean="0"/>
              <a:t>Niraj</a:t>
            </a:r>
            <a:r>
              <a:rPr lang="en-US" altLang="ja-JP" i="1" dirty="0" smtClean="0"/>
              <a:t>.</a:t>
            </a:r>
            <a:endParaRPr kumimoji="1" lang="ja-JP" altLang="en-US" dirty="0"/>
          </a:p>
        </p:txBody>
      </p:sp>
      <p:pic>
        <p:nvPicPr>
          <p:cNvPr id="8194" name="Picture 2" descr="https://miro.medium.com/max/1680/0*uesHvKaIW6A1Ac5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9887" y="2084832"/>
            <a:ext cx="5484225" cy="16922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miro.medium.com/max/1680/0*vsF6h5KAmP5o8sAV.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9887" y="4297680"/>
            <a:ext cx="5752013" cy="17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8654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AGENDA</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About me</a:t>
            </a:r>
          </a:p>
          <a:p>
            <a:r>
              <a:rPr kumimoji="1" lang="en-US" altLang="ja-JP" dirty="0" smtClean="0"/>
              <a:t>Achievements and Milestones</a:t>
            </a:r>
          </a:p>
          <a:p>
            <a:r>
              <a:rPr lang="en-US" altLang="ja-JP" dirty="0" smtClean="0"/>
              <a:t>Career Goal</a:t>
            </a:r>
          </a:p>
          <a:p>
            <a:r>
              <a:rPr kumimoji="1" lang="en-US" altLang="ja-JP" dirty="0" smtClean="0"/>
              <a:t>Time Series Modelling – RNN and LSTMs</a:t>
            </a:r>
          </a:p>
          <a:p>
            <a:r>
              <a:rPr lang="en-US" altLang="ja-JP" dirty="0" smtClean="0"/>
              <a:t>New Technologies</a:t>
            </a:r>
          </a:p>
          <a:p>
            <a:r>
              <a:rPr lang="en-US" altLang="ja-JP" dirty="0"/>
              <a:t>Projects – Research, Corporate and Exploring</a:t>
            </a:r>
          </a:p>
          <a:p>
            <a:endParaRPr kumimoji="1" lang="ja-JP" altLang="en-US" dirty="0"/>
          </a:p>
        </p:txBody>
      </p:sp>
    </p:spTree>
    <p:extLst>
      <p:ext uri="{BB962C8B-B14F-4D97-AF65-F5344CB8AC3E}">
        <p14:creationId xmlns:p14="http://schemas.microsoft.com/office/powerpoint/2010/main" val="5491656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Voila !</a:t>
            </a:r>
            <a:endParaRPr kumimoji="1" lang="ja-JP" altLang="en-US" dirty="0"/>
          </a:p>
        </p:txBody>
      </p:sp>
      <p:pic>
        <p:nvPicPr>
          <p:cNvPr id="4100" name="Picture 4" descr="https://miro.medium.com/max/1152/1*ygAgowqTZjR6ABzZHd8Bqg.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084832"/>
            <a:ext cx="9720072" cy="352348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228600" y="5883357"/>
            <a:ext cx="11612881" cy="646331"/>
          </a:xfrm>
          <a:prstGeom prst="rect">
            <a:avLst/>
          </a:prstGeom>
          <a:noFill/>
        </p:spPr>
        <p:txBody>
          <a:bodyPr wrap="square" rtlCol="0">
            <a:spAutoFit/>
          </a:bodyPr>
          <a:lstStyle/>
          <a:p>
            <a:pPr algn="ctr"/>
            <a:r>
              <a:rPr kumimoji="1" lang="en-US" altLang="ja-JP" dirty="0" smtClean="0"/>
              <a:t>Basically, an LSTM will link long term attributes of an entity and keep in memory the most relevant information from the whole sequence. </a:t>
            </a:r>
            <a:endParaRPr kumimoji="1" lang="ja-JP" altLang="en-US" dirty="0"/>
          </a:p>
        </p:txBody>
      </p:sp>
    </p:spTree>
    <p:extLst>
      <p:ext uri="{BB962C8B-B14F-4D97-AF65-F5344CB8AC3E}">
        <p14:creationId xmlns:p14="http://schemas.microsoft.com/office/powerpoint/2010/main" val="3170086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New </a:t>
            </a:r>
            <a:r>
              <a:rPr lang="en-US" altLang="ja-JP" dirty="0" smtClean="0"/>
              <a:t>Technologies</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The new trends in AI</a:t>
            </a:r>
            <a:endParaRPr kumimoji="1" lang="ja-JP" altLang="en-US" dirty="0"/>
          </a:p>
        </p:txBody>
      </p:sp>
    </p:spTree>
    <p:extLst>
      <p:ext uri="{BB962C8B-B14F-4D97-AF65-F5344CB8AC3E}">
        <p14:creationId xmlns:p14="http://schemas.microsoft.com/office/powerpoint/2010/main" val="10628950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New Technologies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XAI (</a:t>
            </a:r>
            <a:r>
              <a:rPr kumimoji="1" lang="en-US" altLang="ja-JP" dirty="0" err="1" smtClean="0"/>
              <a:t>eXplainable</a:t>
            </a:r>
            <a:r>
              <a:rPr kumimoji="1" lang="en-US" altLang="ja-JP" dirty="0" smtClean="0"/>
              <a:t> Artificial Intelligence):</a:t>
            </a:r>
          </a:p>
          <a:p>
            <a:pPr lvl="1"/>
            <a:r>
              <a:rPr lang="en-US" altLang="ja-JP" dirty="0" smtClean="0"/>
              <a:t>Most of the AI projects fail or stop at POC, the reason being they are black boxes, when real money is involved customers, users don’t want to invest into something that cannot be explained leading to trust issues. There is no accountability with AI. XAI is a framework which can turn these black boxes to white boxes. They can answer why AI made this decision, When will AI take right decision, When it will fail.</a:t>
            </a:r>
          </a:p>
          <a:p>
            <a:pPr lvl="1"/>
            <a:endParaRPr kumimoji="1" lang="en-US" altLang="ja-JP" dirty="0"/>
          </a:p>
          <a:p>
            <a:r>
              <a:rPr lang="en-US" altLang="ja-JP" dirty="0" smtClean="0"/>
              <a:t>Reinforcement Learning/ Q-Learning:</a:t>
            </a:r>
          </a:p>
          <a:p>
            <a:pPr lvl="1"/>
            <a:r>
              <a:rPr lang="en-US" altLang="ja-JP" dirty="0" smtClean="0"/>
              <a:t>Reinforcement Learning is the new frontier in Artificial Intelligence. With RPA just around the corner, Reinforcement Learning leads to AGI from where an AI can achieve human like intelligence </a:t>
            </a:r>
            <a:r>
              <a:rPr lang="en-US" altLang="ja-JP" smtClean="0"/>
              <a:t>like playing </a:t>
            </a:r>
            <a:r>
              <a:rPr lang="en-US" altLang="ja-JP" dirty="0" smtClean="0"/>
              <a:t>chess or other games, learn to walk and driving self driving cars.</a:t>
            </a:r>
          </a:p>
          <a:p>
            <a:pPr lvl="1"/>
            <a:endParaRPr kumimoji="1" lang="ja-JP" altLang="en-US" dirty="0"/>
          </a:p>
        </p:txBody>
      </p:sp>
    </p:spTree>
    <p:extLst>
      <p:ext uri="{BB962C8B-B14F-4D97-AF65-F5344CB8AC3E}">
        <p14:creationId xmlns:p14="http://schemas.microsoft.com/office/powerpoint/2010/main" val="404841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Projects – Research, Corporate and </a:t>
            </a:r>
            <a:r>
              <a:rPr lang="en-US" altLang="ja-JP" dirty="0" smtClean="0"/>
              <a:t>Exploring</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smtClean="0"/>
              <a:t>Exciting Work.</a:t>
            </a:r>
            <a:endParaRPr kumimoji="1" lang="ja-JP" altLang="en-US" dirty="0"/>
          </a:p>
        </p:txBody>
      </p:sp>
    </p:spTree>
    <p:extLst>
      <p:ext uri="{BB962C8B-B14F-4D97-AF65-F5344CB8AC3E}">
        <p14:creationId xmlns:p14="http://schemas.microsoft.com/office/powerpoint/2010/main" val="21530945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Projects – Research, Corporate and Exploring</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Sustainable Intelligence AI Engine</a:t>
            </a:r>
          </a:p>
          <a:p>
            <a:pPr lvl="1"/>
            <a:r>
              <a:rPr lang="en-US" altLang="ja-JP" dirty="0" smtClean="0"/>
              <a:t>E</a:t>
            </a:r>
            <a:r>
              <a:rPr kumimoji="1" lang="en-US" altLang="ja-JP" dirty="0" smtClean="0"/>
              <a:t>SG Evaluations x CSR Activities</a:t>
            </a:r>
          </a:p>
          <a:p>
            <a:pPr lvl="1"/>
            <a:r>
              <a:rPr lang="en-US" altLang="ja-JP" dirty="0" smtClean="0"/>
              <a:t>Prescriptive Analytics</a:t>
            </a:r>
          </a:p>
          <a:p>
            <a:pPr lvl="1"/>
            <a:r>
              <a:rPr kumimoji="1" lang="en-US" altLang="ja-JP" dirty="0" smtClean="0"/>
              <a:t>XAI</a:t>
            </a:r>
          </a:p>
          <a:p>
            <a:r>
              <a:rPr lang="en-US" altLang="ja-JP" dirty="0" smtClean="0"/>
              <a:t>Gene Data Analysis</a:t>
            </a:r>
          </a:p>
          <a:p>
            <a:pPr lvl="1"/>
            <a:r>
              <a:rPr kumimoji="1" lang="en-US" altLang="ja-JP" dirty="0" smtClean="0"/>
              <a:t>Pharma </a:t>
            </a:r>
            <a:r>
              <a:rPr kumimoji="1" lang="en-US" altLang="ja-JP" dirty="0" err="1" smtClean="0"/>
              <a:t>covigilance</a:t>
            </a:r>
            <a:r>
              <a:rPr kumimoji="1" lang="en-US" altLang="ja-JP" dirty="0" smtClean="0"/>
              <a:t> and Post marketing AI</a:t>
            </a:r>
          </a:p>
          <a:p>
            <a:pPr lvl="1"/>
            <a:r>
              <a:rPr lang="en-US" altLang="ja-JP" dirty="0" smtClean="0"/>
              <a:t>How effectively a medicine treats cancer using Gene Sequence data.</a:t>
            </a:r>
          </a:p>
          <a:p>
            <a:pPr lvl="1"/>
            <a:r>
              <a:rPr lang="en-US" altLang="ja-JP" dirty="0" smtClean="0"/>
              <a:t>Outcome : Is there a possible chance of reoccurrence or not</a:t>
            </a:r>
          </a:p>
          <a:p>
            <a:r>
              <a:rPr kumimoji="1" lang="en-US" altLang="ja-JP" dirty="0" smtClean="0"/>
              <a:t>Sketch 2 Code:</a:t>
            </a:r>
          </a:p>
          <a:p>
            <a:pPr lvl="1"/>
            <a:r>
              <a:rPr lang="en-US" altLang="ja-JP" dirty="0" smtClean="0"/>
              <a:t>Turning Design Wireframes into HTML Front end codes using AI</a:t>
            </a:r>
            <a:endParaRPr kumimoji="1" lang="en-US" altLang="ja-JP" dirty="0" smtClean="0"/>
          </a:p>
          <a:p>
            <a:pPr marL="128016" lvl="1" indent="0">
              <a:buNone/>
            </a:pPr>
            <a:endParaRPr kumimoji="1" lang="ja-JP" altLang="en-US" dirty="0"/>
          </a:p>
        </p:txBody>
      </p:sp>
    </p:spTree>
    <p:extLst>
      <p:ext uri="{BB962C8B-B14F-4D97-AF65-F5344CB8AC3E}">
        <p14:creationId xmlns:p14="http://schemas.microsoft.com/office/powerpoint/2010/main" val="2974617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2240280"/>
            <a:ext cx="12192000" cy="1862048"/>
          </a:xfrm>
          <a:prstGeom prst="rect">
            <a:avLst/>
          </a:prstGeom>
          <a:noFill/>
        </p:spPr>
        <p:txBody>
          <a:bodyPr wrap="square" rtlCol="0">
            <a:spAutoFit/>
          </a:bodyPr>
          <a:lstStyle/>
          <a:p>
            <a:pPr algn="ctr"/>
            <a:r>
              <a:rPr kumimoji="1" lang="en-US" altLang="ja-JP" sz="11500" dirty="0" smtClean="0"/>
              <a:t>Thank you.</a:t>
            </a:r>
            <a:endParaRPr kumimoji="1" lang="ja-JP" altLang="en-US" sz="11500" dirty="0"/>
          </a:p>
        </p:txBody>
      </p:sp>
    </p:spTree>
    <p:extLst>
      <p:ext uri="{BB962C8B-B14F-4D97-AF65-F5344CB8AC3E}">
        <p14:creationId xmlns:p14="http://schemas.microsoft.com/office/powerpoint/2010/main" val="3430447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a:t>
            </a:r>
            <a:r>
              <a:rPr lang="en-US" altLang="ja-JP" dirty="0" smtClean="0"/>
              <a:t>me</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A Short Summary.</a:t>
            </a:r>
            <a:endParaRPr kumimoji="1" lang="ja-JP" altLang="en-US" dirty="0"/>
          </a:p>
        </p:txBody>
      </p:sp>
    </p:spTree>
    <p:extLst>
      <p:ext uri="{BB962C8B-B14F-4D97-AF65-F5344CB8AC3E}">
        <p14:creationId xmlns:p14="http://schemas.microsoft.com/office/powerpoint/2010/main" val="373707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me</a:t>
            </a:r>
            <a:endParaRPr kumimoji="1" lang="ja-JP" altLang="en-US" dirty="0"/>
          </a:p>
        </p:txBody>
      </p:sp>
      <p:pic>
        <p:nvPicPr>
          <p:cNvPr id="5" name="コンテンツ プレースホルダー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46624" y="2084832"/>
            <a:ext cx="3553975" cy="4069081"/>
          </a:xfrm>
        </p:spPr>
      </p:pic>
      <p:sp>
        <p:nvSpPr>
          <p:cNvPr id="4" name="コンテンツ プレースホルダー 3"/>
          <p:cNvSpPr>
            <a:spLocks noGrp="1"/>
          </p:cNvSpPr>
          <p:nvPr>
            <p:ph sz="half" idx="2"/>
          </p:nvPr>
        </p:nvSpPr>
        <p:spPr/>
        <p:txBody>
          <a:bodyPr/>
          <a:lstStyle/>
          <a:p>
            <a:pPr algn="just"/>
            <a:r>
              <a:rPr lang="en-US" altLang="ja-JP" dirty="0" smtClean="0"/>
              <a:t>A </a:t>
            </a:r>
            <a:r>
              <a:rPr lang="en-US" altLang="ja-JP" dirty="0"/>
              <a:t>self motivated and an optimized professional with a Masters of Business Administration specialized in Artificial Intelligence and Data Science, who believes KDD (Knowledge Discovery in Data) is the new normal of 21st Century. Generic rather than a specialist and I wish to align my mathematical, statistical and computing knowledge with correct business acumen on the right data to generate value and optimized solutions which can help society as a whole move forward.</a:t>
            </a:r>
            <a:endParaRPr kumimoji="1" lang="ja-JP" altLang="en-US" dirty="0"/>
          </a:p>
        </p:txBody>
      </p:sp>
    </p:spTree>
    <p:extLst>
      <p:ext uri="{BB962C8B-B14F-4D97-AF65-F5344CB8AC3E}">
        <p14:creationId xmlns:p14="http://schemas.microsoft.com/office/powerpoint/2010/main" val="1130299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About me</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smtClean="0"/>
              <a:t>Career Objective : As a professional I would like to be an optimized professional and a generalist and would harvest data and derive insights out of it in various domains leading to value by aligning various know-hows and business/domain acumen with statistical and computing knowledge.</a:t>
            </a:r>
          </a:p>
          <a:p>
            <a:endParaRPr kumimoji="1" lang="en-US" altLang="ja-JP" dirty="0" smtClean="0"/>
          </a:p>
          <a:p>
            <a:r>
              <a:rPr lang="en-US" altLang="ja-JP" dirty="0" smtClean="0"/>
              <a:t>Skills : Artificial Intelligence, Web Development, Design Thinking, Research oriented practices, Management and Administration, Business Intelligence and Analytics, Mathematical and Statistical inclined mindset, Container Technology</a:t>
            </a:r>
          </a:p>
          <a:p>
            <a:pPr marL="0" indent="0">
              <a:buNone/>
            </a:pPr>
            <a:r>
              <a:rPr lang="en-US" altLang="ja-JP" dirty="0" smtClean="0"/>
              <a:t> </a:t>
            </a:r>
          </a:p>
          <a:p>
            <a:pPr marL="0" indent="0">
              <a:buNone/>
            </a:pPr>
            <a:r>
              <a:rPr lang="en-US" altLang="ja-JP" dirty="0" smtClean="0"/>
              <a:t>Hobbies : Football, Badminton, Singing, Video games, Hiking and Biking</a:t>
            </a:r>
            <a:endParaRPr kumimoji="1" lang="ja-JP" altLang="en-US" dirty="0"/>
          </a:p>
        </p:txBody>
      </p:sp>
    </p:spTree>
    <p:extLst>
      <p:ext uri="{BB962C8B-B14F-4D97-AF65-F5344CB8AC3E}">
        <p14:creationId xmlns:p14="http://schemas.microsoft.com/office/powerpoint/2010/main" val="40942322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Achievements and </a:t>
            </a:r>
            <a:r>
              <a:rPr lang="en-US" altLang="ja-JP" dirty="0" smtClean="0"/>
              <a:t>Milestones</a:t>
            </a:r>
            <a:endParaRPr kumimoji="1" lang="ja-JP" altLang="en-US" dirty="0"/>
          </a:p>
        </p:txBody>
      </p:sp>
      <p:sp>
        <p:nvSpPr>
          <p:cNvPr id="3" name="テキスト プレースホルダー 2"/>
          <p:cNvSpPr>
            <a:spLocks noGrp="1"/>
          </p:cNvSpPr>
          <p:nvPr>
            <p:ph type="body" idx="1"/>
          </p:nvPr>
        </p:nvSpPr>
        <p:spPr/>
        <p:txBody>
          <a:bodyPr/>
          <a:lstStyle/>
          <a:p>
            <a:r>
              <a:rPr kumimoji="1" lang="en-US" altLang="ja-JP" dirty="0" smtClean="0"/>
              <a:t>Accomplishments over the years.</a:t>
            </a:r>
            <a:endParaRPr kumimoji="1" lang="ja-JP" altLang="en-US" dirty="0"/>
          </a:p>
        </p:txBody>
      </p:sp>
    </p:spTree>
    <p:extLst>
      <p:ext uri="{BB962C8B-B14F-4D97-AF65-F5344CB8AC3E}">
        <p14:creationId xmlns:p14="http://schemas.microsoft.com/office/powerpoint/2010/main" val="3522302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Achievements and Milestones</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University Ranker for Final Year Software Project Development (Under Grad)</a:t>
            </a:r>
          </a:p>
          <a:p>
            <a:pPr lvl="1"/>
            <a:r>
              <a:rPr lang="en-US" altLang="ja-JP" dirty="0" smtClean="0"/>
              <a:t>Made a 3 Tier Web Application for Bed and Breakfast reservations and booking</a:t>
            </a:r>
          </a:p>
          <a:p>
            <a:pPr lvl="2"/>
            <a:r>
              <a:rPr lang="en-US" altLang="ja-JP" dirty="0" smtClean="0"/>
              <a:t>Technology Used : C#.NET Framework, HTML, CSS, Java Script, MySQL, Plugins and Google API merged with Google Analytics</a:t>
            </a:r>
            <a:endParaRPr lang="en-US" altLang="ja-JP" dirty="0"/>
          </a:p>
          <a:p>
            <a:r>
              <a:rPr lang="en-US" altLang="ja-JP" dirty="0" smtClean="0"/>
              <a:t>University Ranker for Best Internship (Post Grad)</a:t>
            </a:r>
          </a:p>
          <a:p>
            <a:r>
              <a:rPr lang="en-US" altLang="ja-JP" dirty="0" smtClean="0"/>
              <a:t>University Ranker for Best Dissertation (Post Grad)</a:t>
            </a:r>
          </a:p>
          <a:p>
            <a:pPr lvl="1"/>
            <a:r>
              <a:rPr lang="en-US" altLang="ja-JP" dirty="0" smtClean="0"/>
              <a:t>Thesis : “A Temporal Study on Stock Market Index using Deep Learning and Semantic Analytics”</a:t>
            </a:r>
          </a:p>
          <a:p>
            <a:r>
              <a:rPr lang="en-US" altLang="ja-JP" dirty="0" smtClean="0"/>
              <a:t>Business </a:t>
            </a:r>
            <a:r>
              <a:rPr lang="en-US" altLang="ja-JP" dirty="0" err="1" smtClean="0"/>
              <a:t>Ideathon</a:t>
            </a:r>
            <a:endParaRPr lang="en-US" altLang="ja-JP" dirty="0" smtClean="0"/>
          </a:p>
          <a:p>
            <a:pPr lvl="1"/>
            <a:r>
              <a:rPr lang="en-US" altLang="ja-JP" dirty="0" smtClean="0"/>
              <a:t>Took part in a hackathon workshop held company wide and won.</a:t>
            </a:r>
            <a:endParaRPr lang="en-US" altLang="ja-JP" dirty="0"/>
          </a:p>
          <a:p>
            <a:r>
              <a:rPr lang="en-US" altLang="ja-JP" dirty="0" smtClean="0"/>
              <a:t>Design Thinking Workshop Framework across Company</a:t>
            </a:r>
          </a:p>
        </p:txBody>
      </p:sp>
    </p:spTree>
    <p:extLst>
      <p:ext uri="{BB962C8B-B14F-4D97-AF65-F5344CB8AC3E}">
        <p14:creationId xmlns:p14="http://schemas.microsoft.com/office/powerpoint/2010/main" val="2601933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Career </a:t>
            </a:r>
            <a:r>
              <a:rPr lang="en-US" altLang="ja-JP" dirty="0" smtClean="0"/>
              <a:t>Goal</a:t>
            </a:r>
            <a:endParaRPr kumimoji="1" lang="ja-JP" altLang="en-US" dirty="0"/>
          </a:p>
        </p:txBody>
      </p:sp>
      <p:sp>
        <p:nvSpPr>
          <p:cNvPr id="3" name="テキスト プレースホルダー 2"/>
          <p:cNvSpPr>
            <a:spLocks noGrp="1"/>
          </p:cNvSpPr>
          <p:nvPr>
            <p:ph type="body" idx="1"/>
          </p:nvPr>
        </p:nvSpPr>
        <p:spPr/>
        <p:txBody>
          <a:bodyPr/>
          <a:lstStyle/>
          <a:p>
            <a:r>
              <a:rPr lang="en-US" altLang="ja-JP" dirty="0" smtClean="0"/>
              <a:t>Years down the line.</a:t>
            </a:r>
            <a:endParaRPr kumimoji="1" lang="ja-JP" altLang="en-US" dirty="0"/>
          </a:p>
        </p:txBody>
      </p:sp>
    </p:spTree>
    <p:extLst>
      <p:ext uri="{BB962C8B-B14F-4D97-AF65-F5344CB8AC3E}">
        <p14:creationId xmlns:p14="http://schemas.microsoft.com/office/powerpoint/2010/main" val="497215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Career Goal</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Short – Term Goals</a:t>
            </a:r>
          </a:p>
          <a:p>
            <a:pPr lvl="1"/>
            <a:r>
              <a:rPr lang="en-US" altLang="ja-JP" dirty="0" smtClean="0"/>
              <a:t>Work on various types of Data sets and achieve expertise and in-depth knowledge</a:t>
            </a:r>
          </a:p>
          <a:p>
            <a:pPr lvl="1"/>
            <a:r>
              <a:rPr kumimoji="1" lang="en-US" altLang="ja-JP" dirty="0" smtClean="0"/>
              <a:t>Explore various domains of data and business and creating possibilities of what could be achieved</a:t>
            </a:r>
          </a:p>
          <a:p>
            <a:pPr lvl="1"/>
            <a:r>
              <a:rPr lang="en-US" altLang="ja-JP" dirty="0" smtClean="0"/>
              <a:t>Regular inputs and insights (Sharing voice, thoughts)</a:t>
            </a:r>
          </a:p>
          <a:p>
            <a:pPr lvl="1"/>
            <a:r>
              <a:rPr lang="en-US" altLang="ja-JP" dirty="0" smtClean="0"/>
              <a:t>Financial Risk Management Charter  OR Certificate in Quantitative Finance</a:t>
            </a:r>
            <a:endParaRPr lang="en-US" altLang="ja-JP" dirty="0"/>
          </a:p>
          <a:p>
            <a:endParaRPr kumimoji="1" lang="en-US" altLang="ja-JP" dirty="0" smtClean="0"/>
          </a:p>
          <a:p>
            <a:r>
              <a:rPr kumimoji="1" lang="en-US" altLang="ja-JP" dirty="0" smtClean="0"/>
              <a:t>Long – Term Goals</a:t>
            </a:r>
            <a:endParaRPr lang="en-US" altLang="ja-JP" dirty="0"/>
          </a:p>
          <a:p>
            <a:pPr lvl="1"/>
            <a:r>
              <a:rPr kumimoji="1" lang="en-US" altLang="ja-JP" dirty="0" smtClean="0"/>
              <a:t>Going up in the hierarchy and lead business deriving value</a:t>
            </a:r>
          </a:p>
          <a:p>
            <a:pPr lvl="1"/>
            <a:r>
              <a:rPr lang="en-US" altLang="ja-JP" dirty="0" smtClean="0"/>
              <a:t>Select an industry (Retail, Finance, Healthcare etc.) and align AI to that field (Converging to become a specialist)</a:t>
            </a:r>
            <a:endParaRPr kumimoji="1" lang="en-US" altLang="ja-JP" dirty="0" smtClean="0"/>
          </a:p>
          <a:p>
            <a:pPr lvl="1"/>
            <a:endParaRPr kumimoji="1" lang="ja-JP" altLang="en-US" dirty="0"/>
          </a:p>
        </p:txBody>
      </p:sp>
    </p:spTree>
    <p:extLst>
      <p:ext uri="{BB962C8B-B14F-4D97-AF65-F5344CB8AC3E}">
        <p14:creationId xmlns:p14="http://schemas.microsoft.com/office/powerpoint/2010/main" val="40785218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インテグラル">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インテグラル">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インテグラル">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442</TotalTime>
  <Words>1625</Words>
  <Application>Microsoft Office PowerPoint</Application>
  <PresentationFormat>ワイド画面</PresentationFormat>
  <Paragraphs>120</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メイリオ</vt:lpstr>
      <vt:lpstr>Arial</vt:lpstr>
      <vt:lpstr>Tw Cen MT</vt:lpstr>
      <vt:lpstr>Tw Cen MT Condensed</vt:lpstr>
      <vt:lpstr>Wingdings 3</vt:lpstr>
      <vt:lpstr>インテグラル</vt:lpstr>
      <vt:lpstr>“Time taken to test an Idea must be Zero”</vt:lpstr>
      <vt:lpstr>AGENDA</vt:lpstr>
      <vt:lpstr>About me</vt:lpstr>
      <vt:lpstr>About me</vt:lpstr>
      <vt:lpstr>About me</vt:lpstr>
      <vt:lpstr>Achievements and Milestones</vt:lpstr>
      <vt:lpstr>Achievements and Milestones</vt:lpstr>
      <vt:lpstr>Career Goal</vt:lpstr>
      <vt:lpstr>Career Goal</vt:lpstr>
      <vt:lpstr>Time Series Modelling – RNN and LSTMs</vt:lpstr>
      <vt:lpstr>Introduction</vt:lpstr>
      <vt:lpstr>Traditional approach to time series</vt:lpstr>
      <vt:lpstr>Enter Recurrent Neural networks</vt:lpstr>
      <vt:lpstr>Enter Recurrent Neural networks</vt:lpstr>
      <vt:lpstr>How they work</vt:lpstr>
      <vt:lpstr>Vanishing Gradient Problem</vt:lpstr>
      <vt:lpstr>LSTM (Long short term memory)</vt:lpstr>
      <vt:lpstr>How they work</vt:lpstr>
      <vt:lpstr>How they work</vt:lpstr>
      <vt:lpstr>Voila !</vt:lpstr>
      <vt:lpstr>New Technologies</vt:lpstr>
      <vt:lpstr>New Technologies</vt:lpstr>
      <vt:lpstr>Projects – Research, Corporate and Exploring</vt:lpstr>
      <vt:lpstr>Projects – Research, Corporate and Exploring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taken to test an Idea must be Zero”</dc:title>
  <dc:creator>Niraj, Desai/Ｎｉｒａｊ Ｄｅｓａｉ</dc:creator>
  <cp:lastModifiedBy>Niraj, Desai/Ｎｉｒａｊ Ｄｅｓａｉ</cp:lastModifiedBy>
  <cp:revision>18</cp:revision>
  <dcterms:created xsi:type="dcterms:W3CDTF">2019-10-18T00:13:30Z</dcterms:created>
  <dcterms:modified xsi:type="dcterms:W3CDTF">2019-10-18T07:36:24Z</dcterms:modified>
</cp:coreProperties>
</file>