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558" r:id="rId3"/>
    <p:sldId id="554" r:id="rId4"/>
    <p:sldId id="552" r:id="rId5"/>
    <p:sldId id="528" r:id="rId6"/>
    <p:sldId id="549" r:id="rId7"/>
    <p:sldId id="550" r:id="rId8"/>
    <p:sldId id="553" r:id="rId9"/>
    <p:sldId id="529" r:id="rId10"/>
    <p:sldId id="555" r:id="rId11"/>
    <p:sldId id="530" r:id="rId12"/>
    <p:sldId id="531" r:id="rId13"/>
    <p:sldId id="551" r:id="rId14"/>
    <p:sldId id="541" r:id="rId15"/>
    <p:sldId id="533" r:id="rId16"/>
    <p:sldId id="539" r:id="rId17"/>
    <p:sldId id="556" r:id="rId18"/>
    <p:sldId id="547" r:id="rId19"/>
    <p:sldId id="534" r:id="rId20"/>
    <p:sldId id="535" r:id="rId21"/>
    <p:sldId id="557" r:id="rId22"/>
    <p:sldId id="536" r:id="rId23"/>
    <p:sldId id="545" r:id="rId24"/>
    <p:sldId id="540" r:id="rId25"/>
    <p:sldId id="537" r:id="rId26"/>
    <p:sldId id="546" r:id="rId27"/>
    <p:sldId id="538" r:id="rId28"/>
    <p:sldId id="257"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0" d="100"/>
          <a:sy n="70" d="100"/>
        </p:scale>
        <p:origin x="-116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xmlns=""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107504" y="2060848"/>
            <a:ext cx="8129614" cy="1851025"/>
          </a:xfrm>
        </p:spPr>
        <p:txBody>
          <a:bodyPr>
            <a:normAutofit/>
          </a:bodyPr>
          <a:lstStyle/>
          <a:p>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第</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10</a:t>
            </a:r>
            <a:r>
              <a:rPr lang="zh-CN" altLang="en-US"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章</a:t>
            </a:r>
            <a:r>
              <a:rPr lang="en-US" altLang="zh-CN" sz="8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rPr>
              <a:t>泛型</a:t>
            </a:r>
            <a:endParaRPr lang="zh-CN" altLang="zh-CN" sz="8000" b="1" dirty="0" smtClean="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讲师</a:t>
            </a:r>
            <a:r>
              <a:rPr lang="zh-CN" altLang="en-US" sz="4000" b="1" smtClean="0">
                <a:solidFill>
                  <a:srgbClr val="000066"/>
                </a:solidFill>
                <a:effectLst>
                  <a:outerShdw blurRad="38100" dist="38100" dir="2700000" algn="tl">
                    <a:srgbClr val="000000">
                      <a:alpha val="43137"/>
                    </a:srgbClr>
                  </a:outerShdw>
                </a:effectLst>
                <a:latin typeface="楷体" pitchFamily="49" charset="-122"/>
                <a:ea typeface="楷体" pitchFamily="49" charset="-122"/>
              </a:rPr>
              <a:t>：李玉婷</a:t>
            </a:r>
            <a:endParaRPr lang="zh-CN" altLang="en-US" sz="36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10-3 </a:t>
            </a:r>
            <a:r>
              <a:rPr lang="zh-CN" altLang="en-US" sz="4800" smtClean="0">
                <a:solidFill>
                  <a:schemeClr val="bg1"/>
                </a:solidFill>
                <a:ea typeface="隶书" panose="02010509060101010101" pitchFamily="49" charset="-122"/>
              </a:rPr>
              <a:t>泛型的几个重要应用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277684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en-US" altLang="zh-CN" sz="3600" b="1" smtClean="0">
                <a:ea typeface="宋体" pitchFamily="2" charset="-122"/>
              </a:rPr>
              <a:t>10.3 </a:t>
            </a:r>
            <a:r>
              <a:rPr lang="zh-CN" altLang="en-US" sz="3600" b="1" smtClean="0">
                <a:ea typeface="宋体" pitchFamily="2" charset="-122"/>
              </a:rPr>
              <a:t>泛</a:t>
            </a:r>
            <a:r>
              <a:rPr lang="zh-CN" altLang="en-US" sz="3600" b="1" dirty="0" smtClean="0">
                <a:ea typeface="宋体" pitchFamily="2" charset="-122"/>
              </a:rPr>
              <a:t>型的几个重要使用</a:t>
            </a:r>
            <a:endParaRPr lang="zh-CN" altLang="en-US" sz="3600" b="1" dirty="0">
              <a:ea typeface="宋体" pitchFamily="2" charset="-122"/>
            </a:endParaRPr>
          </a:p>
        </p:txBody>
      </p:sp>
      <p:sp>
        <p:nvSpPr>
          <p:cNvPr id="3" name="TextBox 2"/>
          <p:cNvSpPr txBox="1"/>
          <p:nvPr/>
        </p:nvSpPr>
        <p:spPr>
          <a:xfrm>
            <a:off x="581625" y="2276872"/>
            <a:ext cx="8064896" cy="2677656"/>
          </a:xfrm>
          <a:prstGeom prst="rect">
            <a:avLst/>
          </a:prstGeom>
          <a:noFill/>
        </p:spPr>
        <p:txBody>
          <a:bodyPr wrap="square" rtlCol="0">
            <a:spAutoFit/>
          </a:bodyPr>
          <a:lstStyle/>
          <a:p>
            <a:pPr>
              <a:lnSpc>
                <a:spcPct val="150000"/>
              </a:lnSpc>
            </a:pPr>
            <a:r>
              <a:rPr lang="en-US" altLang="zh-CN" sz="2800" b="1" smtClean="0">
                <a:ea typeface="宋体" pitchFamily="2" charset="-122"/>
              </a:rPr>
              <a:t>10.3.1 </a:t>
            </a:r>
            <a:r>
              <a:rPr lang="zh-CN" altLang="en-US" sz="2800" b="1" smtClean="0">
                <a:ea typeface="宋体" pitchFamily="2" charset="-122"/>
              </a:rPr>
              <a:t>在</a:t>
            </a:r>
            <a:r>
              <a:rPr lang="zh-CN" altLang="en-US" sz="2800" b="1" dirty="0" smtClean="0">
                <a:ea typeface="宋体" pitchFamily="2" charset="-122"/>
              </a:rPr>
              <a:t>集合中使用泛型</a:t>
            </a:r>
            <a:endParaRPr lang="en-US" altLang="zh-CN" sz="2800" b="1" dirty="0" smtClean="0">
              <a:ea typeface="宋体" pitchFamily="2" charset="-122"/>
            </a:endParaRPr>
          </a:p>
          <a:p>
            <a:pPr>
              <a:lnSpc>
                <a:spcPct val="150000"/>
              </a:lnSpc>
            </a:pPr>
            <a:r>
              <a:rPr lang="en-US" altLang="zh-CN" sz="2800" b="1" smtClean="0">
                <a:ea typeface="宋体" pitchFamily="2" charset="-122"/>
              </a:rPr>
              <a:t>10.3.2 </a:t>
            </a:r>
            <a:r>
              <a:rPr lang="zh-CN" altLang="en-US" sz="2800" b="1" smtClean="0">
                <a:ea typeface="宋体" pitchFamily="2" charset="-122"/>
              </a:rPr>
              <a:t>自定义</a:t>
            </a:r>
            <a:r>
              <a:rPr lang="zh-CN" altLang="en-US" sz="2800" b="1" dirty="0" smtClean="0">
                <a:ea typeface="宋体" pitchFamily="2" charset="-122"/>
              </a:rPr>
              <a:t>泛</a:t>
            </a:r>
            <a:r>
              <a:rPr lang="zh-CN" altLang="en-US" sz="2800" b="1" smtClean="0">
                <a:ea typeface="宋体" pitchFamily="2" charset="-122"/>
              </a:rPr>
              <a:t>型类</a:t>
            </a:r>
            <a:endParaRPr lang="en-US" altLang="zh-CN" sz="2800" b="1" smtClean="0">
              <a:ea typeface="宋体" pitchFamily="2" charset="-122"/>
            </a:endParaRPr>
          </a:p>
          <a:p>
            <a:pPr>
              <a:lnSpc>
                <a:spcPct val="150000"/>
              </a:lnSpc>
            </a:pPr>
            <a:r>
              <a:rPr lang="en-US" altLang="zh-CN" sz="2800" b="1" smtClean="0">
                <a:ea typeface="宋体" pitchFamily="2" charset="-122"/>
              </a:rPr>
              <a:t>10.3.3 </a:t>
            </a:r>
            <a:r>
              <a:rPr lang="zh-CN" altLang="en-US" sz="2800" b="1" smtClean="0">
                <a:ea typeface="宋体" pitchFamily="2" charset="-122"/>
              </a:rPr>
              <a:t>自定义泛型接口</a:t>
            </a:r>
            <a:endParaRPr lang="en-US" altLang="zh-CN" sz="2800" b="1" dirty="0" smtClean="0">
              <a:ea typeface="宋体" pitchFamily="2" charset="-122"/>
            </a:endParaRPr>
          </a:p>
          <a:p>
            <a:pPr>
              <a:lnSpc>
                <a:spcPct val="150000"/>
              </a:lnSpc>
            </a:pPr>
            <a:r>
              <a:rPr lang="en-US" altLang="zh-CN" sz="2800" b="1" smtClean="0">
                <a:ea typeface="宋体" pitchFamily="2" charset="-122"/>
              </a:rPr>
              <a:t>10.3.4 </a:t>
            </a:r>
            <a:r>
              <a:rPr lang="zh-CN" altLang="en-US" sz="2800" b="1" smtClean="0">
                <a:ea typeface="宋体" pitchFamily="2" charset="-122"/>
              </a:rPr>
              <a:t>自定义泛型方法</a:t>
            </a:r>
            <a:endParaRPr lang="en-US" altLang="zh-CN" sz="2800" b="1" dirty="0" smtClean="0">
              <a:ea typeface="宋体" pitchFamily="2" charset="-122"/>
            </a:endParaRPr>
          </a:p>
        </p:txBody>
      </p:sp>
    </p:spTree>
    <p:extLst>
      <p:ext uri="{BB962C8B-B14F-4D97-AF65-F5344CB8AC3E}">
        <p14:creationId xmlns:p14="http://schemas.microsoft.com/office/powerpoint/2010/main" xmlns="" val="350773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816501"/>
            <a:ext cx="6252864" cy="646331"/>
          </a:xfrm>
          <a:prstGeom prst="rect">
            <a:avLst/>
          </a:prstGeom>
          <a:noFill/>
        </p:spPr>
        <p:txBody>
          <a:bodyPr wrap="square" rtlCol="0">
            <a:spAutoFit/>
          </a:bodyPr>
          <a:lstStyle/>
          <a:p>
            <a:r>
              <a:rPr lang="en-US" altLang="zh-CN" sz="3600" b="1" smtClean="0">
                <a:ea typeface="宋体" pitchFamily="2" charset="-122"/>
              </a:rPr>
              <a:t>10.3.1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80805" y="1527872"/>
            <a:ext cx="8568952" cy="5078313"/>
          </a:xfrm>
          <a:prstGeom prst="rect">
            <a:avLst/>
          </a:prstGeom>
          <a:noFill/>
        </p:spPr>
        <p:txBody>
          <a:bodyPr wrap="square" rtlCol="0">
            <a:spAutoFit/>
          </a:bodyPr>
          <a:lstStyle/>
          <a:p>
            <a:pPr>
              <a:lnSpc>
                <a:spcPct val="150000"/>
              </a:lnSpc>
            </a:pPr>
            <a:r>
              <a:rPr lang="en-US" altLang="zh-CN" sz="2400" smtClean="0">
                <a:ea typeface="宋体" pitchFamily="2" charset="-122"/>
              </a:rPr>
              <a:t>1. </a:t>
            </a:r>
            <a:r>
              <a:rPr lang="zh-CN" altLang="en-US" sz="2400" smtClean="0">
                <a:ea typeface="宋体" pitchFamily="2" charset="-122"/>
              </a:rPr>
              <a:t>对象</a:t>
            </a:r>
            <a:r>
              <a:rPr lang="zh-CN" altLang="en-US" sz="2400" dirty="0" smtClean="0">
                <a:ea typeface="宋体" pitchFamily="2" charset="-122"/>
              </a:rPr>
              <a:t>实例化时不指定</a:t>
            </a:r>
            <a:r>
              <a:rPr lang="zh-CN" altLang="en-US" sz="2400" smtClean="0">
                <a:ea typeface="宋体" pitchFamily="2" charset="-122"/>
              </a:rPr>
              <a:t>泛型的话，</a:t>
            </a:r>
            <a:r>
              <a:rPr lang="zh-CN" altLang="en-US" sz="2400" dirty="0" smtClean="0">
                <a:ea typeface="宋体" pitchFamily="2" charset="-122"/>
              </a:rPr>
              <a:t>默认为：</a:t>
            </a:r>
            <a:r>
              <a:rPr lang="en-US" altLang="zh-CN" sz="2400" dirty="0" smtClean="0">
                <a:ea typeface="宋体" pitchFamily="2" charset="-122"/>
              </a:rPr>
              <a:t>Object</a:t>
            </a:r>
            <a:r>
              <a:rPr lang="zh-CN" altLang="en-US" sz="2400" dirty="0" smtClean="0">
                <a:ea typeface="宋体" pitchFamily="2" charset="-122"/>
              </a:rPr>
              <a:t>。</a:t>
            </a:r>
            <a:endParaRPr lang="en-US" altLang="zh-CN" sz="2400" dirty="0" smtClean="0">
              <a:ea typeface="宋体" pitchFamily="2" charset="-122"/>
            </a:endParaRPr>
          </a:p>
          <a:p>
            <a:pPr>
              <a:lnSpc>
                <a:spcPct val="150000"/>
              </a:lnSpc>
            </a:pPr>
            <a:r>
              <a:rPr lang="en-US" altLang="zh-CN" sz="2400" smtClean="0">
                <a:ea typeface="宋体" pitchFamily="2" charset="-122"/>
              </a:rPr>
              <a:t>2. </a:t>
            </a:r>
            <a:r>
              <a:rPr lang="zh-CN" altLang="en-US" sz="2400" smtClean="0">
                <a:ea typeface="宋体" pitchFamily="2" charset="-122"/>
              </a:rPr>
              <a:t>泛型类可能有多个参数，此时应将多个参数一起放在尖括号内。比如</a:t>
            </a:r>
            <a:r>
              <a:rPr lang="en-US" altLang="zh-CN" sz="2400" smtClean="0">
                <a:ea typeface="宋体" pitchFamily="2" charset="-122"/>
              </a:rPr>
              <a:t>&lt;E1,E2,E3&gt;</a:t>
            </a:r>
          </a:p>
          <a:p>
            <a:pPr>
              <a:lnSpc>
                <a:spcPct val="150000"/>
              </a:lnSpc>
            </a:pPr>
            <a:r>
              <a:rPr lang="en-US" altLang="zh-CN" sz="2400" smtClean="0">
                <a:ea typeface="宋体" pitchFamily="2" charset="-122"/>
              </a:rPr>
              <a:t>3. </a:t>
            </a:r>
            <a:r>
              <a:rPr lang="zh-CN" altLang="en-US" sz="2400" smtClean="0">
                <a:ea typeface="宋体" pitchFamily="2" charset="-122"/>
              </a:rPr>
              <a:t>泛型类的构造器如下：</a:t>
            </a:r>
            <a:endParaRPr lang="en-US" altLang="zh-CN" sz="2400" smtClean="0">
              <a:ea typeface="宋体" pitchFamily="2" charset="-122"/>
            </a:endParaRPr>
          </a:p>
          <a:p>
            <a:pPr>
              <a:lnSpc>
                <a:spcPct val="150000"/>
              </a:lnSpc>
            </a:pPr>
            <a:r>
              <a:rPr lang="en-US" altLang="zh-CN" sz="2400" smtClean="0">
                <a:ea typeface="宋体" pitchFamily="2" charset="-122"/>
              </a:rPr>
              <a:t>public GenericClass(){}</a:t>
            </a:r>
            <a:r>
              <a:rPr lang="zh-CN" altLang="en-US" sz="2400" smtClean="0">
                <a:ea typeface="宋体" pitchFamily="2" charset="-122"/>
              </a:rPr>
              <a:t>。而如下是错误的：</a:t>
            </a:r>
            <a:endParaRPr lang="en-US" altLang="zh-CN" sz="2400" smtClean="0">
              <a:ea typeface="宋体" pitchFamily="2" charset="-122"/>
            </a:endParaRPr>
          </a:p>
          <a:p>
            <a:pPr>
              <a:lnSpc>
                <a:spcPct val="150000"/>
              </a:lnSpc>
            </a:pPr>
            <a:r>
              <a:rPr lang="en-US" altLang="zh-CN" sz="2400" smtClean="0">
                <a:ea typeface="宋体" pitchFamily="2" charset="-122"/>
              </a:rPr>
              <a:t>public GenericClass&lt;E&gt;(){}</a:t>
            </a:r>
          </a:p>
          <a:p>
            <a:pPr>
              <a:lnSpc>
                <a:spcPct val="150000"/>
              </a:lnSpc>
            </a:pPr>
            <a:r>
              <a:rPr lang="en-US" altLang="zh-CN" sz="2400" smtClean="0">
                <a:ea typeface="宋体" pitchFamily="2" charset="-122"/>
              </a:rPr>
              <a:t>4.</a:t>
            </a:r>
            <a:r>
              <a:rPr lang="zh-CN" altLang="en-US" sz="2400">
                <a:ea typeface="宋体" pitchFamily="2" charset="-122"/>
              </a:rPr>
              <a:t>从泛型类派生子类，泛型类型需</a:t>
            </a:r>
            <a:r>
              <a:rPr lang="zh-CN" altLang="en-US" sz="2400" smtClean="0">
                <a:ea typeface="宋体" pitchFamily="2" charset="-122"/>
              </a:rPr>
              <a:t>具体化</a:t>
            </a:r>
            <a:endParaRPr lang="en-US" altLang="zh-CN" sz="2400" smtClean="0">
              <a:ea typeface="宋体" pitchFamily="2" charset="-122"/>
            </a:endParaRPr>
          </a:p>
          <a:p>
            <a:pPr>
              <a:lnSpc>
                <a:spcPct val="150000"/>
              </a:lnSpc>
            </a:pPr>
            <a:r>
              <a:rPr lang="en-US" altLang="zh-CN" sz="2400" smtClean="0">
                <a:ea typeface="宋体" pitchFamily="2" charset="-122"/>
              </a:rPr>
              <a:t>5.</a:t>
            </a:r>
            <a:r>
              <a:rPr lang="zh-CN" altLang="en-US" sz="2400">
                <a:ea typeface="宋体" pitchFamily="2" charset="-122"/>
              </a:rPr>
              <a:t>如果泛型类是一个接口或抽象类，则不可创建泛型类的对象。</a:t>
            </a:r>
            <a:endParaRPr lang="en-US" altLang="zh-CN" sz="2400">
              <a:ea typeface="宋体" pitchFamily="2" charset="-122"/>
            </a:endParaRPr>
          </a:p>
          <a:p>
            <a:pPr>
              <a:lnSpc>
                <a:spcPct val="150000"/>
              </a:lnSpc>
            </a:pPr>
            <a:endParaRPr lang="en-US" altLang="zh-CN" sz="2400" smtClean="0">
              <a:ea typeface="宋体" pitchFamily="2" charset="-122"/>
            </a:endParaRPr>
          </a:p>
        </p:txBody>
      </p:sp>
    </p:spTree>
    <p:extLst>
      <p:ext uri="{BB962C8B-B14F-4D97-AF65-F5344CB8AC3E}">
        <p14:creationId xmlns:p14="http://schemas.microsoft.com/office/powerpoint/2010/main" xmlns="" val="51099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816501"/>
            <a:ext cx="6180856" cy="646331"/>
          </a:xfrm>
          <a:prstGeom prst="rect">
            <a:avLst/>
          </a:prstGeom>
          <a:noFill/>
        </p:spPr>
        <p:txBody>
          <a:bodyPr wrap="square" rtlCol="0">
            <a:spAutoFit/>
          </a:bodyPr>
          <a:lstStyle/>
          <a:p>
            <a:r>
              <a:rPr lang="en-US" altLang="zh-CN" sz="3600" b="1" smtClean="0">
                <a:ea typeface="宋体" pitchFamily="2" charset="-122"/>
              </a:rPr>
              <a:t>10.3.1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27133" y="1449334"/>
            <a:ext cx="8568952" cy="5170646"/>
          </a:xfrm>
          <a:prstGeom prst="rect">
            <a:avLst/>
          </a:prstGeom>
          <a:noFill/>
        </p:spPr>
        <p:txBody>
          <a:bodyPr wrap="square" rtlCol="0">
            <a:spAutoFit/>
          </a:bodyPr>
          <a:lstStyle/>
          <a:p>
            <a:pPr>
              <a:lnSpc>
                <a:spcPct val="150000"/>
              </a:lnSpc>
            </a:pPr>
            <a:r>
              <a:rPr lang="en-US" altLang="zh-CN" sz="2400" smtClean="0">
                <a:ea typeface="宋体" pitchFamily="2" charset="-122"/>
              </a:rPr>
              <a:t>6.</a:t>
            </a:r>
            <a:r>
              <a:rPr lang="zh-CN" altLang="en-US" sz="2400">
                <a:solidFill>
                  <a:srgbClr val="C00000"/>
                </a:solidFill>
                <a:ea typeface="宋体" pitchFamily="2" charset="-122"/>
              </a:rPr>
              <a:t>静态方法中不能使用类的泛</a:t>
            </a:r>
            <a:r>
              <a:rPr lang="zh-CN" altLang="en-US" sz="2400" smtClean="0">
                <a:solidFill>
                  <a:srgbClr val="C00000"/>
                </a:solidFill>
                <a:ea typeface="宋体" pitchFamily="2" charset="-122"/>
              </a:rPr>
              <a:t>型</a:t>
            </a:r>
            <a:endParaRPr lang="en-US" altLang="zh-CN" sz="2400" smtClean="0">
              <a:solidFill>
                <a:srgbClr val="C00000"/>
              </a:solidFill>
              <a:ea typeface="宋体" pitchFamily="2" charset="-122"/>
            </a:endParaRPr>
          </a:p>
          <a:p>
            <a:pPr>
              <a:lnSpc>
                <a:spcPct val="150000"/>
              </a:lnSpc>
            </a:pPr>
            <a:r>
              <a:rPr lang="en-US" altLang="zh-CN" sz="2400" smtClean="0">
                <a:ea typeface="宋体" pitchFamily="2" charset="-122"/>
              </a:rPr>
              <a:t>7.</a:t>
            </a:r>
            <a:r>
              <a:rPr lang="zh-CN" altLang="en-US" sz="2400" smtClean="0">
                <a:ea typeface="宋体" pitchFamily="2" charset="-122"/>
              </a:rPr>
              <a:t>异常</a:t>
            </a:r>
            <a:r>
              <a:rPr lang="zh-CN" altLang="en-US" sz="2400">
                <a:ea typeface="宋体" pitchFamily="2" charset="-122"/>
              </a:rPr>
              <a:t>类不能是泛型</a:t>
            </a:r>
            <a:r>
              <a:rPr lang="zh-CN" altLang="en-US" sz="2400" smtClean="0">
                <a:ea typeface="宋体" pitchFamily="2" charset="-122"/>
              </a:rPr>
              <a:t>的</a:t>
            </a:r>
            <a:endParaRPr lang="en-US" altLang="zh-CN" sz="2400" smtClean="0">
              <a:ea typeface="宋体" pitchFamily="2" charset="-122"/>
            </a:endParaRPr>
          </a:p>
          <a:p>
            <a:pPr>
              <a:lnSpc>
                <a:spcPct val="150000"/>
              </a:lnSpc>
            </a:pPr>
            <a:r>
              <a:rPr lang="en-US" altLang="zh-CN" sz="2400" smtClean="0">
                <a:ea typeface="宋体" pitchFamily="2" charset="-122"/>
              </a:rPr>
              <a:t>8.</a:t>
            </a:r>
            <a:r>
              <a:rPr lang="zh-CN" altLang="en-US" sz="2400" smtClean="0">
                <a:ea typeface="宋体" pitchFamily="2" charset="-122"/>
              </a:rPr>
              <a:t>加入</a:t>
            </a:r>
            <a:r>
              <a:rPr lang="zh-CN" altLang="en-US" sz="2400" dirty="0" smtClean="0">
                <a:ea typeface="宋体" pitchFamily="2" charset="-122"/>
              </a:rPr>
              <a:t>集合中的对象类型必须与指定的泛型类型</a:t>
            </a:r>
            <a:r>
              <a:rPr lang="zh-CN" altLang="en-US" sz="2400" smtClean="0">
                <a:ea typeface="宋体" pitchFamily="2" charset="-122"/>
              </a:rPr>
              <a:t>一致。</a:t>
            </a:r>
            <a:endParaRPr lang="en-US" altLang="zh-CN" sz="2400" smtClean="0">
              <a:ea typeface="宋体" pitchFamily="2" charset="-122"/>
            </a:endParaRPr>
          </a:p>
          <a:p>
            <a:pPr>
              <a:lnSpc>
                <a:spcPct val="150000"/>
              </a:lnSpc>
            </a:pPr>
            <a:r>
              <a:rPr lang="en-US" altLang="zh-CN" sz="2400" smtClean="0">
                <a:ea typeface="宋体" pitchFamily="2" charset="-122"/>
              </a:rPr>
              <a:t>9.</a:t>
            </a:r>
            <a:r>
              <a:rPr lang="zh-CN" altLang="en-US" sz="2400">
                <a:ea typeface="宋体" pitchFamily="2" charset="-122"/>
              </a:rPr>
              <a:t>泛型不同的引用不能相互赋值。</a:t>
            </a:r>
            <a:endParaRPr lang="en-US" altLang="zh-CN" sz="2400">
              <a:ea typeface="宋体" pitchFamily="2" charset="-122"/>
            </a:endParaRPr>
          </a:p>
          <a:p>
            <a:pPr>
              <a:lnSpc>
                <a:spcPct val="150000"/>
              </a:lnSpc>
            </a:pPr>
            <a:r>
              <a:rPr lang="en-US" altLang="zh-CN" sz="2800">
                <a:ea typeface="宋体" pitchFamily="2" charset="-122"/>
              </a:rPr>
              <a:t>      </a:t>
            </a:r>
            <a:r>
              <a:rPr lang="en-US" altLang="zh-CN" sz="2000">
                <a:ea typeface="宋体" pitchFamily="2" charset="-122"/>
              </a:rPr>
              <a:t>&gt;</a:t>
            </a:r>
            <a:r>
              <a:rPr lang="zh-CN" altLang="en-US" sz="2000">
                <a:ea typeface="宋体" pitchFamily="2" charset="-122"/>
              </a:rPr>
              <a:t>尽管在编译时</a:t>
            </a:r>
            <a:r>
              <a:rPr lang="en-US" altLang="zh-CN" sz="2000">
                <a:ea typeface="宋体" pitchFamily="2" charset="-122"/>
              </a:rPr>
              <a:t>ArrayList&lt;String&gt;</a:t>
            </a:r>
            <a:r>
              <a:rPr lang="zh-CN" altLang="en-US" sz="2000">
                <a:ea typeface="宋体" pitchFamily="2" charset="-122"/>
              </a:rPr>
              <a:t>和</a:t>
            </a:r>
            <a:r>
              <a:rPr lang="en-US" altLang="zh-CN" sz="2000">
                <a:ea typeface="宋体" pitchFamily="2" charset="-122"/>
              </a:rPr>
              <a:t>ArrayList&lt;Integer&gt;</a:t>
            </a:r>
            <a:r>
              <a:rPr lang="zh-CN" altLang="en-US" sz="2000">
                <a:ea typeface="宋体" pitchFamily="2" charset="-122"/>
              </a:rPr>
              <a:t>是两种类型，但是，在运行时只有一个</a:t>
            </a:r>
            <a:r>
              <a:rPr lang="en-US" altLang="zh-CN" sz="2000">
                <a:ea typeface="宋体" pitchFamily="2" charset="-122"/>
              </a:rPr>
              <a:t>ArrayList</a:t>
            </a:r>
            <a:r>
              <a:rPr lang="zh-CN" altLang="en-US" sz="2000">
                <a:ea typeface="宋体" pitchFamily="2" charset="-122"/>
              </a:rPr>
              <a:t>被加载到</a:t>
            </a:r>
            <a:r>
              <a:rPr lang="en-US" altLang="zh-CN" sz="2000">
                <a:ea typeface="宋体" pitchFamily="2" charset="-122"/>
              </a:rPr>
              <a:t>JVM</a:t>
            </a:r>
            <a:r>
              <a:rPr lang="zh-CN" altLang="en-US" sz="2000">
                <a:ea typeface="宋体" pitchFamily="2" charset="-122"/>
              </a:rPr>
              <a:t>中</a:t>
            </a:r>
            <a:r>
              <a:rPr lang="zh-CN" altLang="en-US" sz="2000" smtClean="0">
                <a:ea typeface="宋体" pitchFamily="2" charset="-122"/>
              </a:rPr>
              <a:t>。</a:t>
            </a:r>
            <a:endParaRPr lang="zh-CN" altLang="en-US" sz="2000">
              <a:ea typeface="宋体" pitchFamily="2" charset="-122"/>
            </a:endParaRPr>
          </a:p>
          <a:p>
            <a:pPr>
              <a:lnSpc>
                <a:spcPct val="150000"/>
              </a:lnSpc>
            </a:pPr>
            <a:r>
              <a:rPr lang="en-US" altLang="zh-CN" sz="2400" smtClean="0">
                <a:ea typeface="宋体" pitchFamily="2" charset="-122"/>
              </a:rPr>
              <a:t>10. </a:t>
            </a:r>
            <a:r>
              <a:rPr lang="zh-CN" altLang="en-US" sz="2400">
                <a:ea typeface="宋体" pitchFamily="2" charset="-122"/>
              </a:rPr>
              <a:t>泛</a:t>
            </a:r>
            <a:r>
              <a:rPr lang="zh-CN" altLang="en-US" sz="2400" smtClean="0">
                <a:ea typeface="宋体" pitchFamily="2" charset="-122"/>
              </a:rPr>
              <a:t>型的指定中不能使用基本数据类型，可以使用包装类替换。</a:t>
            </a:r>
            <a:endParaRPr lang="en-US" altLang="zh-CN" sz="2400" smtClean="0">
              <a:ea typeface="宋体" pitchFamily="2" charset="-122"/>
            </a:endParaRPr>
          </a:p>
          <a:p>
            <a:pPr>
              <a:lnSpc>
                <a:spcPct val="150000"/>
              </a:lnSpc>
            </a:pPr>
            <a:r>
              <a:rPr lang="en-US" altLang="zh-CN" sz="2400" smtClean="0">
                <a:ea typeface="宋体" pitchFamily="2" charset="-122"/>
              </a:rPr>
              <a:t>11. </a:t>
            </a:r>
            <a:r>
              <a:rPr lang="zh-CN" altLang="en-US" sz="2400" smtClean="0">
                <a:ea typeface="宋体" pitchFamily="2" charset="-122"/>
              </a:rPr>
              <a:t>不能使用</a:t>
            </a:r>
            <a:r>
              <a:rPr lang="en-US" altLang="zh-CN" sz="2400" smtClean="0">
                <a:ea typeface="宋体" pitchFamily="2" charset="-122"/>
              </a:rPr>
              <a:t>new E[]</a:t>
            </a:r>
            <a:r>
              <a:rPr lang="zh-CN" altLang="en-US" sz="2400" smtClean="0">
                <a:ea typeface="宋体" pitchFamily="2" charset="-122"/>
              </a:rPr>
              <a:t>。但是可以：</a:t>
            </a:r>
            <a:endParaRPr lang="en-US" altLang="zh-CN" sz="2400" smtClean="0">
              <a:ea typeface="宋体" pitchFamily="2" charset="-122"/>
            </a:endParaRPr>
          </a:p>
          <a:p>
            <a:pPr>
              <a:lnSpc>
                <a:spcPct val="150000"/>
              </a:lnSpc>
            </a:pPr>
            <a:r>
              <a:rPr lang="en-US" altLang="zh-CN" sz="2400" smtClean="0">
                <a:ea typeface="宋体" pitchFamily="2" charset="-122"/>
              </a:rPr>
              <a:t>E[] elements = (E[])new Object[capacity];</a:t>
            </a:r>
          </a:p>
        </p:txBody>
      </p:sp>
    </p:spTree>
    <p:extLst>
      <p:ext uri="{BB962C8B-B14F-4D97-AF65-F5344CB8AC3E}">
        <p14:creationId xmlns:p14="http://schemas.microsoft.com/office/powerpoint/2010/main" xmlns="" val="1394474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p:txBody>
      </p:sp>
      <p:sp>
        <p:nvSpPr>
          <p:cNvPr id="4" name="TextBox 3"/>
          <p:cNvSpPr txBox="1"/>
          <p:nvPr/>
        </p:nvSpPr>
        <p:spPr>
          <a:xfrm>
            <a:off x="4672560" y="1196752"/>
            <a:ext cx="4320480" cy="5632311"/>
          </a:xfrm>
          <a:prstGeom prst="rect">
            <a:avLst/>
          </a:prstGeom>
          <a:noFill/>
        </p:spPr>
        <p:txBody>
          <a:bodyPr wrap="square" rtlCol="0">
            <a:spAutoFit/>
          </a:bodyPr>
          <a:lstStyle/>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Person(T info){</a:t>
            </a:r>
          </a:p>
          <a:p>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this.info </a:t>
            </a:r>
            <a:r>
              <a:rPr lang="en-US" altLang="zh-CN" sz="2400" b="1" dirty="0">
                <a:solidFill>
                  <a:srgbClr val="C00000"/>
                </a:solidFill>
                <a:ea typeface="宋体" pitchFamily="2" charset="-122"/>
              </a:rPr>
              <a:t>= info;</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static void show(T t){</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try{}</a:t>
            </a:r>
          </a:p>
          <a:p>
            <a:r>
              <a:rPr lang="en-US" altLang="zh-CN" sz="2400" b="1" smtClean="0">
                <a:solidFill>
                  <a:srgbClr val="C00000"/>
                </a:solidFill>
                <a:ea typeface="宋体" pitchFamily="2" charset="-122"/>
              </a:rPr>
              <a:t>//catch(MyException&lt;T&gt;  ex){}</a:t>
            </a:r>
            <a:r>
              <a:rPr lang="en-US" altLang="zh-CN" sz="2400" b="1" dirty="0">
                <a:solidFill>
                  <a:srgbClr val="C00000"/>
                </a:solidFill>
                <a:ea typeface="宋体" pitchFamily="2" charset="-122"/>
              </a:rPr>
              <a: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4219920" cy="646331"/>
          </a:xfrm>
          <a:prstGeom prst="rect">
            <a:avLst/>
          </a:prstGeom>
          <a:noFill/>
        </p:spPr>
        <p:txBody>
          <a:bodyPr wrap="square" rtlCol="0">
            <a:spAutoFit/>
          </a:bodyPr>
          <a:lstStyle/>
          <a:p>
            <a:r>
              <a:rPr lang="en-US" altLang="zh-CN" sz="3600" b="1" smtClean="0">
                <a:ea typeface="宋体" pitchFamily="2" charset="-122"/>
              </a:rPr>
              <a:t>10.3.2 </a:t>
            </a:r>
            <a:r>
              <a:rPr lang="zh-CN" altLang="en-US" sz="3600" b="1" dirty="0" smtClean="0">
                <a:ea typeface="宋体" pitchFamily="2" charset="-122"/>
              </a:rPr>
              <a:t>自定义泛型类</a:t>
            </a:r>
            <a:endParaRPr lang="en-US" altLang="zh-CN" sz="3600" b="1" dirty="0" smtClean="0">
              <a:ea typeface="宋体" pitchFamily="2" charset="-122"/>
            </a:endParaRPr>
          </a:p>
        </p:txBody>
      </p:sp>
    </p:spTree>
    <p:extLst>
      <p:ext uri="{BB962C8B-B14F-4D97-AF65-F5344CB8AC3E}">
        <p14:creationId xmlns:p14="http://schemas.microsoft.com/office/powerpoint/2010/main" xmlns="" val="316769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4248472" cy="646331"/>
          </a:xfrm>
          <a:prstGeom prst="rect">
            <a:avLst/>
          </a:prstGeom>
          <a:noFill/>
        </p:spPr>
        <p:txBody>
          <a:bodyPr wrap="square" rtlCol="0">
            <a:spAutoFit/>
          </a:bodyPr>
          <a:lstStyle/>
          <a:p>
            <a:r>
              <a:rPr lang="en-US" altLang="zh-CN" sz="3600" b="1" smtClean="0">
                <a:ea typeface="宋体" pitchFamily="2" charset="-122"/>
              </a:rPr>
              <a:t>10.3.3 </a:t>
            </a:r>
            <a:r>
              <a:rPr lang="zh-CN" altLang="en-US" sz="3600" b="1" dirty="0" smtClean="0">
                <a:ea typeface="宋体" pitchFamily="2" charset="-122"/>
              </a:rPr>
              <a:t>对于泛</a:t>
            </a:r>
            <a:r>
              <a:rPr lang="zh-CN" altLang="en-US" sz="3600" b="1" smtClean="0">
                <a:ea typeface="宋体" pitchFamily="2" charset="-122"/>
              </a:rPr>
              <a:t>型方法</a:t>
            </a:r>
            <a:endParaRPr lang="en-US" altLang="zh-CN" sz="3600" b="1" dirty="0" smtClean="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smtClean="0">
                <a:ea typeface="宋体" pitchFamily="2" charset="-122"/>
              </a:rPr>
              <a:t>方法，也可以被泛型化，不管此时定义在其中的类是不是</a:t>
            </a:r>
            <a:r>
              <a:rPr lang="zh-CN" altLang="en-US" sz="2400" b="1" smtClean="0">
                <a:ea typeface="宋体" pitchFamily="2" charset="-122"/>
              </a:rPr>
              <a:t>泛型</a:t>
            </a:r>
            <a:r>
              <a:rPr lang="zh-CN" altLang="en-US" sz="2400" b="1">
                <a:ea typeface="宋体" pitchFamily="2" charset="-122"/>
              </a:rPr>
              <a:t>类</a:t>
            </a:r>
            <a:r>
              <a:rPr lang="zh-CN" altLang="en-US" sz="2400" b="1" smtClean="0">
                <a:ea typeface="宋体" pitchFamily="2" charset="-122"/>
              </a:rPr>
              <a:t>。</a:t>
            </a:r>
            <a:r>
              <a:rPr lang="zh-CN" altLang="en-US" sz="2400" b="1" dirty="0" smtClean="0">
                <a:ea typeface="宋体" pitchFamily="2" charset="-122"/>
              </a:rPr>
              <a:t>在泛型方法中可以定义泛型参数，此时，参数的类型就是传入数据的类型。</a:t>
            </a:r>
            <a:endParaRPr lang="en-US" altLang="zh-CN" sz="2400" b="1" dirty="0" smtClean="0">
              <a:ea typeface="宋体" pitchFamily="2" charset="-122"/>
            </a:endParaRPr>
          </a:p>
          <a:p>
            <a:endParaRPr lang="en-US" altLang="zh-CN" sz="2400" b="1" dirty="0">
              <a:ea typeface="宋体" pitchFamily="2" charset="-122"/>
            </a:endParaRPr>
          </a:p>
          <a:p>
            <a:r>
              <a:rPr lang="zh-CN" altLang="en-US" sz="2400" b="1" dirty="0" smtClean="0">
                <a:ea typeface="宋体" pitchFamily="2" charset="-122"/>
              </a:rPr>
              <a:t>泛型方法的格式：</a:t>
            </a:r>
            <a:endParaRPr lang="en-US" altLang="zh-CN" sz="2400" b="1" dirty="0" smtClean="0">
              <a:ea typeface="宋体" pitchFamily="2" charset="-122"/>
            </a:endParaRPr>
          </a:p>
          <a:p>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访问权限</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a:t>
            </a:r>
            <a:r>
              <a:rPr lang="en-US" altLang="zh-CN" sz="2400" b="1" dirty="0" smtClean="0">
                <a:solidFill>
                  <a:srgbClr val="FF0000"/>
                </a:solidFill>
                <a:ea typeface="宋体" pitchFamily="2" charset="-122"/>
              </a:rPr>
              <a:t>&lt;</a:t>
            </a:r>
            <a:r>
              <a:rPr lang="zh-CN" altLang="en-US" sz="2400" b="1" dirty="0" smtClean="0">
                <a:solidFill>
                  <a:srgbClr val="FF0000"/>
                </a:solidFill>
                <a:ea typeface="宋体" pitchFamily="2" charset="-122"/>
              </a:rPr>
              <a:t>泛型</a:t>
            </a:r>
            <a:r>
              <a:rPr lang="en-US" altLang="zh-CN" sz="2400" b="1" dirty="0" smtClean="0">
                <a:solidFill>
                  <a:srgbClr val="FF0000"/>
                </a:solidFill>
                <a:ea typeface="宋体" pitchFamily="2" charset="-122"/>
              </a:rPr>
              <a:t>&gt;</a:t>
            </a:r>
            <a:r>
              <a:rPr lang="zh-CN" altLang="en-US" sz="2400" b="1" dirty="0" smtClean="0">
                <a:solidFill>
                  <a:srgbClr val="FF0000"/>
                </a:solidFill>
                <a:ea typeface="宋体" pitchFamily="2" charset="-122"/>
              </a:rPr>
              <a:t>  </a:t>
            </a:r>
            <a:r>
              <a:rPr lang="zh-CN" altLang="en-US" sz="2400" b="1" dirty="0" smtClean="0">
                <a:solidFill>
                  <a:srgbClr val="0000FF"/>
                </a:solidFill>
                <a:ea typeface="宋体" pitchFamily="2" charset="-122"/>
              </a:rPr>
              <a:t>返回类型  方法名</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泛型标识 参数名称</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抛出的异常</a:t>
            </a:r>
            <a:endParaRPr lang="en-US" altLang="zh-CN" sz="2400" b="1" dirty="0" smtClean="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a:t>
            </a:r>
            <a:r>
              <a:rPr lang="en-US" altLang="zh-CN" sz="2800" b="1" dirty="0" smtClean="0">
                <a:solidFill>
                  <a:srgbClr val="C00000"/>
                </a:solidFill>
                <a:ea typeface="宋体" pitchFamily="2" charset="-122"/>
                <a:cs typeface="Times New Roman" pitchFamily="18" charset="0"/>
              </a:rPr>
              <a:t>DAO {</a:t>
            </a:r>
            <a:endParaRPr lang="en-US" altLang="zh-CN" sz="2800" b="1" dirty="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endParaRPr lang="en-US" altLang="zh-CN" sz="2800" b="1" dirty="0" smtClean="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xmlns="" val="165178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for </a:t>
            </a:r>
            <a:r>
              <a:rPr lang="en-US" altLang="zh-CN" sz="2000" b="1" dirty="0">
                <a:solidFill>
                  <a:srgbClr val="C00000"/>
                </a:solidFill>
                <a:ea typeface="宋体" pitchFamily="2" charset="-122"/>
              </a:rPr>
              <a:t>(T o : a) {</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c.add</a:t>
            </a:r>
            <a:r>
              <a:rPr lang="en-US" altLang="zh-CN" sz="2000" b="1" dirty="0" smtClean="0">
                <a:solidFill>
                  <a:srgbClr val="C00000"/>
                </a:solidFill>
                <a:ea typeface="宋体" pitchFamily="2" charset="-122"/>
              </a:rPr>
              <a:t>(o</a:t>
            </a:r>
            <a:r>
              <a:rPr lang="en-US" altLang="zh-CN" sz="2000" b="1" dirty="0">
                <a:solidFill>
                  <a:srgbClr val="C00000"/>
                </a:solidFill>
                <a:ea typeface="宋体" pitchFamily="2" charset="-122"/>
              </a:rPr>
              <a:t>);</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endParaRPr lang="en-US" altLang="zh-CN" sz="2000" b="1" dirty="0">
              <a:solidFill>
                <a:srgbClr val="C00000"/>
              </a:solidFill>
              <a:ea typeface="宋体" pitchFamily="2" charset="-122"/>
            </a:endParaRPr>
          </a:p>
          <a:p>
            <a:r>
              <a:rPr lang="en-US" altLang="zh-CN" sz="2000" b="1" dirty="0" smtClean="0">
                <a:solidFill>
                  <a:srgbClr val="C00000"/>
                </a:solidFill>
                <a:ea typeface="宋体" pitchFamily="2" charset="-122"/>
              </a:rPr>
              <a:t>public </a:t>
            </a:r>
            <a:r>
              <a:rPr lang="en-US" altLang="zh-CN" sz="2000" b="1" dirty="0">
                <a:solidFill>
                  <a:srgbClr val="C00000"/>
                </a:solidFill>
                <a:ea typeface="宋体" pitchFamily="2" charset="-122"/>
              </a:rPr>
              <a:t>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Object</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Collection&lt;Object</a:t>
            </a:r>
            <a:r>
              <a:rPr lang="en-US" altLang="zh-CN" sz="2000" b="1" dirty="0">
                <a:solidFill>
                  <a:srgbClr val="C00000"/>
                </a:solidFill>
                <a:ea typeface="宋体" pitchFamily="2" charset="-122"/>
              </a:rPr>
              <a: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String</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Collection&lt;String</a:t>
            </a:r>
            <a:r>
              <a:rPr lang="en-US" altLang="zh-CN" sz="2000" b="1" dirty="0">
                <a:solidFill>
                  <a:srgbClr val="C00000"/>
                </a:solidFill>
                <a:ea typeface="宋体" pitchFamily="2" charset="-122"/>
              </a:rPr>
              <a:t>&gt;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Collection&lt;Double</a:t>
            </a:r>
            <a:r>
              <a:rPr lang="en-US" altLang="zh-CN" sz="2000" b="1" dirty="0">
                <a:solidFill>
                  <a:srgbClr val="C00000"/>
                </a:solidFill>
                <a:ea typeface="宋体" pitchFamily="2" charset="-122"/>
              </a:rPr>
              <a:t>&gt;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smtClean="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co</a:t>
            </a:r>
            <a:r>
              <a:rPr lang="en-US" altLang="zh-CN" sz="2000" b="1" dirty="0" smtClean="0">
                <a:solidFill>
                  <a:srgbClr val="C00000"/>
                </a:solidFill>
                <a:ea typeface="宋体" pitchFamily="2" charset="-122"/>
              </a:rPr>
              <a:t>);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xmlns="" val="88185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10-4 </a:t>
            </a:r>
            <a:r>
              <a:rPr lang="zh-CN" altLang="en-US" sz="4800" smtClean="0">
                <a:solidFill>
                  <a:schemeClr val="bg1"/>
                </a:solidFill>
                <a:ea typeface="隶书" panose="02010509060101010101" pitchFamily="49" charset="-122"/>
              </a:rPr>
              <a:t>泛型在继承上的体现</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2776843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smtClean="0">
                <a:latin typeface="宋体" pitchFamily="2" charset="-122"/>
                <a:ea typeface="宋体" pitchFamily="2" charset="-122"/>
              </a:rPr>
              <a:t>请输出如下来两段代码有何不同</a:t>
            </a:r>
            <a:endParaRPr lang="zh-CN" altLang="en-US" sz="2400" b="1" dirty="0">
              <a:latin typeface="宋体" pitchFamily="2" charset="-122"/>
              <a:ea typeface="宋体" pitchFamily="2" charset="-122"/>
            </a:endParaRP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smtClean="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smtClean="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6" y="46365"/>
            <a:ext cx="5496854" cy="646331"/>
          </a:xfrm>
          <a:prstGeom prst="rect">
            <a:avLst/>
          </a:prstGeom>
          <a:noFill/>
        </p:spPr>
        <p:txBody>
          <a:bodyPr wrap="square" rtlCol="0">
            <a:spAutoFit/>
          </a:bodyPr>
          <a:lstStyle/>
          <a:p>
            <a:r>
              <a:rPr lang="en-US" altLang="zh-CN" sz="3600" b="1" smtClean="0">
                <a:solidFill>
                  <a:srgbClr val="FFFF00"/>
                </a:solidFill>
                <a:ea typeface="宋体" pitchFamily="2" charset="-122"/>
              </a:rPr>
              <a:t>10.4 </a:t>
            </a:r>
            <a:r>
              <a:rPr lang="zh-CN" altLang="en-US" sz="3600" b="1" smtClean="0">
                <a:solidFill>
                  <a:srgbClr val="FFFF00"/>
                </a:solidFill>
                <a:ea typeface="宋体" pitchFamily="2" charset="-122"/>
              </a:rPr>
              <a:t>泛型在继承上的体现</a:t>
            </a:r>
            <a:endParaRPr lang="en-US" altLang="zh-CN" sz="3600" b="1" dirty="0" smtClean="0">
              <a:solidFill>
                <a:srgbClr val="FFFF00"/>
              </a:solidFill>
              <a:ea typeface="宋体" pitchFamily="2" charset="-122"/>
            </a:endParaRPr>
          </a:p>
        </p:txBody>
      </p:sp>
    </p:spTree>
    <p:extLst>
      <p:ext uri="{BB962C8B-B14F-4D97-AF65-F5344CB8AC3E}">
        <p14:creationId xmlns:p14="http://schemas.microsoft.com/office/powerpoint/2010/main" xmlns="" val="283071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5292588" cy="646331"/>
          </a:xfrm>
          <a:prstGeom prst="rect">
            <a:avLst/>
          </a:prstGeom>
          <a:noFill/>
        </p:spPr>
        <p:txBody>
          <a:bodyPr wrap="square" rtlCol="0">
            <a:spAutoFit/>
          </a:bodyPr>
          <a:lstStyle/>
          <a:p>
            <a:r>
              <a:rPr lang="en-US" altLang="zh-CN" sz="3600" b="1" smtClean="0">
                <a:ea typeface="宋体" pitchFamily="2" charset="-122"/>
              </a:rPr>
              <a:t>10.4 </a:t>
            </a:r>
            <a:r>
              <a:rPr lang="zh-CN" altLang="en-US" sz="3600" b="1" smtClean="0">
                <a:ea typeface="宋体" pitchFamily="2" charset="-122"/>
              </a:rPr>
              <a:t>泛型在继承上的体现</a:t>
            </a:r>
            <a:endParaRPr lang="en-US" altLang="zh-CN" sz="3600" b="1" dirty="0" smtClean="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smtClean="0">
                <a:ea typeface="宋体" pitchFamily="2" charset="-122"/>
                <a:cs typeface="Times New Roman" pitchFamily="18" charset="0"/>
              </a:rPr>
              <a:t>如果</a:t>
            </a:r>
            <a:r>
              <a:rPr lang="en-US" altLang="zh-CN" sz="2600" dirty="0" smtClean="0">
                <a:ea typeface="宋体" pitchFamily="2" charset="-122"/>
                <a:cs typeface="Times New Roman" pitchFamily="18" charset="0"/>
              </a:rPr>
              <a:t>B</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A</a:t>
            </a:r>
            <a:r>
              <a:rPr lang="zh-CN" altLang="en-US" sz="2600" dirty="0" smtClean="0">
                <a:ea typeface="宋体" pitchFamily="2" charset="-122"/>
                <a:cs typeface="Times New Roman" pitchFamily="18" charset="0"/>
              </a:rPr>
              <a:t>的一个子类型（子类或者子接口），而</a:t>
            </a:r>
            <a:r>
              <a:rPr lang="en-US" altLang="zh-CN" sz="2600" dirty="0" smtClean="0">
                <a:ea typeface="宋体" pitchFamily="2" charset="-122"/>
                <a:cs typeface="Times New Roman" pitchFamily="18" charset="0"/>
              </a:rPr>
              <a:t>G</a:t>
            </a:r>
            <a:r>
              <a:rPr lang="zh-CN" altLang="en-US" sz="2600" dirty="0" smtClean="0">
                <a:ea typeface="宋体" pitchFamily="2" charset="-122"/>
                <a:cs typeface="Times New Roman" pitchFamily="18" charset="0"/>
              </a:rPr>
              <a:t>是具有泛型声明的类或接口，</a:t>
            </a:r>
            <a:r>
              <a:rPr lang="en-US" altLang="zh-CN" sz="2600" dirty="0" smtClean="0">
                <a:ea typeface="宋体" pitchFamily="2" charset="-122"/>
                <a:cs typeface="Times New Roman" pitchFamily="18" charset="0"/>
              </a:rPr>
              <a:t>G&lt;B&gt;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G&lt;A&gt;</a:t>
            </a:r>
            <a:r>
              <a:rPr lang="zh-CN" altLang="en-US" sz="2600" dirty="0" smtClean="0">
                <a:ea typeface="宋体" pitchFamily="2" charset="-122"/>
                <a:cs typeface="Times New Roman" pitchFamily="18" charset="0"/>
              </a:rPr>
              <a:t>的子类型！</a:t>
            </a:r>
            <a:endParaRPr lang="en-US" altLang="zh-CN" sz="2600" dirty="0" smtClean="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smtClean="0">
                <a:ea typeface="宋体" pitchFamily="2" charset="-122"/>
                <a:cs typeface="Times New Roman" pitchFamily="18" charset="0"/>
              </a:rPr>
              <a:t>比如：</a:t>
            </a:r>
            <a:r>
              <a:rPr lang="en-US" altLang="zh-CN" sz="2600" dirty="0" smtClean="0">
                <a:ea typeface="宋体" pitchFamily="2" charset="-122"/>
                <a:cs typeface="Times New Roman" pitchFamily="18" charset="0"/>
              </a:rPr>
              <a:t>String</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Object</a:t>
            </a:r>
            <a:r>
              <a:rPr lang="zh-CN" altLang="en-US" sz="2600" dirty="0" smtClean="0">
                <a:ea typeface="宋体" pitchFamily="2" charset="-122"/>
                <a:cs typeface="Times New Roman" pitchFamily="18" charset="0"/>
              </a:rPr>
              <a:t>的子类，但是</a:t>
            </a:r>
            <a:r>
              <a:rPr lang="en-US" altLang="zh-CN" sz="2600" dirty="0" smtClean="0">
                <a:ea typeface="宋体" pitchFamily="2" charset="-122"/>
                <a:cs typeface="Times New Roman" pitchFamily="18" charset="0"/>
              </a:rPr>
              <a:t>List&lt;String &gt;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List&lt;Object&gt;</a:t>
            </a:r>
            <a:r>
              <a:rPr lang="zh-CN" altLang="en-US" sz="2600" dirty="0" smtClean="0">
                <a:ea typeface="宋体" pitchFamily="2" charset="-122"/>
                <a:cs typeface="Times New Roman" pitchFamily="18" charset="0"/>
              </a:rPr>
              <a:t>的子类。</a:t>
            </a:r>
            <a:endParaRPr lang="zh-CN" altLang="en-US" sz="2600" dirty="0">
              <a:ea typeface="宋体" pitchFamily="2" charset="-122"/>
              <a:cs typeface="Times New Roman" pitchFamily="18" charset="0"/>
            </a:endParaRP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smtClean="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smtClean="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smtClean="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smtClean="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385809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smtClean="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smtClean="0">
                <a:solidFill>
                  <a:srgbClr val="FFFF00"/>
                </a:solidFill>
                <a:latin typeface="Courier New" panose="02070309020205020404" pitchFamily="49" charset="0"/>
                <a:ea typeface="宋体" pitchFamily="2" charset="-122"/>
                <a:cs typeface="Courier New" panose="02070309020205020404" pitchFamily="49" charset="0"/>
              </a:rPr>
              <a:t>基础知识图解</a:t>
            </a:r>
            <a:endParaRPr lang="zh-CN" altLang="en-US" sz="3600" b="1" dirty="0">
              <a:solidFill>
                <a:srgbClr val="FFFF00"/>
              </a:solidFill>
              <a:latin typeface="Courier New" panose="02070309020205020404" pitchFamily="49" charset="0"/>
              <a:ea typeface="宋体" pitchFamily="2" charset="-122"/>
              <a:cs typeface="Courier New" panose="02070309020205020404" pitchFamily="49" charset="0"/>
            </a:endParaRP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发展</a:t>
            </a:r>
            <a:r>
              <a:rPr lang="zh-CN" altLang="en-US" sz="1600" dirty="0" smtClean="0">
                <a:ea typeface="宋体" pitchFamily="2" charset="-122"/>
                <a:cs typeface="Times New Roman" pitchFamily="18" charset="0"/>
              </a:rPr>
              <a:t>历程</a:t>
            </a:r>
            <a:endParaRPr lang="zh-CN" altLang="en-US" sz="1600" dirty="0">
              <a:ea typeface="宋体" pitchFamily="2" charset="-122"/>
              <a:cs typeface="Times New Roman" pitchFamily="18" charset="0"/>
            </a:endParaRP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JAVA</a:t>
            </a:r>
            <a:r>
              <a:rPr lang="zh-CN" altLang="en-US" sz="1600" dirty="0" smtClean="0">
                <a:ea typeface="宋体" pitchFamily="2" charset="-122"/>
                <a:cs typeface="Times New Roman" pitchFamily="18" charset="0"/>
              </a:rPr>
              <a:t>环境搭建</a:t>
            </a:r>
            <a:endParaRPr lang="zh-CN" altLang="en-US" sz="1600" dirty="0">
              <a:ea typeface="宋体" pitchFamily="2" charset="-122"/>
              <a:cs typeface="Times New Roman" pitchFamily="18" charset="0"/>
            </a:endParaRP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基础程序设计</a:t>
            </a:r>
            <a:endParaRPr lang="zh-CN" altLang="en-US" sz="1600" dirty="0">
              <a:ea typeface="宋体" pitchFamily="2" charset="-122"/>
              <a:cs typeface="Times New Roman" pitchFamily="18" charset="0"/>
            </a:endParaRP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数据类型</a:t>
            </a:r>
            <a:endParaRPr lang="zh-CN" altLang="en-US" sz="1600" dirty="0">
              <a:ea typeface="宋体" pitchFamily="2" charset="-122"/>
              <a:cs typeface="Times New Roman" pitchFamily="18" charset="0"/>
            </a:endParaRP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a:t>
            </a:r>
            <a:r>
              <a:rPr lang="zh-CN" altLang="en-US" sz="1600" dirty="0" smtClean="0">
                <a:ea typeface="宋体" pitchFamily="2" charset="-122"/>
                <a:cs typeface="Times New Roman" pitchFamily="18" charset="0"/>
              </a:rPr>
              <a:t>控制</a:t>
            </a:r>
            <a:endParaRPr lang="zh-CN" altLang="en-US" sz="1600" dirty="0">
              <a:ea typeface="宋体" pitchFamily="2" charset="-122"/>
              <a:cs typeface="Times New Roman" pitchFamily="18" charset="0"/>
            </a:endParaRP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smtClean="0">
                <a:ea typeface="宋体" pitchFamily="2" charset="-122"/>
                <a:cs typeface="Times New Roman" pitchFamily="18" charset="0"/>
              </a:rPr>
              <a:t>面向对象</a:t>
            </a:r>
            <a:r>
              <a:rPr lang="zh-CN" altLang="en-US" dirty="0">
                <a:ea typeface="宋体" pitchFamily="2" charset="-122"/>
                <a:cs typeface="Times New Roman" pitchFamily="18" charset="0"/>
              </a:rPr>
              <a:t>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smtClean="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设计模式</a:t>
            </a:r>
            <a:endParaRPr lang="zh-CN" altLang="en-US" sz="1600" dirty="0">
              <a:ea typeface="宋体" pitchFamily="2" charset="-122"/>
              <a:cs typeface="Times New Roman" pitchFamily="18" charset="0"/>
            </a:endParaRP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a:t>
            </a:r>
            <a:r>
              <a:rPr lang="zh-CN" altLang="en-US" sz="1600" dirty="0" smtClean="0">
                <a:ea typeface="宋体" pitchFamily="2" charset="-122"/>
                <a:cs typeface="Times New Roman" pitchFamily="18" charset="0"/>
              </a:rPr>
              <a:t>大特性</a:t>
            </a:r>
            <a:endParaRPr lang="zh-CN" altLang="en-US" sz="1600" dirty="0">
              <a:ea typeface="宋体" pitchFamily="2" charset="-122"/>
              <a:cs typeface="Times New Roman" pitchFamily="18" charset="0"/>
            </a:endParaRP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应用程序开发</a:t>
            </a:r>
            <a:endParaRPr lang="zh-CN" altLang="en-US" sz="1600" dirty="0">
              <a:ea typeface="宋体" pitchFamily="2" charset="-122"/>
              <a:cs typeface="Times New Roman" pitchFamily="18" charset="0"/>
            </a:endParaRP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集合</a:t>
            </a:r>
            <a:endParaRPr lang="zh-CN" altLang="en-US" sz="1600" dirty="0">
              <a:ea typeface="宋体" pitchFamily="2" charset="-122"/>
              <a:cs typeface="Times New Roman" pitchFamily="18" charset="0"/>
            </a:endParaRP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Java</a:t>
            </a:r>
            <a:r>
              <a:rPr lang="zh-CN" altLang="en-US" sz="1600" smtClean="0">
                <a:ea typeface="宋体" pitchFamily="2" charset="-122"/>
                <a:cs typeface="Times New Roman" pitchFamily="18" charset="0"/>
              </a:rPr>
              <a:t>新</a:t>
            </a:r>
            <a:r>
              <a:rPr lang="zh-CN" altLang="en-US" sz="1600" dirty="0" smtClean="0">
                <a:ea typeface="宋体" pitchFamily="2" charset="-122"/>
                <a:cs typeface="Times New Roman" pitchFamily="18" charset="0"/>
              </a:rPr>
              <a:t>特性</a:t>
            </a:r>
            <a:endParaRPr lang="zh-CN" altLang="en-US" sz="1600" dirty="0">
              <a:ea typeface="宋体" pitchFamily="2" charset="-122"/>
              <a:cs typeface="Times New Roman" pitchFamily="18" charset="0"/>
            </a:endParaRP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smtClean="0">
                <a:ea typeface="宋体" pitchFamily="2" charset="-122"/>
                <a:cs typeface="Times New Roman" pitchFamily="18" charset="0"/>
              </a:rPr>
              <a:t>Eclipse</a:t>
            </a:r>
            <a:r>
              <a:rPr lang="zh-CN" altLang="en-US" sz="1600" dirty="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装箱</a:t>
            </a:r>
            <a:r>
              <a:rPr lang="en-US" altLang="zh-CN" sz="1600" dirty="0" smtClean="0">
                <a:ea typeface="宋体" pitchFamily="2" charset="-122"/>
                <a:cs typeface="Times New Roman" pitchFamily="18" charset="0"/>
              </a:rPr>
              <a:t>/</a:t>
            </a:r>
            <a:r>
              <a:rPr lang="zh-CN" altLang="en-US" sz="1600" dirty="0" smtClean="0">
                <a:ea typeface="宋体" pitchFamily="2" charset="-122"/>
                <a:cs typeface="Times New Roman" pitchFamily="18" charset="0"/>
              </a:rPr>
              <a:t>拆箱</a:t>
            </a:r>
            <a:endParaRPr lang="zh-CN" altLang="en-US" sz="1600" dirty="0">
              <a:ea typeface="宋体" pitchFamily="2" charset="-122"/>
              <a:cs typeface="Times New Roman" pitchFamily="18" charset="0"/>
            </a:endParaRP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smtClean="0">
                <a:ea typeface="宋体" pitchFamily="2" charset="-122"/>
                <a:cs typeface="Times New Roman" pitchFamily="18" charset="0"/>
              </a:rPr>
              <a:t>可变参数</a:t>
            </a:r>
            <a:endParaRPr lang="zh-CN" altLang="en-US" sz="1600" dirty="0">
              <a:ea typeface="宋体" pitchFamily="2" charset="-122"/>
              <a:cs typeface="Times New Roman" pitchFamily="18" charset="0"/>
            </a:endParaRP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Lambda</a:t>
            </a:r>
          </a:p>
          <a:p>
            <a:r>
              <a:rPr lang="zh-CN" altLang="en-US" sz="1600" smtClean="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IDEA </a:t>
            </a:r>
            <a:r>
              <a:rPr lang="zh-CN" altLang="en-US" sz="1600" smtClean="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smtClean="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smtClean="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smtClean="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smtClean="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7495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a:t>
            </a:r>
            <a:r>
              <a:rPr lang="en-US" altLang="zh-CN" sz="2600" dirty="0">
                <a:ea typeface="宋体" pitchFamily="2" charset="-122"/>
                <a:cs typeface="Times New Roman" pitchFamily="18" charset="0"/>
              </a:rPr>
              <a:t>[] persons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Man</a:t>
            </a:r>
            <a:r>
              <a:rPr lang="en-US" altLang="zh-CN" sz="2600" dirty="0">
                <a:ea typeface="宋体" pitchFamily="2" charset="-122"/>
                <a:cs typeface="Times New Roman" pitchFamily="18" charset="0"/>
              </a:rPr>
              <a:t>[] mans = null;</a:t>
            </a:r>
          </a:p>
          <a:p>
            <a:r>
              <a:rPr lang="en-US" altLang="zh-CN" sz="2600" dirty="0" smtClean="0">
                <a:ea typeface="宋体" pitchFamily="2" charset="-122"/>
                <a:cs typeface="Times New Roman" pitchFamily="18" charset="0"/>
              </a:rPr>
              <a:t>	</a:t>
            </a:r>
            <a:r>
              <a:rPr lang="en-US" altLang="zh-CN" sz="2600" dirty="0">
                <a:ea typeface="宋体" pitchFamily="2" charset="-122"/>
                <a:cs typeface="Times New Roman" pitchFamily="18" charset="0"/>
              </a:rPr>
              <a:t>//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persons </a:t>
            </a:r>
            <a:r>
              <a:rPr lang="en-US" altLang="zh-CN" sz="2600" dirty="0">
                <a:solidFill>
                  <a:srgbClr val="FF0000"/>
                </a:solidFill>
                <a:ea typeface="宋体" pitchFamily="2" charset="-122"/>
                <a:cs typeface="Times New Roman" pitchFamily="18" charset="0"/>
              </a:rPr>
              <a:t>=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 </a:t>
            </a:r>
            <a:r>
              <a:rPr lang="en-US" altLang="zh-CN" sz="2600" dirty="0">
                <a:ea typeface="宋体" pitchFamily="2" charset="-122"/>
                <a:cs typeface="Times New Roman" pitchFamily="18" charset="0"/>
              </a:rPr>
              <a:t>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List&lt;Person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List&lt;Man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smtClean="0">
                <a:solidFill>
                  <a:srgbClr val="FF0000"/>
                </a:solidFill>
                <a:ea typeface="宋体" pitchFamily="2" charset="-122"/>
                <a:cs typeface="Times New Roman" pitchFamily="18" charset="0"/>
              </a:rPr>
              <a:t>;(</a:t>
            </a:r>
            <a:r>
              <a:rPr lang="zh-CN" altLang="en-US" sz="2600" dirty="0" smtClean="0">
                <a:solidFill>
                  <a:srgbClr val="FF0000"/>
                </a:solidFill>
                <a:ea typeface="宋体" pitchFamily="2" charset="-122"/>
                <a:cs typeface="Times New Roman" pitchFamily="18" charset="0"/>
              </a:rPr>
              <a:t>报错</a:t>
            </a:r>
            <a:r>
              <a:rPr lang="en-US" altLang="zh-CN" sz="2600" dirty="0" smtClean="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xmlns="" val="1598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10-5 </a:t>
            </a:r>
            <a:r>
              <a:rPr lang="zh-CN" altLang="en-US" sz="4800" smtClean="0">
                <a:solidFill>
                  <a:schemeClr val="bg1"/>
                </a:solidFill>
                <a:ea typeface="隶书" panose="02010509060101010101" pitchFamily="49" charset="-122"/>
              </a:rPr>
              <a:t>通配符的使用</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2776843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3960440" cy="646331"/>
          </a:xfrm>
          <a:prstGeom prst="rect">
            <a:avLst/>
          </a:prstGeom>
          <a:noFill/>
        </p:spPr>
        <p:txBody>
          <a:bodyPr wrap="square" rtlCol="0">
            <a:spAutoFit/>
          </a:bodyPr>
          <a:lstStyle/>
          <a:p>
            <a:r>
              <a:rPr lang="en-US" altLang="zh-CN" sz="3600" b="1" smtClean="0">
                <a:ea typeface="宋体" pitchFamily="2" charset="-122"/>
              </a:rPr>
              <a:t>10.5 </a:t>
            </a:r>
            <a:r>
              <a:rPr lang="zh-CN" altLang="en-US" sz="3600" b="1" smtClean="0">
                <a:ea typeface="宋体" pitchFamily="2" charset="-122"/>
              </a:rPr>
              <a:t>通配符的使用</a:t>
            </a:r>
            <a:endParaRPr lang="en-US" altLang="zh-CN" sz="3600" b="1" dirty="0" smtClean="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使用类型</a:t>
            </a:r>
            <a:r>
              <a:rPr lang="zh-CN" altLang="en-US" sz="2400" b="1" dirty="0" smtClean="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比如：</a:t>
            </a:r>
            <a:r>
              <a:rPr lang="en-US" altLang="zh-CN" sz="2400" dirty="0" smtClean="0">
                <a:ea typeface="宋体" pitchFamily="2" charset="-122"/>
                <a:cs typeface="Times New Roman" pitchFamily="18" charset="0"/>
              </a:rPr>
              <a:t>List&lt;?&gt;   </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Map&lt;?,?&gt;</a:t>
            </a:r>
          </a:p>
          <a:p>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是</a:t>
            </a:r>
            <a:r>
              <a:rPr lang="en-US" altLang="zh-CN" sz="2400" dirty="0" smtClean="0">
                <a:ea typeface="宋体" pitchFamily="2" charset="-122"/>
                <a:cs typeface="Times New Roman" pitchFamily="18" charset="0"/>
              </a:rPr>
              <a:t>List&lt;String&gt;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List&lt;Object&gt;</a:t>
            </a:r>
            <a:r>
              <a:rPr lang="zh-CN" altLang="en-US" sz="2400" dirty="0" smtClean="0">
                <a:ea typeface="宋体" pitchFamily="2" charset="-122"/>
                <a:cs typeface="Times New Roman" pitchFamily="18" charset="0"/>
              </a:rPr>
              <a:t>等各种泛型</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的父类。</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2.</a:t>
            </a:r>
            <a:r>
              <a:rPr lang="zh-CN" altLang="zh-CN" sz="2400" b="1" dirty="0" smtClean="0">
                <a:solidFill>
                  <a:srgbClr val="FF0000"/>
                </a:solidFill>
                <a:ea typeface="宋体" pitchFamily="2" charset="-122"/>
                <a:cs typeface="Times New Roman" pitchFamily="18" charset="0"/>
              </a:rPr>
              <a:t>读</a:t>
            </a:r>
            <a:r>
              <a:rPr lang="zh-CN" altLang="en-US" sz="2400" b="1" dirty="0" smtClean="0">
                <a:solidFill>
                  <a:srgbClr val="FF0000"/>
                </a:solidFill>
                <a:ea typeface="宋体" pitchFamily="2" charset="-122"/>
                <a:cs typeface="Times New Roman" pitchFamily="18" charset="0"/>
              </a:rPr>
              <a:t>取</a:t>
            </a:r>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的对象</a:t>
            </a:r>
            <a:r>
              <a:rPr lang="en-US" altLang="zh-CN" sz="2400" dirty="0" smtClean="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smtClean="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800100" lvl="1" indent="-342900">
              <a:buFont typeface="Wingdings" pitchFamily="2" charset="2"/>
              <a:buChar char="Ø"/>
            </a:pPr>
            <a:r>
              <a:rPr lang="zh-CN" altLang="zh-CN" sz="2400" dirty="0" smtClean="0">
                <a:ea typeface="宋体" pitchFamily="2" charset="-122"/>
                <a:cs typeface="Times New Roman" pitchFamily="18" charset="0"/>
              </a:rPr>
              <a:t>唯一</a:t>
            </a:r>
            <a:r>
              <a:rPr lang="zh-CN" altLang="zh-CN" sz="2400" dirty="0">
                <a:ea typeface="宋体" pitchFamily="2" charset="-122"/>
                <a:cs typeface="Times New Roman" pitchFamily="18" charset="0"/>
              </a:rPr>
              <a:t>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xmlns="" val="57490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smtClean="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r>
              <a:rPr lang="zh-CN" altLang="zh-CN" sz="2200" dirty="0" smtClean="0">
                <a:ea typeface="宋体" pitchFamily="2" charset="-122"/>
              </a:rPr>
              <a:t>。</a:t>
            </a:r>
            <a:endParaRPr lang="en-US" altLang="zh-CN" sz="2200" dirty="0" smtClean="0">
              <a:ea typeface="宋体" pitchFamily="2" charset="-122"/>
            </a:endParaRPr>
          </a:p>
          <a:p>
            <a:pPr latinLnBrk="1"/>
            <a:r>
              <a:rPr lang="zh-CN" altLang="zh-CN" sz="2400" b="1" dirty="0" smtClean="0">
                <a:solidFill>
                  <a:srgbClr val="FF0000"/>
                </a:solidFill>
                <a:ea typeface="宋体" pitchFamily="2" charset="-122"/>
              </a:rPr>
              <a:t>唯一</a:t>
            </a:r>
            <a:r>
              <a:rPr lang="zh-CN" altLang="zh-CN" sz="2400" b="1" dirty="0">
                <a:solidFill>
                  <a:srgbClr val="FF0000"/>
                </a:solidFill>
                <a:ea typeface="宋体" pitchFamily="2" charset="-122"/>
              </a:rPr>
              <a:t>的</a:t>
            </a:r>
            <a:r>
              <a:rPr lang="zh-CN" altLang="zh-CN" sz="2400" b="1" dirty="0" smtClean="0">
                <a:solidFill>
                  <a:srgbClr val="FF0000"/>
                </a:solidFill>
                <a:ea typeface="宋体" pitchFamily="2" charset="-122"/>
              </a:rPr>
              <a:t>例外</a:t>
            </a:r>
            <a:r>
              <a:rPr lang="zh-CN" altLang="en-US" sz="2400" b="1" dirty="0" smtClean="0">
                <a:solidFill>
                  <a:srgbClr val="FF0000"/>
                </a:solidFill>
                <a:ea typeface="宋体" pitchFamily="2" charset="-122"/>
              </a:rPr>
              <a:t>的</a:t>
            </a:r>
            <a:r>
              <a:rPr lang="zh-CN" altLang="zh-CN" sz="2400" b="1" dirty="0" smtClean="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r>
              <a:rPr lang="zh-CN" altLang="zh-CN" sz="2400" b="1" dirty="0" smtClean="0">
                <a:solidFill>
                  <a:srgbClr val="FF0000"/>
                </a:solidFill>
                <a:ea typeface="宋体" pitchFamily="2" charset="-122"/>
              </a:rPr>
              <a:t>。</a:t>
            </a:r>
            <a:endParaRPr lang="en-US" altLang="zh-CN" sz="2400" b="1" dirty="0" smtClean="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xmlns="" val="154662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a:t>
            </a:r>
            <a:r>
              <a:rPr lang="en-US" altLang="zh-CN" sz="2200" b="1" dirty="0">
                <a:solidFill>
                  <a:srgbClr val="C00000"/>
                </a:solidFill>
                <a:ea typeface="宋体" pitchFamily="2" charset="-122"/>
              </a:rPr>
              <a:t>&lt;?&gt; list = null;</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smtClean="0">
                <a:solidFill>
                  <a:srgbClr val="C00000"/>
                </a:solidFill>
                <a:ea typeface="宋体" pitchFamily="2" charset="-122"/>
              </a:rPr>
              <a:t>list.add</a:t>
            </a:r>
            <a:r>
              <a:rPr lang="en-US" altLang="zh-CN" sz="2200" b="1" dirty="0" smtClean="0">
                <a:solidFill>
                  <a:srgbClr val="C00000"/>
                </a:solidFill>
                <a:ea typeface="宋体" pitchFamily="2" charset="-122"/>
              </a:rPr>
              <a:t>(null</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List&lt;String</a:t>
            </a:r>
            <a:r>
              <a:rPr lang="en-US" altLang="zh-CN" sz="2200" b="1" dirty="0">
                <a:solidFill>
                  <a:srgbClr val="C00000"/>
                </a:solidFill>
                <a:ea typeface="宋体" pitchFamily="2" charset="-122"/>
              </a:rPr>
              <a:t>&gt;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List&lt;Integer</a:t>
            </a:r>
            <a:r>
              <a:rPr lang="en-US" altLang="zh-CN" sz="2200" b="1" dirty="0">
                <a:solidFill>
                  <a:srgbClr val="C00000"/>
                </a:solidFill>
                <a:ea typeface="宋体" pitchFamily="2" charset="-122"/>
              </a:rPr>
              <a:t>&gt;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l1.add(“</a:t>
            </a:r>
            <a:r>
              <a:rPr lang="zh-CN" altLang="en-US" sz="2200" b="1" dirty="0" smtClean="0">
                <a:solidFill>
                  <a:srgbClr val="C00000"/>
                </a:solidFill>
                <a:ea typeface="宋体" pitchFamily="2" charset="-122"/>
              </a:rPr>
              <a:t>尚硅谷</a:t>
            </a:r>
            <a:r>
              <a:rPr lang="en-US" altLang="zh-CN" sz="2200" b="1" dirty="0" smtClean="0">
                <a:solidFill>
                  <a:srgbClr val="C00000"/>
                </a:solidFill>
                <a:ea typeface="宋体" pitchFamily="2" charset="-122"/>
              </a:rPr>
              <a:t>");</a:t>
            </a:r>
            <a:endParaRPr lang="en-US" altLang="zh-CN" sz="2200" b="1" dirty="0">
              <a:solidFill>
                <a:srgbClr val="C00000"/>
              </a:solidFill>
              <a:ea typeface="宋体" pitchFamily="2" charset="-122"/>
            </a:endParaRP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l2.add(15</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read(l1</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read(l2);  }</a:t>
            </a:r>
            <a:endParaRPr lang="en-US" altLang="zh-CN" sz="2200" b="1" dirty="0">
              <a:solidFill>
                <a:srgbClr val="C00000"/>
              </a:solidFill>
              <a:ea typeface="宋体" pitchFamily="2" charset="-122"/>
            </a:endParaRPr>
          </a:p>
          <a:p>
            <a:r>
              <a:rPr lang="en-US" altLang="zh-CN" sz="2200" b="1" dirty="0" smtClean="0">
                <a:solidFill>
                  <a:srgbClr val="C00000"/>
                </a:solidFill>
                <a:ea typeface="宋体" pitchFamily="2" charset="-122"/>
              </a:rPr>
              <a:t>	static </a:t>
            </a:r>
            <a:r>
              <a:rPr lang="en-US" altLang="zh-CN" sz="2200" b="1" dirty="0">
                <a:solidFill>
                  <a:srgbClr val="C00000"/>
                </a:solidFill>
                <a:ea typeface="宋体" pitchFamily="2" charset="-122"/>
              </a:rPr>
              <a:t>void read(List&lt;?&gt;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for(Object </a:t>
            </a:r>
            <a:r>
              <a:rPr lang="en-US" altLang="zh-CN" sz="2200" b="1" dirty="0">
                <a:solidFill>
                  <a:srgbClr val="C00000"/>
                </a:solidFill>
                <a:ea typeface="宋体" pitchFamily="2" charset="-122"/>
              </a:rPr>
              <a:t>o :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r>
              <a:rPr lang="en-US" altLang="zh-CN" sz="2200" b="1" dirty="0" err="1" smtClean="0">
                <a:solidFill>
                  <a:srgbClr val="C00000"/>
                </a:solidFill>
                <a:ea typeface="宋体" pitchFamily="2" charset="-122"/>
              </a:rPr>
              <a:t>System.out.println</a:t>
            </a:r>
            <a:r>
              <a:rPr lang="en-US" altLang="zh-CN" sz="2200" b="1" dirty="0" smtClean="0">
                <a:solidFill>
                  <a:srgbClr val="C00000"/>
                </a:solidFill>
                <a:ea typeface="宋体" pitchFamily="2" charset="-122"/>
              </a:rPr>
              <a:t>(o</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xmlns="" val="399650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smtClean="0">
                <a:ea typeface="宋体" pitchFamily="2" charset="-122"/>
              </a:rPr>
              <a:t>10.5.1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smtClean="0">
                <a:solidFill>
                  <a:schemeClr val="bg1">
                    <a:lumMod val="65000"/>
                  </a:schemeClr>
                </a:solidFill>
                <a:ea typeface="宋体" pitchFamily="2" charset="-122"/>
                <a:cs typeface="Times New Roman" pitchFamily="18" charset="0"/>
              </a:rPr>
              <a:t>&lt;?&gt;</a:t>
            </a:r>
          </a:p>
          <a:p>
            <a:r>
              <a:rPr lang="zh-CN" altLang="en-US" sz="2400" dirty="0" smtClean="0">
                <a:solidFill>
                  <a:schemeClr val="bg1">
                    <a:lumMod val="65000"/>
                  </a:schemeClr>
                </a:solidFill>
                <a:ea typeface="宋体" pitchFamily="2" charset="-122"/>
                <a:cs typeface="Times New Roman" pitchFamily="18" charset="0"/>
              </a:rPr>
              <a:t>允许所有泛型的引用调用</a:t>
            </a:r>
            <a:endParaRPr lang="en-US" altLang="zh-CN" sz="2400" dirty="0" smtClean="0">
              <a:solidFill>
                <a:schemeClr val="bg1">
                  <a:lumMod val="65000"/>
                </a:schemeClr>
              </a:solidFill>
              <a:ea typeface="宋体" pitchFamily="2" charset="-122"/>
              <a:cs typeface="Times New Roman" pitchFamily="18" charset="0"/>
            </a:endParaRPr>
          </a:p>
          <a:p>
            <a:r>
              <a:rPr lang="zh-CN" altLang="en-US" sz="2400" dirty="0" smtClean="0">
                <a:ea typeface="宋体" pitchFamily="2" charset="-122"/>
                <a:cs typeface="Times New Roman" pitchFamily="18" charset="0"/>
              </a:rPr>
              <a:t>举例：</a:t>
            </a:r>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a:t>
            </a:r>
            <a:r>
              <a:rPr lang="en-US" altLang="zh-CN" sz="2400" b="1" dirty="0" smtClean="0">
                <a:solidFill>
                  <a:srgbClr val="C00000"/>
                </a:solidFill>
                <a:ea typeface="宋体" pitchFamily="2" charset="-122"/>
                <a:cs typeface="Times New Roman" pitchFamily="18" charset="0"/>
              </a:rPr>
              <a:t>&gt;     (</a:t>
            </a:r>
            <a:r>
              <a:rPr lang="zh-CN" altLang="en-US" sz="2400" b="1" dirty="0" smtClean="0">
                <a:solidFill>
                  <a:srgbClr val="C00000"/>
                </a:solidFill>
                <a:ea typeface="宋体" pitchFamily="2" charset="-122"/>
                <a:cs typeface="Times New Roman" pitchFamily="18" charset="0"/>
              </a:rPr>
              <a:t>无穷小 </a:t>
            </a:r>
            <a:r>
              <a:rPr lang="en-US" altLang="zh-CN" sz="2400" b="1" dirty="0" smtClean="0">
                <a:solidFill>
                  <a:srgbClr val="C00000"/>
                </a:solidFill>
                <a:ea typeface="宋体" pitchFamily="2" charset="-122"/>
                <a:cs typeface="Times New Roman" pitchFamily="18" charset="0"/>
              </a:rPr>
              <a:t>, Number]</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子类的引用调用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smtClean="0">
                <a:solidFill>
                  <a:srgbClr val="C00000"/>
                </a:solidFill>
                <a:ea typeface="宋体" pitchFamily="2" charset="-122"/>
                <a:cs typeface="Times New Roman" pitchFamily="18" charset="0"/>
              </a:rPr>
              <a:t>&lt;? super Number&gt;      [Number , </a:t>
            </a:r>
            <a:r>
              <a:rPr lang="zh-CN" altLang="en-US" sz="2400" b="1" dirty="0" smtClean="0">
                <a:solidFill>
                  <a:srgbClr val="C00000"/>
                </a:solidFill>
                <a:ea typeface="宋体" pitchFamily="2" charset="-122"/>
                <a:cs typeface="Times New Roman" pitchFamily="18" charset="0"/>
              </a:rPr>
              <a:t>无穷大</a:t>
            </a:r>
            <a:r>
              <a:rPr lang="en-US" altLang="zh-CN" sz="2400" b="1" smtClean="0">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a:ea typeface="宋体" pitchFamily="2" charset="-122"/>
                <a:cs typeface="Times New Roman" pitchFamily="18" charset="0"/>
              </a:rPr>
              <a:t>父</a:t>
            </a:r>
            <a:r>
              <a:rPr lang="zh-CN" altLang="en-US" sz="2400" dirty="0" smtClean="0">
                <a:ea typeface="宋体" pitchFamily="2" charset="-122"/>
                <a:cs typeface="Times New Roman" pitchFamily="18" charset="0"/>
              </a:rPr>
              <a:t>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smtClean="0">
                <a:ea typeface="宋体" pitchFamily="2" charset="-122"/>
                <a:cs typeface="Times New Roman" pitchFamily="18" charset="0"/>
              </a:rPr>
              <a:t>只允许泛型为实现</a:t>
            </a:r>
            <a:r>
              <a:rPr lang="en-US" altLang="zh-CN" sz="2400" dirty="0" smtClean="0">
                <a:ea typeface="宋体" pitchFamily="2" charset="-122"/>
                <a:cs typeface="Times New Roman" pitchFamily="18" charset="0"/>
              </a:rPr>
              <a:t>Comparable</a:t>
            </a:r>
            <a:r>
              <a:rPr lang="zh-CN" altLang="en-US" sz="2400" dirty="0" smtClean="0">
                <a:ea typeface="宋体" pitchFamily="2" charset="-122"/>
                <a:cs typeface="Times New Roman" pitchFamily="18" charset="0"/>
              </a:rPr>
              <a:t>接口的实现类的引用调用</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xmlns="" val="332319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smtClean="0">
                <a:ea typeface="宋体" pitchFamily="2" charset="-122"/>
              </a:rPr>
              <a:t>10.5.1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0000FF"/>
                </a:solidFill>
                <a:ea typeface="宋体" pitchFamily="2" charset="-122"/>
              </a:rPr>
              <a:t>//</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a:t>
            </a:r>
            <a:r>
              <a:rPr lang="en-US" altLang="zh-CN" sz="2200" dirty="0" smtClean="0">
                <a:solidFill>
                  <a:srgbClr val="0000FF"/>
                </a:solidFill>
                <a:ea typeface="宋体" pitchFamily="2" charset="-122"/>
              </a:rPr>
              <a:t>&lt;?&gt;</a:t>
            </a:r>
            <a:r>
              <a:rPr lang="zh-CN" altLang="en-US" sz="2200" dirty="0" smtClean="0">
                <a:solidFill>
                  <a:srgbClr val="0000FF"/>
                </a:solidFill>
                <a:ea typeface="宋体" pitchFamily="2" charset="-122"/>
              </a:rPr>
              <a:t>或</a:t>
            </a:r>
            <a:r>
              <a:rPr lang="en-US" altLang="zh-CN" sz="2200" dirty="0" smtClean="0">
                <a:solidFill>
                  <a:srgbClr val="0000FF"/>
                </a:solidFill>
                <a:ea typeface="宋体" pitchFamily="2" charset="-122"/>
              </a:rPr>
              <a:t>Iterator&lt;? </a:t>
            </a:r>
            <a:r>
              <a:rPr lang="en-US" altLang="zh-CN" sz="2200" dirty="0">
                <a:solidFill>
                  <a:srgbClr val="0000FF"/>
                </a:solidFill>
                <a:ea typeface="宋体" pitchFamily="2" charset="-122"/>
              </a:rPr>
              <a:t>e</a:t>
            </a:r>
            <a:r>
              <a:rPr lang="en-US" altLang="zh-CN" sz="2200" dirty="0" smtClean="0">
                <a:solidFill>
                  <a:srgbClr val="0000FF"/>
                </a:solidFill>
                <a:ea typeface="宋体" pitchFamily="2" charset="-122"/>
              </a:rPr>
              <a:t>xtends Person&gt;.why</a:t>
            </a:r>
            <a:r>
              <a:rPr lang="en-US" altLang="zh-CN" sz="2200" dirty="0">
                <a:solidFill>
                  <a:srgbClr val="0000FF"/>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Iterator</a:t>
            </a:r>
            <a:r>
              <a:rPr lang="en-US" altLang="zh-CN" sz="2200" dirty="0">
                <a:solidFill>
                  <a:srgbClr val="C00000"/>
                </a:solidFill>
                <a:ea typeface="宋体" pitchFamily="2" charset="-122"/>
              </a:rPr>
              <a:t>&lt;?&gt;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while(</a:t>
            </a:r>
            <a:r>
              <a:rPr lang="en-US" altLang="zh-CN" sz="2200" dirty="0" err="1" smtClean="0">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en-US" altLang="zh-CN" sz="2200" dirty="0">
              <a:solidFill>
                <a:srgbClr val="C00000"/>
              </a:solidFill>
              <a:ea typeface="宋体" pitchFamily="2" charset="-122"/>
            </a:endParaRPr>
          </a:p>
          <a:p>
            <a:r>
              <a:rPr lang="en-US" altLang="zh-CN" sz="2200" dirty="0" smtClean="0">
                <a:solidFill>
                  <a:srgbClr val="C00000"/>
                </a:solidFill>
                <a:ea typeface="宋体" pitchFamily="2" charset="-122"/>
              </a:rPr>
              <a:t>public </a:t>
            </a:r>
            <a:r>
              <a:rPr lang="en-US" altLang="zh-CN" sz="2200" dirty="0">
                <a:solidFill>
                  <a:srgbClr val="C00000"/>
                </a:solidFill>
                <a:ea typeface="宋体" pitchFamily="2" charset="-122"/>
              </a:rPr>
              <a:t>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xmlns="" val="336290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smtClean="0">
                <a:solidFill>
                  <a:srgbClr val="FF0000"/>
                </a:solidFill>
                <a:ea typeface="宋体" pitchFamily="2" charset="-122"/>
              </a:rPr>
              <a:t>范例：泛型应用</a:t>
            </a:r>
            <a:endParaRPr lang="zh-CN" altLang="en-US" sz="2800" b="1" dirty="0">
              <a:solidFill>
                <a:srgbClr val="FF0000"/>
              </a:solidFill>
              <a:ea typeface="宋体" pitchFamily="2" charset="-122"/>
            </a:endParaRP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smtClean="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endParaRPr lang="zh-CN" altLang="en-US" sz="2400" dirty="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xmlns=""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smtClean="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xmlns="" val="392405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07904" y="749275"/>
            <a:ext cx="2304256" cy="646331"/>
          </a:xfrm>
          <a:prstGeom prst="rect">
            <a:avLst/>
          </a:prstGeom>
          <a:noFill/>
        </p:spPr>
        <p:txBody>
          <a:bodyPr wrap="square" rtlCol="0">
            <a:spAutoFit/>
          </a:bodyPr>
          <a:lstStyle/>
          <a:p>
            <a:r>
              <a:rPr lang="zh-CN" altLang="en-US" sz="3600" b="1" dirty="0" smtClean="0">
                <a:latin typeface="宋体" pitchFamily="2" charset="-122"/>
                <a:ea typeface="宋体" pitchFamily="2" charset="-122"/>
              </a:rPr>
              <a:t>本章内容</a:t>
            </a:r>
            <a:endParaRPr lang="zh-CN" altLang="en-US" sz="3600" b="1" dirty="0">
              <a:latin typeface="宋体" pitchFamily="2" charset="-122"/>
              <a:ea typeface="宋体" pitchFamily="2" charset="-122"/>
            </a:endParaRPr>
          </a:p>
        </p:txBody>
      </p:sp>
      <p:sp>
        <p:nvSpPr>
          <p:cNvPr id="5" name="TextBox 4"/>
          <p:cNvSpPr txBox="1"/>
          <p:nvPr/>
        </p:nvSpPr>
        <p:spPr>
          <a:xfrm>
            <a:off x="755576" y="1556792"/>
            <a:ext cx="8064896" cy="4478149"/>
          </a:xfrm>
          <a:prstGeom prst="rect">
            <a:avLst/>
          </a:prstGeom>
          <a:noFill/>
        </p:spPr>
        <p:txBody>
          <a:bodyPr wrap="square" rtlCol="0">
            <a:spAutoFit/>
          </a:bodyPr>
          <a:lstStyle/>
          <a:p>
            <a:pPr>
              <a:lnSpc>
                <a:spcPts val="3800"/>
              </a:lnSpc>
            </a:pPr>
            <a:r>
              <a:rPr lang="en-US" altLang="zh-CN" sz="2800" smtClean="0">
                <a:ea typeface="宋体" pitchFamily="2" charset="-122"/>
                <a:cs typeface="Times New Roman" pitchFamily="18" charset="0"/>
              </a:rPr>
              <a:t>10.1 </a:t>
            </a:r>
            <a:r>
              <a:rPr lang="zh-CN" altLang="en-US" sz="2800" smtClean="0">
                <a:ea typeface="宋体" pitchFamily="2" charset="-122"/>
                <a:cs typeface="Times New Roman" pitchFamily="18" charset="0"/>
              </a:rPr>
              <a:t>为什么要有泛型</a:t>
            </a:r>
            <a:endParaRPr lang="en-US" altLang="zh-CN" sz="2800" smtClean="0">
              <a:ea typeface="宋体" pitchFamily="2" charset="-122"/>
              <a:cs typeface="Times New Roman" pitchFamily="18" charset="0"/>
            </a:endParaRPr>
          </a:p>
          <a:p>
            <a:pPr>
              <a:lnSpc>
                <a:spcPts val="3800"/>
              </a:lnSpc>
            </a:pPr>
            <a:r>
              <a:rPr lang="en-US" altLang="zh-CN" sz="2800" smtClean="0">
                <a:ea typeface="宋体" pitchFamily="2" charset="-122"/>
                <a:cs typeface="Times New Roman" pitchFamily="18" charset="0"/>
              </a:rPr>
              <a:t>10.2 </a:t>
            </a:r>
            <a:r>
              <a:rPr lang="zh-CN" altLang="en-US" sz="2800" smtClean="0">
                <a:ea typeface="宋体" pitchFamily="2" charset="-122"/>
                <a:cs typeface="Times New Roman" pitchFamily="18" charset="0"/>
              </a:rPr>
              <a:t>使用泛型</a:t>
            </a:r>
            <a:endParaRPr lang="en-US" altLang="zh-CN" sz="2800" smtClean="0">
              <a:ea typeface="宋体" pitchFamily="2" charset="-122"/>
              <a:cs typeface="Times New Roman" pitchFamily="18" charset="0"/>
            </a:endParaRPr>
          </a:p>
          <a:p>
            <a:pPr>
              <a:lnSpc>
                <a:spcPts val="3800"/>
              </a:lnSpc>
            </a:pPr>
            <a:r>
              <a:rPr lang="en-US" altLang="zh-CN" sz="2800" smtClean="0">
                <a:ea typeface="宋体" pitchFamily="2" charset="-122"/>
                <a:cs typeface="Times New Roman" pitchFamily="18" charset="0"/>
              </a:rPr>
              <a:t>10.3 </a:t>
            </a:r>
            <a:r>
              <a:rPr lang="zh-CN" altLang="en-US" sz="2800" smtClean="0">
                <a:ea typeface="宋体" pitchFamily="2" charset="-122"/>
                <a:cs typeface="Times New Roman" pitchFamily="18" charset="0"/>
              </a:rPr>
              <a:t>泛型的几个重要应用</a:t>
            </a:r>
            <a:endParaRPr lang="en-US" altLang="zh-CN" sz="2800" smtClean="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smtClean="0">
                <a:ea typeface="宋体" pitchFamily="2" charset="-122"/>
                <a:cs typeface="Times New Roman" pitchFamily="18" charset="0"/>
              </a:rPr>
              <a:t>在集合中使用泛型</a:t>
            </a:r>
            <a:endParaRPr lang="en-US" altLang="zh-CN" sz="2400" smtClean="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smtClean="0">
                <a:ea typeface="宋体" pitchFamily="2" charset="-122"/>
                <a:cs typeface="Times New Roman" pitchFamily="18" charset="0"/>
              </a:rPr>
              <a:t>自定义泛型类</a:t>
            </a:r>
            <a:endParaRPr lang="en-US" altLang="zh-CN" sz="2400" smtClean="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smtClean="0">
                <a:ea typeface="宋体" pitchFamily="2" charset="-122"/>
                <a:cs typeface="Times New Roman" pitchFamily="18" charset="0"/>
              </a:rPr>
              <a:t>自定义泛型接口</a:t>
            </a:r>
            <a:endParaRPr lang="en-US" altLang="zh-CN" sz="2400" smtClean="0">
              <a:ea typeface="宋体" pitchFamily="2" charset="-122"/>
              <a:cs typeface="Times New Roman" pitchFamily="18" charset="0"/>
            </a:endParaRPr>
          </a:p>
          <a:p>
            <a:pPr marL="914400" lvl="1" indent="-457200">
              <a:lnSpc>
                <a:spcPts val="3800"/>
              </a:lnSpc>
              <a:buFont typeface="Wingdings" panose="05000000000000000000" pitchFamily="2" charset="2"/>
              <a:buChar char="Ø"/>
            </a:pPr>
            <a:r>
              <a:rPr lang="zh-CN" altLang="en-US" sz="2400" smtClean="0">
                <a:ea typeface="宋体" pitchFamily="2" charset="-122"/>
                <a:cs typeface="Times New Roman" pitchFamily="18" charset="0"/>
              </a:rPr>
              <a:t>自定义泛型方法</a:t>
            </a:r>
            <a:endParaRPr lang="en-US" altLang="zh-CN" sz="2400" smtClean="0">
              <a:ea typeface="宋体" pitchFamily="2" charset="-122"/>
              <a:cs typeface="Times New Roman" pitchFamily="18" charset="0"/>
            </a:endParaRPr>
          </a:p>
          <a:p>
            <a:pPr>
              <a:lnSpc>
                <a:spcPts val="3800"/>
              </a:lnSpc>
            </a:pPr>
            <a:r>
              <a:rPr lang="en-US" altLang="zh-CN" sz="2800" smtClean="0">
                <a:ea typeface="宋体" pitchFamily="2" charset="-122"/>
                <a:cs typeface="Times New Roman" pitchFamily="18" charset="0"/>
              </a:rPr>
              <a:t>10.4 </a:t>
            </a:r>
            <a:r>
              <a:rPr lang="zh-CN" altLang="en-US" sz="2800" smtClean="0">
                <a:ea typeface="宋体" pitchFamily="2" charset="-122"/>
                <a:cs typeface="Times New Roman" pitchFamily="18" charset="0"/>
              </a:rPr>
              <a:t>泛型在继承上的体现</a:t>
            </a:r>
            <a:endParaRPr lang="en-US" altLang="zh-CN" sz="2800" smtClean="0">
              <a:ea typeface="宋体" pitchFamily="2" charset="-122"/>
              <a:cs typeface="Times New Roman" pitchFamily="18" charset="0"/>
            </a:endParaRPr>
          </a:p>
          <a:p>
            <a:pPr>
              <a:lnSpc>
                <a:spcPts val="3800"/>
              </a:lnSpc>
            </a:pPr>
            <a:r>
              <a:rPr lang="en-US" altLang="zh-CN" sz="2800" smtClean="0">
                <a:ea typeface="宋体" pitchFamily="2" charset="-122"/>
                <a:cs typeface="Times New Roman" pitchFamily="18" charset="0"/>
              </a:rPr>
              <a:t>10.5 </a:t>
            </a:r>
            <a:r>
              <a:rPr lang="zh-CN" altLang="en-US" sz="2800" smtClean="0">
                <a:ea typeface="宋体" pitchFamily="2" charset="-122"/>
                <a:cs typeface="Times New Roman" pitchFamily="18" charset="0"/>
              </a:rPr>
              <a:t>通配符的使用</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xmlns="" val="17628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10-1 </a:t>
            </a:r>
            <a:r>
              <a:rPr lang="zh-CN" altLang="en-US" sz="4800" smtClean="0">
                <a:solidFill>
                  <a:schemeClr val="bg1"/>
                </a:solidFill>
                <a:ea typeface="隶书" panose="02010509060101010101" pitchFamily="49" charset="-122"/>
              </a:rPr>
              <a:t>为什么要有泛型？</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147053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en-US" altLang="zh-CN" sz="3600" b="1" smtClean="0">
                <a:ea typeface="宋体" pitchFamily="2" charset="-122"/>
                <a:cs typeface="Times New Roman" pitchFamily="18" charset="0"/>
              </a:rPr>
              <a:t>10.1 </a:t>
            </a:r>
            <a:r>
              <a:rPr lang="zh-CN" altLang="en-US" sz="3600" b="1" smtClean="0">
                <a:ea typeface="宋体" pitchFamily="2" charset="-122"/>
                <a:cs typeface="Times New Roman" pitchFamily="18" charset="0"/>
              </a:rPr>
              <a:t>为什么</a:t>
            </a:r>
            <a:r>
              <a:rPr lang="zh-CN" altLang="en-US" sz="3600" b="1" dirty="0" smtClean="0">
                <a:ea typeface="宋体" pitchFamily="2" charset="-122"/>
                <a:cs typeface="Times New Roman" pitchFamily="18" charset="0"/>
              </a:rPr>
              <a:t>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smtClean="0">
                <a:ea typeface="宋体" pitchFamily="2" charset="-122"/>
              </a:rPr>
              <a:t>1. </a:t>
            </a:r>
            <a:r>
              <a:rPr lang="zh-CN" altLang="en-US" sz="2800" dirty="0" smtClean="0">
                <a:ea typeface="宋体" pitchFamily="2" charset="-122"/>
              </a:rPr>
              <a:t>解决元素存储的安全性问题</a:t>
            </a:r>
            <a:endParaRPr lang="en-US" altLang="zh-CN" sz="2800" dirty="0" smtClean="0">
              <a:ea typeface="宋体" pitchFamily="2" charset="-122"/>
            </a:endParaRPr>
          </a:p>
          <a:p>
            <a:pPr>
              <a:spcBef>
                <a:spcPts val="1200"/>
              </a:spcBef>
            </a:pPr>
            <a:r>
              <a:rPr lang="en-US" altLang="zh-CN" sz="2800" dirty="0" smtClean="0">
                <a:ea typeface="宋体" pitchFamily="2" charset="-122"/>
              </a:rPr>
              <a:t>2. </a:t>
            </a:r>
            <a:r>
              <a:rPr lang="zh-CN" altLang="en-US" sz="2800" dirty="0" smtClean="0">
                <a:ea typeface="宋体" pitchFamily="2" charset="-122"/>
              </a:rPr>
              <a:t>解决获取数据元素时，需要类型强转的问题</a:t>
            </a:r>
            <a:endParaRPr lang="zh-CN" altLang="en-US" sz="2800" dirty="0">
              <a:ea typeface="宋体" pitchFamily="2" charset="-122"/>
            </a:endParaRP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8"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Object</a:t>
            </a:r>
            <a:r>
              <a:rPr lang="zh-CN" altLang="en-US" dirty="0" smtClean="0">
                <a:ea typeface="宋体" pitchFamily="2" charset="-122"/>
              </a:rPr>
              <a:t>类型对象</a:t>
            </a:r>
            <a:endParaRPr lang="zh-CN" altLang="en-US" dirty="0">
              <a:ea typeface="宋体" pitchFamily="2" charset="-122"/>
            </a:endParaRPr>
          </a:p>
        </p:txBody>
      </p:sp>
      <p:grpSp>
        <p:nvGrpSpPr>
          <p:cNvPr id="12"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Object</a:t>
            </a:r>
          </a:p>
          <a:p>
            <a:r>
              <a:rPr lang="zh-CN" altLang="en-US" dirty="0" smtClean="0">
                <a:ea typeface="宋体" pitchFamily="2" charset="-122"/>
              </a:rPr>
              <a:t>类型对象</a:t>
            </a:r>
            <a:endParaRPr lang="zh-CN" altLang="en-US" dirty="0">
              <a:ea typeface="宋体" pitchFamily="2" charset="-122"/>
            </a:endParaRPr>
          </a:p>
        </p:txBody>
      </p:sp>
      <p:grpSp>
        <p:nvGrpSpPr>
          <p:cNvPr id="26" name="组合 25"/>
          <p:cNvGrpSpPr/>
          <p:nvPr/>
        </p:nvGrpSpPr>
        <p:grpSpPr>
          <a:xfrm>
            <a:off x="214281" y="4574685"/>
            <a:ext cx="4822065" cy="870539"/>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smtClean="0">
                  <a:ea typeface="宋体" pitchFamily="2" charset="-122"/>
                </a:rPr>
                <a:t>任何类型都可以添加到集合</a:t>
              </a:r>
              <a:r>
                <a:rPr lang="zh-CN" altLang="en-US" dirty="0">
                  <a:ea typeface="宋体" pitchFamily="2" charset="-122"/>
                </a:rPr>
                <a:t>中：</a:t>
              </a:r>
              <a:r>
                <a:rPr lang="zh-CN" altLang="en-US" b="1" dirty="0">
                  <a:solidFill>
                    <a:srgbClr val="FF0000"/>
                  </a:solidFill>
                  <a:ea typeface="宋体" pitchFamily="2" charset="-122"/>
                </a:rPr>
                <a:t>类型不</a:t>
              </a:r>
              <a:r>
                <a:rPr lang="zh-CN" altLang="en-US" b="1" dirty="0" smtClean="0">
                  <a:solidFill>
                    <a:srgbClr val="FF0000"/>
                  </a:solidFill>
                  <a:ea typeface="宋体" pitchFamily="2" charset="-122"/>
                </a:rPr>
                <a:t>安全</a:t>
              </a:r>
              <a:endParaRPr lang="zh-CN" altLang="en-US" b="1" dirty="0">
                <a:solidFill>
                  <a:srgbClr val="FF0000"/>
                </a:solidFill>
                <a:ea typeface="宋体" pitchFamily="2" charset="-122"/>
              </a:endParaRP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31"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smtClean="0">
                  <a:ea typeface="宋体" pitchFamily="2" charset="-122"/>
                </a:rPr>
                <a:t>强转</a:t>
              </a:r>
              <a:endParaRPr lang="zh-CN" altLang="en-US" dirty="0">
                <a:ea typeface="宋体" pitchFamily="2" charset="-122"/>
              </a:endParaRP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35"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smtClean="0">
                  <a:ea typeface="宋体" pitchFamily="2" charset="-122"/>
                </a:rPr>
                <a:t>读取出来的对象需要强转：</a:t>
              </a:r>
              <a:r>
                <a:rPr lang="zh-CN" altLang="en-US" b="1" dirty="0" smtClean="0">
                  <a:solidFill>
                    <a:srgbClr val="FF0000"/>
                  </a:solidFill>
                  <a:ea typeface="宋体" pitchFamily="2" charset="-122"/>
                </a:rPr>
                <a:t>繁琐</a:t>
              </a:r>
              <a:endParaRPr lang="en-US" altLang="zh-CN" b="1" dirty="0" smtClean="0">
                <a:solidFill>
                  <a:srgbClr val="FF0000"/>
                </a:solidFill>
                <a:ea typeface="宋体" pitchFamily="2" charset="-122"/>
              </a:endParaRPr>
            </a:p>
            <a:p>
              <a:r>
                <a:rPr lang="zh-CN" altLang="en-US" dirty="0" smtClean="0">
                  <a:ea typeface="宋体" pitchFamily="2" charset="-122"/>
                </a:rPr>
                <a:t>可能有</a:t>
              </a:r>
              <a:r>
                <a:rPr lang="en-US" altLang="zh-CN" dirty="0" err="1" smtClean="0">
                  <a:ea typeface="宋体" pitchFamily="2" charset="-122"/>
                </a:rPr>
                <a:t>ClassCastException</a:t>
              </a:r>
              <a:endParaRPr lang="zh-CN" altLang="en-US" dirty="0">
                <a:ea typeface="宋体" pitchFamily="2" charset="-122"/>
              </a:endParaRPr>
            </a:p>
          </p:txBody>
        </p:sp>
      </p:grpSp>
      <p:sp>
        <p:nvSpPr>
          <p:cNvPr id="4" name="TextBox 3"/>
          <p:cNvSpPr txBox="1"/>
          <p:nvPr/>
        </p:nvSpPr>
        <p:spPr>
          <a:xfrm>
            <a:off x="205117" y="3142537"/>
            <a:ext cx="1535918" cy="646331"/>
          </a:xfrm>
          <a:prstGeom prst="rect">
            <a:avLst/>
          </a:prstGeom>
          <a:noFill/>
        </p:spPr>
        <p:txBody>
          <a:bodyPr wrap="square" rtlCol="0">
            <a:spAutoFit/>
          </a:bodyPr>
          <a:lstStyle/>
          <a:p>
            <a:r>
              <a:rPr lang="zh-CN" altLang="en-US" b="1">
                <a:ea typeface="宋体" pitchFamily="2" charset="-122"/>
              </a:rPr>
              <a:t>在集合中没有泛型</a:t>
            </a:r>
            <a:r>
              <a:rPr lang="zh-CN" altLang="en-US" b="1" smtClean="0">
                <a:ea typeface="宋体" pitchFamily="2" charset="-122"/>
              </a:rPr>
              <a:t>时</a:t>
            </a:r>
            <a:endParaRPr lang="zh-CN" altLang="en-US" b="1">
              <a:ea typeface="宋体" pitchFamily="2" charset="-122"/>
            </a:endParaRPr>
          </a:p>
        </p:txBody>
      </p:sp>
    </p:spTree>
    <p:extLst>
      <p:ext uri="{BB962C8B-B14F-4D97-AF65-F5344CB8AC3E}">
        <p14:creationId xmlns:p14="http://schemas.microsoft.com/office/powerpoint/2010/main" xmlns=""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en-US" altLang="zh-CN" sz="3600" b="1" smtClean="0">
                <a:ea typeface="宋体" pitchFamily="2" charset="-122"/>
                <a:cs typeface="Times New Roman" pitchFamily="18" charset="0"/>
              </a:rPr>
              <a:t>10.1  </a:t>
            </a:r>
            <a:r>
              <a:rPr lang="zh-CN" altLang="en-US" sz="3600" b="1" smtClean="0">
                <a:ea typeface="宋体" pitchFamily="2" charset="-122"/>
                <a:cs typeface="Times New Roman" pitchFamily="18" charset="0"/>
              </a:rPr>
              <a:t>为什么</a:t>
            </a:r>
            <a:r>
              <a:rPr lang="zh-CN" altLang="en-US" sz="3600" b="1" dirty="0" smtClean="0">
                <a:ea typeface="宋体" pitchFamily="2" charset="-122"/>
                <a:cs typeface="Times New Roman" pitchFamily="18" charset="0"/>
              </a:rPr>
              <a:t>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825453"/>
          </a:xfrm>
          <a:prstGeom prst="rect">
            <a:avLst/>
          </a:prstGeom>
          <a:noFill/>
        </p:spPr>
        <p:txBody>
          <a:bodyPr wrap="square" rtlCol="0">
            <a:spAutoFit/>
          </a:bodyPr>
          <a:lstStyle/>
          <a:p>
            <a:pPr>
              <a:lnSpc>
                <a:spcPts val="3400"/>
              </a:lnSpc>
            </a:pPr>
            <a:r>
              <a:rPr lang="zh-CN" altLang="en-US" sz="2300" dirty="0" smtClean="0">
                <a:ea typeface="宋体" pitchFamily="2" charset="-122"/>
                <a:cs typeface="Times New Roman" pitchFamily="18" charset="0"/>
              </a:rPr>
              <a:t>        泛型，</a:t>
            </a:r>
            <a:r>
              <a:rPr lang="en-US" altLang="zh-CN" sz="2300" dirty="0" smtClean="0">
                <a:ea typeface="宋体" pitchFamily="2" charset="-122"/>
                <a:cs typeface="Times New Roman" pitchFamily="18" charset="0"/>
              </a:rPr>
              <a:t>JDK1.5</a:t>
            </a:r>
            <a:r>
              <a:rPr lang="zh-CN" altLang="en-US" sz="2300" dirty="0" smtClean="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300" dirty="0">
              <a:ea typeface="宋体" pitchFamily="2" charset="-122"/>
              <a:cs typeface="Times New Roman" pitchFamily="18" charset="0"/>
            </a:endParaRPr>
          </a:p>
          <a:p>
            <a:pPr>
              <a:lnSpc>
                <a:spcPts val="3400"/>
              </a:lnSpc>
              <a:spcBef>
                <a:spcPts val="1200"/>
              </a:spcBef>
            </a:pPr>
            <a:r>
              <a:rPr lang="en-US" altLang="zh-CN" sz="2300" dirty="0" smtClean="0">
                <a:ea typeface="宋体" pitchFamily="2" charset="-122"/>
                <a:cs typeface="Times New Roman" pitchFamily="18" charset="0"/>
              </a:rPr>
              <a:t>        Java</a:t>
            </a:r>
            <a:r>
              <a:rPr lang="zh-CN" altLang="en-US" sz="2300" dirty="0">
                <a:ea typeface="宋体" pitchFamily="2" charset="-122"/>
                <a:cs typeface="Times New Roman" pitchFamily="18" charset="0"/>
              </a:rPr>
              <a:t>泛型可以保证如果程序在编译时没有发出警告，运行时就不会产生</a:t>
            </a:r>
            <a:r>
              <a:rPr lang="en-US" altLang="zh-CN" sz="2300" dirty="0" err="1">
                <a:ea typeface="宋体" pitchFamily="2" charset="-122"/>
                <a:cs typeface="Times New Roman" pitchFamily="18" charset="0"/>
              </a:rPr>
              <a:t>ClassCastException</a:t>
            </a:r>
            <a:r>
              <a:rPr lang="zh-CN" altLang="en-US" sz="2300" dirty="0">
                <a:ea typeface="宋体" pitchFamily="2" charset="-122"/>
                <a:cs typeface="Times New Roman" pitchFamily="18" charset="0"/>
              </a:rPr>
              <a:t>异常。同时，代码更加简洁、健壮</a:t>
            </a:r>
            <a:r>
              <a:rPr lang="zh-CN" altLang="en-US" sz="2300" dirty="0" smtClean="0">
                <a:ea typeface="宋体" pitchFamily="2" charset="-122"/>
                <a:cs typeface="Times New Roman" pitchFamily="18" charset="0"/>
              </a:rPr>
              <a:t>。</a:t>
            </a:r>
            <a:endParaRPr lang="zh-CN" altLang="en-US" sz="2300" dirty="0">
              <a:ea typeface="宋体" pitchFamily="2" charset="-122"/>
              <a:cs typeface="Times New Roman" pitchFamily="18" charset="0"/>
            </a:endParaRP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7"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String</a:t>
            </a:r>
            <a:r>
              <a:rPr lang="zh-CN" altLang="en-US" dirty="0" smtClean="0">
                <a:ea typeface="宋体" pitchFamily="2" charset="-122"/>
              </a:rPr>
              <a:t>类型对象</a:t>
            </a:r>
            <a:endParaRPr lang="zh-CN" altLang="en-US" dirty="0">
              <a:ea typeface="宋体" pitchFamily="2" charset="-122"/>
            </a:endParaRPr>
          </a:p>
        </p:txBody>
      </p:sp>
      <p:grpSp>
        <p:nvGrpSpPr>
          <p:cNvPr id="11"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类型对象，不需要强转</a:t>
            </a:r>
            <a:endParaRPr lang="zh-CN" altLang="en-US" dirty="0">
              <a:ea typeface="宋体" pitchFamily="2" charset="-122"/>
            </a:endParaRPr>
          </a:p>
        </p:txBody>
      </p:sp>
      <p:grpSp>
        <p:nvGrpSpPr>
          <p:cNvPr id="15"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smtClean="0">
                  <a:ea typeface="宋体" pitchFamily="2" charset="-122"/>
                </a:rPr>
                <a:t>只有指定类型才可以添加到集合</a:t>
              </a:r>
              <a:r>
                <a:rPr lang="zh-CN" altLang="en-US" dirty="0">
                  <a:ea typeface="宋体" pitchFamily="2" charset="-122"/>
                </a:rPr>
                <a:t>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8"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smtClean="0">
                  <a:ea typeface="宋体" pitchFamily="2" charset="-122"/>
                </a:rPr>
                <a:t>读取出来的对象不需要强转：</a:t>
              </a:r>
              <a:r>
                <a:rPr lang="zh-CN" altLang="en-US" b="1" dirty="0" smtClean="0">
                  <a:solidFill>
                    <a:srgbClr val="0000FF"/>
                  </a:solidFill>
                  <a:ea typeface="宋体" pitchFamily="2" charset="-122"/>
                </a:rPr>
                <a:t>便捷</a:t>
              </a:r>
              <a:endParaRPr lang="zh-CN" altLang="en-US" b="1" dirty="0">
                <a:solidFill>
                  <a:srgbClr val="0000FF"/>
                </a:solidFill>
                <a:ea typeface="宋体" pitchFamily="2" charset="-122"/>
              </a:endParaRP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
        <p:nvSpPr>
          <p:cNvPr id="21" name="TextBox 20"/>
          <p:cNvSpPr txBox="1"/>
          <p:nvPr/>
        </p:nvSpPr>
        <p:spPr>
          <a:xfrm>
            <a:off x="145315" y="1463879"/>
            <a:ext cx="1535918" cy="646331"/>
          </a:xfrm>
          <a:prstGeom prst="rect">
            <a:avLst/>
          </a:prstGeom>
          <a:noFill/>
        </p:spPr>
        <p:txBody>
          <a:bodyPr wrap="square" rtlCol="0">
            <a:spAutoFit/>
          </a:bodyPr>
          <a:lstStyle/>
          <a:p>
            <a:r>
              <a:rPr lang="zh-CN" altLang="en-US" b="1">
                <a:ea typeface="宋体" pitchFamily="2" charset="-122"/>
              </a:rPr>
              <a:t>在集合</a:t>
            </a:r>
            <a:r>
              <a:rPr lang="zh-CN" altLang="en-US" b="1" smtClean="0">
                <a:ea typeface="宋体" pitchFamily="2" charset="-122"/>
              </a:rPr>
              <a:t>中</a:t>
            </a:r>
            <a:r>
              <a:rPr lang="zh-CN" altLang="en-US" b="1">
                <a:ea typeface="宋体" pitchFamily="2" charset="-122"/>
              </a:rPr>
              <a:t>有</a:t>
            </a:r>
            <a:r>
              <a:rPr lang="zh-CN" altLang="en-US" b="1" smtClean="0">
                <a:ea typeface="宋体" pitchFamily="2" charset="-122"/>
              </a:rPr>
              <a:t>泛</a:t>
            </a:r>
            <a:r>
              <a:rPr lang="zh-CN" altLang="en-US" b="1">
                <a:ea typeface="宋体" pitchFamily="2" charset="-122"/>
              </a:rPr>
              <a:t>型</a:t>
            </a:r>
            <a:r>
              <a:rPr lang="zh-CN" altLang="en-US" b="1" smtClean="0">
                <a:ea typeface="宋体" pitchFamily="2" charset="-122"/>
              </a:rPr>
              <a:t>时</a:t>
            </a:r>
            <a:endParaRPr lang="zh-CN" altLang="en-US" b="1">
              <a:ea typeface="宋体" pitchFamily="2" charset="-122"/>
            </a:endParaRPr>
          </a:p>
        </p:txBody>
      </p:sp>
    </p:spTree>
    <p:extLst>
      <p:ext uri="{BB962C8B-B14F-4D97-AF65-F5344CB8AC3E}">
        <p14:creationId xmlns:p14="http://schemas.microsoft.com/office/powerpoint/2010/main" xmlns=""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1268760"/>
            <a:ext cx="6336704" cy="954107"/>
          </a:xfrm>
          <a:prstGeom prst="rect">
            <a:avLst/>
          </a:prstGeom>
        </p:spPr>
        <p:txBody>
          <a:bodyPr wrap="square">
            <a:spAutoFit/>
          </a:bodyPr>
          <a:lstStyle/>
          <a:p>
            <a:r>
              <a:rPr lang="en-US" altLang="zh-CN" sz="2800"/>
              <a:t>Comparable c = </a:t>
            </a:r>
            <a:r>
              <a:rPr lang="en-US" altLang="zh-CN" sz="2800" b="1"/>
              <a:t>new Date();</a:t>
            </a:r>
          </a:p>
          <a:p>
            <a:r>
              <a:rPr lang="en-US" altLang="zh-CN" sz="2800"/>
              <a:t>System.</a:t>
            </a:r>
            <a:r>
              <a:rPr lang="en-US" altLang="zh-CN" sz="2800" b="1"/>
              <a:t>out.println(c.compareTo("red"));</a:t>
            </a:r>
            <a:endParaRPr lang="zh-CN" altLang="en-US" sz="2800"/>
          </a:p>
        </p:txBody>
      </p:sp>
      <p:sp>
        <p:nvSpPr>
          <p:cNvPr id="5" name="矩形 4"/>
          <p:cNvSpPr/>
          <p:nvPr/>
        </p:nvSpPr>
        <p:spPr>
          <a:xfrm>
            <a:off x="1115616" y="3375863"/>
            <a:ext cx="6336704" cy="954107"/>
          </a:xfrm>
          <a:prstGeom prst="rect">
            <a:avLst/>
          </a:prstGeom>
        </p:spPr>
        <p:txBody>
          <a:bodyPr wrap="square">
            <a:spAutoFit/>
          </a:bodyPr>
          <a:lstStyle/>
          <a:p>
            <a:r>
              <a:rPr lang="en-US" altLang="zh-CN" sz="2800"/>
              <a:t>Comparable&lt;Date&gt; c = </a:t>
            </a:r>
            <a:r>
              <a:rPr lang="en-US" altLang="zh-CN" sz="2800" b="1"/>
              <a:t>new Date();</a:t>
            </a:r>
          </a:p>
          <a:p>
            <a:r>
              <a:rPr lang="en-US" altLang="zh-CN" sz="2800"/>
              <a:t>System.</a:t>
            </a:r>
            <a:r>
              <a:rPr lang="en-US" altLang="zh-CN" sz="2800" b="1"/>
              <a:t>out.println(c.compareTo("red"));</a:t>
            </a:r>
            <a:endParaRPr lang="zh-CN" altLang="en-US" sz="2800"/>
          </a:p>
        </p:txBody>
      </p:sp>
      <p:sp>
        <p:nvSpPr>
          <p:cNvPr id="6" name="矩形 5"/>
          <p:cNvSpPr/>
          <p:nvPr/>
        </p:nvSpPr>
        <p:spPr>
          <a:xfrm>
            <a:off x="971600" y="1124744"/>
            <a:ext cx="662473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1600" y="3240849"/>
            <a:ext cx="6624736"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131840" y="2450559"/>
            <a:ext cx="1440160" cy="369332"/>
          </a:xfrm>
          <a:prstGeom prst="rect">
            <a:avLst/>
          </a:prstGeom>
          <a:noFill/>
        </p:spPr>
        <p:txBody>
          <a:bodyPr wrap="square" rtlCol="0">
            <a:spAutoFit/>
          </a:bodyPr>
          <a:lstStyle/>
          <a:p>
            <a:r>
              <a:rPr lang="en-US" altLang="zh-CN" smtClean="0">
                <a:ea typeface="宋体" panose="02010600030101010101" pitchFamily="2" charset="-122"/>
              </a:rPr>
              <a:t>JDK 1.5 </a:t>
            </a:r>
            <a:r>
              <a:rPr lang="zh-CN" altLang="en-US" smtClean="0">
                <a:ea typeface="宋体" panose="02010600030101010101" pitchFamily="2" charset="-122"/>
              </a:rPr>
              <a:t>之前</a:t>
            </a:r>
            <a:endParaRPr lang="zh-CN" altLang="en-US">
              <a:ea typeface="宋体" panose="02010600030101010101" pitchFamily="2" charset="-122"/>
            </a:endParaRPr>
          </a:p>
        </p:txBody>
      </p:sp>
      <p:sp>
        <p:nvSpPr>
          <p:cNvPr id="9" name="TextBox 8"/>
          <p:cNvSpPr txBox="1"/>
          <p:nvPr/>
        </p:nvSpPr>
        <p:spPr>
          <a:xfrm>
            <a:off x="3275856" y="4608130"/>
            <a:ext cx="1440160" cy="369332"/>
          </a:xfrm>
          <a:prstGeom prst="rect">
            <a:avLst/>
          </a:prstGeom>
          <a:noFill/>
        </p:spPr>
        <p:txBody>
          <a:bodyPr wrap="square" rtlCol="0">
            <a:spAutoFit/>
          </a:bodyPr>
          <a:lstStyle/>
          <a:p>
            <a:r>
              <a:rPr lang="en-US" altLang="zh-CN" smtClean="0">
                <a:ea typeface="宋体" panose="02010600030101010101" pitchFamily="2" charset="-122"/>
              </a:rPr>
              <a:t>JDK 1.5 </a:t>
            </a:r>
            <a:endParaRPr lang="zh-CN" altLang="en-US">
              <a:ea typeface="宋体" panose="02010600030101010101" pitchFamily="2" charset="-122"/>
            </a:endParaRPr>
          </a:p>
        </p:txBody>
      </p:sp>
      <p:sp>
        <p:nvSpPr>
          <p:cNvPr id="10" name="TextBox 9"/>
          <p:cNvSpPr txBox="1"/>
          <p:nvPr/>
        </p:nvSpPr>
        <p:spPr>
          <a:xfrm>
            <a:off x="791580" y="5301208"/>
            <a:ext cx="7560840" cy="830997"/>
          </a:xfrm>
          <a:prstGeom prst="rect">
            <a:avLst/>
          </a:prstGeom>
          <a:noFill/>
        </p:spPr>
        <p:txBody>
          <a:bodyPr wrap="square" rtlCol="0">
            <a:spAutoFit/>
          </a:bodyPr>
          <a:lstStyle/>
          <a:p>
            <a:r>
              <a:rPr lang="zh-CN" altLang="en-US" sz="2400" smtClean="0">
                <a:latin typeface="宋体" panose="02010600030101010101" pitchFamily="2" charset="-122"/>
                <a:ea typeface="宋体" panose="02010600030101010101" pitchFamily="2" charset="-122"/>
              </a:rPr>
              <a:t>体会：使用泛型的主要优点是能够在编译时而不是在运行时检测错误。</a:t>
            </a:r>
            <a:endParaRPr lang="zh-CN" altLang="en-US" sz="240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1995" y="3852917"/>
            <a:ext cx="450528" cy="4268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7763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10-2 </a:t>
            </a:r>
            <a:r>
              <a:rPr lang="zh-CN" altLang="en-US" sz="4800" smtClean="0">
                <a:solidFill>
                  <a:schemeClr val="bg1"/>
                </a:solidFill>
                <a:ea typeface="隶书" panose="02010509060101010101" pitchFamily="49" charset="-122"/>
              </a:rPr>
              <a:t>使用泛型</a:t>
            </a:r>
            <a:endParaRPr lang="zh-CN" altLang="en-US" sz="4800" dirty="0">
              <a:solidFill>
                <a:schemeClr val="bg1"/>
              </a:solidFill>
              <a:ea typeface="隶书" panose="02010509060101010101" pitchFamily="49" charset="-122"/>
            </a:endParaRPr>
          </a:p>
        </p:txBody>
      </p:sp>
    </p:spTree>
    <p:extLst>
      <p:ext uri="{BB962C8B-B14F-4D97-AF65-F5344CB8AC3E}">
        <p14:creationId xmlns:p14="http://schemas.microsoft.com/office/powerpoint/2010/main" xmlns="" val="147053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428" y="687708"/>
            <a:ext cx="3528392" cy="646331"/>
          </a:xfrm>
          <a:prstGeom prst="rect">
            <a:avLst/>
          </a:prstGeom>
          <a:noFill/>
        </p:spPr>
        <p:txBody>
          <a:bodyPr wrap="square" rtlCol="0">
            <a:spAutoFit/>
          </a:bodyPr>
          <a:lstStyle/>
          <a:p>
            <a:pPr algn="ctr"/>
            <a:r>
              <a:rPr lang="en-US" altLang="zh-CN" sz="3600" b="1" smtClean="0">
                <a:ea typeface="宋体" pitchFamily="2" charset="-122"/>
              </a:rPr>
              <a:t>10.2 </a:t>
            </a:r>
            <a:r>
              <a:rPr lang="zh-CN" altLang="en-US" sz="3600" b="1" smtClean="0">
                <a:ea typeface="宋体" pitchFamily="2" charset="-122"/>
              </a:rPr>
              <a:t>使用</a:t>
            </a:r>
            <a:r>
              <a:rPr lang="zh-CN" altLang="en-US" sz="3600" b="1" dirty="0" smtClean="0">
                <a:ea typeface="宋体" pitchFamily="2" charset="-122"/>
              </a:rPr>
              <a:t>泛型</a:t>
            </a:r>
            <a:endParaRPr lang="zh-CN" altLang="en-US" sz="3600" b="1" dirty="0">
              <a:ea typeface="宋体" pitchFamily="2" charset="-122"/>
            </a:endParaRPr>
          </a:p>
        </p:txBody>
      </p:sp>
      <p:sp>
        <p:nvSpPr>
          <p:cNvPr id="3" name="TextBox 2"/>
          <p:cNvSpPr txBox="1"/>
          <p:nvPr/>
        </p:nvSpPr>
        <p:spPr>
          <a:xfrm>
            <a:off x="234440" y="1196752"/>
            <a:ext cx="8510737" cy="5632311"/>
          </a:xfrm>
          <a:prstGeom prst="rect">
            <a:avLst/>
          </a:prstGeom>
          <a:noFill/>
        </p:spPr>
        <p:txBody>
          <a:bodyPr wrap="square" rtlCol="0">
            <a:spAutoFit/>
          </a:bodyPr>
          <a:lstStyle/>
          <a:p>
            <a:r>
              <a:rPr lang="en-US" altLang="zh-CN" sz="2400" b="1" dirty="0" smtClean="0">
                <a:solidFill>
                  <a:srgbClr val="FF0000"/>
                </a:solidFill>
                <a:ea typeface="宋体" pitchFamily="2" charset="-122"/>
                <a:cs typeface="Times New Roman" pitchFamily="18" charset="0"/>
              </a:rPr>
              <a:t>1.</a:t>
            </a:r>
            <a:r>
              <a:rPr lang="zh-CN" altLang="en-US" sz="2400" b="1" dirty="0" smtClean="0">
                <a:solidFill>
                  <a:srgbClr val="FF0000"/>
                </a:solidFill>
                <a:ea typeface="宋体" pitchFamily="2" charset="-122"/>
                <a:cs typeface="Times New Roman" pitchFamily="18" charset="0"/>
              </a:rPr>
              <a:t>泛型的声明</a:t>
            </a:r>
            <a:endParaRPr lang="en-US" altLang="zh-CN" sz="2400" b="1"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800" dirty="0" smtClean="0">
                <a:ea typeface="宋体" pitchFamily="2" charset="-122"/>
                <a:cs typeface="Times New Roman" pitchFamily="18" charset="0"/>
              </a:rPr>
              <a:t>interface List&lt;T&gt; </a:t>
            </a:r>
            <a:r>
              <a:rPr lang="zh-CN" altLang="en-US" sz="2800" dirty="0" smtClean="0">
                <a:ea typeface="宋体" pitchFamily="2" charset="-122"/>
                <a:cs typeface="Times New Roman" pitchFamily="18" charset="0"/>
              </a:rPr>
              <a:t>和 </a:t>
            </a:r>
            <a:r>
              <a:rPr lang="en-US" altLang="zh-CN" sz="2800" smtClean="0">
                <a:ea typeface="宋体" pitchFamily="2" charset="-122"/>
                <a:cs typeface="Times New Roman" pitchFamily="18" charset="0"/>
              </a:rPr>
              <a:t>class GenTest&lt;K,V</a:t>
            </a:r>
            <a:r>
              <a:rPr lang="en-US" altLang="zh-CN" sz="2800" dirty="0" smtClean="0">
                <a:ea typeface="宋体" pitchFamily="2" charset="-122"/>
                <a:cs typeface="Times New Roman" pitchFamily="18" charset="0"/>
              </a:rPr>
              <a:t>&gt; </a:t>
            </a:r>
          </a:p>
          <a:p>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其中，</a:t>
            </a:r>
            <a:r>
              <a:rPr lang="en-US" altLang="zh-CN" sz="2800" dirty="0" smtClean="0">
                <a:ea typeface="宋体" pitchFamily="2" charset="-122"/>
                <a:cs typeface="Times New Roman" pitchFamily="18" charset="0"/>
              </a:rPr>
              <a:t>T,K,V</a:t>
            </a:r>
            <a:r>
              <a:rPr lang="zh-CN" altLang="en-US" sz="2800" dirty="0" smtClean="0">
                <a:ea typeface="宋体" pitchFamily="2" charset="-122"/>
                <a:cs typeface="Times New Roman" pitchFamily="18" charset="0"/>
              </a:rPr>
              <a:t>不代表值，而是表示类型。这里使</a:t>
            </a:r>
            <a:endParaRPr lang="en-US" altLang="zh-CN" sz="2800" dirty="0" smtClean="0">
              <a:ea typeface="宋体" pitchFamily="2" charset="-122"/>
              <a:cs typeface="Times New Roman" pitchFamily="18" charset="0"/>
            </a:endParaRPr>
          </a:p>
          <a:p>
            <a:r>
              <a:rPr lang="en-US" altLang="zh-CN" sz="2800" dirty="0">
                <a:ea typeface="宋体" pitchFamily="2" charset="-122"/>
                <a:cs typeface="Times New Roman" pitchFamily="18" charset="0"/>
              </a:rPr>
              <a:t> </a:t>
            </a: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用任意字母都可以。常用</a:t>
            </a:r>
            <a:r>
              <a:rPr lang="en-US" altLang="zh-CN" sz="2800" dirty="0" smtClean="0">
                <a:ea typeface="宋体" pitchFamily="2" charset="-122"/>
                <a:cs typeface="Times New Roman" pitchFamily="18" charset="0"/>
              </a:rPr>
              <a:t>T</a:t>
            </a:r>
            <a:r>
              <a:rPr lang="zh-CN" altLang="en-US" sz="2800" dirty="0" smtClean="0">
                <a:ea typeface="宋体" pitchFamily="2" charset="-122"/>
                <a:cs typeface="Times New Roman" pitchFamily="18" charset="0"/>
              </a:rPr>
              <a:t>表示，是</a:t>
            </a:r>
            <a:r>
              <a:rPr lang="en-US" altLang="zh-CN" sz="2800" dirty="0" smtClean="0">
                <a:ea typeface="宋体" pitchFamily="2" charset="-122"/>
                <a:cs typeface="Times New Roman" pitchFamily="18" charset="0"/>
              </a:rPr>
              <a:t>Type</a:t>
            </a:r>
            <a:r>
              <a:rPr lang="zh-CN" altLang="en-US" sz="2800" dirty="0" smtClean="0">
                <a:ea typeface="宋体" pitchFamily="2" charset="-122"/>
                <a:cs typeface="Times New Roman" pitchFamily="18" charset="0"/>
              </a:rPr>
              <a:t>的缩写。</a:t>
            </a:r>
            <a:endParaRPr lang="en-US" altLang="zh-CN" sz="2800" dirty="0" smtClean="0">
              <a:ea typeface="宋体" pitchFamily="2" charset="-122"/>
              <a:cs typeface="Times New Roman" pitchFamily="18" charset="0"/>
            </a:endParaRPr>
          </a:p>
          <a:p>
            <a:r>
              <a:rPr lang="en-US" altLang="zh-CN" sz="2400" smtClean="0">
                <a:ea typeface="宋体" pitchFamily="2" charset="-122"/>
                <a:cs typeface="Times New Roman" pitchFamily="18" charset="0"/>
              </a:rPr>
              <a:t>	</a:t>
            </a:r>
            <a:endParaRPr lang="en-US" altLang="zh-CN" sz="2400" b="1" dirty="0" smtClean="0">
              <a:solidFill>
                <a:srgbClr val="FF0000"/>
              </a:solidFill>
              <a:ea typeface="宋体" pitchFamily="2" charset="-122"/>
              <a:cs typeface="Times New Roman" pitchFamily="18" charset="0"/>
            </a:endParaRPr>
          </a:p>
          <a:p>
            <a:r>
              <a:rPr lang="en-US" altLang="zh-CN" sz="2400" b="1" dirty="0" smtClean="0">
                <a:solidFill>
                  <a:srgbClr val="FF0000"/>
                </a:solidFill>
                <a:ea typeface="宋体" pitchFamily="2" charset="-122"/>
                <a:cs typeface="Times New Roman" pitchFamily="18" charset="0"/>
              </a:rPr>
              <a:t>2.</a:t>
            </a:r>
            <a:r>
              <a:rPr lang="zh-CN" altLang="en-US" sz="2400" b="1" dirty="0" smtClean="0">
                <a:solidFill>
                  <a:srgbClr val="FF0000"/>
                </a:solidFill>
                <a:ea typeface="宋体" pitchFamily="2" charset="-122"/>
                <a:cs typeface="Times New Roman" pitchFamily="18" charset="0"/>
              </a:rPr>
              <a:t>泛型的实例化：</a:t>
            </a:r>
            <a:endParaRPr lang="en-US" altLang="zh-CN" sz="2400" b="1" dirty="0" smtClean="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一定</a:t>
            </a:r>
            <a:r>
              <a:rPr lang="zh-CN" altLang="en-US" sz="2800" dirty="0">
                <a:ea typeface="宋体" pitchFamily="2" charset="-122"/>
                <a:cs typeface="Times New Roman" pitchFamily="18" charset="0"/>
              </a:rPr>
              <a:t>要</a:t>
            </a:r>
            <a:r>
              <a:rPr lang="zh-CN" altLang="en-US" sz="2800" dirty="0" smtClean="0">
                <a:ea typeface="宋体" pitchFamily="2" charset="-122"/>
                <a:cs typeface="Times New Roman" pitchFamily="18" charset="0"/>
              </a:rPr>
              <a:t>在类名后面指定类型参数的值（类型）。如：</a:t>
            </a:r>
            <a:endParaRPr lang="en-US" altLang="zh-CN" sz="2400" dirty="0" smtClean="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List&lt;String&gt; </a:t>
            </a:r>
            <a:r>
              <a:rPr lang="en-US" altLang="zh-CN" sz="2800" b="1" dirty="0" err="1" smtClean="0">
                <a:solidFill>
                  <a:srgbClr val="C00000"/>
                </a:solidFill>
                <a:ea typeface="宋体" pitchFamily="2" charset="-122"/>
                <a:cs typeface="Times New Roman" pitchFamily="18" charset="0"/>
              </a:rPr>
              <a:t>strList</a:t>
            </a:r>
            <a:r>
              <a:rPr lang="en-US" altLang="zh-CN" sz="2800" b="1" dirty="0" smtClean="0">
                <a:solidFill>
                  <a:srgbClr val="C00000"/>
                </a:solidFill>
                <a:ea typeface="宋体" pitchFamily="2" charset="-122"/>
                <a:cs typeface="Times New Roman" pitchFamily="18" charset="0"/>
              </a:rPr>
              <a:t> = new </a:t>
            </a:r>
            <a:r>
              <a:rPr lang="en-US" altLang="zh-CN" sz="2800" b="1" dirty="0" err="1" smtClean="0">
                <a:solidFill>
                  <a:srgbClr val="C00000"/>
                </a:solidFill>
                <a:ea typeface="宋体" pitchFamily="2" charset="-122"/>
                <a:cs typeface="Times New Roman" pitchFamily="18" charset="0"/>
              </a:rPr>
              <a:t>ArrayList</a:t>
            </a:r>
            <a:r>
              <a:rPr lang="en-US" altLang="zh-CN" sz="2800" b="1" dirty="0" smtClean="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       Iterator&lt;Customer&gt; iterator = </a:t>
            </a:r>
            <a:r>
              <a:rPr lang="en-US" altLang="zh-CN" sz="2800" b="1" dirty="0" err="1" smtClean="0">
                <a:solidFill>
                  <a:srgbClr val="C00000"/>
                </a:solidFill>
                <a:ea typeface="宋体" pitchFamily="2" charset="-122"/>
                <a:cs typeface="Times New Roman" pitchFamily="18" charset="0"/>
              </a:rPr>
              <a:t>customers.iterator</a:t>
            </a:r>
            <a:r>
              <a:rPr lang="en-US" altLang="zh-CN" sz="2800" b="1" dirty="0" smtClean="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smtClean="0">
                <a:solidFill>
                  <a:srgbClr val="0000FF"/>
                </a:solidFill>
                <a:ea typeface="宋体" pitchFamily="2" charset="-122"/>
                <a:cs typeface="Times New Roman" pitchFamily="18" charset="0"/>
              </a:rPr>
              <a:t>T</a:t>
            </a:r>
            <a:r>
              <a:rPr lang="zh-CN" altLang="en-US" sz="2400" dirty="0" smtClean="0">
                <a:solidFill>
                  <a:srgbClr val="0000FF"/>
                </a:solidFill>
                <a:ea typeface="宋体" pitchFamily="2" charset="-122"/>
                <a:cs typeface="Times New Roman" pitchFamily="18" charset="0"/>
              </a:rPr>
              <a:t>只能是类，不能用基本数据类型</a:t>
            </a:r>
            <a:r>
              <a:rPr lang="zh-CN" altLang="en-US" sz="2400" smtClean="0">
                <a:solidFill>
                  <a:srgbClr val="0000FF"/>
                </a:solidFill>
                <a:ea typeface="宋体" pitchFamily="2" charset="-122"/>
                <a:cs typeface="Times New Roman" pitchFamily="18" charset="0"/>
              </a:rPr>
              <a:t>填充。但可以使用包装类填充</a:t>
            </a:r>
            <a:endParaRPr lang="en-US" altLang="zh-CN" sz="2400" smtClean="0">
              <a:solidFill>
                <a:srgbClr val="0000FF"/>
              </a:solidFill>
              <a:ea typeface="宋体" pitchFamily="2" charset="-122"/>
              <a:cs typeface="Times New Roman" pitchFamily="18" charset="0"/>
            </a:endParaRPr>
          </a:p>
          <a:p>
            <a:pPr marL="914400" lvl="1" indent="-457200">
              <a:buFont typeface="Wingdings" pitchFamily="2" charset="2"/>
              <a:buChar char="Ø"/>
            </a:pPr>
            <a:r>
              <a:rPr lang="zh-CN" altLang="en-US" sz="2400" b="1">
                <a:ea typeface="宋体" pitchFamily="2" charset="-122"/>
              </a:rPr>
              <a:t>把一个集合中的内容限制为一个特定的数据类型，这就是</a:t>
            </a:r>
            <a:r>
              <a:rPr lang="en-US" altLang="zh-CN" sz="2400" b="1">
                <a:ea typeface="宋体" pitchFamily="2" charset="-122"/>
              </a:rPr>
              <a:t>generics</a:t>
            </a:r>
            <a:r>
              <a:rPr lang="zh-CN" altLang="en-US" sz="2400" b="1">
                <a:ea typeface="宋体" pitchFamily="2" charset="-122"/>
              </a:rPr>
              <a:t>背后的核心</a:t>
            </a:r>
            <a:r>
              <a:rPr lang="zh-CN" altLang="en-US" sz="2400" b="1" smtClean="0">
                <a:ea typeface="宋体" pitchFamily="2" charset="-122"/>
              </a:rPr>
              <a:t>思想</a:t>
            </a:r>
            <a:endParaRPr lang="zh-CN" altLang="en-US" sz="2400" b="1">
              <a:ea typeface="宋体" pitchFamily="2" charset="-122"/>
            </a:endParaRPr>
          </a:p>
          <a:p>
            <a:pPr marL="914400" lvl="1" indent="-457200">
              <a:buFont typeface="Wingdings" pitchFamily="2" charset="2"/>
              <a:buChar char="Ø"/>
            </a:pPr>
            <a:endParaRPr lang="en-US" altLang="zh-CN" sz="2400" dirty="0" smtClean="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152128"/>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867944126"/>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4064</TotalTime>
  <Words>1384</Words>
  <Application>Microsoft Office PowerPoint</Application>
  <PresentationFormat>全屏显示(4:3)</PresentationFormat>
  <Paragraphs>277</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PPT模板</vt:lpstr>
      <vt:lpstr>第10章 泛型</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请输出如下来两段代码有何不同</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liyuting</cp:lastModifiedBy>
  <cp:revision>467</cp:revision>
  <dcterms:created xsi:type="dcterms:W3CDTF">2012-08-05T14:09:30Z</dcterms:created>
  <dcterms:modified xsi:type="dcterms:W3CDTF">2017-10-18T01:43:52Z</dcterms:modified>
</cp:coreProperties>
</file>