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8" r:id="rId2"/>
    <p:sldId id="623" r:id="rId3"/>
    <p:sldId id="540" r:id="rId4"/>
    <p:sldId id="613" r:id="rId5"/>
    <p:sldId id="593" r:id="rId6"/>
    <p:sldId id="541" r:id="rId7"/>
    <p:sldId id="594" r:id="rId8"/>
    <p:sldId id="583" r:id="rId9"/>
    <p:sldId id="584" r:id="rId10"/>
    <p:sldId id="614" r:id="rId11"/>
    <p:sldId id="539" r:id="rId12"/>
    <p:sldId id="543" r:id="rId13"/>
    <p:sldId id="528" r:id="rId14"/>
    <p:sldId id="612" r:id="rId15"/>
    <p:sldId id="625" r:id="rId16"/>
    <p:sldId id="604" r:id="rId17"/>
    <p:sldId id="544" r:id="rId18"/>
    <p:sldId id="532" r:id="rId19"/>
    <p:sldId id="533" r:id="rId20"/>
    <p:sldId id="615" r:id="rId21"/>
    <p:sldId id="555" r:id="rId22"/>
    <p:sldId id="556" r:id="rId23"/>
    <p:sldId id="553" r:id="rId24"/>
    <p:sldId id="554" r:id="rId25"/>
    <p:sldId id="557" r:id="rId26"/>
    <p:sldId id="616" r:id="rId27"/>
    <p:sldId id="571" r:id="rId28"/>
    <p:sldId id="572" r:id="rId29"/>
    <p:sldId id="595" r:id="rId30"/>
    <p:sldId id="635" r:id="rId31"/>
    <p:sldId id="642" r:id="rId32"/>
    <p:sldId id="643" r:id="rId33"/>
    <p:sldId id="644" r:id="rId34"/>
    <p:sldId id="645" r:id="rId35"/>
    <p:sldId id="646" r:id="rId36"/>
    <p:sldId id="647" r:id="rId37"/>
    <p:sldId id="637" r:id="rId38"/>
    <p:sldId id="638" r:id="rId39"/>
    <p:sldId id="639" r:id="rId40"/>
    <p:sldId id="640" r:id="rId41"/>
    <p:sldId id="641" r:id="rId42"/>
    <p:sldId id="566" r:id="rId43"/>
    <p:sldId id="568" r:id="rId44"/>
    <p:sldId id="619" r:id="rId45"/>
    <p:sldId id="609" r:id="rId46"/>
    <p:sldId id="610" r:id="rId47"/>
    <p:sldId id="582" r:id="rId48"/>
    <p:sldId id="537" r:id="rId49"/>
    <p:sldId id="592" r:id="rId50"/>
    <p:sldId id="538" r:id="rId51"/>
    <p:sldId id="598" r:id="rId52"/>
    <p:sldId id="636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21" autoAdjust="0"/>
    <p:restoredTop sz="94660"/>
  </p:normalViewPr>
  <p:slideViewPr>
    <p:cSldViewPr>
      <p:cViewPr varScale="1">
        <p:scale>
          <a:sx n="70" d="100"/>
          <a:sy n="70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将“你好”两个字符查指定的utf-8的码表，获取对应的数字，并写入到text.txt文件中。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OutputStreamWriter osw = new OutputStreamWriter(new FileOutputStream(“text.txt”),”utf-8);</a:t>
            </a:r>
          </a:p>
          <a:p>
            <a:pPr eaLnBrk="1" hangingPunct="1"/>
            <a:r>
              <a:rPr lang="zh-CN" altLang="en-US" smtClean="0"/>
              <a:t>osw.write(“你好”);</a:t>
            </a:r>
          </a:p>
          <a:p>
            <a:pPr eaLnBrk="1" hangingPunct="1"/>
            <a:r>
              <a:rPr lang="zh-CN" altLang="en-US" smtClean="0"/>
              <a:t>osw.close();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读取硬盘上的文件数据，将获取到的数据查指定utf-8的码表来解析该数据。</a:t>
            </a:r>
          </a:p>
          <a:p>
            <a:pPr eaLnBrk="1" hangingPunct="1"/>
            <a:r>
              <a:rPr lang="zh-CN" altLang="en-US" smtClean="0"/>
              <a:t>InputStreamReader isr = new InputStreamReader(new FileInputStream(“text.txt”),”utf-8);</a:t>
            </a:r>
          </a:p>
          <a:p>
            <a:pPr eaLnBrk="1" hangingPunct="1"/>
            <a:r>
              <a:rPr lang="zh-CN" altLang="en-US" smtClean="0"/>
              <a:t>char[] buf = new char[10];</a:t>
            </a:r>
          </a:p>
          <a:p>
            <a:pPr eaLnBrk="1" hangingPunct="1"/>
            <a:r>
              <a:rPr lang="zh-CN" altLang="en-US" smtClean="0"/>
              <a:t>int num = isr.read(buf);</a:t>
            </a:r>
          </a:p>
          <a:p>
            <a:pPr eaLnBrk="1" hangingPunct="1"/>
            <a:r>
              <a:rPr lang="zh-CN" altLang="en-US" smtClean="0"/>
              <a:t>String s = new String(buf,0,num);</a:t>
            </a:r>
          </a:p>
          <a:p>
            <a:pPr eaLnBrk="1" hangingPunct="1"/>
            <a:r>
              <a:rPr lang="zh-CN" altLang="en-US" smtClean="0"/>
              <a:t>System.out.println(s);</a:t>
            </a:r>
          </a:p>
          <a:p>
            <a:pPr eaLnBrk="1" hangingPunct="1"/>
            <a:r>
              <a:rPr lang="zh-CN" altLang="en-US" smtClean="0"/>
              <a:t>传入编码表的方法都会抛出不支持编码异常(UnsupportedEncodingException);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1844824"/>
            <a:ext cx="7079134" cy="1993331"/>
          </a:xfrm>
        </p:spPr>
        <p:txBody>
          <a:bodyPr>
            <a:normAutofit/>
          </a:bodyPr>
          <a:lstStyle/>
          <a:p>
            <a:r>
              <a:rPr lang="zh-CN" altLang="en-US" sz="80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itchFamily="18" charset="0"/>
              </a:rPr>
              <a:t>11</a:t>
            </a:r>
            <a:r>
              <a:rPr lang="zh-CN" altLang="en-US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itchFamily="18" charset="0"/>
              </a:rPr>
              <a:t>章</a:t>
            </a:r>
            <a:r>
              <a:rPr lang="en-US" altLang="zh-CN" sz="8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itchFamily="18" charset="0"/>
              </a:rPr>
              <a:t>IO</a:t>
            </a:r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  <a:cs typeface="Times New Roman" pitchFamily="18" charset="0"/>
              </a:rPr>
              <a:t>流</a:t>
            </a:r>
            <a:endParaRPr lang="zh-CN" altLang="zh-CN" sz="8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讲师：李玉婷</a:t>
            </a:r>
            <a:endParaRPr lang="en-US" altLang="zh-CN" sz="4000" b="1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endParaRPr lang="zh-CN" altLang="en-US" sz="3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11-2 IO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流原理及流的分类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20017"/>
            <a:ext cx="5106194" cy="207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652120" y="4831029"/>
            <a:ext cx="32423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Google I/O </a:t>
            </a:r>
            <a:r>
              <a:rPr lang="zh-CN" altLang="en-US">
                <a:ea typeface="宋体" panose="02010600030101010101" pitchFamily="2" charset="-122"/>
              </a:rPr>
              <a:t>寓为“开放中创新”</a:t>
            </a:r>
            <a:r>
              <a:rPr lang="en-US" altLang="zh-CN">
                <a:ea typeface="宋体" panose="02010600030101010101" pitchFamily="2" charset="-122"/>
              </a:rPr>
              <a:t>(Innovation in the Open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Input/Output</a:t>
            </a:r>
          </a:p>
          <a:p>
            <a:r>
              <a:rPr lang="zh-CN" altLang="en-US" smtClean="0">
                <a:ea typeface="宋体" panose="02010600030101010101" pitchFamily="2" charset="-122"/>
              </a:rPr>
              <a:t>二进制</a:t>
            </a:r>
            <a:r>
              <a:rPr lang="en-US" altLang="zh-CN" smtClean="0">
                <a:ea typeface="宋体" panose="02010600030101010101" pitchFamily="2" charset="-122"/>
              </a:rPr>
              <a:t>1,0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55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15816" y="836712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smtClean="0">
                <a:latin typeface="+mn-lt"/>
                <a:cs typeface="Times New Roman" pitchFamily="18" charset="0"/>
              </a:rPr>
              <a:t>流原理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1520" y="1916832"/>
            <a:ext cx="871296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lvl="0" indent="-457200" eaLnBrk="1" hangingPunct="1">
              <a:buFont typeface="Wingdings" panose="05000000000000000000" pitchFamily="2" charset="2"/>
              <a:buChar char="l"/>
            </a:pPr>
            <a:r>
              <a:rPr kumimoji="1" lang="en-US" altLang="zh-CN"/>
              <a:t>I/O</a:t>
            </a:r>
            <a:r>
              <a:rPr kumimoji="1" lang="zh-CN" altLang="en-US"/>
              <a:t>是</a:t>
            </a:r>
            <a:r>
              <a:rPr kumimoji="1" lang="en-US" altLang="zh-CN"/>
              <a:t>Input/Output</a:t>
            </a:r>
            <a:r>
              <a:rPr kumimoji="1" lang="zh-CN" altLang="en-US"/>
              <a:t>的缩写， </a:t>
            </a:r>
            <a:r>
              <a:rPr kumimoji="1" lang="en-US" altLang="zh-CN"/>
              <a:t>I/O</a:t>
            </a:r>
            <a:r>
              <a:rPr kumimoji="1" lang="zh-CN" altLang="en-US"/>
              <a:t>技术是非常实用的</a:t>
            </a:r>
            <a:r>
              <a:rPr kumimoji="1" lang="zh-CN" altLang="en-US" smtClean="0"/>
              <a:t>技术，用于</a:t>
            </a:r>
            <a:r>
              <a:rPr lang="zh-CN" altLang="en-US" smtClean="0"/>
              <a:t>处理</a:t>
            </a:r>
            <a:r>
              <a:rPr lang="zh-CN" altLang="en-US"/>
              <a:t>设备之间的数据传输。</a:t>
            </a:r>
            <a:r>
              <a:rPr kumimoji="1" lang="zh-CN" altLang="en-US"/>
              <a:t>如读</a:t>
            </a:r>
            <a:r>
              <a:rPr kumimoji="1" lang="en-US" altLang="zh-CN"/>
              <a:t>/</a:t>
            </a:r>
            <a:r>
              <a:rPr kumimoji="1" lang="zh-CN" altLang="en-US"/>
              <a:t>写文件，网络</a:t>
            </a:r>
            <a:r>
              <a:rPr kumimoji="1" lang="zh-CN" altLang="en-US" smtClean="0"/>
              <a:t>通讯等</a:t>
            </a:r>
            <a:r>
              <a:rPr kumimoji="1" lang="zh-CN" altLang="en-US"/>
              <a:t>。</a:t>
            </a: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程序中，对于数据的输入/输出操作</a:t>
            </a:r>
            <a:r>
              <a:rPr lang="zh-CN" altLang="en-US" dirty="0" smtClean="0">
                <a:latin typeface="+mn-lt"/>
              </a:rPr>
              <a:t>以</a:t>
            </a:r>
            <a:r>
              <a:rPr lang="en-US" altLang="zh-CN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 smtClean="0">
                <a:latin typeface="+mn-lt"/>
              </a:rPr>
              <a:t>” </a:t>
            </a:r>
            <a:r>
              <a:rPr lang="zh-CN" altLang="en-US" dirty="0" smtClean="0">
                <a:latin typeface="+mn-lt"/>
              </a:rPr>
              <a:t>的方式</a:t>
            </a:r>
            <a:r>
              <a:rPr lang="zh-CN" altLang="en-US" dirty="0">
                <a:latin typeface="+mn-lt"/>
              </a:rPr>
              <a:t>进行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.io包下提供了各种“流”类和接口，用以获取不同种类的数据，并通过标准的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输入或输出数据。</a:t>
            </a:r>
          </a:p>
        </p:txBody>
      </p:sp>
    </p:spTree>
    <p:extLst>
      <p:ext uri="{BB962C8B-B14F-4D97-AF65-F5344CB8AC3E}">
        <p14:creationId xmlns:p14="http://schemas.microsoft.com/office/powerpoint/2010/main" xmlns="" val="37044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915816" y="838453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itchFamily="18" charset="0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input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读取外部数据（磁盘、光盘等存储设备的数据）到程序（内存）中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将程序（内存）数据输出到磁盘、光盘等存储设备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71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流的分类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操作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数据单位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字节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(8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，字符流</a:t>
            </a: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(16 bit)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  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数据流的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流向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输入流，输出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endParaRPr lang="zh-CN" altLang="en-US" sz="2600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按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流的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角色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的不同分为：</a:t>
            </a:r>
            <a:r>
              <a:rPr lang="zh-CN" altLang="en-US" sz="2600" b="1" dirty="0">
                <a:ea typeface="宋体" pitchFamily="2" charset="-122"/>
                <a:cs typeface="Times New Roman" pitchFamily="18" charset="0"/>
              </a:rPr>
              <a:t>节点流，处理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2600" b="1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3067894"/>
              </p:ext>
            </p:extLst>
          </p:nvPr>
        </p:nvGraphicFramePr>
        <p:xfrm>
          <a:off x="899592" y="3140968"/>
          <a:ext cx="6984776" cy="1584176"/>
        </p:xfrm>
        <a:graphic>
          <a:graphicData uri="http://schemas.openxmlformats.org/drawingml/2006/table">
            <a:tbl>
              <a:tblPr/>
              <a:tblGrid>
                <a:gridCol w="2327131"/>
                <a:gridCol w="2328823"/>
                <a:gridCol w="2328822"/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字节流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字符流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InputStream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OutputStream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由这四个类派生出来的子类名称都是以其父类名作为子类名后缀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93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051720" y="2276872"/>
            <a:ext cx="4637321" cy="1368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1720" y="2564904"/>
            <a:ext cx="4637321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89041" y="2060848"/>
            <a:ext cx="151216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ea typeface="宋体" panose="02010600030101010101" pitchFamily="2" charset="-122"/>
              </a:rPr>
              <a:t>程序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899592" y="1988840"/>
            <a:ext cx="1152128" cy="1944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ea typeface="宋体" panose="02010600030101010101" pitchFamily="2" charset="-122"/>
              </a:rPr>
              <a:t>数据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339752" y="2060848"/>
            <a:ext cx="396044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52120" y="14127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输入流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339752" y="3933056"/>
            <a:ext cx="41764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52120" y="42210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输出流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1720" y="2852936"/>
            <a:ext cx="463732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195736" y="2996952"/>
            <a:ext cx="93610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5536" y="4797152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按照数据单位：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字节</a:t>
            </a:r>
            <a:r>
              <a:rPr lang="zh-CN" altLang="en-US" smtClean="0">
                <a:ea typeface="宋体" panose="02010600030101010101" pitchFamily="2" charset="-122"/>
              </a:rPr>
              <a:t>流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字符流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499992" y="2996952"/>
            <a:ext cx="216024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0380" y="4797152"/>
            <a:ext cx="423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节点流：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FileInputStream/FileOutputSteam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FileReader/FileWriter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563888" y="3284985"/>
            <a:ext cx="144016" cy="188149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779912" y="3501008"/>
            <a:ext cx="144016" cy="148081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1840" y="5166484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处理流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88955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ea typeface="宋体" panose="02010600030101010101" pitchFamily="2" charset="-122"/>
              </a:rPr>
              <a:t>流的分类</a:t>
            </a:r>
            <a:endParaRPr lang="zh-CN" altLang="en-US" sz="28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81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07704" y="3068960"/>
            <a:ext cx="5400106" cy="12241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07704" y="3325634"/>
            <a:ext cx="5400106" cy="75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780928"/>
            <a:ext cx="115212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3256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7307810" y="2636912"/>
            <a:ext cx="1152128" cy="19442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8936" y="35103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文件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07704" y="3510300"/>
            <a:ext cx="54001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91880" y="2636912"/>
            <a:ext cx="252028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9912" y="21328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输出流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707904" y="4869160"/>
            <a:ext cx="23762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输入流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300192" y="3694966"/>
            <a:ext cx="648072" cy="182226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2280" y="538250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92D050"/>
                </a:solidFill>
              </a:rPr>
              <a:t>字节流</a:t>
            </a:r>
            <a:endParaRPr lang="en-US" altLang="zh-CN" smtClean="0">
              <a:solidFill>
                <a:srgbClr val="92D050"/>
              </a:solidFill>
            </a:endParaRPr>
          </a:p>
          <a:p>
            <a:r>
              <a:rPr lang="zh-CN" altLang="en-US">
                <a:solidFill>
                  <a:srgbClr val="92D050"/>
                </a:solidFill>
              </a:rPr>
              <a:t>字符流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752" y="3694966"/>
            <a:ext cx="648072" cy="201070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5696" y="570567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B0F0"/>
                </a:solidFill>
              </a:rPr>
              <a:t>节点流</a:t>
            </a:r>
            <a:endParaRPr lang="zh-CN" altLang="en-US">
              <a:solidFill>
                <a:srgbClr val="00B0F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3347864" y="3933056"/>
            <a:ext cx="144016" cy="177261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3131840" y="4149080"/>
            <a:ext cx="216024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31840" y="57056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B0F0"/>
                </a:solidFill>
              </a:rPr>
              <a:t>处理流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87824" y="1052736"/>
            <a:ext cx="363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流的分类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1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流体系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45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467675"/>
            <a:ext cx="857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节点流可以从一个特定的</a:t>
            </a:r>
            <a:r>
              <a:rPr lang="zh-CN" altLang="en-US" dirty="0" smtClean="0"/>
              <a:t>数据源读写数据</a:t>
            </a:r>
            <a:endParaRPr lang="zh-CN" altLang="en-US" dirty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87129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dirty="0"/>
              <a:t>处理流是“连接”在已存在的流（节点流或处理流）之上，通过对数据的处理为程序提供更为强大的读写功能。</a:t>
            </a:r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394350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958011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97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Reader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是所有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read(byte[] b)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read(byte[] b,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read(char [] c)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read(char [] c,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程序中打开的文件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显式关闭文件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IO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资源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11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&amp; Writer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也非常相似：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err="1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cbuf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buff,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flush();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oid close();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需要先刷新，再关闭此流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因为字符流直接以字符作为操作单位，所以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Writer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可以用字符串来替换字符数组，即以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对象作为参数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515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772424" cy="71238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5718" y="44624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920552"/>
            <a:ext cx="145536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908720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899776" y="2420888"/>
            <a:ext cx="96836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948264" y="2420888"/>
            <a:ext cx="9361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951345" y="2420888"/>
            <a:ext cx="852903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8013450" y="2420888"/>
            <a:ext cx="73501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429000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890449" y="4243927"/>
            <a:ext cx="982318" cy="4559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4222587"/>
            <a:ext cx="929716" cy="414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228965"/>
            <a:ext cx="596863" cy="4076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4206563"/>
            <a:ext cx="669388" cy="5522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080346" y="4246349"/>
            <a:ext cx="973610" cy="39023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173668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44958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699146" y="5877271"/>
            <a:ext cx="642973" cy="6567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771249" y="5877272"/>
            <a:ext cx="81054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51169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101491" y="5863217"/>
            <a:ext cx="7939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301875" y="5877272"/>
            <a:ext cx="64680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464439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226633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955467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发展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972944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94136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13261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28225" y="2460555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68098" y="2460555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49725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52120" y="3504467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41415" y="4286197"/>
            <a:ext cx="932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160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045353" y="4290674"/>
            <a:ext cx="1043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类的结构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884368" y="4293096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55329" y="427219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24788" y="4212377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464439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322977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5065" y="5901292"/>
            <a:ext cx="9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IO/NIO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081579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771249" y="5949280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07353" y="5949280"/>
            <a:ext cx="74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462133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177923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54625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864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新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124744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124744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6278876" y="1368407"/>
            <a:ext cx="0" cy="105248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383960" y="1882928"/>
            <a:ext cx="1456572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529953" y="1882929"/>
            <a:ext cx="1851004" cy="537959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578947" y="2437978"/>
            <a:ext cx="3957616" cy="1366106"/>
          </a:xfrm>
          <a:prstGeom prst="bentConnector3">
            <a:avLst>
              <a:gd name="adj1" fmla="val 99658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629784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23840" y="3086158"/>
            <a:ext cx="382879" cy="1932657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815401" y="3612798"/>
            <a:ext cx="385301" cy="8818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80711" y="3054346"/>
            <a:ext cx="361539" cy="197494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61478" y="3548521"/>
            <a:ext cx="367917" cy="99297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951495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4082776" y="3999159"/>
            <a:ext cx="583178" cy="3173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501494" y="4417877"/>
            <a:ext cx="583178" cy="233561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45105" y="4847432"/>
            <a:ext cx="569123" cy="146244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76141" y="5292524"/>
            <a:ext cx="583178" cy="58631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777116" y="5477867"/>
            <a:ext cx="583178" cy="21563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99173" y="5055810"/>
            <a:ext cx="583177" cy="10597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553883" y="4701099"/>
            <a:ext cx="624087" cy="1810075"/>
          </a:xfrm>
          <a:prstGeom prst="bentConnector3">
            <a:avLst>
              <a:gd name="adj1" fmla="val 45626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937390" y="4317592"/>
            <a:ext cx="583178" cy="253618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580756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870549" y="4564216"/>
            <a:ext cx="10054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416316" y="1894647"/>
            <a:ext cx="0" cy="5262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1421514"/>
            <a:ext cx="646804" cy="3585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65483" y="2924944"/>
            <a:ext cx="646804" cy="38178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305068" y="2420126"/>
            <a:ext cx="1134583" cy="37898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269066" y="3429000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33608" y="4009421"/>
            <a:ext cx="1009380" cy="5324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1441528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294643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528" y="2442374"/>
            <a:ext cx="1098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23528" y="350100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431538" y="3996353"/>
            <a:ext cx="972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Lambda</a:t>
            </a:r>
          </a:p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表达式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1610806"/>
            <a:ext cx="783230" cy="290267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115708"/>
            <a:ext cx="783230" cy="139776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  <a:endCxn id="202" idx="3"/>
          </p:cNvCxnSpPr>
          <p:nvPr/>
        </p:nvCxnSpPr>
        <p:spPr>
          <a:xfrm rot="10800000">
            <a:off x="1422106" y="2611652"/>
            <a:ext cx="676018" cy="1894203"/>
          </a:xfrm>
          <a:prstGeom prst="bentConnector3">
            <a:avLst>
              <a:gd name="adj1" fmla="val 5403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  <a:endCxn id="198" idx="3"/>
          </p:cNvCxnSpPr>
          <p:nvPr/>
        </p:nvCxnSpPr>
        <p:spPr>
          <a:xfrm rot="10800000">
            <a:off x="1330373" y="3633902"/>
            <a:ext cx="793357" cy="87957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>
            <a:off x="1403648" y="4288742"/>
            <a:ext cx="694476" cy="217113"/>
          </a:xfrm>
          <a:prstGeom prst="bentConnector3">
            <a:avLst>
              <a:gd name="adj1" fmla="val 5393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098124" y="2831450"/>
            <a:ext cx="1190599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>
            <a:off x="3316118" y="3030178"/>
            <a:ext cx="558584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155474" y="287819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IDEA </a:t>
            </a:r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8397654" y="3219269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09765" y="3212976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数据结构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605566" y="3228445"/>
            <a:ext cx="566834" cy="61035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17677" y="3228445"/>
            <a:ext cx="698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排序算法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8" name="肘形连接符 17"/>
          <p:cNvCxnSpPr>
            <a:stCxn id="107" idx="2"/>
            <a:endCxn id="121" idx="0"/>
          </p:cNvCxnSpPr>
          <p:nvPr/>
        </p:nvCxnSpPr>
        <p:spPr>
          <a:xfrm rot="16200000" flipH="1">
            <a:off x="8347848" y="2886045"/>
            <a:ext cx="366333" cy="30011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4097976" y="2425090"/>
            <a:ext cx="690048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041415" y="2484657"/>
            <a:ext cx="818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关键字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1" name="肘形连接符 10"/>
          <p:cNvCxnSpPr/>
          <p:nvPr/>
        </p:nvCxnSpPr>
        <p:spPr>
          <a:xfrm rot="5400000">
            <a:off x="4816564" y="952188"/>
            <a:ext cx="1084322" cy="1861482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圆角矩形 207"/>
          <p:cNvSpPr/>
          <p:nvPr/>
        </p:nvSpPr>
        <p:spPr>
          <a:xfrm>
            <a:off x="565723" y="1882049"/>
            <a:ext cx="793467" cy="3868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40931" y="1938318"/>
            <a:ext cx="84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ea typeface="宋体" pitchFamily="2" charset="-122"/>
                <a:cs typeface="Times New Roman" pitchFamily="18" charset="0"/>
              </a:rPr>
              <a:t>元注解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4" name="肘形连接符 213"/>
          <p:cNvCxnSpPr>
            <a:stCxn id="151" idx="1"/>
            <a:endCxn id="210" idx="3"/>
          </p:cNvCxnSpPr>
          <p:nvPr/>
        </p:nvCxnSpPr>
        <p:spPr>
          <a:xfrm rot="10800000">
            <a:off x="1389986" y="2107596"/>
            <a:ext cx="708139" cy="2398259"/>
          </a:xfrm>
          <a:prstGeom prst="bentConnector3">
            <a:avLst>
              <a:gd name="adj1" fmla="val 5192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肘形连接符 243"/>
          <p:cNvCxnSpPr>
            <a:stCxn id="107" idx="2"/>
            <a:endCxn id="128" idx="0"/>
          </p:cNvCxnSpPr>
          <p:nvPr/>
        </p:nvCxnSpPr>
        <p:spPr>
          <a:xfrm rot="5400000">
            <a:off x="7947216" y="2794703"/>
            <a:ext cx="375509" cy="4919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圆角矩形 264"/>
          <p:cNvSpPr/>
          <p:nvPr/>
        </p:nvSpPr>
        <p:spPr>
          <a:xfrm>
            <a:off x="261245" y="4657144"/>
            <a:ext cx="1061306" cy="4098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24606" y="4692769"/>
            <a:ext cx="113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Stream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9" name="圆角矩形 268"/>
          <p:cNvSpPr/>
          <p:nvPr/>
        </p:nvSpPr>
        <p:spPr>
          <a:xfrm>
            <a:off x="224606" y="5157600"/>
            <a:ext cx="1061306" cy="5665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253843" y="5148481"/>
            <a:ext cx="11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ea typeface="宋体" pitchFamily="2" charset="-122"/>
                <a:cs typeface="Times New Roman" pitchFamily="18" charset="0"/>
              </a:rPr>
              <a:t>Date/Time API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72" name="肘形连接符 271"/>
          <p:cNvCxnSpPr>
            <a:stCxn id="151" idx="1"/>
            <a:endCxn id="260" idx="3"/>
          </p:cNvCxnSpPr>
          <p:nvPr/>
        </p:nvCxnSpPr>
        <p:spPr>
          <a:xfrm rot="10800000" flipV="1">
            <a:off x="1359190" y="4505854"/>
            <a:ext cx="738934" cy="356192"/>
          </a:xfrm>
          <a:prstGeom prst="bentConnector3">
            <a:avLst>
              <a:gd name="adj1" fmla="val 51847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151" idx="1"/>
            <a:endCxn id="270" idx="3"/>
          </p:cNvCxnSpPr>
          <p:nvPr/>
        </p:nvCxnSpPr>
        <p:spPr>
          <a:xfrm rot="10800000" flipV="1">
            <a:off x="1388428" y="4505853"/>
            <a:ext cx="709697" cy="935015"/>
          </a:xfrm>
          <a:prstGeom prst="bentConnector3">
            <a:avLst>
              <a:gd name="adj1" fmla="val 51923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74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节点流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(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文件流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)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554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1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+mn-lt"/>
                <a:cs typeface="Times New Roman" pitchFamily="18" charset="0"/>
              </a:rPr>
              <a:t>读取</a:t>
            </a:r>
            <a:r>
              <a:rPr lang="zh-CN" altLang="en-US" b="1" dirty="0">
                <a:latin typeface="+mn-lt"/>
                <a:cs typeface="Times New Roman" pitchFamily="18" charset="0"/>
              </a:rPr>
              <a:t>文件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61402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1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建立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一个流对象，将已存在的一个文件加载进流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(“Test.txt”);</a:t>
            </a:r>
          </a:p>
          <a:p>
            <a:pPr marL="457200" indent="-457200" eaLnBrk="1" hangingPunct="1">
              <a:buFont typeface="Wingdings" pitchFamily="2" charset="2"/>
              <a:buChar char="Ø"/>
            </a:pP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2.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创建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一个临时存放数据的数组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char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itchFamily="18" charset="0"/>
              </a:rPr>
              <a:t>3.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调用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流对象的读取方法将流中的数据读入到数组中。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);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741143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776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752" y="764704"/>
            <a:ext cx="880973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("c:\\test.txt");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char[]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= new char[1024];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int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 0;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while((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=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fr.read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))!=-1){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(new String(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buf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,0,len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));}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("read-Exception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());}</a:t>
            </a:r>
            <a:endParaRPr lang="en-US" altLang="zh-CN" sz="2400" dirty="0">
              <a:latin typeface="+mn-lt"/>
              <a:cs typeface="Times New Roman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if(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!=null){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	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fr.close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}catch (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</a:t>
            </a:r>
            <a:r>
              <a:rPr lang="en-US" altLang="zh-CN" sz="2400" dirty="0" err="1" smtClean="0">
                <a:latin typeface="+mn-lt"/>
                <a:cs typeface="Times New Roman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("close-Exception :"+</a:t>
            </a:r>
            <a:r>
              <a:rPr lang="en-US" altLang="zh-CN" sz="2400" dirty="0" err="1">
                <a:latin typeface="+mn-lt"/>
                <a:cs typeface="Times New Roman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itchFamily="18" charset="0"/>
              </a:rPr>
              <a:t>			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} } }</a:t>
            </a:r>
            <a:endParaRPr lang="en-US" altLang="zh-CN" sz="2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265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70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</a:t>
            </a:r>
            <a:r>
              <a:rPr lang="zh-CN" altLang="en-US" b="1" dirty="0" smtClean="0">
                <a:latin typeface="+mn-lt"/>
              </a:rPr>
              <a:t>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539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</a:rPr>
              <a:t>1.</a:t>
            </a:r>
            <a:r>
              <a:rPr lang="zh-CN" altLang="en-US" sz="2400" dirty="0" smtClean="0">
                <a:latin typeface="+mn-lt"/>
              </a:rPr>
              <a:t>创建</a:t>
            </a:r>
            <a:r>
              <a:rPr lang="zh-CN" altLang="en-US" sz="2400" dirty="0">
                <a:latin typeface="+mn-lt"/>
              </a:rPr>
              <a:t>流对象，建立数据存放文件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2.</a:t>
            </a:r>
            <a:r>
              <a:rPr lang="zh-CN" altLang="en-US" sz="2400" dirty="0" smtClean="0">
                <a:latin typeface="+mn-lt"/>
              </a:rPr>
              <a:t>调用</a:t>
            </a:r>
            <a:r>
              <a:rPr lang="zh-CN" altLang="en-US" sz="2400" dirty="0">
                <a:latin typeface="+mn-lt"/>
              </a:rPr>
              <a:t>流对象的写入方法，将数据写入流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3.</a:t>
            </a:r>
            <a:r>
              <a:rPr lang="zh-CN" altLang="en-US" sz="2400" dirty="0" smtClean="0">
                <a:latin typeface="+mn-lt"/>
              </a:rPr>
              <a:t>关闭</a:t>
            </a:r>
            <a:r>
              <a:rPr lang="zh-CN" altLang="en-US" sz="2400" dirty="0">
                <a:latin typeface="+mn-lt"/>
              </a:rPr>
              <a:t>流资源，并将流中的数据清空到文件中。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();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813799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文件流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85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 smtClean="0">
                <a:latin typeface="+mn-lt"/>
              </a:rPr>
              <a:t>());}</a:t>
            </a:r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447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定义</a:t>
            </a:r>
            <a:r>
              <a:rPr lang="zh-CN" altLang="en-US" sz="2400" dirty="0"/>
              <a:t>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个文件时</a:t>
            </a:r>
            <a:r>
              <a:rPr lang="zh-CN" altLang="en-US" sz="2400"/>
              <a:t>，</a:t>
            </a:r>
            <a:r>
              <a:rPr lang="zh-CN" altLang="en-US" sz="2400" smtClean="0"/>
              <a:t>如果使用构造器</a:t>
            </a:r>
            <a:r>
              <a:rPr lang="en-US" altLang="zh-CN" sz="2400"/>
              <a:t>FileOutputStream(file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，则目录</a:t>
            </a:r>
            <a:r>
              <a:rPr lang="zh-CN" altLang="en-US" sz="2400" dirty="0"/>
              <a:t>下有同名文件将被</a:t>
            </a:r>
            <a:r>
              <a:rPr lang="zh-CN" altLang="en-US" sz="2400"/>
              <a:t>覆盖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smtClean="0"/>
              <a:t>如果使用构造器</a:t>
            </a:r>
            <a:r>
              <a:rPr lang="en-US" altLang="zh-CN" sz="2400"/>
              <a:t>FileOutputStream(file,true</a:t>
            </a:r>
            <a:r>
              <a:rPr lang="en-US" altLang="zh-CN" sz="2400" smtClean="0"/>
              <a:t>)</a:t>
            </a:r>
            <a:r>
              <a:rPr lang="zh-CN" altLang="en-US" sz="2400" smtClean="0"/>
              <a:t>，则目录下的同名文件不会被覆盖，在文件内容末尾追加内容。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</a:t>
            </a:r>
            <a:r>
              <a:rPr lang="zh-CN" altLang="en-US" sz="2400"/>
              <a:t>，</a:t>
            </a:r>
            <a:r>
              <a:rPr lang="zh-CN" altLang="en-US" sz="2400" smtClean="0"/>
              <a:t>否则报异常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79983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缓冲流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5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</a:rPr>
              <a:t>处理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流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之一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：缓冲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为了提高数据读写的速度，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提供了带缓冲功能的流类，在使用这些流类时，会创建一个内部缓冲区数组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根据数据操作单位可以把缓冲流分为：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缓冲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流要“套接”在相应的节点流之上，对读写的数据提供了缓冲的功能，提高了读写的效率，同时增加了一些新的方法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对于输出的缓冲流，写出的数据会先在内存中缓存，使用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会使内存中的数据立刻写出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1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step1: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创建缓冲流对象：它是过滤流，是对节点流的包装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\\source.txt"));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\\destBF.txt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null;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一次读取字符文本文件的一行字符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bw.write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一次写入一行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字符串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写入行分隔符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刷新缓冲区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finally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step3: 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流对象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!= null)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会自动关闭它所包装的底层节点流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!=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null)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e)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6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500" dirty="0" smtClean="0">
                <a:ea typeface="宋体" pitchFamily="2" charset="-122"/>
              </a:rPr>
              <a:t>分别使用节点流：</a:t>
            </a:r>
            <a:r>
              <a:rPr lang="en-US" altLang="zh-CN" sz="2500" dirty="0" err="1" smtClean="0">
                <a:ea typeface="宋体" pitchFamily="2" charset="-122"/>
              </a:rPr>
              <a:t>FileInputStream</a:t>
            </a:r>
            <a:r>
              <a:rPr lang="zh-CN" altLang="en-US" sz="2500" dirty="0" smtClean="0">
                <a:ea typeface="宋体" pitchFamily="2" charset="-122"/>
              </a:rPr>
              <a:t>、</a:t>
            </a:r>
            <a:r>
              <a:rPr lang="en-US" altLang="zh-CN" sz="2500" dirty="0" err="1" smtClean="0">
                <a:ea typeface="宋体" pitchFamily="2" charset="-122"/>
              </a:rPr>
              <a:t>FileOutputStream</a:t>
            </a:r>
            <a:r>
              <a:rPr lang="zh-CN" altLang="en-US" sz="2500" dirty="0" smtClean="0">
                <a:ea typeface="宋体" pitchFamily="2" charset="-122"/>
              </a:rPr>
              <a:t>和缓冲流：</a:t>
            </a:r>
            <a:r>
              <a:rPr lang="en-US" altLang="zh-CN" sz="2500" dirty="0" err="1" smtClean="0">
                <a:ea typeface="宋体" pitchFamily="2" charset="-122"/>
              </a:rPr>
              <a:t>BufferedInputStream</a:t>
            </a:r>
            <a:r>
              <a:rPr lang="zh-CN" altLang="en-US" sz="2500" dirty="0" smtClean="0">
                <a:ea typeface="宋体" pitchFamily="2" charset="-122"/>
              </a:rPr>
              <a:t>、</a:t>
            </a:r>
            <a:r>
              <a:rPr lang="en-US" altLang="zh-CN" sz="2500" dirty="0" err="1" smtClean="0">
                <a:ea typeface="宋体" pitchFamily="2" charset="-122"/>
              </a:rPr>
              <a:t>BufferedOutputStream</a:t>
            </a:r>
            <a:r>
              <a:rPr lang="zh-CN" altLang="en-US" sz="2500" dirty="0" smtClean="0">
                <a:ea typeface="宋体" pitchFamily="2" charset="-122"/>
              </a:rPr>
              <a:t>实现文本文件</a:t>
            </a:r>
            <a:r>
              <a:rPr lang="en-US" altLang="zh-CN" sz="2500" dirty="0" smtClean="0">
                <a:ea typeface="宋体" pitchFamily="2" charset="-122"/>
              </a:rPr>
              <a:t>/</a:t>
            </a:r>
            <a:r>
              <a:rPr lang="zh-CN" altLang="en-US" sz="2500" dirty="0" smtClean="0">
                <a:ea typeface="宋体" pitchFamily="2" charset="-122"/>
              </a:rPr>
              <a:t>图片</a:t>
            </a:r>
            <a:r>
              <a:rPr lang="en-US" altLang="zh-CN" sz="2500" dirty="0" smtClean="0">
                <a:ea typeface="宋体" pitchFamily="2" charset="-122"/>
              </a:rPr>
              <a:t>/</a:t>
            </a:r>
            <a:r>
              <a:rPr lang="zh-CN" altLang="en-US" sz="2500" dirty="0" smtClean="0">
                <a:ea typeface="宋体" pitchFamily="2" charset="-122"/>
              </a:rPr>
              <a:t>视频文件的复制。并比较二者在数据复制方面的效率</a:t>
            </a:r>
            <a:endParaRPr lang="zh-CN" altLang="en-US" sz="25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02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0"/>
            <a:ext cx="3672408" cy="7647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136904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11.1 java.io.File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的使用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11.2 IO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原理及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流的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分类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11.3 </a:t>
            </a:r>
            <a:r>
              <a:rPr lang="zh-CN" altLang="en-US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节点流</a:t>
            </a:r>
            <a:r>
              <a:rPr lang="en-US" altLang="zh-CN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或文件流</a:t>
            </a:r>
            <a:r>
              <a:rPr lang="en-US" altLang="zh-CN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FileInputStream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FileOutputStream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FileReader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FileWriter</a:t>
            </a:r>
            <a:endParaRPr lang="en-US" altLang="zh-CN" sz="29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11.4 </a:t>
            </a:r>
            <a:r>
              <a:rPr lang="zh-CN" altLang="en-US" sz="3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缓冲</a:t>
            </a:r>
            <a:r>
              <a:rPr lang="zh-CN" altLang="en-US" sz="3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3400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BufferedInputStream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BufferedOutputStream</a:t>
            </a:r>
            <a:r>
              <a:rPr lang="en-US" altLang="zh-CN" sz="29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9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/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BufferedWriter</a:t>
            </a:r>
            <a:endParaRPr lang="en-US" altLang="zh-CN" sz="29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11.5 </a:t>
            </a:r>
            <a:r>
              <a:rPr lang="zh-CN" altLang="en-US" sz="3400" b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转换</a:t>
            </a:r>
            <a:r>
              <a:rPr lang="zh-CN" altLang="en-US" sz="3400" b="1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9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900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11.6 </a:t>
            </a:r>
            <a:r>
              <a:rPr lang="zh-CN" altLang="en-US" sz="3400" b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标准</a:t>
            </a: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3400" b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输出</a:t>
            </a:r>
            <a:r>
              <a:rPr lang="zh-CN" altLang="en-US" sz="3400" b="1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流（了解</a:t>
            </a:r>
            <a:r>
              <a:rPr lang="zh-CN" altLang="en-US" sz="3400" b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3400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11.7 </a:t>
            </a:r>
            <a:r>
              <a:rPr lang="zh-CN" altLang="en-US" sz="3400" b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打印</a:t>
            </a:r>
            <a:r>
              <a:rPr lang="zh-CN" altLang="en-US" sz="3400" b="1" dirty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流（了解）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900" b="1" dirty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9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11.8 </a:t>
            </a:r>
            <a:r>
              <a:rPr lang="zh-CN" altLang="en-US" sz="3400" b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数据流</a:t>
            </a:r>
            <a:r>
              <a:rPr lang="zh-CN" altLang="en-US" sz="34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（了解）</a:t>
            </a:r>
            <a:endParaRPr lang="en-US" altLang="zh-CN" sz="3400" b="1" dirty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DataInputStream</a:t>
            </a:r>
            <a:r>
              <a:rPr lang="en-US" altLang="zh-CN" sz="2900" b="1" dirty="0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 smtClean="0">
                <a:solidFill>
                  <a:srgbClr val="92D050"/>
                </a:solidFill>
                <a:ea typeface="宋体" pitchFamily="2" charset="-122"/>
                <a:cs typeface="Times New Roman" pitchFamily="18" charset="0"/>
              </a:rPr>
              <a:t>DataOutputStream</a:t>
            </a:r>
            <a:endParaRPr lang="en-US" altLang="zh-CN" sz="2900" b="1" dirty="0" smtClean="0">
              <a:solidFill>
                <a:srgbClr val="92D05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11.9 </a:t>
            </a:r>
            <a:r>
              <a:rPr lang="zh-CN" altLang="en-US" sz="3400" b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流</a:t>
            </a:r>
            <a:r>
              <a:rPr lang="en-US" altLang="zh-CN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  ----</a:t>
            </a:r>
            <a:r>
              <a:rPr lang="zh-CN" altLang="en-US" sz="34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涉及序列化、反序列化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en-US" altLang="zh-CN" sz="2900" b="1" dirty="0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  /  </a:t>
            </a:r>
            <a:r>
              <a:rPr lang="en-US" altLang="zh-CN" sz="2900" b="1" dirty="0" err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sz="2900" b="1" dirty="0" smtClean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3400" b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11.10 </a:t>
            </a:r>
            <a:r>
              <a:rPr lang="zh-CN" altLang="en-US" sz="3400" b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随机存取</a:t>
            </a:r>
            <a:r>
              <a:rPr lang="zh-CN" altLang="en-US" sz="3400" b="1" dirty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文件流</a:t>
            </a:r>
            <a:endParaRPr lang="en-US" altLang="zh-CN" sz="3400" b="1" dirty="0">
              <a:solidFill>
                <a:srgbClr val="FFC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900" b="1" smtClean="0">
                <a:solidFill>
                  <a:srgbClr val="FFC000"/>
                </a:solidFill>
                <a:ea typeface="宋体" pitchFamily="2" charset="-122"/>
                <a:cs typeface="Times New Roman" pitchFamily="18" charset="0"/>
              </a:rPr>
              <a:t>RandomAccessFile</a:t>
            </a:r>
          </a:p>
          <a:p>
            <a:pPr marL="0" lvl="1" indent="0">
              <a:buNone/>
            </a:pPr>
            <a:r>
              <a:rPr lang="en-US" altLang="zh-CN" sz="35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11.11 NIO.2</a:t>
            </a:r>
            <a:r>
              <a:rPr lang="zh-CN" altLang="en-US" sz="35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35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sz="35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35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Paths</a:t>
            </a:r>
            <a:r>
              <a:rPr lang="zh-CN" altLang="en-US" sz="35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35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Files</a:t>
            </a:r>
            <a:r>
              <a:rPr lang="zh-CN" altLang="en-US" sz="35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类的使用</a:t>
            </a:r>
            <a:endParaRPr lang="en-US" altLang="zh-CN" sz="3500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5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422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</a:rPr>
              <a:t>1. </a:t>
            </a:r>
            <a:r>
              <a:rPr lang="zh-CN" altLang="en-US" sz="2400" dirty="0" smtClean="0">
                <a:ea typeface="宋体" pitchFamily="2" charset="-122"/>
              </a:rPr>
              <a:t>改写程序</a:t>
            </a:r>
            <a:r>
              <a:rPr lang="en-US" altLang="zh-CN" sz="2400" dirty="0" smtClean="0">
                <a:ea typeface="宋体" pitchFamily="2" charset="-122"/>
              </a:rPr>
              <a:t>TextFile.java</a:t>
            </a:r>
            <a:r>
              <a:rPr lang="zh-CN" altLang="en-US" sz="2400" dirty="0" smtClean="0">
                <a:ea typeface="宋体" pitchFamily="2" charset="-122"/>
              </a:rPr>
              <a:t>，使用</a:t>
            </a:r>
            <a:r>
              <a:rPr lang="en-US" altLang="zh-CN" sz="2400" dirty="0" smtClean="0">
                <a:ea typeface="宋体" pitchFamily="2" charset="-122"/>
              </a:rPr>
              <a:t>Buffered</a:t>
            </a:r>
            <a:r>
              <a:rPr lang="zh-CN" altLang="en-US" sz="2400" dirty="0" smtClean="0">
                <a:ea typeface="宋体" pitchFamily="2" charset="-122"/>
              </a:rPr>
              <a:t>包装形式读取</a:t>
            </a:r>
            <a:r>
              <a:rPr lang="en-US" altLang="zh-CN" sz="2400" dirty="0" smtClean="0">
                <a:ea typeface="宋体" pitchFamily="2" charset="-122"/>
              </a:rPr>
              <a:t>TextFile.java</a:t>
            </a:r>
            <a:r>
              <a:rPr lang="zh-CN" altLang="en-US" sz="2400" dirty="0" smtClean="0">
                <a:ea typeface="宋体" pitchFamily="2" charset="-122"/>
              </a:rPr>
              <a:t>文本文件，为每行加上行号，再连同内容一并输出到屏幕上。</a:t>
            </a: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5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40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11-5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转换流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5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转换流提供了在字节流和字符流之间的转换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提供了两个转换流：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字节流中的数据都是字符时，转成字符流操作更高效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3241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InputStreamReader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“套接”。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如：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Reader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isr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= new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     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System.in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,”gbk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”);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104" y="5147902"/>
            <a:ext cx="704160" cy="44219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6156176" y="5652141"/>
            <a:ext cx="432048" cy="29713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0064" y="5783969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指定字符集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xmlns="" val="1934750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itchFamily="2" charset="-122"/>
                <a:cs typeface="Times New Roman" pitchFamily="18" charset="0"/>
              </a:rPr>
              <a:t>OutputStreamWriter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用于将要写入到字节流中的字符按指定字符集编码成字节。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Out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putStream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“套接”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out)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buFont typeface="Wingdings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xmlns="" val="3025095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74877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39725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FileInputStream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FileOutputStream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InputStreamReader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OutputStreamWriter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BufferedWriter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b="1" dirty="0" smtClean="0"/>
              <a:t>    while</a:t>
            </a:r>
            <a:r>
              <a:rPr lang="en-US" altLang="zh-CN" sz="2400" b="1" dirty="0"/>
              <a:t>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bw.write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bw.newLine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bw.flush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}    </a:t>
            </a:r>
            <a:r>
              <a:rPr lang="en-US" altLang="zh-CN" sz="2400" dirty="0" err="1" smtClean="0"/>
              <a:t>bw.close</a:t>
            </a:r>
            <a:r>
              <a:rPr lang="en-US" altLang="zh-CN" sz="2400" dirty="0" smtClean="0"/>
              <a:t>();  </a:t>
            </a:r>
            <a:r>
              <a:rPr lang="en-US" altLang="zh-CN" sz="2400" dirty="0" err="1" smtClean="0"/>
              <a:t>br.close</a:t>
            </a:r>
            <a:r>
              <a:rPr lang="en-US" altLang="zh-CN" sz="2400" dirty="0" smtClean="0"/>
              <a:t>();}</a:t>
            </a:r>
          </a:p>
        </p:txBody>
      </p:sp>
    </p:spTree>
    <p:extLst>
      <p:ext uri="{BB962C8B-B14F-4D97-AF65-F5344CB8AC3E}">
        <p14:creationId xmlns:p14="http://schemas.microsoft.com/office/powerpoint/2010/main" xmlns="" val="1585142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11-6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标准输入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/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输出流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554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043608" y="838453"/>
            <a:ext cx="74168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处理流之三：标准</a:t>
            </a:r>
            <a:r>
              <a:rPr lang="zh-CN" altLang="en-US" sz="3600" b="1" dirty="0">
                <a:latin typeface="+mn-lt"/>
              </a:rPr>
              <a:t>输入输出</a:t>
            </a:r>
            <a:r>
              <a:rPr lang="zh-CN" altLang="en-US" sz="3600" b="1" dirty="0" smtClean="0">
                <a:latin typeface="+mn-lt"/>
              </a:rPr>
              <a:t>流</a:t>
            </a:r>
            <a:r>
              <a:rPr lang="en-US" altLang="zh-CN" sz="3600" b="1" dirty="0" smtClean="0">
                <a:latin typeface="+mn-lt"/>
              </a:rPr>
              <a:t>(</a:t>
            </a:r>
            <a:r>
              <a:rPr lang="zh-CN" altLang="en-US" sz="3600" b="1" dirty="0" smtClean="0">
                <a:latin typeface="+mn-lt"/>
              </a:rPr>
              <a:t>了解</a:t>
            </a:r>
            <a:r>
              <a:rPr lang="en-US" altLang="zh-CN" sz="3600" b="1" dirty="0" smtClean="0">
                <a:latin typeface="+mn-lt"/>
              </a:rPr>
              <a:t>)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分别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代表了系统标准的输入和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输出设备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输入设备是键盘，输出设备是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显示器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System.in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InputStream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的类型是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，其是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FilterOutputStream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通过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setIn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setOut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方法对默认设备进行改变。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action="ppaction://hlinkfile" tooltip="java.io 中的类"/>
              </a:rPr>
              <a:t>InputStream</a:t>
            </a:r>
            <a:r>
              <a:rPr lang="en-US" altLang="zh-CN" sz="2400" dirty="0"/>
              <a:t> in</a:t>
            </a:r>
            <a:r>
              <a:rPr lang="en-US" altLang="zh-CN" sz="24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3" action="ppaction://hlinkfile" tooltip="java.io 中的类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6834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例   题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从键盘输入字符串，要求将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读取到的整行字符串转成大写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输出。然后继续进行输入操作，直至当输入“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”或者“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exit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”时，退出程序。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0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11-1 File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类的使用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8881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86491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退出输入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exit):");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把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标准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输入流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键盘输入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这个字节流包装成字符流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再包装成缓冲流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BufferedReader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InputStreamReader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(System.in));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 = null;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((s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br.readLine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 != null) {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读取用户输入的一行数据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--&gt;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阻塞程序</a:t>
            </a:r>
          </a:p>
          <a:p>
            <a:r>
              <a:rPr lang="en-US" altLang="zh-CN" sz="2000" smtClean="0">
                <a:ea typeface="宋体" pitchFamily="2" charset="-122"/>
                <a:cs typeface="Times New Roman" pitchFamily="18" charset="0"/>
              </a:rPr>
              <a:t>if (“e”.equalsIgnoreCase(s) || “exit”.equalsIgnoreCase(s))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安全退出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!!");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break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将读取到的整行字符串转成大写输出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("--&gt;:"+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s.toUpperCase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继续输入信息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finally { 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if (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!= null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br.close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关闭过滤流时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会自动关闭它包装的底层节点流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IOException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	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752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067944" y="1052736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练 习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789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Create a program named MyInput.java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 Contain the methods for reading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double, float,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short, byte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and String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values from the keyboard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3667" y="3356270"/>
            <a:ext cx="396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2872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编码表的由来</a:t>
            </a:r>
          </a:p>
          <a:p>
            <a:pPr eaLnBrk="1" hangingPunct="1"/>
            <a:r>
              <a:rPr lang="zh-CN" altLang="en-US" sz="2400" dirty="0" smtClean="0"/>
              <a:t>计算机</a:t>
            </a:r>
            <a:r>
              <a:rPr lang="zh-CN" altLang="en-US" sz="2400" dirty="0"/>
              <a:t>只能识别二进制数据，早期由来是电信号</a:t>
            </a:r>
            <a:r>
              <a:rPr lang="zh-CN" altLang="en-US" sz="2400" dirty="0" smtClean="0"/>
              <a:t>。为了</a:t>
            </a:r>
            <a:r>
              <a:rPr lang="zh-CN" altLang="en-US" sz="2400" dirty="0"/>
              <a:t>方便应用计算机，让它可以识别各个国家</a:t>
            </a:r>
            <a:r>
              <a:rPr lang="zh-CN" altLang="en-US" sz="2400" dirty="0" smtClean="0"/>
              <a:t>的文字。就</a:t>
            </a:r>
            <a:r>
              <a:rPr lang="zh-CN" altLang="en-US" sz="2400" dirty="0"/>
              <a:t>将各个国家的文字用数字来表示，并一一对应，</a:t>
            </a:r>
            <a:r>
              <a:rPr lang="zh-CN" altLang="en-US" sz="2400" dirty="0" smtClean="0"/>
              <a:t>形成</a:t>
            </a:r>
            <a:r>
              <a:rPr lang="zh-CN" altLang="en-US" sz="2400" dirty="0"/>
              <a:t>一张表</a:t>
            </a:r>
            <a:r>
              <a:rPr lang="zh-CN" altLang="en-US" sz="2400" dirty="0" smtClean="0"/>
              <a:t>。这</a:t>
            </a:r>
            <a:r>
              <a:rPr lang="zh-CN" altLang="en-US" sz="2400" dirty="0"/>
              <a:t>就是编码表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/>
              <a:t>常见的编码</a:t>
            </a:r>
            <a:r>
              <a:rPr lang="zh-CN" altLang="en-US" sz="2400" b="1" dirty="0" smtClean="0"/>
              <a:t>表</a:t>
            </a:r>
            <a:endParaRPr lang="en-US" altLang="zh-CN" sz="2400" b="1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</a:t>
            </a:r>
            <a:r>
              <a:rPr lang="zh-CN" altLang="en-US" sz="2400" dirty="0" smtClean="0"/>
              <a:t>文字符号</a:t>
            </a:r>
            <a:r>
              <a:rPr lang="zh-CN" altLang="en-US" sz="2400" dirty="0"/>
              <a:t>。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</a:p>
          <a:p>
            <a:pPr marL="1085850" lvl="1" indent="-342900" eaLnBrk="1" hangingPunct="1">
              <a:buFont typeface="Wingdings" pitchFamily="2" charset="2"/>
              <a:buChar char="ü"/>
            </a:pPr>
            <a:r>
              <a:rPr lang="zh-CN" altLang="en-US" sz="2100" dirty="0" smtClean="0"/>
              <a:t>所有</a:t>
            </a:r>
            <a:r>
              <a:rPr lang="zh-CN" altLang="en-US" sz="2100" dirty="0"/>
              <a:t>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xmlns="" val="4046605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字节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b="1" dirty="0"/>
              <a:t>转换流的编码</a:t>
            </a:r>
            <a:r>
              <a:rPr lang="zh-CN" altLang="en-US" b="1" dirty="0" smtClean="0"/>
              <a:t>应用</a:t>
            </a:r>
            <a:endParaRPr lang="en-US" altLang="zh-CN" dirty="0" smtClean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zh-CN" altLang="en-US" dirty="0" smtClean="0"/>
              <a:t>字符按指定</a:t>
            </a:r>
            <a:r>
              <a:rPr lang="zh-CN" altLang="en-US" dirty="0"/>
              <a:t>编码格式存储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对文本</a:t>
            </a:r>
            <a:r>
              <a:rPr lang="zh-CN" altLang="en-US" dirty="0" smtClean="0"/>
              <a:t>数据按指定</a:t>
            </a:r>
            <a:r>
              <a:rPr lang="zh-CN" altLang="en-US" dirty="0"/>
              <a:t>编码格式来解读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itchFamily="2" charset="2"/>
              <a:buChar char="Ø"/>
            </a:pPr>
            <a:r>
              <a:rPr lang="zh-CN" altLang="en-US" dirty="0" smtClean="0"/>
              <a:t>指定</a:t>
            </a:r>
            <a:r>
              <a:rPr lang="zh-CN" altLang="en-US" dirty="0"/>
              <a:t>编码表的动作由</a:t>
            </a:r>
            <a:r>
              <a:rPr lang="zh-CN" altLang="en-US" dirty="0" smtClean="0"/>
              <a:t>构造</a:t>
            </a:r>
            <a:r>
              <a:rPr lang="zh-CN" altLang="en-US" dirty="0"/>
              <a:t>器</a:t>
            </a:r>
            <a:r>
              <a:rPr lang="zh-CN" altLang="en-US" dirty="0" smtClean="0"/>
              <a:t>完成。</a:t>
            </a:r>
            <a:endParaRPr lang="en-US" altLang="zh-CN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itchFamily="2" charset="-122"/>
              </a:rPr>
              <a:t>补充：字符</a:t>
            </a:r>
            <a:r>
              <a:rPr lang="zh-CN" altLang="en-US" sz="3600" b="1" dirty="0">
                <a:latin typeface="宋体" pitchFamily="2" charset="-122"/>
              </a:rPr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xmlns="" val="4192131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11-7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打印流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7554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2944" y="86289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之四：</a:t>
            </a:r>
            <a:r>
              <a:rPr lang="zh-CN" altLang="en-US" sz="3600" b="1" smtClean="0">
                <a:ea typeface="宋体" pitchFamily="2" charset="-122"/>
              </a:rPr>
              <a:t>打印流</a:t>
            </a:r>
            <a:r>
              <a:rPr lang="en-US" altLang="zh-CN" sz="3600" b="1" smtClean="0">
                <a:ea typeface="宋体" pitchFamily="2" charset="-122"/>
              </a:rPr>
              <a:t>(</a:t>
            </a:r>
            <a:r>
              <a:rPr lang="zh-CN" altLang="en-US" sz="3600" b="1" smtClean="0">
                <a:ea typeface="宋体" pitchFamily="2" charset="-122"/>
              </a:rPr>
              <a:t>了解</a:t>
            </a:r>
            <a:r>
              <a:rPr lang="en-US" altLang="zh-CN" sz="3600" b="1" dirty="0">
                <a:ea typeface="宋体" pitchFamily="2" charset="-122"/>
              </a:rPr>
              <a:t>)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实现将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基本数据类型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的数据格式转化为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字符串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输出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打印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流：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PrintWriter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提供了一系列重载的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print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println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方法，用于多种数据类型的输出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的输出不会抛出异常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PrintWriter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有自动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flush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功能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System.out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返回的是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PrintStream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的实例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4455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宋体" panose="02010600030101010101" pitchFamily="2" charset="-122"/>
              </a:rPr>
              <a:t>PrintStream ps = null;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try {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FileOutputStream fos = new FileOutputStream(new File("D:\\IO\\text.txt</a:t>
            </a:r>
            <a:r>
              <a:rPr lang="en-US" altLang="zh-CN" sz="2000" smtClean="0">
                <a:ea typeface="宋体" panose="02010600030101010101" pitchFamily="2" charset="-122"/>
              </a:rPr>
              <a:t>"));</a:t>
            </a:r>
            <a:endParaRPr lang="zh-CN" altLang="en-US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创建打印输出流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en-US" sz="2000">
                <a:ea typeface="宋体" panose="02010600030101010101" pitchFamily="2" charset="-122"/>
              </a:rPr>
              <a:t>设置为自动刷新模式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写入换行符或字节 </a:t>
            </a:r>
            <a:r>
              <a:rPr lang="en-US" altLang="zh-CN" sz="2000">
                <a:ea typeface="宋体" panose="02010600030101010101" pitchFamily="2" charset="-122"/>
              </a:rPr>
              <a:t>'\n' </a:t>
            </a:r>
            <a:r>
              <a:rPr lang="zh-CN" altLang="en-US" sz="2000">
                <a:ea typeface="宋体" panose="02010600030101010101" pitchFamily="2" charset="-122"/>
              </a:rPr>
              <a:t>时都会刷新输出缓冲区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ps = new PrintStream(fos,true);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if (ps != null) {// </a:t>
            </a:r>
            <a:r>
              <a:rPr lang="zh-CN" altLang="en-US" sz="2000">
                <a:ea typeface="宋体" panose="02010600030101010101" pitchFamily="2" charset="-122"/>
              </a:rPr>
              <a:t>把标准输出流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控制台输出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zh-CN" altLang="en-US" sz="2000">
                <a:ea typeface="宋体" panose="02010600030101010101" pitchFamily="2" charset="-122"/>
              </a:rPr>
              <a:t>改成文件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System.</a:t>
            </a:r>
            <a:r>
              <a:rPr lang="en-US" altLang="zh-CN" sz="2000" i="1">
                <a:ea typeface="宋体" panose="02010600030101010101" pitchFamily="2" charset="-122"/>
              </a:rPr>
              <a:t>setOut(ps</a:t>
            </a:r>
            <a:r>
              <a:rPr lang="en-US" altLang="zh-CN" sz="2000" i="1" smtClean="0">
                <a:ea typeface="宋体" panose="02010600030101010101" pitchFamily="2" charset="-122"/>
              </a:rPr>
              <a:t>);</a:t>
            </a:r>
            <a:r>
              <a:rPr lang="en-US" altLang="zh-CN" sz="2000" smtClean="0">
                <a:ea typeface="宋体" panose="02010600030101010101" pitchFamily="2" charset="-122"/>
              </a:rPr>
              <a:t>}</a:t>
            </a:r>
            <a:endParaRPr lang="zh-CN" altLang="en-US" sz="2000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for (int i = 0; i &lt;= 255; i++) {  //</a:t>
            </a:r>
            <a:r>
              <a:rPr lang="zh-CN" altLang="en-US" sz="2000">
                <a:ea typeface="宋体" panose="02010600030101010101" pitchFamily="2" charset="-122"/>
              </a:rPr>
              <a:t>输出</a:t>
            </a:r>
            <a:r>
              <a:rPr lang="en-US" altLang="zh-CN" sz="2000">
                <a:ea typeface="宋体" panose="02010600030101010101" pitchFamily="2" charset="-122"/>
              </a:rPr>
              <a:t>ASCII</a:t>
            </a:r>
            <a:r>
              <a:rPr lang="zh-CN" altLang="en-US" sz="2000">
                <a:ea typeface="宋体" panose="02010600030101010101" pitchFamily="2" charset="-122"/>
              </a:rPr>
              <a:t>字符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System.</a:t>
            </a:r>
            <a:r>
              <a:rPr lang="en-US" altLang="zh-CN" sz="2000" i="1">
                <a:ea typeface="宋体" panose="02010600030101010101" pitchFamily="2" charset="-122"/>
              </a:rPr>
              <a:t>out.print((char)i);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if (i % 50 == 0) {   //</a:t>
            </a:r>
            <a:r>
              <a:rPr lang="zh-CN" altLang="en-US" sz="2000">
                <a:ea typeface="宋体" panose="02010600030101010101" pitchFamily="2" charset="-122"/>
              </a:rPr>
              <a:t>每</a:t>
            </a:r>
            <a:r>
              <a:rPr lang="en-US" altLang="zh-CN" sz="2000">
                <a:ea typeface="宋体" panose="02010600030101010101" pitchFamily="2" charset="-122"/>
              </a:rPr>
              <a:t>50</a:t>
            </a:r>
            <a:r>
              <a:rPr lang="zh-CN" altLang="en-US" sz="2000">
                <a:ea typeface="宋体" panose="02010600030101010101" pitchFamily="2" charset="-122"/>
              </a:rPr>
              <a:t>个数据一行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System.</a:t>
            </a:r>
            <a:r>
              <a:rPr lang="en-US" altLang="zh-CN" sz="2000" i="1">
                <a:ea typeface="宋体" panose="02010600030101010101" pitchFamily="2" charset="-122"/>
              </a:rPr>
              <a:t>out.println(); // </a:t>
            </a:r>
            <a:r>
              <a:rPr lang="zh-CN" altLang="en-US" sz="2000" i="1" smtClean="0">
                <a:ea typeface="宋体" panose="02010600030101010101" pitchFamily="2" charset="-122"/>
              </a:rPr>
              <a:t>换行</a:t>
            </a:r>
            <a:r>
              <a:rPr lang="en-US" altLang="zh-CN" sz="2000" smtClean="0">
                <a:ea typeface="宋体" panose="02010600030101010101" pitchFamily="2" charset="-122"/>
              </a:rPr>
              <a:t>}  }  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} </a:t>
            </a:r>
            <a:r>
              <a:rPr lang="en-US" altLang="zh-CN" sz="2000">
                <a:ea typeface="宋体" panose="02010600030101010101" pitchFamily="2" charset="-122"/>
              </a:rPr>
              <a:t>catch (FileNotFoundException e) {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	e.printStackTrace</a:t>
            </a:r>
            <a:r>
              <a:rPr lang="en-US" altLang="zh-CN" sz="2000"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}finally{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if(ps != null){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ps.close();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} }</a:t>
            </a:r>
            <a:endParaRPr lang="zh-CN" altLang="en-US" sz="2000" dirty="0"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671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</a:rPr>
              <a:t>处理流</a:t>
            </a:r>
            <a:r>
              <a:rPr lang="zh-CN" altLang="en-US" sz="3600" b="1" dirty="0" smtClean="0">
                <a:ea typeface="宋体" pitchFamily="2" charset="-122"/>
              </a:rPr>
              <a:t>之：对象流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用于存储和读取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基本数据类型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数据或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对象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处理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流。它的强大之处就是可以把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中的对象写入到数据源中，也能把对象从数据源中还原回来。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序列化：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保存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基本类型数据或对象的机制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反序列化：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ObjectInputStream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读取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基本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类型数据或对象的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机制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917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对象序列化机制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允许把内存中的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序列化的好处在于可将任何实现了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接口的对象转化为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字节数据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，使其在保存和传输时可被还原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序列化是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Remote Method Invoke –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远程方法调用）过程的参数和返回值都必须实现的机制，而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RMI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的基础。因此序列化机制是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JavaEE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平台的基础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Serializable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Externalizable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992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对象的序列化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9971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凡是实现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接口的类都有一个表示序列化版本标识符的静态变量：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rivate static final 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用来表明类的不同版本间的兼容性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如果类没有显示定义这个静态变量，它的值是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运行时环境根据类的内部细节自动生成的。若类的源代码作了修改，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serialVersionUID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可能发生变化。故建议，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显示声明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 marL="0" lvl="1" indent="0">
              <a:buNone/>
            </a:pPr>
            <a:endParaRPr lang="en-US" altLang="zh-CN" sz="1900" smtClean="0">
              <a:ea typeface="宋体" panose="02010600030101010101" pitchFamily="2" charset="-122"/>
            </a:endParaRPr>
          </a:p>
          <a:p>
            <a:pPr marL="342900" lvl="1" indent="-3429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mtClean="0">
                <a:ea typeface="宋体" panose="02010600030101010101" pitchFamily="2" charset="-122"/>
              </a:rPr>
              <a:t>简单</a:t>
            </a:r>
            <a:r>
              <a:rPr lang="zh-CN" altLang="en-US">
                <a:ea typeface="宋体" panose="02010600030101010101" pitchFamily="2" charset="-122"/>
              </a:rPr>
              <a:t>来说，</a:t>
            </a:r>
            <a:r>
              <a:rPr lang="en-US" altLang="zh-CN">
                <a:ea typeface="宋体" panose="02010600030101010101" pitchFamily="2" charset="-122"/>
              </a:rPr>
              <a:t>Java</a:t>
            </a:r>
            <a:r>
              <a:rPr lang="zh-CN" altLang="en-US">
                <a:ea typeface="宋体" panose="02010600030101010101" pitchFamily="2" charset="-122"/>
              </a:rPr>
              <a:t>的序列化机制是通过在运行时判断类的</a:t>
            </a:r>
            <a:r>
              <a:rPr lang="en-US" altLang="zh-CN">
                <a:ea typeface="宋体" panose="02010600030101010101" pitchFamily="2" charset="-122"/>
              </a:rPr>
              <a:t>serialVersionUID</a:t>
            </a:r>
            <a:r>
              <a:rPr lang="zh-CN" altLang="en-US">
                <a:ea typeface="宋体" panose="02010600030101010101" pitchFamily="2" charset="-122"/>
              </a:rPr>
              <a:t>来验证版本一致性的。在进行反序列化时，</a:t>
            </a:r>
            <a:r>
              <a:rPr lang="en-US" altLang="zh-CN">
                <a:ea typeface="宋体" panose="02010600030101010101" pitchFamily="2" charset="-122"/>
              </a:rPr>
              <a:t>JVM</a:t>
            </a:r>
            <a:r>
              <a:rPr lang="zh-CN" altLang="en-US">
                <a:ea typeface="宋体" panose="02010600030101010101" pitchFamily="2" charset="-122"/>
              </a:rPr>
              <a:t>会把传来的字节流中的</a:t>
            </a:r>
            <a:r>
              <a:rPr lang="en-US" altLang="zh-CN">
                <a:ea typeface="宋体" panose="02010600030101010101" pitchFamily="2" charset="-122"/>
              </a:rPr>
              <a:t>serialVersionUID</a:t>
            </a:r>
            <a:r>
              <a:rPr lang="zh-CN" altLang="en-US">
                <a:ea typeface="宋体" panose="02010600030101010101" pitchFamily="2" charset="-122"/>
              </a:rPr>
              <a:t>与本地相应</a:t>
            </a:r>
            <a:r>
              <a:rPr lang="zh-CN" altLang="en-US" smtClean="0">
                <a:ea typeface="宋体" panose="02010600030101010101" pitchFamily="2" charset="-122"/>
              </a:rPr>
              <a:t>实体类的</a:t>
            </a:r>
            <a:r>
              <a:rPr lang="en-US" altLang="zh-CN">
                <a:ea typeface="宋体" panose="02010600030101010101" pitchFamily="2" charset="-122"/>
              </a:rPr>
              <a:t>serialVersionUID</a:t>
            </a:r>
            <a:r>
              <a:rPr lang="zh-CN" altLang="en-US">
                <a:ea typeface="宋体" panose="02010600030101010101" pitchFamily="2" charset="-122"/>
              </a:rPr>
              <a:t>进行比较，如果相同就认为是一致的，可以进行反序列化，否则就会出现序列化版本不一致的异常。</a:t>
            </a:r>
            <a:r>
              <a:rPr lang="en-US" altLang="zh-CN">
                <a:ea typeface="宋体" panose="02010600030101010101" pitchFamily="2" charset="-122"/>
              </a:rPr>
              <a:t>(InvalidCastException)</a:t>
            </a:r>
            <a:endParaRPr lang="en-US" altLang="zh-CN" dirty="0">
              <a:ea typeface="宋体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44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java.io.File类：</a:t>
            </a:r>
            <a:r>
              <a:rPr lang="zh-CN" altLang="en-US" sz="2400" b="1" dirty="0">
                <a:ea typeface="宋体" pitchFamily="2" charset="-122"/>
              </a:rPr>
              <a:t>文件和目录路径名的抽象表示</a:t>
            </a:r>
            <a:r>
              <a:rPr lang="zh-CN" altLang="en-US" sz="2400" b="1" dirty="0" smtClean="0">
                <a:ea typeface="宋体" pitchFamily="2" charset="-122"/>
              </a:rPr>
              <a:t>形式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，与平台无关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能新建、删除、重命名文件和目录，但 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输出流。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对象可以作为参数传递给流</a:t>
            </a:r>
            <a:r>
              <a:rPr lang="zh-CN" altLang="en-US" sz="2400" b="1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smtClean="0">
                <a:ea typeface="宋体" pitchFamily="2" charset="-122"/>
                <a:cs typeface="Times New Roman" pitchFamily="18" charset="0"/>
              </a:rPr>
              <a:t>构造器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2462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71675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使用对象流序列化对象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若某个类实现了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Serializable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接口，该类的对象就是可序列化的：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ObjectOutputStream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对象的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writeObject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方法输出可序列化</a:t>
            </a:r>
            <a:r>
              <a:rPr lang="zh-CN" altLang="en-US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对象。注意写出一次，操作</a:t>
            </a:r>
            <a:r>
              <a:rPr lang="en-US" altLang="zh-CN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flush()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反序列化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ObjectInputStream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readObject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方法读取流中的对象</a:t>
            </a:r>
            <a:endParaRPr lang="en-US" altLang="zh-CN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强调：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如果某个类的字段不是基本数据类型或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 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Field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的类也不能序列化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90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</a:rPr>
              <a:t>序列化</a:t>
            </a:r>
            <a:r>
              <a:rPr lang="en-US" altLang="zh-CN" sz="2400" dirty="0">
                <a:ea typeface="宋体" pitchFamily="2" charset="-122"/>
              </a:rPr>
              <a:t>:</a:t>
            </a:r>
            <a:r>
              <a:rPr lang="zh-CN" altLang="en-US" sz="2400" dirty="0">
                <a:ea typeface="宋体" pitchFamily="2" charset="-122"/>
              </a:rPr>
              <a:t>将对象写入到磁盘或者进行网络传输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zh-CN" altLang="en-US" sz="2400" dirty="0" smtClean="0">
                <a:ea typeface="宋体" pitchFamily="2" charset="-122"/>
              </a:rPr>
              <a:t>要求</a:t>
            </a:r>
            <a:r>
              <a:rPr lang="zh-CN" altLang="en-US" sz="2400" dirty="0">
                <a:ea typeface="宋体" pitchFamily="2" charset="-122"/>
              </a:rPr>
              <a:t>对象必须实现序列化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ObjectOutputStream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oos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ObjectOutputStream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FileOutputStream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 = new Person("</a:t>
            </a:r>
            <a:r>
              <a:rPr lang="zh-CN" altLang="en-US" sz="2400" dirty="0">
                <a:ea typeface="宋体" pitchFamily="2" charset="-122"/>
              </a:rPr>
              <a:t>韩梅梅</a:t>
            </a:r>
            <a:r>
              <a:rPr lang="en-US" altLang="zh-CN" sz="2400" dirty="0">
                <a:ea typeface="宋体" pitchFamily="2" charset="-122"/>
              </a:rPr>
              <a:t>",18,"</a:t>
            </a:r>
            <a:r>
              <a:rPr lang="zh-CN" altLang="en-US" sz="2400" dirty="0">
                <a:ea typeface="宋体" pitchFamily="2" charset="-122"/>
              </a:rPr>
              <a:t>中华大街</a:t>
            </a:r>
            <a:r>
              <a:rPr lang="en-US" altLang="zh-CN" sz="2400" dirty="0">
                <a:ea typeface="宋体" pitchFamily="2" charset="-122"/>
              </a:rPr>
              <a:t>",new Pet());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oos.writeObject</a:t>
            </a:r>
            <a:r>
              <a:rPr lang="en-US" altLang="zh-CN" sz="2400" dirty="0" smtClean="0">
                <a:ea typeface="宋体" pitchFamily="2" charset="-122"/>
              </a:rPr>
              <a:t>(p</a:t>
            </a:r>
            <a:r>
              <a:rPr lang="en-US" altLang="zh-CN" sz="2400" dirty="0">
                <a:ea typeface="宋体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oos.flush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oos.close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ea typeface="宋体" pitchFamily="2" charset="-122"/>
              </a:rPr>
              <a:t>//</a:t>
            </a:r>
            <a:r>
              <a:rPr lang="zh-CN" altLang="en-US" sz="2400" dirty="0">
                <a:ea typeface="宋体" pitchFamily="2" charset="-122"/>
              </a:rPr>
              <a:t>反序列化：将磁盘中的对象数据源读出。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ObjectInputStream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ois</a:t>
            </a:r>
            <a:r>
              <a:rPr lang="en-US" altLang="zh-CN" sz="2400" dirty="0">
                <a:ea typeface="宋体" pitchFamily="2" charset="-122"/>
              </a:rPr>
              <a:t> = new </a:t>
            </a:r>
            <a:r>
              <a:rPr lang="en-US" altLang="zh-CN" sz="2400" dirty="0" err="1">
                <a:ea typeface="宋体" pitchFamily="2" charset="-122"/>
              </a:rPr>
              <a:t>ObjectInputStream</a:t>
            </a:r>
            <a:r>
              <a:rPr lang="en-US" altLang="zh-CN" sz="2400" dirty="0">
                <a:ea typeface="宋体" pitchFamily="2" charset="-122"/>
              </a:rPr>
              <a:t>(new </a:t>
            </a:r>
            <a:r>
              <a:rPr lang="en-US" altLang="zh-CN" sz="2400" dirty="0" err="1">
                <a:ea typeface="宋体" pitchFamily="2" charset="-122"/>
              </a:rPr>
              <a:t>FileInputStream</a:t>
            </a:r>
            <a:r>
              <a:rPr lang="en-US" altLang="zh-CN" sz="2400" dirty="0">
                <a:ea typeface="宋体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itchFamily="2" charset="-122"/>
              </a:rPr>
              <a:t>Person </a:t>
            </a:r>
            <a:r>
              <a:rPr lang="en-US" altLang="zh-CN" sz="2400" dirty="0">
                <a:ea typeface="宋体" pitchFamily="2" charset="-122"/>
              </a:rPr>
              <a:t>p1 = (Person)</a:t>
            </a:r>
            <a:r>
              <a:rPr lang="en-US" altLang="zh-CN" sz="2400" dirty="0" err="1">
                <a:ea typeface="宋体" pitchFamily="2" charset="-122"/>
              </a:rPr>
              <a:t>ois.readObject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(p1.toString</a:t>
            </a:r>
            <a:r>
              <a:rPr lang="en-US" altLang="zh-CN" sz="2400" dirty="0">
                <a:ea typeface="宋体" pitchFamily="2" charset="-122"/>
              </a:rPr>
              <a:t>());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ois.close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569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857620" y="928670"/>
            <a:ext cx="16568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/>
              <a:t>练  习</a:t>
            </a:r>
            <a:endParaRPr lang="zh-CN" altLang="en-US" sz="3600" b="1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1751476"/>
            <a:ext cx="77089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编写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类，包含姓名、年龄、体重等属性，提供对应的访问方法；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编写测试类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方法中创建三个不同的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对象，将这三个对象序列化到文件中；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编写测试类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，在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方法中从文件中反序列化三个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对象，打印输出。验证序列化的正确；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在测试类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中，将三个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对象放到数组中，序列化该数组到一个独立的文件中。再将三个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对象放到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集合中，序列化该集合到另一个独立的文件中；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在测试类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中，将三个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对象从数组文件中反序列化，并打印；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000" dirty="0" smtClean="0"/>
              <a:t>将三个</a:t>
            </a:r>
            <a:r>
              <a:rPr lang="en-US" altLang="zh-CN" sz="2000" dirty="0" smtClean="0"/>
              <a:t>Person</a:t>
            </a:r>
            <a:r>
              <a:rPr lang="zh-CN" altLang="en-US" sz="2000" dirty="0" smtClean="0"/>
              <a:t>对象从</a:t>
            </a:r>
            <a:r>
              <a:rPr lang="en-US" altLang="zh-CN" sz="2000" dirty="0" smtClean="0"/>
              <a:t>List</a:t>
            </a:r>
            <a:r>
              <a:rPr lang="zh-CN" altLang="en-US" sz="2000" dirty="0" smtClean="0"/>
              <a:t>集合文件中反序列，并打印。验证数组对象和集合对象的序列化。</a:t>
            </a:r>
          </a:p>
        </p:txBody>
      </p:sp>
    </p:spTree>
    <p:extLst>
      <p:ext uri="{BB962C8B-B14F-4D97-AF65-F5344CB8AC3E}">
        <p14:creationId xmlns:p14="http://schemas.microsoft.com/office/powerpoint/2010/main" xmlns="" val="3279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itchFamily="18" charset="0"/>
              </a:rPr>
              <a:t>File类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latin typeface="+mn-lt"/>
                <a:cs typeface="Times New Roman" pitchFamily="18" charset="0"/>
              </a:rPr>
              <a:t>File类的</a:t>
            </a:r>
            <a:r>
              <a:rPr lang="zh-CN" altLang="en-US" sz="2800" b="1" smtClean="0">
                <a:latin typeface="+mn-lt"/>
                <a:cs typeface="Times New Roman" pitchFamily="18" charset="0"/>
              </a:rPr>
              <a:t>常见构造</a:t>
            </a:r>
            <a:r>
              <a:rPr lang="zh-CN" altLang="en-US" sz="2800" b="1">
                <a:latin typeface="+mn-lt"/>
                <a:cs typeface="Times New Roman" pitchFamily="18" charset="0"/>
              </a:rPr>
              <a:t>器</a:t>
            </a:r>
            <a:r>
              <a:rPr lang="zh-CN" altLang="en-US" sz="2800" b="1" smtClean="0">
                <a:latin typeface="+mn-lt"/>
                <a:cs typeface="Times New Roman" pitchFamily="18" charset="0"/>
              </a:rPr>
              <a:t>：</a:t>
            </a:r>
            <a:endParaRPr lang="zh-CN" altLang="en-US" sz="2800" b="1" dirty="0" smtClean="0">
              <a:latin typeface="+mn-lt"/>
              <a:cs typeface="Times New Roman" pitchFamily="18" charset="0"/>
            </a:endParaRP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pathname)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</a:p>
          <a:p>
            <a:pPr marL="720000" lvl="1" indent="-342900" eaLnBrk="1" hangingPunct="1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public File(String parent,String child)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itchFamily="18" charset="0"/>
              </a:rPr>
              <a:t>          以parent为父路径，child为子路径创建File对象。</a:t>
            </a:r>
          </a:p>
          <a:p>
            <a:pPr eaLnBrk="1" hangingPunct="1"/>
            <a:endParaRPr lang="zh-CN" altLang="en-US" sz="2400" dirty="0">
              <a:latin typeface="+mn-lt"/>
              <a:cs typeface="Times New Roman" pitchFamily="18" charset="0"/>
            </a:endParaRPr>
          </a:p>
          <a:p>
            <a:pPr marL="285750" indent="-28575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File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的静态属性String separator存储了当前系统的路径分隔符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  <a:cs typeface="Times New Roman" pitchFamily="18" charset="0"/>
              </a:rPr>
              <a:t>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UNIX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中，此字段为‘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/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’，在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中，为‘</a:t>
            </a:r>
            <a:r>
              <a:rPr lang="en-US" altLang="zh-CN" sz="2400" dirty="0" smtClean="0">
                <a:latin typeface="+mn-lt"/>
                <a:cs typeface="Times New Roman" pitchFamily="18" charset="0"/>
              </a:rPr>
              <a:t>\\</a:t>
            </a:r>
            <a:r>
              <a:rPr lang="zh-CN" altLang="en-US" sz="2400" dirty="0" smtClean="0">
                <a:latin typeface="+mn-lt"/>
                <a:cs typeface="Times New Roman" pitchFamily="18" charset="0"/>
              </a:rPr>
              <a:t>’</a:t>
            </a:r>
            <a:endParaRPr lang="zh-CN" altLang="en-US" sz="2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005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访问文件名：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getAbsoluteFile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getAbsolutePath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getParent</a:t>
            </a:r>
            <a:r>
              <a:rPr lang="en-US" altLang="zh-CN" sz="2400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toPath()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renameTo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(File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文件检测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xists()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canWrite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canRead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isDirectory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文件操作相关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createNewFile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elete()</a:t>
            </a: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获取常规文件信息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目录操作相关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mkdirs()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delete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list()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79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/dir1");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(!dir1.exists()) {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dir1.mkdir();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 = new File(dir1, "dir2"); 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dir2.mkdirs();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 = new File(dir1, "dir3/dir4");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(!dir4.exists())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dir4.mkdirs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(!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如果还不存在，就创建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文件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file.createNewFile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314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练 习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92" y="2060848"/>
            <a:ext cx="77768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1. 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利用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构造器，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一个</a:t>
            </a:r>
            <a:r>
              <a:rPr lang="zh-CN" altLang="en-US" sz="2800">
                <a:ea typeface="宋体" pitchFamily="2" charset="-122"/>
                <a:cs typeface="Times New Roman" pitchFamily="18" charset="0"/>
              </a:rPr>
              <a:t>文件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file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     1)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其中创建多个文件和目录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     2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编写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方法，实现删除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file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中文件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的操作</a:t>
            </a:r>
            <a:endParaRPr lang="en-US" altLang="zh-CN" sz="280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smtClean="0">
                <a:ea typeface="宋体" pitchFamily="2" charset="-122"/>
                <a:cs typeface="Times New Roman" pitchFamily="18" charset="0"/>
              </a:rPr>
              <a:t>列出指定目录下的全部文件名称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4170927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9374</TotalTime>
  <Words>3289</Words>
  <Application>Microsoft Office PowerPoint</Application>
  <PresentationFormat>全屏显示(4:3)</PresentationFormat>
  <Paragraphs>497</Paragraphs>
  <Slides>52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PPT模板</vt:lpstr>
      <vt:lpstr>第11章  IO流</vt:lpstr>
      <vt:lpstr>幻灯片 2</vt:lpstr>
      <vt:lpstr>主要内容</vt:lpstr>
      <vt:lpstr>幻灯片 4</vt:lpstr>
      <vt:lpstr>File 类</vt:lpstr>
      <vt:lpstr>幻灯片 6</vt:lpstr>
      <vt:lpstr>File 类</vt:lpstr>
      <vt:lpstr>幻灯片 8</vt:lpstr>
      <vt:lpstr>幻灯片 9</vt:lpstr>
      <vt:lpstr>幻灯片 10</vt:lpstr>
      <vt:lpstr>幻灯片 11</vt:lpstr>
      <vt:lpstr>幻灯片 12</vt:lpstr>
      <vt:lpstr>流的分类</vt:lpstr>
      <vt:lpstr>幻灯片 14</vt:lpstr>
      <vt:lpstr>幻灯片 15</vt:lpstr>
      <vt:lpstr>IO 流体系</vt:lpstr>
      <vt:lpstr>幻灯片 17</vt:lpstr>
      <vt:lpstr>InputStream &amp; Reader</vt:lpstr>
      <vt:lpstr>OutputStream &amp; Writer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处理流之一：缓冲流</vt:lpstr>
      <vt:lpstr>幻灯片 28</vt:lpstr>
      <vt:lpstr>练 习</vt:lpstr>
      <vt:lpstr>练 习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对象的序列化</vt:lpstr>
      <vt:lpstr>对象的序列化</vt:lpstr>
      <vt:lpstr>使用对象流序列化对象</vt:lpstr>
      <vt:lpstr>幻灯片 51</vt:lpstr>
      <vt:lpstr>幻灯片 52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liyuting</cp:lastModifiedBy>
  <cp:revision>764</cp:revision>
  <dcterms:created xsi:type="dcterms:W3CDTF">2012-08-05T14:09:30Z</dcterms:created>
  <dcterms:modified xsi:type="dcterms:W3CDTF">2018-03-07T09:35:43Z</dcterms:modified>
</cp:coreProperties>
</file>