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8" r:id="rId2"/>
    <p:sldId id="609" r:id="rId3"/>
    <p:sldId id="528" r:id="rId4"/>
    <p:sldId id="602" r:id="rId5"/>
    <p:sldId id="529" r:id="rId6"/>
    <p:sldId id="530" r:id="rId7"/>
    <p:sldId id="610" r:id="rId8"/>
    <p:sldId id="553" r:id="rId9"/>
    <p:sldId id="603" r:id="rId10"/>
    <p:sldId id="554" r:id="rId11"/>
    <p:sldId id="555" r:id="rId12"/>
    <p:sldId id="577" r:id="rId13"/>
    <p:sldId id="595" r:id="rId14"/>
    <p:sldId id="532" r:id="rId15"/>
    <p:sldId id="557" r:id="rId16"/>
    <p:sldId id="558" r:id="rId17"/>
    <p:sldId id="559" r:id="rId18"/>
    <p:sldId id="599" r:id="rId19"/>
    <p:sldId id="592" r:id="rId20"/>
    <p:sldId id="531" r:id="rId21"/>
    <p:sldId id="556" r:id="rId22"/>
    <p:sldId id="538" r:id="rId23"/>
    <p:sldId id="578" r:id="rId24"/>
    <p:sldId id="604" r:id="rId25"/>
    <p:sldId id="533" r:id="rId26"/>
    <p:sldId id="611" r:id="rId27"/>
    <p:sldId id="563" r:id="rId28"/>
    <p:sldId id="605" r:id="rId29"/>
    <p:sldId id="545" r:id="rId30"/>
    <p:sldId id="570" r:id="rId31"/>
    <p:sldId id="571" r:id="rId32"/>
    <p:sldId id="564" r:id="rId33"/>
    <p:sldId id="565" r:id="rId34"/>
    <p:sldId id="566" r:id="rId35"/>
    <p:sldId id="569" r:id="rId36"/>
    <p:sldId id="568" r:id="rId37"/>
    <p:sldId id="600" r:id="rId38"/>
    <p:sldId id="546" r:id="rId39"/>
    <p:sldId id="582" r:id="rId40"/>
    <p:sldId id="583" r:id="rId41"/>
    <p:sldId id="579" r:id="rId42"/>
    <p:sldId id="580" r:id="rId43"/>
    <p:sldId id="593" r:id="rId44"/>
    <p:sldId id="594" r:id="rId45"/>
    <p:sldId id="606" r:id="rId46"/>
    <p:sldId id="548" r:id="rId47"/>
    <p:sldId id="549" r:id="rId48"/>
    <p:sldId id="550" r:id="rId49"/>
    <p:sldId id="581" r:id="rId50"/>
    <p:sldId id="584" r:id="rId51"/>
    <p:sldId id="572" r:id="rId52"/>
    <p:sldId id="575" r:id="rId53"/>
    <p:sldId id="573" r:id="rId54"/>
    <p:sldId id="574" r:id="rId55"/>
    <p:sldId id="576" r:id="rId56"/>
    <p:sldId id="490" r:id="rId57"/>
    <p:sldId id="587" r:id="rId58"/>
    <p:sldId id="588" r:id="rId59"/>
    <p:sldId id="589" r:id="rId60"/>
    <p:sldId id="607" r:id="rId61"/>
    <p:sldId id="601" r:id="rId62"/>
    <p:sldId id="257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02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Runnable.html" TargetMode="External"/><Relationship Id="rId2" Type="http://schemas.openxmlformats.org/officeDocument/2006/relationships/hyperlink" Target="mk:@MSITStore:D:\API\JDK_API_1.6_zh_&#20013;&#25991;.CHM::/java/lang/Objec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331" y="1988840"/>
            <a:ext cx="7632848" cy="1851025"/>
          </a:xfrm>
        </p:spPr>
        <p:txBody>
          <a:bodyPr>
            <a:norm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多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线程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</a:t>
            </a:r>
            <a:r>
              <a:rPr lang="zh-CN" altLang="en-US" sz="4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：李玉婷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688632" cy="93610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12.2 </a:t>
            </a:r>
            <a:r>
              <a:rPr lang="zh-CN" altLang="en-US" b="1" smtClean="0">
                <a:latin typeface="+mn-lt"/>
                <a:ea typeface="宋体" pitchFamily="2" charset="-122"/>
              </a:rPr>
              <a:t>线程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en-US" altLang="zh-CN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method1(</a:t>
            </a:r>
            <a:r>
              <a:rPr lang="en-US" altLang="zh-CN" dirty="0" err="1" smtClean="0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Sample  </a:t>
            </a:r>
            <a:r>
              <a:rPr lang="en-US" altLang="zh-CN" dirty="0">
                <a:solidFill>
                  <a:srgbClr val="C00000"/>
                </a:solidFill>
              </a:rPr>
              <a:t>s = new Sample();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s.method2</a:t>
            </a:r>
            <a:r>
              <a:rPr lang="en-US" altLang="zh-CN" dirty="0">
                <a:solidFill>
                  <a:srgbClr val="C00000"/>
                </a:solidFill>
              </a:rPr>
              <a:t>("hello!");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7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6004782" cy="91216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多线程的创建和启动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允许程序运行多个线程，它通过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类来实现。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每个线程都是通过某个特定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方法来完成操作的，经常把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方法的主体称为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线程体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通过该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方法来调用这个线程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9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426" y="1844824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120680" cy="93610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</a:rPr>
              <a:t>mt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子线程的创建和启动过程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6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124744"/>
            <a:ext cx="1152128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ain()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9552" y="1412776"/>
            <a:ext cx="72008" cy="4824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195736" y="3068960"/>
            <a:ext cx="14401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3212976"/>
            <a:ext cx="1080120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67744" y="3068960"/>
            <a:ext cx="424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68144" y="3212976"/>
            <a:ext cx="1080120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91980" y="3212976"/>
            <a:ext cx="0" cy="3024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236296" y="3212976"/>
            <a:ext cx="0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31894" y="6448600"/>
            <a:ext cx="18362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267744" y="5517232"/>
            <a:ext cx="0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11760" y="5301208"/>
            <a:ext cx="482453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5192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27032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31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568952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器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创建线程并指定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线程实例名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创建线程的目标对象，它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实现了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创建新的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7470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4129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1)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子类对象，即创建了线程对象。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调用线程对象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方法：启动线程，调用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487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类含参构造器创建线程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接口的子类对象作为实际参数传递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给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Thread</a:t>
            </a:r>
            <a:r>
              <a:rPr lang="zh-CN" altLang="en-US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的构造器中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方法：开启线程，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调用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子类接口的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3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442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继承方式和实现方式的联系与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区别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544" y="159229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action="ppaction://hlinkfile" tooltip="java.lang 中的类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3" action="ppaction://hlinkfile" tooltip="java.lang 中的接口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468720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3568" y="2852737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方法中。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方法。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67544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83568" y="455453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）多个线程可以共享同一个接口子类的对象，非常</a:t>
            </a:r>
            <a:r>
              <a:rPr lang="zh-CN" altLang="en-US" sz="2400" dirty="0" smtClean="0">
                <a:latin typeface="+mn-lt"/>
              </a:rPr>
              <a:t>适合</a:t>
            </a:r>
            <a:r>
              <a:rPr lang="zh-CN" altLang="en-US" sz="2400" dirty="0">
                <a:latin typeface="+mn-lt"/>
              </a:rPr>
              <a:t>多个相同线程来处理同一份资源。</a:t>
            </a:r>
          </a:p>
        </p:txBody>
      </p:sp>
    </p:spTree>
    <p:extLst>
      <p:ext uri="{BB962C8B-B14F-4D97-AF65-F5344CB8AC3E}">
        <p14:creationId xmlns:p14="http://schemas.microsoft.com/office/powerpoint/2010/main" xmlns="" val="32404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218" y="2193251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创建两个子线程，让其中一个输出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之间的偶数，另一个输出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之间的奇数。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3483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start():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启动线程，并执行对象的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run():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线程在被调度时执行的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名称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设置该线程名称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返回当前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57413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线程的调度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89119"/>
            <a:ext cx="8229600" cy="388302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调度策略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时间片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抢占式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的调度方法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同优先级线程组成先进先出队列（先到先服务），使用时间片策略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对高优先级，使用优先调度的抢占式策略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324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81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62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943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724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9301908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212694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的优先级控制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MIN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NORM_PRIORITY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涉及的方法：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线程优先值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改变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dirty="0">
              <a:solidFill>
                <a:srgbClr val="FF99CC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线程创建时继承父线程的优先级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06525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78768" cy="5024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void  yield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线程让步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暂停当前正在执行的线程，把执行机会让给优先级相同或更高的线程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队列中没有同优先级的线程，忽略此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方法时，调用线程将被阻塞，直到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方法加入的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线程执行完为止 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低优先级的线程也可以获得执行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时间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毫秒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令当前活动线程在指定时间段内放弃对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控制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使其他线程有机会被执行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时间到后重排队。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InterruptedException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stop():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强制线程生命期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结束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isAlive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，判断线程是否还活着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90649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657155" cy="9221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补充：线程的分类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中的线程分为两类：一种是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守护线程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用户线程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它们在几乎每个方面都是相同的，唯一的区别是判断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何时离开。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守护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线程是用来服务用户线程的，通过在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方法前调用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thread.setDaemon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可以把一个用户线程变成一个守护线程。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垃圾回收就是一个典型的守护线程。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中都是守护线程，当前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将退出。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38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12-3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线程的生命周期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12.3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要想实现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语言使用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五种状态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新建：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一个Thread类或其子类的对象被声明并创建时，新生的线程对象处于新建状态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就绪：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处于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新建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状态的线程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被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，将进入线程队列等待CPU时间片，此时它已具备了运行的条件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当就绪的线程被调度并获得处理器资源时,便进入运行状态， run()方法定义了线程的操作和功能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阻塞：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在某种特殊情况下，被人为挂起或执行输入输出操作时，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让出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临时中止自己的执行，进入阻塞状态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死亡：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线程完成了它的全部工作或线程被提前强制性地中止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45342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中用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Thread.State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枚举表示了线程的几种状态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93514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线程的生命周期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240739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新建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4240739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就绪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24156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8304" y="424156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死亡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15916" y="1712434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阻塞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1691680" y="4600779"/>
            <a:ext cx="7200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323" y="40178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start()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91880" y="4449886"/>
            <a:ext cx="17281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880" y="394583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获取</a:t>
            </a:r>
            <a:r>
              <a:rPr lang="en-US" altLang="zh-CN" smtClean="0"/>
              <a:t>CPU</a:t>
            </a:r>
            <a:r>
              <a:rPr lang="zh-CN" altLang="en-US" smtClean="0"/>
              <a:t>的执行权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7" idx="1"/>
            <a:endCxn id="6" idx="3"/>
          </p:cNvCxnSpPr>
          <p:nvPr/>
        </p:nvCxnSpPr>
        <p:spPr>
          <a:xfrm flipH="1" flipV="1">
            <a:off x="3491880" y="4600779"/>
            <a:ext cx="1728192" cy="82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1880" y="48819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失去</a:t>
            </a:r>
            <a:r>
              <a:rPr lang="en-US" altLang="zh-CN" smtClean="0"/>
              <a:t>CPU</a:t>
            </a:r>
            <a:r>
              <a:rPr lang="zh-CN" altLang="en-US" smtClean="0"/>
              <a:t>的执行权</a:t>
            </a:r>
            <a:r>
              <a:rPr lang="en-US" altLang="zh-CN" smtClean="0"/>
              <a:t>/yield()</a:t>
            </a:r>
          </a:p>
        </p:txBody>
      </p: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>
          <a:xfrm>
            <a:off x="6300192" y="4601605"/>
            <a:ext cx="10081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34928" y="480992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run()</a:t>
            </a:r>
            <a:r>
              <a:rPr lang="zh-CN" altLang="en-US" smtClean="0"/>
              <a:t>执行完；</a:t>
            </a:r>
            <a:endParaRPr lang="en-US" altLang="zh-CN" smtClean="0"/>
          </a:p>
          <a:p>
            <a:r>
              <a:rPr lang="en-US" altLang="zh-CN" smtClean="0"/>
              <a:t>Error</a:t>
            </a:r>
            <a:r>
              <a:rPr lang="zh-CN" altLang="en-US" smtClean="0"/>
              <a:t>或</a:t>
            </a:r>
            <a:r>
              <a:rPr lang="en-US" altLang="zh-CN" smtClean="0"/>
              <a:t>Exception</a:t>
            </a:r>
            <a:r>
              <a:rPr lang="zh-CN" altLang="en-US" smtClean="0"/>
              <a:t>的出现；</a:t>
            </a:r>
            <a:endParaRPr lang="en-US" altLang="zh-CN" smtClean="0"/>
          </a:p>
          <a:p>
            <a:r>
              <a:rPr lang="en-US" altLang="zh-CN" smtClean="0"/>
              <a:t>stop()</a:t>
            </a:r>
            <a:endParaRPr lang="zh-CN" altLang="en-US"/>
          </a:p>
        </p:txBody>
      </p:sp>
      <p:cxnSp>
        <p:nvCxnSpPr>
          <p:cNvPr id="25" name="曲线连接符 24"/>
          <p:cNvCxnSpPr>
            <a:stCxn id="7" idx="0"/>
            <a:endCxn id="9" idx="3"/>
          </p:cNvCxnSpPr>
          <p:nvPr/>
        </p:nvCxnSpPr>
        <p:spPr>
          <a:xfrm rot="16200000" flipV="1">
            <a:off x="4243539" y="2724972"/>
            <a:ext cx="2169091" cy="864096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80112" y="191683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join()</a:t>
            </a:r>
          </a:p>
          <a:p>
            <a:r>
              <a:rPr lang="en-US" altLang="zh-CN" smtClean="0"/>
              <a:t>sleep()</a:t>
            </a:r>
          </a:p>
          <a:p>
            <a:r>
              <a:rPr lang="zh-CN" altLang="en-US" smtClean="0"/>
              <a:t>失去同步锁；</a:t>
            </a:r>
            <a:endParaRPr lang="en-US" altLang="zh-CN" smtClean="0"/>
          </a:p>
          <a:p>
            <a:r>
              <a:rPr lang="en-US" altLang="zh-CN" smtClean="0"/>
              <a:t>wait();</a:t>
            </a:r>
          </a:p>
          <a:p>
            <a:r>
              <a:rPr lang="en-US" altLang="zh-CN" smtClean="0"/>
              <a:t>suspend()</a:t>
            </a:r>
            <a:endParaRPr lang="zh-CN" altLang="en-US"/>
          </a:p>
        </p:txBody>
      </p:sp>
      <p:cxnSp>
        <p:nvCxnSpPr>
          <p:cNvPr id="28" name="曲线连接符 27"/>
          <p:cNvCxnSpPr>
            <a:stCxn id="9" idx="1"/>
            <a:endCxn id="6" idx="0"/>
          </p:cNvCxnSpPr>
          <p:nvPr/>
        </p:nvCxnSpPr>
        <p:spPr>
          <a:xfrm rot="10800000" flipV="1">
            <a:off x="2951820" y="2072473"/>
            <a:ext cx="864096" cy="2168265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5656" y="2072474"/>
            <a:ext cx="1908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join()</a:t>
            </a:r>
            <a:r>
              <a:rPr lang="zh-CN" altLang="en-US" smtClean="0"/>
              <a:t>结束；</a:t>
            </a:r>
            <a:endParaRPr lang="en-US" altLang="zh-CN" smtClean="0"/>
          </a:p>
          <a:p>
            <a:r>
              <a:rPr lang="en-US" altLang="zh-CN" smtClean="0"/>
              <a:t>sleep()</a:t>
            </a:r>
            <a:r>
              <a:rPr lang="zh-CN" altLang="en-US" smtClean="0"/>
              <a:t>时间到</a:t>
            </a:r>
            <a:endParaRPr lang="en-US" altLang="zh-CN" smtClean="0"/>
          </a:p>
          <a:p>
            <a:r>
              <a:rPr lang="zh-CN" altLang="en-US" smtClean="0"/>
              <a:t>获得同步锁</a:t>
            </a:r>
            <a:endParaRPr lang="en-US" altLang="zh-CN" smtClean="0"/>
          </a:p>
          <a:p>
            <a:r>
              <a:rPr lang="en-US" altLang="zh-CN" smtClean="0"/>
              <a:t>notify()/notifyAll()</a:t>
            </a:r>
          </a:p>
          <a:p>
            <a:r>
              <a:rPr lang="en-US" altLang="zh-CN" smtClean="0"/>
              <a:t>resume()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220072" y="1458362"/>
            <a:ext cx="1368152" cy="254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4248" y="10527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临时状态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8316416" y="3394160"/>
            <a:ext cx="72008" cy="55167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6807" y="2840162"/>
            <a:ext cx="117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最终状态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058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95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7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8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9777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754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新  建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2698750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就  绪</a:t>
            </a:r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5580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运  行</a:t>
            </a:r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766921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死  亡</a:t>
            </a: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4067175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阻  塞</a:t>
            </a:r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1690688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375" y="4364038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6516688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35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3130550" y="2420938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4608512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1690688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3779838" y="39957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3490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yield( )</a:t>
            </a:r>
            <a:r>
              <a:rPr lang="zh-CN" altLang="en-US"/>
              <a:t>或失去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6516688" y="4581525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</a:p>
          <a:p>
            <a:pPr eaLnBrk="1" hangingPunct="1"/>
            <a:r>
              <a:rPr lang="en-US" altLang="zh-CN" dirty="0"/>
              <a:t>run(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执行</a:t>
            </a:r>
            <a:r>
              <a:rPr lang="zh-CN" altLang="en-US" dirty="0"/>
              <a:t>完成</a:t>
            </a:r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5795963" y="2311400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</a:p>
          <a:p>
            <a:pPr eaLnBrk="1" hangingPunct="1"/>
            <a:r>
              <a:rPr lang="en-US" altLang="zh-CN" dirty="0" smtClean="0"/>
              <a:t>suspend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1906779" y="2276475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</a:t>
            </a:r>
            <a:r>
              <a:rPr lang="zh-CN" altLang="en-US" dirty="0" smtClean="0"/>
              <a:t>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en-US" altLang="zh-CN" dirty="0" smtClean="0"/>
              <a:t>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3318477" y="5529927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线程状态转换图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12.3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xmlns="" val="38268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12-4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线程的同步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754" y="764704"/>
            <a:ext cx="5011470" cy="853822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12.4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的同步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30525"/>
            <a:ext cx="7858180" cy="201449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问题的提出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多个线程执行的不确定性引起执行结果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的不稳定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个线程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账本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共享，会造成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的不完整性，会破坏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43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24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5116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5682" y="4839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媳妇</a:t>
            </a:r>
            <a:r>
              <a:rPr lang="zh-CN" altLang="en-US" smtClean="0"/>
              <a:t>：</a:t>
            </a:r>
            <a:r>
              <a:rPr lang="zh-CN" altLang="en-US" dirty="0" smtClean="0"/>
              <a:t>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443" y="3419708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1272589"/>
      </p:ext>
    </p:extLst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1662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500174"/>
            <a:ext cx="8229600" cy="488115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12.1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、进程、线程的概念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12.2 Java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中多线程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的创建和使用</a:t>
            </a:r>
            <a:endParaRPr lang="en-US" altLang="zh-CN" sz="28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继承 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Thread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类与实现 </a:t>
            </a:r>
            <a:r>
              <a:rPr lang="en-US" altLang="en-US" dirty="0" err="1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类的主要方法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线程的调度与设置优先级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12.3 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的生命周期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12.4 </a:t>
            </a:r>
            <a:r>
              <a:rPr lang="zh-CN" altLang="en-US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线程的同步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12.5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线程的通信</a:t>
            </a:r>
            <a:endParaRPr lang="en-US" altLang="zh-CN" sz="280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12.6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池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4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323" y="979488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例  题</a:t>
            </a:r>
            <a:endParaRPr lang="zh-CN" altLang="en-US" sz="3200" b="1" dirty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模拟</a:t>
            </a:r>
            <a:r>
              <a:rPr lang="zh-CN" altLang="en-US" sz="3200" b="1" dirty="0"/>
              <a:t>火车站售票程序，开启三个窗口售票。</a:t>
            </a:r>
          </a:p>
        </p:txBody>
      </p:sp>
    </p:spTree>
    <p:extLst>
      <p:ext uri="{BB962C8B-B14F-4D97-AF65-F5344CB8AC3E}">
        <p14:creationId xmlns:p14="http://schemas.microsoft.com/office/powerpoint/2010/main" xmlns="" val="1932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0" y="91791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Ticket implements Runnable{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private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tick = 100;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void run(){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while(true){</a:t>
            </a:r>
            <a:endParaRPr lang="en-US" altLang="zh-CN" sz="2000" u="sng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if(tick&gt;0){</a:t>
            </a:r>
          </a:p>
          <a:p>
            <a:pPr>
              <a:defRPr/>
            </a:pP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()+“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售出车票，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号为：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"+ tick--);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else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   break;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class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TicketDemo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) {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Ticket t = new Ticket();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t1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t2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t3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t1.setName("t1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t2.setName("t2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t3.setName("t3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3789363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268413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90913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6367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27892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25888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1415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28527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71780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7811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5004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490913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230688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094288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276475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3789363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238750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373688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xmlns="" val="35683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2" y="1277938"/>
            <a:ext cx="6770687" cy="517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716338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5004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6529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1916113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3789363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716338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58152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64490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221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894139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51008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716463" y="1844676"/>
            <a:ext cx="936625" cy="4002088"/>
          </a:xfrm>
          <a:prstGeom prst="round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32338" y="547846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被阻塞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652120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652120" y="2554288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652120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5940152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5940152" y="255587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5940152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2195513" y="1484784"/>
            <a:ext cx="6625951" cy="45365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2916238" y="1484784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i</a:t>
            </a:r>
            <a:r>
              <a:rPr lang="en-US" altLang="zh-CN" b="1" smtClean="0"/>
              <a:t>f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2561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3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8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5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5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  <p:bldP spid="2" grpId="0" animBg="1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979488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</a:p>
          <a:p>
            <a:pPr eaLnBrk="1" hangingPunct="1"/>
            <a:r>
              <a:rPr lang="en-US" altLang="zh-CN" sz="2000" dirty="0"/>
              <a:t>      </a:t>
            </a:r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08050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tick = 100;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while(true){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if(tick&gt;0){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try{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}catch(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e){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()+“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售出车票，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号为：    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"+tick--);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 }  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</a:p>
          <a:p>
            <a:pPr eaLnBrk="1" hangingPunct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50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2267744" y="740847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</a:t>
            </a:r>
            <a:r>
              <a:rPr lang="zh-CN" altLang="en-US" sz="3600" b="1" dirty="0" smtClean="0">
                <a:latin typeface="+mn-lt"/>
              </a:rPr>
              <a:t>方法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66725" y="2451125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synchronized </a:t>
            </a:r>
            <a:r>
              <a:rPr lang="en-US" altLang="zh-CN" sz="2400" b="1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+mn-lt"/>
              </a:rPr>
              <a:t>对象</a:t>
            </a:r>
            <a:r>
              <a:rPr lang="en-US" altLang="zh-CN" sz="2400" b="1" smtClean="0">
                <a:solidFill>
                  <a:srgbClr val="C00000"/>
                </a:solidFill>
                <a:latin typeface="+mn-lt"/>
              </a:rPr>
              <a:t>){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 smtClean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</a:t>
            </a:r>
            <a:r>
              <a:rPr lang="zh-CN" altLang="en-US" sz="2400" b="1" dirty="0" smtClean="0">
                <a:latin typeface="+mn-lt"/>
              </a:rPr>
              <a:t>方法</a:t>
            </a:r>
            <a:endParaRPr lang="en-US" altLang="zh-CN" sz="2400" b="1" dirty="0" smtClean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     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zh-CN" altLang="en-US" sz="2400" b="1" dirty="0">
                <a:latin typeface="+mn-lt"/>
              </a:rPr>
              <a:t>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4" y="1517883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对于多线程的安全问题提供了专业的解决方式</a:t>
            </a:r>
            <a:r>
              <a:rPr lang="zh-CN" altLang="zh-CN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代码块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9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8025" y="177165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22488" y="191611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22488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87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59113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03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7800" y="2284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7800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7800" y="34369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2625" y="306863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9700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364163" y="1916113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27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00563" y="24288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779838" y="642306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2625" y="249237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2625" y="370681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82850" y="1843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71775" y="39322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411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22488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067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401763" y="21224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122488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79838" y="2347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73788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821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98750" y="378777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203575" y="2924175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165975" y="45100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48263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xmlns="" val="2973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8678" y="836712"/>
            <a:ext cx="856895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ea typeface="宋体" charset="-122"/>
              </a:rPr>
              <a:t>3. </a:t>
            </a:r>
            <a:r>
              <a:rPr lang="zh-CN" altLang="en-US" sz="2400" b="1" smtClean="0">
                <a:ea typeface="宋体" charset="-122"/>
              </a:rPr>
              <a:t>同步锁</a:t>
            </a:r>
            <a:r>
              <a:rPr lang="en-US" altLang="zh-CN" sz="2400" b="1" smtClean="0">
                <a:ea typeface="宋体" charset="-122"/>
              </a:rPr>
              <a:t>(Lock)</a:t>
            </a:r>
          </a:p>
          <a:p>
            <a:pPr indent="540000"/>
            <a:r>
              <a:rPr lang="zh-CN" altLang="en-US" sz="2400" smtClean="0">
                <a:ea typeface="宋体" charset="-122"/>
              </a:rPr>
              <a:t>从</a:t>
            </a:r>
            <a:r>
              <a:rPr lang="en-US" altLang="zh-CN" sz="2400" smtClean="0">
                <a:ea typeface="宋体" charset="-122"/>
              </a:rPr>
              <a:t>Java 5</a:t>
            </a:r>
            <a:r>
              <a:rPr lang="zh-CN" altLang="en-US" sz="2400" smtClean="0">
                <a:ea typeface="宋体" charset="-122"/>
              </a:rPr>
              <a:t>开始，</a:t>
            </a:r>
            <a:r>
              <a:rPr lang="en-US" altLang="zh-CN" sz="2400" smtClean="0">
                <a:ea typeface="宋体" charset="-122"/>
              </a:rPr>
              <a:t>Java</a:t>
            </a:r>
            <a:r>
              <a:rPr lang="zh-CN" altLang="en-US" sz="2400" smtClean="0">
                <a:ea typeface="宋体" charset="-122"/>
              </a:rPr>
              <a:t>提供了更强大的线程同步机制</a:t>
            </a:r>
            <a:r>
              <a:rPr lang="en-US" altLang="zh-CN" sz="2400" smtClean="0">
                <a:ea typeface="宋体" charset="-122"/>
              </a:rPr>
              <a:t>——</a:t>
            </a:r>
            <a:r>
              <a:rPr lang="zh-CN" altLang="en-US" sz="2400" smtClean="0">
                <a:ea typeface="宋体" charset="-122"/>
              </a:rPr>
              <a:t>通过显式定义同步锁对象来实现同步。同步锁使用</a:t>
            </a:r>
            <a:r>
              <a:rPr lang="en-US" altLang="zh-CN" sz="2400" smtClean="0">
                <a:ea typeface="宋体" charset="-122"/>
              </a:rPr>
              <a:t>Lock</a:t>
            </a:r>
            <a:r>
              <a:rPr lang="zh-CN" altLang="en-US" sz="2400" smtClean="0">
                <a:ea typeface="宋体" charset="-122"/>
              </a:rPr>
              <a:t>对象充当。</a:t>
            </a:r>
            <a:endParaRPr lang="en-US" altLang="zh-CN" sz="2400" smtClean="0">
              <a:ea typeface="宋体" charset="-122"/>
            </a:endParaRPr>
          </a:p>
          <a:p>
            <a:pPr indent="540000"/>
            <a:r>
              <a:rPr lang="en-US" altLang="zh-CN" sz="2400" smtClean="0">
                <a:ea typeface="宋体" charset="-122"/>
              </a:rPr>
              <a:t>Lock</a:t>
            </a:r>
            <a:r>
              <a:rPr lang="zh-CN" altLang="en-US" sz="2400" smtClean="0">
                <a:ea typeface="宋体" charset="-122"/>
              </a:rPr>
              <a:t>是控制多个线程对共享资源进行访问的工具。锁提供了对共享资源的独占访问，每次只能有一个线程对</a:t>
            </a:r>
            <a:r>
              <a:rPr lang="en-US" altLang="zh-CN" sz="2400" smtClean="0">
                <a:ea typeface="宋体" charset="-122"/>
              </a:rPr>
              <a:t>Lock</a:t>
            </a:r>
            <a:r>
              <a:rPr lang="zh-CN" altLang="en-US" sz="2400" smtClean="0">
                <a:ea typeface="宋体" charset="-122"/>
              </a:rPr>
              <a:t>对象加锁，线程开始访问共享资源之前应先获得</a:t>
            </a:r>
            <a:r>
              <a:rPr lang="en-US" altLang="zh-CN" sz="2400" smtClean="0">
                <a:ea typeface="宋体" charset="-122"/>
              </a:rPr>
              <a:t>Lock</a:t>
            </a:r>
            <a:r>
              <a:rPr lang="zh-CN" altLang="en-US" sz="2400" smtClean="0">
                <a:ea typeface="宋体" charset="-122"/>
              </a:rPr>
              <a:t>对象。</a:t>
            </a:r>
            <a:endParaRPr lang="en-US" altLang="zh-CN" sz="2400" smtClean="0">
              <a:ea typeface="宋体" charset="-122"/>
            </a:endParaRPr>
          </a:p>
          <a:p>
            <a:pPr indent="540000"/>
            <a:r>
              <a:rPr lang="zh-CN" altLang="en-US" sz="2400" smtClean="0">
                <a:ea typeface="宋体" charset="-122"/>
              </a:rPr>
              <a:t>在实现线程安全的控制中，比较常用的是</a:t>
            </a:r>
            <a:r>
              <a:rPr lang="en-US" altLang="zh-CN" sz="2400" smtClean="0">
                <a:ea typeface="宋体" charset="-122"/>
              </a:rPr>
              <a:t>ReentrantLock(</a:t>
            </a:r>
            <a:r>
              <a:rPr lang="zh-CN" altLang="en-US" sz="2400" smtClean="0">
                <a:ea typeface="宋体" charset="-122"/>
              </a:rPr>
              <a:t>可重入锁</a:t>
            </a:r>
            <a:r>
              <a:rPr lang="en-US" altLang="zh-CN" sz="2400" smtClean="0">
                <a:ea typeface="宋体" charset="-122"/>
              </a:rPr>
              <a:t>)</a:t>
            </a:r>
            <a:r>
              <a:rPr lang="zh-CN" altLang="en-US" sz="2400" smtClean="0">
                <a:ea typeface="宋体" charset="-122"/>
              </a:rPr>
              <a:t>，可以显式加锁、释放锁。</a:t>
            </a:r>
            <a:endParaRPr lang="en-US" altLang="zh-CN" sz="2400" smtClean="0">
              <a:ea typeface="宋体" charset="-122"/>
            </a:endParaRPr>
          </a:p>
          <a:p>
            <a:r>
              <a:rPr lang="en-US" altLang="zh-CN" sz="2000" b="1" smtClean="0">
                <a:ea typeface="宋体" charset="-122"/>
              </a:rPr>
              <a:t>class A{</a:t>
            </a:r>
          </a:p>
          <a:p>
            <a:r>
              <a:rPr lang="en-US" altLang="zh-CN" sz="2000" b="1" smtClean="0">
                <a:ea typeface="宋体" charset="-122"/>
              </a:rPr>
              <a:t>	private final ReentrantLock lock = new ReenTrantLock();</a:t>
            </a:r>
          </a:p>
          <a:p>
            <a:r>
              <a:rPr lang="en-US" altLang="zh-CN" sz="2000" b="1">
                <a:ea typeface="宋体" charset="-122"/>
              </a:rPr>
              <a:t>	</a:t>
            </a:r>
            <a:r>
              <a:rPr lang="en-US" altLang="zh-CN" sz="2000" b="1" smtClean="0">
                <a:ea typeface="宋体" charset="-122"/>
              </a:rPr>
              <a:t>public void m(){</a:t>
            </a:r>
          </a:p>
          <a:p>
            <a:r>
              <a:rPr lang="en-US" altLang="zh-CN" sz="2000" b="1" smtClean="0">
                <a:ea typeface="宋体" charset="-122"/>
              </a:rPr>
              <a:t>		lock.lock();</a:t>
            </a:r>
          </a:p>
          <a:p>
            <a:r>
              <a:rPr lang="en-US" altLang="zh-CN" sz="2000" b="1" smtClean="0">
                <a:ea typeface="宋体" charset="-122"/>
              </a:rPr>
              <a:t>		try{</a:t>
            </a:r>
          </a:p>
          <a:p>
            <a:r>
              <a:rPr lang="en-US" altLang="zh-CN" sz="2000" b="1" smtClean="0">
                <a:ea typeface="宋体" charset="-122"/>
              </a:rPr>
              <a:t>			//</a:t>
            </a:r>
            <a:r>
              <a:rPr lang="zh-CN" altLang="en-US" sz="2000" b="1" smtClean="0">
                <a:ea typeface="宋体" charset="-122"/>
              </a:rPr>
              <a:t>保证线程安全的代码</a:t>
            </a:r>
            <a:r>
              <a:rPr lang="en-US" altLang="zh-CN" sz="2000" b="1" smtClean="0">
                <a:ea typeface="宋体" charset="-122"/>
              </a:rPr>
              <a:t>;</a:t>
            </a:r>
            <a:endParaRPr lang="en-US" altLang="zh-CN" sz="2000" b="1">
              <a:ea typeface="宋体" charset="-122"/>
            </a:endParaRPr>
          </a:p>
          <a:p>
            <a:r>
              <a:rPr lang="en-US" altLang="zh-CN" sz="2000" b="1" smtClean="0">
                <a:ea typeface="宋体" charset="-122"/>
              </a:rPr>
              <a:t>		}</a:t>
            </a:r>
          </a:p>
          <a:p>
            <a:r>
              <a:rPr lang="en-US" altLang="zh-CN" sz="2000" b="1">
                <a:ea typeface="宋体" charset="-122"/>
              </a:rPr>
              <a:t>	</a:t>
            </a:r>
            <a:r>
              <a:rPr lang="en-US" altLang="zh-CN" sz="2000" b="1" smtClean="0">
                <a:ea typeface="宋体" charset="-122"/>
              </a:rPr>
              <a:t>	finally{</a:t>
            </a:r>
          </a:p>
          <a:p>
            <a:r>
              <a:rPr lang="en-US" altLang="zh-CN" sz="2000" b="1" smtClean="0">
                <a:ea typeface="宋体" charset="-122"/>
              </a:rPr>
              <a:t>			lock.unlock();  }}}</a:t>
            </a:r>
          </a:p>
        </p:txBody>
      </p:sp>
    </p:spTree>
    <p:extLst>
      <p:ext uri="{BB962C8B-B14F-4D97-AF65-F5344CB8AC3E}">
        <p14:creationId xmlns:p14="http://schemas.microsoft.com/office/powerpoint/2010/main" xmlns="" val="3964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647844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语言中，引入了对象互斥锁的概念，来保证共享数据操作的完整性。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只能有一个线程访问该对象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来与对象的互斥锁联系。当某个对象用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修饰时，表明该对象在任一时刻只能由一个线程访问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同步的局限性：导致程序的执行效率要降低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同步方法（非静态的）的锁为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smtClean="0">
              <a:ea typeface="宋体" pitchFamily="2" charset="-122"/>
              <a:cs typeface="Times New Roman" pitchFamily="18" charset="0"/>
            </a:endParaRPr>
          </a:p>
          <a:p>
            <a:pPr marL="457200" lvl="1" indent="0" algn="just">
              <a:spcBef>
                <a:spcPct val="40000"/>
              </a:spcBef>
              <a:buNone/>
            </a:pP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    同步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（静态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的）的锁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为当前类本身。</a:t>
            </a:r>
            <a:endParaRPr lang="en-US" altLang="zh-CN" b="1">
              <a:ea typeface="宋体" pitchFamily="2" charset="-122"/>
              <a:cs typeface="Times New Roman" pitchFamily="18" charset="0"/>
            </a:endParaRPr>
          </a:p>
          <a:p>
            <a:pPr marL="457200" lvl="1" indent="0" algn="just">
              <a:spcBef>
                <a:spcPct val="40000"/>
              </a:spcBef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互斥锁</a:t>
            </a:r>
          </a:p>
        </p:txBody>
      </p:sp>
    </p:spTree>
    <p:extLst>
      <p:ext uri="{BB962C8B-B14F-4D97-AF65-F5344CB8AC3E}">
        <p14:creationId xmlns:p14="http://schemas.microsoft.com/office/powerpoint/2010/main" xmlns="" val="1236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单例设计模式之懒汉式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itchFamily="18" charset="0"/>
              </a:rPr>
              <a:t>class Singleton 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static Singleton instance = null;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Singleton(){}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Singleton </a:t>
            </a:r>
            <a:r>
              <a:rPr lang="en-US" altLang="zh-CN" sz="2000" b="1" dirty="0" err="1">
                <a:cs typeface="Times New Roman" pitchFamily="18" charset="0"/>
              </a:rPr>
              <a:t>getInstance</a:t>
            </a:r>
            <a:r>
              <a:rPr lang="en-US" altLang="zh-CN" sz="2000" b="1" dirty="0">
                <a:cs typeface="Times New Roman" pitchFamily="18" charset="0"/>
              </a:rPr>
              <a:t>(){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if(instance==null){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synchronized(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Singleton.class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	if(instance == 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	instance=new Singleton();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return instance;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 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cs typeface="Times New Roman" pitchFamily="18" charset="0"/>
              </a:rPr>
              <a:t>TestSingleton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itchFamily="18" charset="0"/>
              </a:rPr>
              <a:t>args</a:t>
            </a:r>
            <a:r>
              <a:rPr lang="en-US" altLang="zh-CN" sz="2000" b="1" dirty="0">
                <a:cs typeface="Times New Roman" pitchFamily="18" charset="0"/>
              </a:rPr>
              <a:t>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s1=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s2=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cs typeface="Times New Roman" pitchFamily="18" charset="0"/>
              </a:rPr>
              <a:t>(s1==s2);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endParaRPr lang="zh-CN" alt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8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12-1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程序、进程、线程的概念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30524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银行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有一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个账户。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有两个储户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分别向同一个账户存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元，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每次存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存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次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。每次存完打印账户余额。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问题：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该程序是否有安全问题，如果有，如何解决？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，明确哪些代码是多线程运行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代码，须写入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明确什么是共享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数据。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，明确多线程运行代码中哪些语句是操作共享数据的。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40" y="602128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拓展问题：可否实现两个储户交替存钱的操作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9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428718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小结：释放锁的操作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当前线程的同步方法、同步代码块执行结束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当前线程在同步代码块、同步方法中遇到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终止了该代码块、该方法的继续执行。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当前线程在同步代码块、同步方法中出现了未处理的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，导致异常结束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当前线程在同步代码块、同步方法中执行了线程对象的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方法，当前线程暂停，并释放锁。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8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：不会释放锁的操作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线程执行同步代码块或同步方法时，程序调用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Thread.sleep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Thread.yield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方法暂停当前线程的执行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线程执行同步代码块时，其他线程调用了该线程的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方法将该线程挂起，该线程不会释放锁（同步监视器）。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应尽量避免使用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resume()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来控制线程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5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死锁问题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不同的线程分别占用对方需要的同步资源不放弃，都在等待对方放弃自己需要的同步资源，就形成了线程的死锁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解决方法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专门的算法、原则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尽量减少同步资源的定义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587017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DeadLock.java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7698178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56357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12-5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线程的通信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12.5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通信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与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：令当前线程挂起并放弃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资源，使别的线程可访问并修改共享资源，而当前线程排队等候再次对资源的访问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notify()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：唤醒正在排队等待同步资源的线程中优先级最高者结束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：唤醒正在排队等待资源的所有线程结束等待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提供的这三个方法只有在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代码块中才能使用，否则会报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java.lang.IllegalMonitorStateException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xmlns="" val="423778803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uild="p" bldLvl="3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940032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.wait()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使当前线程进入等待（某对象）状态 ，直到另一线程对该对象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发出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notify 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为止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调用此方法后，当前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线程将释放对象监控权  ，然后进入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在当前线程被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50855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notify()/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27146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.notify()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功能：唤醒等待该对象监控权的一个线程。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监控权（加锁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8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20458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例 题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使用两个线程打印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1-100.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1,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交替打印</a:t>
            </a:r>
          </a:p>
        </p:txBody>
      </p:sp>
    </p:spTree>
    <p:extLst>
      <p:ext uri="{BB962C8B-B14F-4D97-AF65-F5344CB8AC3E}">
        <p14:creationId xmlns:p14="http://schemas.microsoft.com/office/powerpoint/2010/main" xmlns="" val="13189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056784" cy="86409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12.1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概念：程序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572560" cy="47149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(program)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为完成特定任务、用某种语言编写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组指令的集合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。即指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一段静态的代码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，静态对象。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(process)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程序的一次执行过程，或是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正在运行的一个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。动态过程：有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它自身的产生、存在和消亡的过程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QQ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MP3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播放器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程序是静态的，进程是动态的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(thread)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，进程可进一步细化为线程，是一个程序内部的一条执行路径。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若一个程序可同一时间执行多个线程，就是支持多线程的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8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class Communication implements Runnable{</a:t>
            </a: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run()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while (true)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synchronized (this)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notify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&lt;= 100) 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 + ":"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++);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else   break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try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wait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();}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catch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e) {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8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生产者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Productor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将产品交给店员</a:t>
            </a:r>
            <a:r>
              <a:rPr lang="en-US" altLang="zh-CN" dirty="0" smtClean="0">
                <a:ea typeface="宋体" pitchFamily="2" charset="-122"/>
              </a:rPr>
              <a:t>(Clerk)</a:t>
            </a:r>
            <a:r>
              <a:rPr lang="zh-CN" altLang="en-US" dirty="0" smtClean="0">
                <a:ea typeface="宋体" pitchFamily="2" charset="-122"/>
              </a:rPr>
              <a:t>，而消费者</a:t>
            </a:r>
            <a:r>
              <a:rPr lang="en-US" altLang="zh-CN" dirty="0" smtClean="0">
                <a:ea typeface="宋体" pitchFamily="2" charset="-122"/>
              </a:rPr>
              <a:t>(Customer)</a:t>
            </a:r>
            <a:r>
              <a:rPr lang="zh-CN" altLang="en-US" dirty="0" smtClean="0">
                <a:ea typeface="宋体" pitchFamily="2" charset="-122"/>
              </a:rPr>
              <a:t>从店员处取走产品，店员一次只能持有固定数量的产品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比如</a:t>
            </a:r>
            <a:r>
              <a:rPr lang="en-US" altLang="zh-CN" dirty="0" smtClean="0">
                <a:ea typeface="宋体" pitchFamily="2" charset="-122"/>
              </a:rPr>
              <a:t>:20</a:t>
            </a:r>
            <a:r>
              <a:rPr lang="zh-CN" altLang="en-US" dirty="0" smtClean="0">
                <a:ea typeface="宋体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这里可能出现两个问题：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生产者比消费者快时，消费者会漏掉一些数据没有取到。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消费者比生产者快时，消费者会取相同的数据。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经典例题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：生产者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xmlns="" val="16703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1234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class Clerk</a:t>
            </a:r>
            <a:r>
              <a:rPr lang="en-US" altLang="zh-CN" sz="2000" b="1" dirty="0" smtClean="0">
                <a:ea typeface="宋体" pitchFamily="2" charset="-122"/>
              </a:rPr>
              <a:t>{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private </a:t>
            </a: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product = 0;</a:t>
            </a:r>
          </a:p>
          <a:p>
            <a:r>
              <a:rPr lang="en-US" altLang="zh-CN" sz="2000" b="1" dirty="0">
                <a:ea typeface="宋体" pitchFamily="2" charset="-122"/>
              </a:rPr>
              <a:t>public synchronized void </a:t>
            </a:r>
            <a:r>
              <a:rPr lang="en-US" altLang="zh-CN" sz="2000" b="1" dirty="0" err="1">
                <a:ea typeface="宋体" pitchFamily="2" charset="-122"/>
              </a:rPr>
              <a:t>addProduct</a:t>
            </a:r>
            <a:r>
              <a:rPr lang="en-US" altLang="zh-CN" sz="2000" b="1" dirty="0">
                <a:ea typeface="宋体" pitchFamily="2" charset="-122"/>
              </a:rPr>
              <a:t>(){</a:t>
            </a:r>
          </a:p>
          <a:p>
            <a:r>
              <a:rPr lang="en-US" altLang="zh-CN" sz="2000" b="1" dirty="0">
                <a:ea typeface="宋体" pitchFamily="2" charset="-122"/>
              </a:rPr>
              <a:t>if(product </a:t>
            </a:r>
            <a:r>
              <a:rPr lang="en-US" altLang="zh-CN" sz="2000" b="1" dirty="0" smtClean="0">
                <a:ea typeface="宋体" pitchFamily="2" charset="-122"/>
              </a:rPr>
              <a:t>&gt;= </a:t>
            </a:r>
            <a:r>
              <a:rPr lang="en-US" altLang="zh-CN" sz="2000" b="1" dirty="0">
                <a:ea typeface="宋体" pitchFamily="2" charset="-122"/>
              </a:rPr>
              <a:t>20){</a:t>
            </a:r>
          </a:p>
          <a:p>
            <a:r>
              <a:rPr lang="en-US" altLang="zh-CN" sz="2000" b="1" dirty="0">
                <a:ea typeface="宋体" pitchFamily="2" charset="-122"/>
              </a:rPr>
              <a:t>try {</a:t>
            </a:r>
          </a:p>
          <a:p>
            <a:r>
              <a:rPr lang="en-US" altLang="zh-CN" sz="2000" b="1" dirty="0">
                <a:ea typeface="宋体" pitchFamily="2" charset="-122"/>
              </a:rPr>
              <a:t>wait();</a:t>
            </a:r>
          </a:p>
          <a:p>
            <a:r>
              <a:rPr lang="en-US" altLang="zh-CN" sz="2000" b="1" dirty="0">
                <a:ea typeface="宋体" pitchFamily="2" charset="-122"/>
              </a:rPr>
              <a:t>} catch (</a:t>
            </a:r>
            <a:r>
              <a:rPr lang="en-US" altLang="zh-CN" sz="2000" b="1" dirty="0" err="1">
                <a:ea typeface="宋体" pitchFamily="2" charset="-122"/>
              </a:rPr>
              <a:t>InterruptedException</a:t>
            </a:r>
            <a:r>
              <a:rPr lang="en-US" altLang="zh-CN" sz="2000" b="1" dirty="0">
                <a:ea typeface="宋体" pitchFamily="2" charset="-122"/>
              </a:rPr>
              <a:t> e) {</a:t>
            </a:r>
          </a:p>
          <a:p>
            <a:r>
              <a:rPr lang="en-US" altLang="zh-CN" sz="2000" b="1" dirty="0" err="1">
                <a:ea typeface="宋体" pitchFamily="2" charset="-122"/>
              </a:rPr>
              <a:t>e.printStackTrace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r>
              <a:rPr lang="en-US" altLang="zh-CN" sz="2000" b="1" dirty="0">
                <a:ea typeface="宋体" pitchFamily="2" charset="-122"/>
              </a:rPr>
              <a:t>}else{</a:t>
            </a:r>
          </a:p>
          <a:p>
            <a:r>
              <a:rPr lang="en-US" altLang="zh-CN" sz="2000" b="1" dirty="0">
                <a:ea typeface="宋体" pitchFamily="2" charset="-122"/>
              </a:rPr>
              <a:t>product++;</a:t>
            </a:r>
          </a:p>
          <a:p>
            <a:r>
              <a:rPr lang="en-US" altLang="zh-CN" sz="2000" b="1" dirty="0" err="1">
                <a:ea typeface="宋体" pitchFamily="2" charset="-122"/>
              </a:rPr>
              <a:t>System.out.println</a:t>
            </a:r>
            <a:r>
              <a:rPr lang="en-US" altLang="zh-CN" sz="2000" b="1" dirty="0">
                <a:ea typeface="宋体" pitchFamily="2" charset="-122"/>
              </a:rPr>
              <a:t>("</a:t>
            </a:r>
            <a:r>
              <a:rPr lang="zh-CN" altLang="en-US" sz="2000" b="1" dirty="0">
                <a:ea typeface="宋体" pitchFamily="2" charset="-122"/>
              </a:rPr>
              <a:t>生产者生产了第</a:t>
            </a:r>
            <a:r>
              <a:rPr lang="en-US" altLang="zh-CN" sz="2000" b="1" dirty="0">
                <a:ea typeface="宋体" pitchFamily="2" charset="-122"/>
              </a:rPr>
              <a:t>"+product+"</a:t>
            </a:r>
            <a:r>
              <a:rPr lang="zh-CN" altLang="en-US" sz="2000" b="1" dirty="0">
                <a:ea typeface="宋体" pitchFamily="2" charset="-122"/>
              </a:rPr>
              <a:t>个产品</a:t>
            </a:r>
            <a:r>
              <a:rPr lang="en-US" altLang="zh-CN" sz="2000" b="1" dirty="0">
                <a:ea typeface="宋体" pitchFamily="2" charset="-122"/>
              </a:rPr>
              <a:t>");</a:t>
            </a:r>
          </a:p>
          <a:p>
            <a:r>
              <a:rPr lang="en-US" altLang="zh-CN" sz="2000" b="1" dirty="0" err="1">
                <a:ea typeface="宋体" pitchFamily="2" charset="-122"/>
              </a:rPr>
              <a:t>notifyAll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 smtClean="0">
                <a:ea typeface="宋体" pitchFamily="2" charset="-122"/>
              </a:rPr>
              <a:t>}}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</a:p>
          <a:p>
            <a:r>
              <a:rPr lang="en-US" altLang="zh-CN" sz="2000" b="1" dirty="0"/>
              <a:t>try {</a:t>
            </a:r>
          </a:p>
          <a:p>
            <a:r>
              <a:rPr lang="en-US" altLang="zh-CN" sz="2000" b="1" dirty="0"/>
              <a:t>wait();</a:t>
            </a:r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 err="1" smtClean="0"/>
              <a:t>e.printStackTrace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</a:t>
            </a:r>
            <a:r>
              <a:rPr lang="en-US" altLang="zh-CN" sz="2000" b="1" dirty="0"/>
              <a:t>else{</a:t>
            </a:r>
          </a:p>
          <a:p>
            <a:r>
              <a:rPr lang="en-US" altLang="zh-CN" sz="2000" b="1" dirty="0" err="1" smtClean="0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 smtClean="0"/>
              <a:t>");</a:t>
            </a:r>
          </a:p>
          <a:p>
            <a:r>
              <a:rPr lang="en-US" altLang="zh-CN" sz="2000" b="1" dirty="0"/>
              <a:t>product-</a:t>
            </a:r>
            <a:r>
              <a:rPr lang="en-US" altLang="zh-CN" sz="2000" b="1" dirty="0" smtClean="0"/>
              <a:t>-;</a:t>
            </a:r>
            <a:endParaRPr lang="en-US" altLang="zh-CN" sz="2000" b="1" dirty="0"/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9548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生产者开始生产产品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clerk.addProduct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}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Consumer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Consumer(Clerk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消费者开始取走产品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clerk.getProduct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1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 </a:t>
            </a:r>
            <a:r>
              <a:rPr lang="en-US" altLang="zh-CN" sz="3600" b="1" dirty="0" smtClean="0">
                <a:ea typeface="宋体" pitchFamily="2" charset="-122"/>
              </a:rPr>
              <a:t>2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0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模拟银行取钱的问题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类封装了账户编号（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）和余额（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）两个属性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）设置相应属性的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）提供无参和有两个参数的构造器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）系统根据账号判断与用户是否匹配，需提供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方法的重写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提供一个取钱的线程类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属性和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类的取款额的属性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）提供带线程名的构造方法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方法中提供取钱的操作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在主类中创建线程进行测试。考虑线程安全问题。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private double balance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Account</a:t>
            </a:r>
            <a:r>
              <a:rPr lang="en-US" altLang="zh-CN" b="1" dirty="0" smtClean="0"/>
              <a:t>(){</a:t>
            </a:r>
            <a:endParaRPr lang="zh-CN" altLang="en-US" dirty="0"/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38563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</a:p>
          <a:p>
            <a:r>
              <a:rPr lang="en-US" altLang="zh-CN" dirty="0"/>
              <a:t>result = prime * result</a:t>
            </a:r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</a:p>
          <a:p>
            <a:r>
              <a:rPr lang="en-US" altLang="zh-CN" b="1" dirty="0"/>
              <a:t>long temp;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</a:t>
            </a:r>
            <a:r>
              <a:rPr lang="en-US" altLang="zh-CN" b="1" dirty="0" smtClean="0"/>
              <a:t>)); return </a:t>
            </a:r>
            <a:r>
              <a:rPr lang="en-US" altLang="zh-CN" b="1" dirty="0"/>
              <a:t>result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if (this == </a:t>
            </a:r>
            <a:r>
              <a:rPr lang="en-US" altLang="zh-CN" b="1" dirty="0" err="1" smtClean="0"/>
              <a:t>obj</a:t>
            </a:r>
            <a:r>
              <a:rPr lang="en-US" altLang="zh-CN" b="1" dirty="0" smtClean="0"/>
              <a:t>) return </a:t>
            </a:r>
            <a:r>
              <a:rPr lang="en-US" altLang="zh-CN" b="1" dirty="0"/>
              <a:t>true;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</a:t>
            </a:r>
            <a:r>
              <a:rPr lang="en-US" altLang="zh-CN" b="1" dirty="0" smtClean="0"/>
              <a:t>null) return </a:t>
            </a:r>
            <a:r>
              <a:rPr lang="en-US" altLang="zh-CN" b="1" dirty="0"/>
              <a:t>false;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return </a:t>
            </a:r>
            <a:r>
              <a:rPr lang="en-US" altLang="zh-CN" b="1"/>
              <a:t>true</a:t>
            </a:r>
            <a:r>
              <a:rPr lang="en-US" altLang="zh-CN" b="1" smtClean="0"/>
              <a:t>;</a:t>
            </a:r>
            <a:r>
              <a:rPr lang="en-US" altLang="zh-CN" smtClean="0"/>
              <a:t>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63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ea typeface="宋体" panose="02010600030101010101" pitchFamily="2" charset="-122"/>
              </a:rPr>
              <a:t>WithDrawThread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extends Thread{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Account </a:t>
            </a:r>
            <a:r>
              <a:rPr lang="en-US" altLang="zh-CN" dirty="0" err="1">
                <a:ea typeface="宋体" panose="02010600030101010101" pitchFamily="2" charset="-122"/>
              </a:rPr>
              <a:t>account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//</a:t>
            </a:r>
            <a:r>
              <a:rPr lang="zh-CN" altLang="en-US" dirty="0">
                <a:ea typeface="宋体" panose="02010600030101010101" pitchFamily="2" charset="-122"/>
              </a:rPr>
              <a:t>要取款的额度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double </a:t>
            </a:r>
            <a:r>
              <a:rPr lang="en-US" altLang="zh-CN" b="1" dirty="0" err="1">
                <a:ea typeface="宋体" panose="02010600030101010101" pitchFamily="2" charset="-122"/>
              </a:rPr>
              <a:t>withDraw</a:t>
            </a:r>
            <a:r>
              <a:rPr lang="en-US" altLang="zh-CN" b="1" dirty="0" smtClean="0">
                <a:ea typeface="宋体" panose="02010600030101010101" pitchFamily="2" charset="-122"/>
              </a:rPr>
              <a:t>;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en-US" altLang="zh-CN" b="1" dirty="0" err="1">
                <a:ea typeface="宋体" panose="02010600030101010101" pitchFamily="2" charset="-122"/>
              </a:rPr>
              <a:t>WithDrawThread</a:t>
            </a:r>
            <a:r>
              <a:rPr lang="en-US" altLang="zh-CN" b="1" dirty="0">
                <a:ea typeface="宋体" panose="02010600030101010101" pitchFamily="2" charset="-122"/>
              </a:rPr>
              <a:t>(String </a:t>
            </a:r>
            <a:r>
              <a:rPr lang="en-US" altLang="zh-CN" b="1" dirty="0" err="1">
                <a:ea typeface="宋体" panose="02010600030101010101" pitchFamily="2" charset="-122"/>
              </a:rPr>
              <a:t>name,Account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account,double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amt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super(name);</a:t>
            </a:r>
          </a:p>
          <a:p>
            <a:r>
              <a:rPr lang="en-US" altLang="zh-CN" b="1" dirty="0" err="1">
                <a:ea typeface="宋体" panose="02010600030101010101" pitchFamily="2" charset="-122"/>
              </a:rPr>
              <a:t>this.account</a:t>
            </a:r>
            <a:r>
              <a:rPr lang="en-US" altLang="zh-CN" b="1" dirty="0">
                <a:ea typeface="宋体" panose="02010600030101010101" pitchFamily="2" charset="-122"/>
              </a:rPr>
              <a:t> = account;</a:t>
            </a:r>
          </a:p>
          <a:p>
            <a:r>
              <a:rPr lang="en-US" altLang="zh-CN" b="1" dirty="0" err="1">
                <a:ea typeface="宋体" panose="02010600030101010101" pitchFamily="2" charset="-122"/>
              </a:rPr>
              <a:t>this.withDraw</a:t>
            </a:r>
            <a:r>
              <a:rPr lang="en-US" altLang="zh-CN" b="1" dirty="0">
                <a:ea typeface="宋体" panose="02010600030101010101" pitchFamily="2" charset="-122"/>
              </a:rPr>
              <a:t> = </a:t>
            </a:r>
            <a:r>
              <a:rPr lang="en-US" altLang="zh-CN" b="1" dirty="0" err="1">
                <a:ea typeface="宋体" panose="02010600030101010101" pitchFamily="2" charset="-122"/>
              </a:rPr>
              <a:t>amt</a:t>
            </a:r>
            <a:r>
              <a:rPr lang="en-US" altLang="zh-CN" b="1" dirty="0" smtClean="0">
                <a:ea typeface="宋体" panose="02010600030101010101" pitchFamily="2" charset="-122"/>
              </a:rPr>
              <a:t>;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public void run(){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synchronized (account) {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if (</a:t>
            </a:r>
            <a:r>
              <a:rPr lang="en-US" altLang="zh-CN" b="1" dirty="0" err="1">
                <a:ea typeface="宋体" panose="02010600030101010101" pitchFamily="2" charset="-122"/>
              </a:rPr>
              <a:t>account.getBalance</a:t>
            </a:r>
            <a:r>
              <a:rPr lang="en-US" altLang="zh-CN" b="1" dirty="0">
                <a:ea typeface="宋体" panose="02010600030101010101" pitchFamily="2" charset="-122"/>
              </a:rPr>
              <a:t>() &gt; </a:t>
            </a:r>
            <a:r>
              <a:rPr lang="en-US" altLang="zh-CN" b="1" dirty="0" err="1">
                <a:ea typeface="宋体" panose="02010600030101010101" pitchFamily="2" charset="-122"/>
              </a:rPr>
              <a:t>withDraw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System.</a:t>
            </a:r>
            <a:r>
              <a:rPr lang="en-US" altLang="zh-CN" i="1" dirty="0" err="1">
                <a:ea typeface="宋体" panose="02010600030101010101" pitchFamily="2" charset="-122"/>
              </a:rPr>
              <a:t>out.println</a:t>
            </a:r>
            <a:r>
              <a:rPr lang="en-US" altLang="zh-CN" i="1" dirty="0"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ea typeface="宋体" panose="02010600030101010101" pitchFamily="2" charset="-122"/>
              </a:rPr>
              <a:t>Thread.currentThread</a:t>
            </a:r>
            <a:r>
              <a:rPr lang="en-US" altLang="zh-CN" i="1" dirty="0">
                <a:ea typeface="宋体" panose="02010600030101010101" pitchFamily="2" charset="-122"/>
              </a:rPr>
              <a:t>().</a:t>
            </a:r>
            <a:r>
              <a:rPr lang="en-US" altLang="zh-CN" i="1" dirty="0" err="1">
                <a:ea typeface="宋体" panose="02010600030101010101" pitchFamily="2" charset="-122"/>
              </a:rPr>
              <a:t>getName</a:t>
            </a:r>
            <a:r>
              <a:rPr lang="en-US" altLang="zh-CN" i="1" dirty="0">
                <a:ea typeface="宋体" panose="02010600030101010101" pitchFamily="2" charset="-122"/>
              </a:rPr>
              <a:t>()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+ ":</a:t>
            </a:r>
            <a:r>
              <a:rPr lang="zh-CN" altLang="en-US" dirty="0">
                <a:ea typeface="宋体" panose="02010600030101010101" pitchFamily="2" charset="-122"/>
              </a:rPr>
              <a:t>取款成功，取现的金额为：</a:t>
            </a:r>
            <a:r>
              <a:rPr lang="en-US" altLang="zh-CN" dirty="0">
                <a:ea typeface="宋体" panose="02010600030101010101" pitchFamily="2" charset="-122"/>
              </a:rPr>
              <a:t>"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+ </a:t>
            </a:r>
            <a:r>
              <a:rPr lang="en-US" altLang="zh-CN" dirty="0" err="1">
                <a:ea typeface="宋体" panose="02010600030101010101" pitchFamily="2" charset="-122"/>
              </a:rPr>
              <a:t>withDraw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try </a:t>
            </a:r>
            <a:r>
              <a:rPr lang="en-US" altLang="zh-CN" b="1" dirty="0" smtClean="0">
                <a:ea typeface="宋体" panose="02010600030101010101" pitchFamily="2" charset="-122"/>
              </a:rPr>
              <a:t>{</a:t>
            </a:r>
            <a:r>
              <a:rPr lang="en-US" altLang="zh-CN" dirty="0" err="1" smtClean="0">
                <a:ea typeface="宋体" panose="02010600030101010101" pitchFamily="2" charset="-122"/>
              </a:rPr>
              <a:t>Thread.</a:t>
            </a:r>
            <a:r>
              <a:rPr lang="en-US" altLang="zh-CN" i="1" dirty="0" err="1" smtClean="0">
                <a:ea typeface="宋体" panose="02010600030101010101" pitchFamily="2" charset="-122"/>
              </a:rPr>
              <a:t>sleep</a:t>
            </a:r>
            <a:r>
              <a:rPr lang="en-US" altLang="zh-CN" i="1" dirty="0" smtClean="0">
                <a:ea typeface="宋体" panose="02010600030101010101" pitchFamily="2" charset="-122"/>
              </a:rPr>
              <a:t>(50</a:t>
            </a:r>
            <a:r>
              <a:rPr lang="en-US" altLang="zh-CN" i="1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ea typeface="宋体" panose="02010600030101010101" pitchFamily="2" charset="-122"/>
              </a:rPr>
              <a:t>catch (</a:t>
            </a:r>
            <a:r>
              <a:rPr lang="en-US" altLang="zh-CN" b="1" dirty="0" err="1">
                <a:ea typeface="宋体" panose="02010600030101010101" pitchFamily="2" charset="-122"/>
              </a:rPr>
              <a:t>InterruptedException</a:t>
            </a:r>
            <a:r>
              <a:rPr lang="en-US" altLang="zh-CN" b="1" dirty="0">
                <a:ea typeface="宋体" panose="02010600030101010101" pitchFamily="2" charset="-122"/>
              </a:rPr>
              <a:t> e) {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e.printStackTrace</a:t>
            </a:r>
            <a:r>
              <a:rPr lang="en-US" altLang="zh-CN" dirty="0" smtClean="0">
                <a:ea typeface="宋体" panose="02010600030101010101" pitchFamily="2" charset="-122"/>
              </a:rPr>
              <a:t>();}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err="1">
                <a:ea typeface="宋体" panose="02010600030101010101" pitchFamily="2" charset="-122"/>
              </a:rPr>
              <a:t>account.setBalance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account.getBalance</a:t>
            </a:r>
            <a:r>
              <a:rPr lang="en-US" altLang="zh-CN" dirty="0">
                <a:ea typeface="宋体" panose="02010600030101010101" pitchFamily="2" charset="-122"/>
              </a:rPr>
              <a:t>() - </a:t>
            </a:r>
            <a:r>
              <a:rPr lang="en-US" altLang="zh-CN" dirty="0" err="1">
                <a:ea typeface="宋体" panose="02010600030101010101" pitchFamily="2" charset="-122"/>
              </a:rPr>
              <a:t>withDraw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ea typeface="宋体" panose="02010600030101010101" pitchFamily="2" charset="-122"/>
              </a:rPr>
              <a:t>else {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System.</a:t>
            </a:r>
            <a:r>
              <a:rPr lang="en-US" altLang="zh-CN" i="1" dirty="0" err="1">
                <a:ea typeface="宋体" panose="02010600030101010101" pitchFamily="2" charset="-122"/>
              </a:rPr>
              <a:t>out.println</a:t>
            </a:r>
            <a:r>
              <a:rPr lang="en-US" altLang="zh-CN" i="1" dirty="0">
                <a:ea typeface="宋体" panose="02010600030101010101" pitchFamily="2" charset="-122"/>
              </a:rPr>
              <a:t>("</a:t>
            </a:r>
            <a:r>
              <a:rPr lang="zh-CN" altLang="en-US" i="1" dirty="0">
                <a:ea typeface="宋体" panose="02010600030101010101" pitchFamily="2" charset="-122"/>
              </a:rPr>
              <a:t>取现额度超过账户余额，取款失败</a:t>
            </a:r>
            <a:r>
              <a:rPr lang="en-US" altLang="zh-CN" i="1" dirty="0" smtClean="0">
                <a:ea typeface="宋体" panose="02010600030101010101" pitchFamily="2" charset="-122"/>
              </a:rPr>
              <a:t>");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err="1">
                <a:ea typeface="宋体" panose="02010600030101010101" pitchFamily="2" charset="-122"/>
              </a:rPr>
              <a:t>System.</a:t>
            </a:r>
            <a:r>
              <a:rPr lang="en-US" altLang="zh-CN" i="1" dirty="0" err="1">
                <a:ea typeface="宋体" panose="02010600030101010101" pitchFamily="2" charset="-122"/>
              </a:rPr>
              <a:t>out.println</a:t>
            </a:r>
            <a:r>
              <a:rPr lang="en-US" altLang="zh-CN" i="1" dirty="0">
                <a:ea typeface="宋体" panose="02010600030101010101" pitchFamily="2" charset="-122"/>
              </a:rPr>
              <a:t>("</a:t>
            </a:r>
            <a:r>
              <a:rPr lang="zh-CN" altLang="en-US" i="1" dirty="0">
                <a:ea typeface="宋体" panose="02010600030101010101" pitchFamily="2" charset="-122"/>
              </a:rPr>
              <a:t>现在账户的余额为：</a:t>
            </a:r>
            <a:r>
              <a:rPr lang="en-US" altLang="zh-CN" i="1" dirty="0">
                <a:ea typeface="宋体" panose="02010600030101010101" pitchFamily="2" charset="-122"/>
              </a:rPr>
              <a:t>"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+ </a:t>
            </a:r>
            <a:r>
              <a:rPr lang="en-US" altLang="zh-CN" i="1" dirty="0" err="1">
                <a:ea typeface="宋体" panose="02010600030101010101" pitchFamily="2" charset="-122"/>
              </a:rPr>
              <a:t>account.getBalance</a:t>
            </a:r>
            <a:r>
              <a:rPr lang="en-US" altLang="zh-CN" i="1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}}}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62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</a:t>
            </a:r>
            <a:r>
              <a:rPr lang="en-US" altLang="zh-CN" sz="2400" b="1"/>
              <a:t>class </a:t>
            </a:r>
            <a:r>
              <a:rPr lang="en-US" altLang="zh-CN" sz="2400" b="1" smtClean="0"/>
              <a:t>WithDrawThreadTest </a:t>
            </a:r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</a:p>
          <a:p>
            <a:r>
              <a:rPr lang="en-US" altLang="zh-CN" sz="2400" dirty="0"/>
              <a:t>t1.start();</a:t>
            </a:r>
          </a:p>
          <a:p>
            <a:r>
              <a:rPr lang="en-US" altLang="zh-CN" sz="2400" dirty="0"/>
              <a:t>t2.start</a:t>
            </a:r>
            <a:r>
              <a:rPr lang="en-US" altLang="zh-CN" sz="2400" dirty="0" smtClean="0"/>
              <a:t>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463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进程与多线程</a:t>
            </a:r>
            <a:endParaRPr lang="zh-CN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23" name="Freeform 3"/>
          <p:cNvSpPr>
            <a:spLocks/>
          </p:cNvSpPr>
          <p:nvPr/>
        </p:nvSpPr>
        <p:spPr bwMode="auto">
          <a:xfrm>
            <a:off x="2971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单线程</a:t>
              </a: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3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>
              <a:spLocks/>
            </p:cNvSpPr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29" name="Freeform 9"/>
            <p:cNvSpPr>
              <a:spLocks/>
            </p:cNvSpPr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30" name="Freeform 10"/>
            <p:cNvSpPr>
              <a:spLocks/>
            </p:cNvSpPr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934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多线程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43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itchFamily="2" charset="-122"/>
                    <a:cs typeface="Times New Roman" pitchFamily="18" charset="0"/>
                  </a:rPr>
                  <a:t>进程</a:t>
                </a:r>
              </a:p>
            </p:txBody>
          </p:sp>
          <p:sp>
            <p:nvSpPr>
              <p:cNvPr id="337938" name="AutoShape 18"/>
              <p:cNvSpPr>
                <a:spLocks/>
              </p:cNvSpPr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传统进程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多线程进程</a:t>
              </a: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2976" y="5715016"/>
            <a:ext cx="6786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程序都有一个隐含的主</a:t>
            </a:r>
            <a:r>
              <a:rPr lang="zh-CN" altLang="en-US" sz="2400" u="none" dirty="0" smtClean="0">
                <a:ea typeface="宋体" pitchFamily="2" charset="-122"/>
                <a:cs typeface="Times New Roman" pitchFamily="18" charset="0"/>
              </a:rPr>
              <a:t>线程：</a:t>
            </a:r>
            <a:r>
              <a:rPr lang="en-US" altLang="zh-CN" sz="2400" u="none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main 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178579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12-6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线程池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694368"/>
            <a:ext cx="5012610" cy="78181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12.6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线程池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smtClean="0">
                <a:ea typeface="宋体" panose="02010600030101010101" pitchFamily="2" charset="-122"/>
              </a:rPr>
              <a:t>系统启动一个新线程的成本是比较高的，因为它涉及与</a:t>
            </a:r>
            <a:r>
              <a:rPr lang="en-US" altLang="zh-CN" sz="2200" smtClean="0">
                <a:ea typeface="宋体" panose="02010600030101010101" pitchFamily="2" charset="-122"/>
              </a:rPr>
              <a:t>os</a:t>
            </a:r>
            <a:r>
              <a:rPr lang="zh-CN" altLang="en-US" sz="2200" smtClean="0">
                <a:ea typeface="宋体" panose="02010600030101010101" pitchFamily="2" charset="-122"/>
              </a:rPr>
              <a:t>交互。这种情况下，系统启动时即创建大量空闲的线程，就可以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很好地提高性能</a:t>
            </a:r>
            <a:r>
              <a:rPr lang="zh-CN" altLang="en-US" sz="2200" smtClean="0">
                <a:ea typeface="宋体" panose="02010600030101010101" pitchFamily="2" charset="-122"/>
              </a:rPr>
              <a:t>，尤其是当程序需要创建大量生存期很短暂的线程时。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200" smtClean="0">
                <a:ea typeface="宋体" panose="02010600030101010101" pitchFamily="2" charset="-122"/>
              </a:rPr>
              <a:t>除此之外，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使用线程池可以有效地控制系统中并发线程的数量</a:t>
            </a:r>
            <a:r>
              <a:rPr lang="zh-CN" altLang="en-US" sz="2200" smtClean="0">
                <a:ea typeface="宋体" panose="02010600030101010101" pitchFamily="2" charset="-122"/>
              </a:rPr>
              <a:t>。避免因并发创建的线程过多，导致系统性能下降，</a:t>
            </a:r>
            <a:r>
              <a:rPr lang="en-US" altLang="zh-CN" sz="2200" smtClean="0">
                <a:ea typeface="宋体" panose="02010600030101010101" pitchFamily="2" charset="-122"/>
              </a:rPr>
              <a:t>JVM</a:t>
            </a:r>
            <a:r>
              <a:rPr lang="zh-CN" altLang="en-US" sz="2200" smtClean="0">
                <a:ea typeface="宋体" panose="02010600030101010101" pitchFamily="2" charset="-122"/>
              </a:rPr>
              <a:t>崩溃。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200" smtClean="0">
                <a:ea typeface="宋体" panose="02010600030101010101" pitchFamily="2" charset="-122"/>
              </a:rPr>
              <a:t>Java 5</a:t>
            </a:r>
            <a:r>
              <a:rPr lang="zh-CN" altLang="en-US" sz="2200" smtClean="0">
                <a:ea typeface="宋体" panose="02010600030101010101" pitchFamily="2" charset="-122"/>
              </a:rPr>
              <a:t>以前，需要手动创建自己的线程池；</a:t>
            </a:r>
            <a:r>
              <a:rPr lang="en-US" altLang="zh-CN" sz="2200" smtClean="0">
                <a:ea typeface="宋体" panose="02010600030101010101" pitchFamily="2" charset="-122"/>
              </a:rPr>
              <a:t>Java 5</a:t>
            </a:r>
            <a:r>
              <a:rPr lang="zh-CN" altLang="en-US" sz="2200" smtClean="0">
                <a:ea typeface="宋体" panose="02010600030101010101" pitchFamily="2" charset="-122"/>
              </a:rPr>
              <a:t>开始，新增了</a:t>
            </a:r>
            <a:r>
              <a:rPr lang="en-US" altLang="zh-CN" sz="2200" smtClean="0">
                <a:ea typeface="宋体" panose="02010600030101010101" pitchFamily="2" charset="-122"/>
              </a:rPr>
              <a:t>Executors</a:t>
            </a:r>
            <a:r>
              <a:rPr lang="zh-CN" altLang="en-US" sz="2200" smtClean="0">
                <a:ea typeface="宋体" panose="02010600030101010101" pitchFamily="2" charset="-122"/>
              </a:rPr>
              <a:t>工厂类产生线程池。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使用线程池执行线程任务的步骤如下：</a:t>
            </a:r>
            <a:endParaRPr lang="en-US" altLang="zh-CN" sz="2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1.</a:t>
            </a:r>
            <a:r>
              <a:rPr lang="zh-CN" altLang="en-US" sz="2200" smtClean="0">
                <a:ea typeface="宋体" panose="02010600030101010101" pitchFamily="2" charset="-122"/>
              </a:rPr>
              <a:t>调用</a:t>
            </a:r>
            <a:r>
              <a:rPr lang="en-US" altLang="zh-CN" sz="2200" smtClean="0">
                <a:ea typeface="宋体" panose="02010600030101010101" pitchFamily="2" charset="-122"/>
              </a:rPr>
              <a:t>Executors </a:t>
            </a:r>
            <a:r>
              <a:rPr lang="zh-CN" altLang="en-US" sz="2200" smtClean="0">
                <a:ea typeface="宋体" panose="02010600030101010101" pitchFamily="2" charset="-122"/>
              </a:rPr>
              <a:t>类的静态方法</a:t>
            </a:r>
            <a:r>
              <a:rPr lang="en-US" altLang="zh-CN" sz="2200" smtClean="0">
                <a:ea typeface="宋体" panose="02010600030101010101" pitchFamily="2" charset="-122"/>
              </a:rPr>
              <a:t>newFixedThreadPool(int nThreads)</a:t>
            </a:r>
            <a:r>
              <a:rPr lang="zh-CN" altLang="en-US" sz="2200" smtClean="0">
                <a:ea typeface="宋体" panose="02010600030101010101" pitchFamily="2" charset="-122"/>
              </a:rPr>
              <a:t>，创建一个可重用的、具有固定线程数的线程池</a:t>
            </a:r>
            <a:r>
              <a:rPr lang="en-US" altLang="zh-CN" sz="2200" smtClean="0">
                <a:ea typeface="宋体" panose="02010600030101010101" pitchFamily="2" charset="-122"/>
              </a:rPr>
              <a:t>ExecutorService</a:t>
            </a:r>
            <a:r>
              <a:rPr lang="zh-CN" altLang="en-US" sz="2200" smtClean="0">
                <a:ea typeface="宋体" panose="02010600030101010101" pitchFamily="2" charset="-122"/>
              </a:rPr>
              <a:t>对象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2.</a:t>
            </a:r>
            <a:r>
              <a:rPr lang="zh-CN" altLang="en-US" sz="2200" smtClean="0">
                <a:ea typeface="宋体" panose="02010600030101010101" pitchFamily="2" charset="-122"/>
              </a:rPr>
              <a:t>创建</a:t>
            </a:r>
            <a:r>
              <a:rPr lang="en-US" altLang="zh-CN" sz="2200" smtClean="0">
                <a:ea typeface="宋体" panose="02010600030101010101" pitchFamily="2" charset="-122"/>
              </a:rPr>
              <a:t>Runnable</a:t>
            </a:r>
            <a:r>
              <a:rPr lang="zh-CN" altLang="en-US" sz="2200" smtClean="0">
                <a:ea typeface="宋体" panose="02010600030101010101" pitchFamily="2" charset="-122"/>
              </a:rPr>
              <a:t>实例，作为线程执行任务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3.</a:t>
            </a:r>
            <a:r>
              <a:rPr lang="zh-CN" altLang="en-US" sz="2200" smtClean="0">
                <a:ea typeface="宋体" panose="02010600030101010101" pitchFamily="2" charset="-122"/>
              </a:rPr>
              <a:t>调用</a:t>
            </a:r>
            <a:r>
              <a:rPr lang="en-US" altLang="zh-CN" sz="2200" smtClean="0">
                <a:ea typeface="宋体" panose="02010600030101010101" pitchFamily="2" charset="-122"/>
              </a:rPr>
              <a:t>ExecutorService</a:t>
            </a:r>
            <a:r>
              <a:rPr lang="zh-CN" altLang="en-US" sz="2200" smtClean="0">
                <a:ea typeface="宋体" panose="02010600030101010101" pitchFamily="2" charset="-122"/>
              </a:rPr>
              <a:t>对象的</a:t>
            </a:r>
            <a:r>
              <a:rPr lang="en-US" altLang="zh-CN" sz="2200" smtClean="0">
                <a:ea typeface="宋体" panose="02010600030101010101" pitchFamily="2" charset="-122"/>
              </a:rPr>
              <a:t>submit()</a:t>
            </a:r>
            <a:r>
              <a:rPr lang="zh-CN" altLang="en-US" sz="2200" smtClean="0">
                <a:ea typeface="宋体" panose="02010600030101010101" pitchFamily="2" charset="-122"/>
              </a:rPr>
              <a:t>提交</a:t>
            </a:r>
            <a:r>
              <a:rPr lang="en-US" altLang="zh-CN" sz="2200" smtClean="0">
                <a:ea typeface="宋体" panose="02010600030101010101" pitchFamily="2" charset="-122"/>
              </a:rPr>
              <a:t>Runnable</a:t>
            </a:r>
            <a:r>
              <a:rPr lang="zh-CN" altLang="en-US" sz="2200" smtClean="0">
                <a:ea typeface="宋体" panose="02010600030101010101" pitchFamily="2" charset="-122"/>
              </a:rPr>
              <a:t>实例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4.</a:t>
            </a:r>
            <a:r>
              <a:rPr lang="zh-CN" altLang="en-US" sz="2200" smtClean="0">
                <a:ea typeface="宋体" panose="02010600030101010101" pitchFamily="2" charset="-122"/>
              </a:rPr>
              <a:t>调用</a:t>
            </a:r>
            <a:r>
              <a:rPr lang="en-US" altLang="zh-CN" sz="2200" smtClean="0">
                <a:ea typeface="宋体" panose="02010600030101010101" pitchFamily="2" charset="-122"/>
              </a:rPr>
              <a:t>ExecutorService</a:t>
            </a:r>
            <a:r>
              <a:rPr lang="zh-CN" altLang="en-US" sz="2200" smtClean="0">
                <a:ea typeface="宋体" panose="02010600030101010101" pitchFamily="2" charset="-122"/>
              </a:rPr>
              <a:t>对象的</a:t>
            </a:r>
            <a:r>
              <a:rPr lang="en-US" altLang="zh-CN" sz="2200" smtClean="0">
                <a:ea typeface="宋体" panose="02010600030101010101" pitchFamily="2" charset="-122"/>
              </a:rPr>
              <a:t>shutDown()</a:t>
            </a:r>
            <a:r>
              <a:rPr lang="zh-CN" altLang="en-US" sz="2200" smtClean="0">
                <a:ea typeface="宋体" panose="02010600030101010101" pitchFamily="2" charset="-122"/>
              </a:rPr>
              <a:t>方法关闭线程池。</a:t>
            </a:r>
            <a:endParaRPr lang="zh-CN" altLang="en-US" sz="220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7836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类似：数据库连接池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0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358" y="902380"/>
            <a:ext cx="6025307" cy="85010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使用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多线程的优点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52486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宋体" pitchFamily="2" charset="-122"/>
              </a:rPr>
              <a:t>背景：</a:t>
            </a:r>
            <a:r>
              <a:rPr lang="zh-CN" altLang="en-US" sz="2400" dirty="0" smtClean="0">
                <a:ea typeface="宋体" pitchFamily="2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多</a:t>
            </a:r>
            <a:r>
              <a:rPr lang="zh-CN" altLang="en-US" sz="2800" dirty="0" smtClean="0">
                <a:ea typeface="宋体" pitchFamily="2" charset="-122"/>
              </a:rPr>
              <a:t>线程程序的优点：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提高应用程序的响应。对图形化界面更有意义，可增强用户体验。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提高计算机系统</a:t>
            </a:r>
            <a:r>
              <a:rPr lang="en-US" altLang="zh-CN" sz="2800" dirty="0" smtClean="0">
                <a:ea typeface="宋体" pitchFamily="2" charset="-122"/>
              </a:rPr>
              <a:t>CPU</a:t>
            </a:r>
            <a:r>
              <a:rPr lang="zh-CN" altLang="en-US" sz="2800" dirty="0" smtClean="0">
                <a:ea typeface="宋体" pitchFamily="2" charset="-122"/>
              </a:rPr>
              <a:t>的利用率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改善程序结构。将既长又复杂的进程分为多个线程，独立运行，利于理解和修改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5572734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何时需要多线程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程序需要同时执行两个或多个任务。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需要一些后台运行的程序时。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12-2 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中多线程的创建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和使用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6513</TotalTime>
  <Words>4218</Words>
  <Application>Microsoft Office PowerPoint</Application>
  <PresentationFormat>全屏显示(4:3)</PresentationFormat>
  <Paragraphs>646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PPT模板</vt:lpstr>
      <vt:lpstr>第13章 多线程</vt:lpstr>
      <vt:lpstr>幻灯片 2</vt:lpstr>
      <vt:lpstr>课程内容</vt:lpstr>
      <vt:lpstr>幻灯片 4</vt:lpstr>
      <vt:lpstr>12.1 基本概念：程序 - 进程 - 线程</vt:lpstr>
      <vt:lpstr>进程与多线程</vt:lpstr>
      <vt:lpstr>使用多线程的优点</vt:lpstr>
      <vt:lpstr>何时需要多线程</vt:lpstr>
      <vt:lpstr>幻灯片 9</vt:lpstr>
      <vt:lpstr>12.2 线程的创建和启动</vt:lpstr>
      <vt:lpstr>多线程的创建和启动</vt:lpstr>
      <vt:lpstr>mt子线程的创建和启动过程</vt:lpstr>
      <vt:lpstr>幻灯片 13</vt:lpstr>
      <vt:lpstr>Thread类</vt:lpstr>
      <vt:lpstr>创建线程的两种方式</vt:lpstr>
      <vt:lpstr>创建线程的两种方式</vt:lpstr>
      <vt:lpstr>继承方式和实现方式的联系与区别</vt:lpstr>
      <vt:lpstr>幻灯片 18</vt:lpstr>
      <vt:lpstr>Thread类的有关方法(1)</vt:lpstr>
      <vt:lpstr>线程的调度</vt:lpstr>
      <vt:lpstr>线程的优先级</vt:lpstr>
      <vt:lpstr>Thread类的有关方法(2)</vt:lpstr>
      <vt:lpstr>补充：线程的分类</vt:lpstr>
      <vt:lpstr>幻灯片 24</vt:lpstr>
      <vt:lpstr>12.3 线程的生命周期</vt:lpstr>
      <vt:lpstr>幻灯片 26</vt:lpstr>
      <vt:lpstr>12.3 线程的生命周期</vt:lpstr>
      <vt:lpstr>幻灯片 28</vt:lpstr>
      <vt:lpstr>12.4 线程的同步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互斥锁</vt:lpstr>
      <vt:lpstr>单例设计模式之懒汉式</vt:lpstr>
      <vt:lpstr>练 习1</vt:lpstr>
      <vt:lpstr>小结：释放锁的操作</vt:lpstr>
      <vt:lpstr>小结：不会释放锁的操作</vt:lpstr>
      <vt:lpstr>线程的死锁问题</vt:lpstr>
      <vt:lpstr>幻灯片 44</vt:lpstr>
      <vt:lpstr>幻灯片 45</vt:lpstr>
      <vt:lpstr>12.5 线程通信</vt:lpstr>
      <vt:lpstr>wait() 方法</vt:lpstr>
      <vt:lpstr>notify()/notifyAll()</vt:lpstr>
      <vt:lpstr>例 题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12.6 线程池</vt:lpstr>
      <vt:lpstr>幻灯片 62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liyuting</cp:lastModifiedBy>
  <cp:revision>645</cp:revision>
  <dcterms:created xsi:type="dcterms:W3CDTF">2012-08-05T14:09:30Z</dcterms:created>
  <dcterms:modified xsi:type="dcterms:W3CDTF">2017-10-18T01:45:33Z</dcterms:modified>
</cp:coreProperties>
</file>