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8" r:id="rId2"/>
    <p:sldId id="599" r:id="rId3"/>
    <p:sldId id="528" r:id="rId4"/>
    <p:sldId id="614" r:id="rId5"/>
    <p:sldId id="615" r:id="rId6"/>
    <p:sldId id="616" r:id="rId7"/>
    <p:sldId id="617" r:id="rId8"/>
    <p:sldId id="618" r:id="rId9"/>
    <p:sldId id="619" r:id="rId10"/>
    <p:sldId id="622" r:id="rId11"/>
    <p:sldId id="620" r:id="rId12"/>
    <p:sldId id="621" r:id="rId13"/>
    <p:sldId id="575" r:id="rId14"/>
    <p:sldId id="529" r:id="rId15"/>
    <p:sldId id="623" r:id="rId16"/>
    <p:sldId id="624" r:id="rId17"/>
    <p:sldId id="625" r:id="rId18"/>
    <p:sldId id="629" r:id="rId19"/>
    <p:sldId id="631" r:id="rId20"/>
    <p:sldId id="628" r:id="rId21"/>
    <p:sldId id="626" r:id="rId22"/>
    <p:sldId id="627" r:id="rId23"/>
    <p:sldId id="630" r:id="rId24"/>
    <p:sldId id="600" r:id="rId25"/>
    <p:sldId id="551" r:id="rId26"/>
    <p:sldId id="552" r:id="rId27"/>
    <p:sldId id="553" r:id="rId28"/>
    <p:sldId id="532" r:id="rId29"/>
    <p:sldId id="533" r:id="rId30"/>
    <p:sldId id="534" r:id="rId31"/>
    <p:sldId id="632" r:id="rId32"/>
    <p:sldId id="541" r:id="rId33"/>
    <p:sldId id="542" r:id="rId34"/>
    <p:sldId id="535" r:id="rId35"/>
    <p:sldId id="536" r:id="rId36"/>
    <p:sldId id="543" r:id="rId37"/>
    <p:sldId id="537" r:id="rId38"/>
    <p:sldId id="633" r:id="rId39"/>
    <p:sldId id="538" r:id="rId40"/>
    <p:sldId id="486" r:id="rId41"/>
    <p:sldId id="579" r:id="rId42"/>
    <p:sldId id="576" r:id="rId43"/>
    <p:sldId id="489" r:id="rId44"/>
    <p:sldId id="547" r:id="rId45"/>
    <p:sldId id="554" r:id="rId46"/>
    <p:sldId id="490" r:id="rId47"/>
    <p:sldId id="548" r:id="rId48"/>
    <p:sldId id="549" r:id="rId49"/>
    <p:sldId id="555" r:id="rId50"/>
    <p:sldId id="595" r:id="rId51"/>
    <p:sldId id="586" r:id="rId52"/>
    <p:sldId id="603" r:id="rId53"/>
    <p:sldId id="607" r:id="rId54"/>
    <p:sldId id="587" r:id="rId55"/>
    <p:sldId id="588" r:id="rId56"/>
    <p:sldId id="589" r:id="rId57"/>
    <p:sldId id="612" r:id="rId58"/>
    <p:sldId id="604" r:id="rId59"/>
    <p:sldId id="611" r:id="rId60"/>
    <p:sldId id="590" r:id="rId61"/>
    <p:sldId id="606" r:id="rId62"/>
    <p:sldId id="591" r:id="rId63"/>
    <p:sldId id="592" r:id="rId64"/>
    <p:sldId id="596" r:id="rId65"/>
    <p:sldId id="597" r:id="rId66"/>
    <p:sldId id="598" r:id="rId67"/>
    <p:sldId id="577" r:id="rId68"/>
    <p:sldId id="544" r:id="rId69"/>
    <p:sldId id="580" r:id="rId70"/>
    <p:sldId id="578" r:id="rId71"/>
    <p:sldId id="545" r:id="rId72"/>
    <p:sldId id="546" r:id="rId73"/>
    <p:sldId id="550" r:id="rId74"/>
    <p:sldId id="257" r:id="rId7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6456" autoAdjust="0"/>
  </p:normalViewPr>
  <p:slideViewPr>
    <p:cSldViewPr>
      <p:cViewPr varScale="1">
        <p:scale>
          <a:sx n="60" d="100"/>
          <a:sy n="60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2017/11/11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da.org/joda-time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52814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整个地球分为二十四时区，每个时区都有自己的本地时间。在国际无线电通信场合，为了统一起见，使用一个统一的时间，称为通用协调时</a:t>
            </a:r>
            <a:r>
              <a:rPr lang="en-US" altLang="zh-CN" smtClean="0"/>
              <a:t>(UTC, Universal Time Coordinated)</a:t>
            </a:r>
            <a:r>
              <a:rPr lang="zh-CN" altLang="en-US" smtClean="0"/>
              <a:t>。</a:t>
            </a:r>
            <a:r>
              <a:rPr lang="en-US" altLang="zh-CN" smtClean="0"/>
              <a:t>UTC</a:t>
            </a:r>
            <a:r>
              <a:rPr lang="zh-CN" altLang="en-US" smtClean="0"/>
              <a:t>与</a:t>
            </a:r>
            <a:r>
              <a:rPr lang="zh-CN" altLang="en-US" sz="120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格林尼治</a:t>
            </a:r>
            <a:r>
              <a:rPr lang="zh-CN" altLang="en-US" smtClean="0"/>
              <a:t>平均时</a:t>
            </a:r>
            <a:r>
              <a:rPr lang="en-US" altLang="zh-CN" smtClean="0"/>
              <a:t>(GMT, Greenwich Mean Time)</a:t>
            </a:r>
            <a:r>
              <a:rPr lang="zh-CN" altLang="en-US" smtClean="0"/>
              <a:t>一样，都与英国伦敦的本地时相同。这里，</a:t>
            </a:r>
            <a:r>
              <a:rPr lang="en-US" altLang="zh-CN" smtClean="0"/>
              <a:t>UTC</a:t>
            </a:r>
            <a:r>
              <a:rPr lang="zh-CN" altLang="en-US" smtClean="0"/>
              <a:t>与</a:t>
            </a:r>
            <a:r>
              <a:rPr lang="en-US" altLang="zh-CN" smtClean="0"/>
              <a:t>GMT</a:t>
            </a:r>
            <a:r>
              <a:rPr lang="zh-CN" altLang="en-US" smtClean="0"/>
              <a:t>含义完全相同。 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北京时区是东八区，领先</a:t>
            </a:r>
            <a:r>
              <a:rPr lang="en-US" altLang="zh-CN" smtClean="0"/>
              <a:t>UTC</a:t>
            </a:r>
            <a:r>
              <a:rPr lang="zh-CN" altLang="en-US" smtClean="0"/>
              <a:t>八个小时，在电子邮件信头的</a:t>
            </a:r>
            <a:r>
              <a:rPr lang="en-US" altLang="zh-CN" smtClean="0"/>
              <a:t>Date</a:t>
            </a:r>
            <a:r>
              <a:rPr lang="zh-CN" altLang="en-US" smtClean="0"/>
              <a:t>域记为</a:t>
            </a:r>
            <a:r>
              <a:rPr lang="en-US" altLang="zh-CN" smtClean="0"/>
              <a:t>+0800</a:t>
            </a:r>
            <a:r>
              <a:rPr lang="zh-CN" altLang="en-US" smtClean="0"/>
              <a:t>。如果在电子邮件的信头中有这么一行： 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mtClean="0"/>
              <a:t>Date: Fri, 08 Nov 2002 09:42:22 +0800 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说明信件的发送地的地方时间是二○○二年十一月八号，星期五，早上九点四十二分（二十二秒），这个地方的本地时领先</a:t>
            </a:r>
            <a:r>
              <a:rPr lang="en-US" altLang="zh-CN" smtClean="0"/>
              <a:t>UTC</a:t>
            </a:r>
            <a:r>
              <a:rPr lang="zh-CN" altLang="en-US" smtClean="0"/>
              <a:t>八个小时</a:t>
            </a:r>
            <a:r>
              <a:rPr lang="en-US" altLang="zh-CN" smtClean="0"/>
              <a:t>(+0800</a:t>
            </a:r>
            <a:r>
              <a:rPr lang="zh-CN" altLang="en-US" smtClean="0"/>
              <a:t>， 就是东八区时间</a:t>
            </a:r>
            <a:r>
              <a:rPr lang="en-US" altLang="zh-CN" smtClean="0"/>
              <a:t>)</a:t>
            </a:r>
            <a:r>
              <a:rPr lang="zh-CN" altLang="en-US" smtClean="0"/>
              <a:t>。电子邮件信头的</a:t>
            </a:r>
            <a:r>
              <a:rPr lang="en-US" altLang="zh-CN" smtClean="0"/>
              <a:t>Date</a:t>
            </a:r>
            <a:r>
              <a:rPr lang="zh-CN" altLang="en-US" smtClean="0"/>
              <a:t>域使用二十四小时的时钟，而不使用</a:t>
            </a:r>
            <a:r>
              <a:rPr lang="en-US" altLang="zh-CN" smtClean="0"/>
              <a:t>AM</a:t>
            </a:r>
            <a:r>
              <a:rPr lang="zh-CN" altLang="en-US" smtClean="0"/>
              <a:t>和</a:t>
            </a:r>
            <a:r>
              <a:rPr lang="en-US" altLang="zh-CN" smtClean="0"/>
              <a:t>PM</a:t>
            </a:r>
            <a:r>
              <a:rPr lang="zh-CN" altLang="en-US" smtClean="0"/>
              <a:t>来标记上下午。 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以这个电子邮件的发送时间为例，如果要把这个时间转化为</a:t>
            </a:r>
            <a:r>
              <a:rPr lang="en-US" altLang="zh-CN" smtClean="0"/>
              <a:t>UTC</a:t>
            </a:r>
            <a:r>
              <a:rPr lang="zh-CN" altLang="en-US" smtClean="0"/>
              <a:t>，可以使用一下公式： 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mtClean="0"/>
              <a:t>UTC + </a:t>
            </a:r>
            <a:r>
              <a:rPr lang="zh-CN" altLang="en-US" smtClean="0"/>
              <a:t>时区差 ＝ 本地时间 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时区差东为正，西为负。在此，把东八区时区差记为 </a:t>
            </a:r>
            <a:r>
              <a:rPr lang="en-US" altLang="zh-CN" smtClean="0"/>
              <a:t>+0800</a:t>
            </a:r>
            <a:r>
              <a:rPr lang="zh-CN" altLang="en-US" smtClean="0"/>
              <a:t>， 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mtClean="0"/>
              <a:t>UTC + (</a:t>
            </a:r>
            <a:r>
              <a:rPr lang="zh-CN" altLang="en-US" smtClean="0"/>
              <a:t>＋</a:t>
            </a:r>
            <a:r>
              <a:rPr lang="en-US" altLang="zh-CN" smtClean="0"/>
              <a:t>0800) = </a:t>
            </a:r>
            <a:r>
              <a:rPr lang="zh-CN" altLang="en-US" smtClean="0"/>
              <a:t>本地（北京）时间 </a:t>
            </a:r>
            <a:r>
              <a:rPr lang="en-US" altLang="zh-CN" smtClean="0"/>
              <a:t>(1) 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那么，</a:t>
            </a:r>
            <a:r>
              <a:rPr lang="en-US" altLang="zh-CN" smtClean="0"/>
              <a:t>UTC = </a:t>
            </a:r>
            <a:r>
              <a:rPr lang="zh-CN" altLang="en-US" smtClean="0"/>
              <a:t>本地时间（</a:t>
            </a:r>
            <a:r>
              <a:rPr lang="zh-CN" altLang="en-US" sz="120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北京时间</a:t>
            </a:r>
            <a:r>
              <a:rPr lang="zh-CN" altLang="en-US" smtClean="0"/>
              <a:t>）</a:t>
            </a:r>
            <a:r>
              <a:rPr lang="en-US" altLang="zh-CN" smtClean="0"/>
              <a:t>- 0800 (2) 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0942 - 0800 = 0142 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即</a:t>
            </a:r>
            <a:r>
              <a:rPr lang="en-US" altLang="zh-CN" smtClean="0"/>
              <a:t>UTC</a:t>
            </a:r>
            <a:r>
              <a:rPr lang="zh-CN" altLang="en-US" smtClean="0"/>
              <a:t>是当天凌晨一点四十二分二十二秒。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6798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中国大陆、中国香港、中国澳门、中国台湾、蒙古国、新加坡、马来西亚、菲律宾、西澳大利亚州的时间与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时差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均为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+8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UTC+8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89050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2314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19331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19331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81982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2628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Optional&lt;Employee&gt; op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Optional.of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Employee(101, "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张三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18, 9999.99));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Optional&lt;String&gt; op2 = op.map(Employee::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getName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(op2.get());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Optional&lt;String&gt; op3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op.flatMap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((e) -&gt;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Optional.of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e.getName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()));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(op3.get());</a:t>
            </a:r>
            <a:endParaRPr lang="zh-CN" altLang="en-US" b="0" i="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112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13228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闰秒，是指为保持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协调世界时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接近于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世界时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时刻，由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国际计量局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统一规定在年底或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年中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（也可能在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季末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）对协调世界时增加或减少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的调整。由于地球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自转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的不均匀性和长期变慢性（主要由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潮汐摩擦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引起的），会使世界时（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民用时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原子时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之间相差超过到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±0.9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秒时，就把协调世界时向前拨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秒（负闰秒，最后一分钟为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59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秒）或向后拨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秒（正闰秒，最后一分钟为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秒）； 闰秒一般加在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公历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年末或公历六月末。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目前，全球已经进行了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次闰秒，均为正闰秒。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87962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Joda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提供了一组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类包用于处理包括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ISO8601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标准在内的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。可以利用它把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 Date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Calendar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类完全替换掉，而且仍然能够提供很好的集成。目前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Joda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已经纳入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 8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的官方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了。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官方地址：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http://www.joda.org/joda-time/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仓库：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&lt;dependency&gt;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joda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-time&lt;/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joda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-time&lt;/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&lt;version&gt;2.3&lt;/version&gt;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&lt;/dependency&gt;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87962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87962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35521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51520" y="1916832"/>
            <a:ext cx="7992888" cy="2448272"/>
          </a:xfrm>
        </p:spPr>
        <p:txBody>
          <a:bodyPr>
            <a:noAutofit/>
          </a:bodyPr>
          <a:lstStyle/>
          <a:p>
            <a:r>
              <a:rPr lang="zh-CN" altLang="en-US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13</a:t>
            </a:r>
            <a:r>
              <a:rPr lang="zh-CN" altLang="en-US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常用类</a:t>
            </a:r>
            <a:endParaRPr lang="zh-CN" altLang="zh-CN" sz="8000" b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讲师：李玉婷</a:t>
            </a:r>
            <a:endParaRPr lang="zh-CN" altLang="en-US" sz="3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练  习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编写程序，</a:t>
            </a:r>
            <a:r>
              <a:rPr lang="en-US" altLang="zh-CN" sz="2400" dirty="0" smtClean="0">
                <a:ea typeface="宋体" pitchFamily="2" charset="-122"/>
              </a:rPr>
              <a:t>main</a:t>
            </a:r>
            <a:r>
              <a:rPr lang="zh-CN" altLang="en-US" sz="2400" dirty="0" smtClean="0">
                <a:ea typeface="宋体" pitchFamily="2" charset="-122"/>
              </a:rPr>
              <a:t>方法中接收两个数字字符串参数；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将第一个字符串直接转为</a:t>
            </a:r>
            <a:r>
              <a:rPr lang="en-US" altLang="zh-CN" sz="2400" dirty="0" smtClean="0">
                <a:ea typeface="宋体" pitchFamily="2" charset="-122"/>
              </a:rPr>
              <a:t>Integer</a:t>
            </a:r>
            <a:r>
              <a:rPr lang="zh-CN" altLang="en-US" sz="2400" dirty="0" smtClean="0">
                <a:ea typeface="宋体" pitchFamily="2" charset="-122"/>
              </a:rPr>
              <a:t>对象；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将第二个字符串解析</a:t>
            </a:r>
            <a:r>
              <a:rPr lang="en-US" altLang="zh-CN" sz="2400" dirty="0" err="1" smtClean="0">
                <a:ea typeface="宋体" pitchFamily="2" charset="-122"/>
              </a:rPr>
              <a:t>int</a:t>
            </a:r>
            <a:r>
              <a:rPr lang="zh-CN" altLang="en-US" sz="2400" dirty="0" smtClean="0">
                <a:ea typeface="宋体" pitchFamily="2" charset="-122"/>
              </a:rPr>
              <a:t>整数，然后用此整数构建</a:t>
            </a:r>
            <a:r>
              <a:rPr lang="en-US" altLang="zh-CN" sz="2400" dirty="0" smtClean="0">
                <a:ea typeface="宋体" pitchFamily="2" charset="-122"/>
              </a:rPr>
              <a:t>Integer</a:t>
            </a:r>
            <a:r>
              <a:rPr lang="zh-CN" altLang="en-US" sz="2400" dirty="0" smtClean="0">
                <a:ea typeface="宋体" pitchFamily="2" charset="-122"/>
              </a:rPr>
              <a:t>对象；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使用人工拆箱，获得上述两个对象</a:t>
            </a:r>
            <a:r>
              <a:rPr lang="en-US" altLang="zh-CN" sz="2400" dirty="0" err="1" smtClean="0">
                <a:ea typeface="宋体" pitchFamily="2" charset="-122"/>
              </a:rPr>
              <a:t>int</a:t>
            </a:r>
            <a:r>
              <a:rPr lang="zh-CN" altLang="en-US" sz="2400" dirty="0" smtClean="0">
                <a:ea typeface="宋体" pitchFamily="2" charset="-122"/>
              </a:rPr>
              <a:t>整数值，求和打印出来；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使用自动拆箱，计算两数之积并打印出来。</a:t>
            </a: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1556792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如下两个题目输出结果相同吗？各是什么：</a:t>
            </a:r>
            <a:endParaRPr lang="en-US" altLang="zh-CN" sz="2400" b="1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5412" y="2348880"/>
            <a:ext cx="63367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/>
              <a:t>Object o1 = true? new Integer(1) : new Double(2.0);</a:t>
            </a:r>
          </a:p>
          <a:p>
            <a:r>
              <a:rPr lang="en-US" altLang="zh-CN" sz="2200" dirty="0" err="1" smtClean="0"/>
              <a:t>System.out.println</a:t>
            </a:r>
            <a:r>
              <a:rPr lang="en-US" altLang="zh-CN" sz="2200" dirty="0" smtClean="0"/>
              <a:t>(o1);//</a:t>
            </a:r>
            <a:endParaRPr lang="zh-CN" altLang="en-US" sz="2200" dirty="0"/>
          </a:p>
        </p:txBody>
      </p:sp>
      <p:sp>
        <p:nvSpPr>
          <p:cNvPr id="5" name="矩形 4"/>
          <p:cNvSpPr/>
          <p:nvPr/>
        </p:nvSpPr>
        <p:spPr>
          <a:xfrm>
            <a:off x="827584" y="2276872"/>
            <a:ext cx="6480720" cy="868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73569" y="3789040"/>
            <a:ext cx="726193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/>
              <a:t>Object o2;</a:t>
            </a:r>
          </a:p>
          <a:p>
            <a:r>
              <a:rPr lang="en-US" altLang="zh-CN" sz="2200" dirty="0" smtClean="0"/>
              <a:t>if(true)</a:t>
            </a:r>
          </a:p>
          <a:p>
            <a:r>
              <a:rPr lang="en-US" altLang="zh-CN" sz="2200" dirty="0"/>
              <a:t>	</a:t>
            </a:r>
            <a:r>
              <a:rPr lang="en-US" altLang="zh-CN" sz="2200" dirty="0" smtClean="0"/>
              <a:t>o2 = new Integer(1);</a:t>
            </a:r>
          </a:p>
          <a:p>
            <a:r>
              <a:rPr lang="en-US" altLang="zh-CN" sz="2200" dirty="0" smtClean="0"/>
              <a:t>else</a:t>
            </a:r>
          </a:p>
          <a:p>
            <a:r>
              <a:rPr lang="en-US" altLang="zh-CN" sz="2200" dirty="0"/>
              <a:t>	</a:t>
            </a:r>
            <a:r>
              <a:rPr lang="en-US" altLang="zh-CN" sz="2200" dirty="0" smtClean="0"/>
              <a:t>o2 = new Double(2.0);</a:t>
            </a:r>
          </a:p>
          <a:p>
            <a:r>
              <a:rPr lang="en-US" altLang="zh-CN" sz="2200" dirty="0" err="1" smtClean="0"/>
              <a:t>System.out.println</a:t>
            </a:r>
            <a:r>
              <a:rPr lang="en-US" altLang="zh-CN" sz="2200" dirty="0" smtClean="0"/>
              <a:t>(o2);// </a:t>
            </a:r>
          </a:p>
        </p:txBody>
      </p:sp>
      <p:sp>
        <p:nvSpPr>
          <p:cNvPr id="8" name="矩形 7"/>
          <p:cNvSpPr/>
          <p:nvPr/>
        </p:nvSpPr>
        <p:spPr>
          <a:xfrm>
            <a:off x="827584" y="3717032"/>
            <a:ext cx="7272808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6307" y="875844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面试题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81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484784"/>
            <a:ext cx="7416824" cy="4865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1456550"/>
            <a:ext cx="691276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public </a:t>
            </a:r>
            <a:r>
              <a:rPr lang="en-US" altLang="zh-CN" sz="2400" b="1" dirty="0"/>
              <a:t>void method1() {</a:t>
            </a:r>
          </a:p>
          <a:p>
            <a:pPr lvl="1"/>
            <a:r>
              <a:rPr lang="en-US" altLang="zh-CN" sz="2400" dirty="0"/>
              <a:t>Integer i = </a:t>
            </a:r>
            <a:r>
              <a:rPr lang="en-US" altLang="zh-CN" sz="2400" b="1" dirty="0"/>
              <a:t>new Integer(1);</a:t>
            </a:r>
          </a:p>
          <a:p>
            <a:pPr lvl="1"/>
            <a:r>
              <a:rPr lang="en-US" altLang="zh-CN" sz="2400" dirty="0"/>
              <a:t>Integer j = </a:t>
            </a:r>
            <a:r>
              <a:rPr lang="en-US" altLang="zh-CN" sz="2400" b="1" dirty="0"/>
              <a:t>new Integer(1);</a:t>
            </a:r>
          </a:p>
          <a:p>
            <a:pPr lvl="1"/>
            <a:r>
              <a:rPr lang="en-US" altLang="zh-CN" sz="2400" dirty="0" err="1"/>
              <a:t>System.</a:t>
            </a:r>
            <a:r>
              <a:rPr lang="en-US" altLang="zh-CN" sz="2400" b="1" i="1" dirty="0" err="1"/>
              <a:t>out.println</a:t>
            </a:r>
            <a:r>
              <a:rPr lang="en-US" altLang="zh-CN" sz="2400" b="1" i="1" dirty="0"/>
              <a:t>(i == j);</a:t>
            </a:r>
          </a:p>
          <a:p>
            <a:pPr lvl="1"/>
            <a:endParaRPr lang="zh-CN" altLang="en-US" sz="2400" dirty="0"/>
          </a:p>
          <a:p>
            <a:pPr lvl="1"/>
            <a:r>
              <a:rPr lang="en-US" altLang="zh-CN" sz="2400" dirty="0"/>
              <a:t>Integer m = 1;</a:t>
            </a:r>
          </a:p>
          <a:p>
            <a:pPr lvl="1"/>
            <a:r>
              <a:rPr lang="en-US" altLang="zh-CN" sz="2400" dirty="0"/>
              <a:t>Integer n = 1;</a:t>
            </a:r>
          </a:p>
          <a:p>
            <a:pPr lvl="1"/>
            <a:r>
              <a:rPr lang="en-US" altLang="zh-CN" sz="2400" dirty="0" err="1"/>
              <a:t>System.</a:t>
            </a:r>
            <a:r>
              <a:rPr lang="en-US" altLang="zh-CN" sz="2400" b="1" i="1" dirty="0" err="1"/>
              <a:t>out.println</a:t>
            </a:r>
            <a:r>
              <a:rPr lang="en-US" altLang="zh-CN" sz="2400" b="1" i="1" dirty="0"/>
              <a:t>(m == n);</a:t>
            </a:r>
          </a:p>
          <a:p>
            <a:pPr lvl="1"/>
            <a:endParaRPr lang="zh-CN" altLang="en-US" sz="2400" dirty="0"/>
          </a:p>
          <a:p>
            <a:pPr lvl="1"/>
            <a:r>
              <a:rPr lang="en-US" altLang="zh-CN" sz="2400" dirty="0"/>
              <a:t>Integer x = 128;</a:t>
            </a:r>
          </a:p>
          <a:p>
            <a:pPr lvl="1"/>
            <a:r>
              <a:rPr lang="en-US" altLang="zh-CN" sz="2400" dirty="0"/>
              <a:t>Integer y = 128;</a:t>
            </a:r>
          </a:p>
          <a:p>
            <a:pPr lvl="1"/>
            <a:r>
              <a:rPr lang="en-US" altLang="zh-CN" sz="2400" dirty="0" err="1"/>
              <a:t>System.</a:t>
            </a:r>
            <a:r>
              <a:rPr lang="en-US" altLang="zh-CN" sz="2400" b="1" i="1" dirty="0" err="1"/>
              <a:t>out.println</a:t>
            </a:r>
            <a:r>
              <a:rPr lang="en-US" altLang="zh-CN" sz="2400" b="1" i="1" dirty="0"/>
              <a:t>(x == y);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6307" y="875844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面试题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653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ea typeface="隶书" panose="02010509060101010101" pitchFamily="49" charset="-122"/>
              </a:rPr>
              <a:t>字符串相关的类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535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620688"/>
            <a:ext cx="4680520" cy="93610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字符串相关的类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964488" cy="473941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33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33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类：构造字符串对象 </a:t>
            </a:r>
            <a:endParaRPr kumimoji="1" lang="en-US" altLang="zh-CN" sz="33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b="1" dirty="0" smtClean="0">
                <a:ea typeface="宋体" pitchFamily="2" charset="-122"/>
                <a:cs typeface="Times New Roman" pitchFamily="18" charset="0"/>
              </a:rPr>
              <a:t>常量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对象：字符串常量对象是用双引号括起的字符</a:t>
            </a:r>
            <a:r>
              <a:rPr kumimoji="1" lang="zh-CN" altLang="en-US" b="1" dirty="0" smtClean="0">
                <a:ea typeface="宋体" pitchFamily="2" charset="-122"/>
                <a:cs typeface="Times New Roman" pitchFamily="18" charset="0"/>
              </a:rPr>
              <a:t>序列。        例如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：</a:t>
            </a: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"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你好</a:t>
            </a: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"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"12.97"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"boy"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等</a:t>
            </a:r>
            <a:r>
              <a:rPr kumimoji="1" lang="zh-CN" altLang="en-US" b="1" dirty="0" smtClean="0">
                <a:ea typeface="宋体" pitchFamily="2" charset="-122"/>
                <a:cs typeface="Times New Roman" pitchFamily="18" charset="0"/>
              </a:rPr>
              <a:t>。</a:t>
            </a:r>
            <a:endParaRPr kumimoji="1"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字符串的字符使用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Unicode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字符编码，一个字符占两个字节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l"/>
            </a:pPr>
            <a:r>
              <a:rPr kumimoji="1" lang="en-US" altLang="zh-CN" b="1" dirty="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类较常用构造方法</a:t>
            </a:r>
            <a:r>
              <a:rPr kumimoji="1" lang="en-US" altLang="zh-CN" b="1" dirty="0" smtClean="0">
                <a:ea typeface="宋体" pitchFamily="2" charset="-122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  s1 = new String();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  s2 = new String(String original);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  s3 = new String(char[] a);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  s4 =  new String(char[] </a:t>
            </a:r>
            <a:r>
              <a:rPr kumimoji="1" lang="en-US" altLang="zh-CN" sz="26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a,int</a:t>
            </a:r>
            <a:r>
              <a:rPr kumimoji="1"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6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startIndex,int</a:t>
            </a:r>
            <a:r>
              <a:rPr kumimoji="1"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count</a:t>
            </a:r>
            <a:r>
              <a:rPr kumimoji="1"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kumimoji="1" lang="en-US" altLang="zh-CN" sz="26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u"/>
            </a:pPr>
            <a:r>
              <a:rPr lang="en-US" altLang="zh-CN" sz="26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600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6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= “</a:t>
            </a:r>
            <a:r>
              <a:rPr lang="en-US" altLang="zh-CN" sz="2600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abc</a:t>
            </a:r>
            <a:r>
              <a:rPr lang="en-US" altLang="zh-CN" sz="26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”;</a:t>
            </a:r>
            <a:r>
              <a:rPr kumimoji="1" lang="zh-CN" altLang="en-US" sz="26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与</a:t>
            </a:r>
            <a:r>
              <a:rPr lang="en-US" altLang="zh-CN" sz="26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String str1 = new String(“</a:t>
            </a:r>
            <a:r>
              <a:rPr lang="en-US" altLang="zh-CN" sz="2600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abc</a:t>
            </a:r>
            <a:r>
              <a:rPr lang="en-US" altLang="zh-CN" sz="26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”);</a:t>
            </a:r>
            <a:r>
              <a:rPr lang="zh-CN" altLang="en-US" sz="26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的区别？</a:t>
            </a:r>
            <a:endParaRPr lang="en-US" altLang="zh-CN" sz="2600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425114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428992" y="2000240"/>
            <a:ext cx="5429288" cy="271464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500430" y="4857760"/>
            <a:ext cx="5286412" cy="164307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00034" y="1928802"/>
            <a:ext cx="2571768" cy="4572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14778" y="83272"/>
            <a:ext cx="49292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面试题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1</a:t>
            </a:r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：</a:t>
            </a:r>
            <a:endParaRPr lang="en-US" altLang="zh-CN" sz="2000" b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String a = “</a:t>
            </a:r>
            <a:r>
              <a:rPr lang="en-US" altLang="zh-CN" sz="2000" b="1" dirty="0" err="1" smtClean="0">
                <a:latin typeface="仿宋" pitchFamily="49" charset="-122"/>
                <a:ea typeface="仿宋" pitchFamily="49" charset="-122"/>
              </a:rPr>
              <a:t>abc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”;</a:t>
            </a:r>
          </a:p>
          <a:p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String b =“</a:t>
            </a:r>
            <a:r>
              <a:rPr lang="en-US" altLang="zh-CN" sz="2000" b="1" dirty="0" err="1" smtClean="0">
                <a:latin typeface="仿宋" pitchFamily="49" charset="-122"/>
                <a:ea typeface="仿宋" pitchFamily="49" charset="-122"/>
              </a:rPr>
              <a:t>abc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”;</a:t>
            </a:r>
          </a:p>
          <a:p>
            <a:r>
              <a:rPr lang="en-US" altLang="zh-CN" sz="2000" b="1" dirty="0" err="1" smtClean="0">
                <a:latin typeface="仿宋" pitchFamily="49" charset="-122"/>
                <a:ea typeface="仿宋" pitchFamily="49" charset="-122"/>
              </a:rPr>
              <a:t>System.out.println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(</a:t>
            </a:r>
            <a:r>
              <a:rPr lang="en-US" altLang="zh-CN" sz="2000" b="1" dirty="0" err="1" smtClean="0">
                <a:latin typeface="仿宋" pitchFamily="49" charset="-122"/>
                <a:ea typeface="仿宋" pitchFamily="49" charset="-122"/>
              </a:rPr>
              <a:t>a.equals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(b));</a:t>
            </a:r>
          </a:p>
          <a:p>
            <a:r>
              <a:rPr lang="en-US" altLang="zh-CN" sz="2000" b="1" dirty="0" err="1" smtClean="0">
                <a:latin typeface="仿宋" pitchFamily="49" charset="-122"/>
                <a:ea typeface="仿宋" pitchFamily="49" charset="-122"/>
              </a:rPr>
              <a:t>System.out.println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(a==b);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428992" y="2000240"/>
            <a:ext cx="5429288" cy="271464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500430" y="4857760"/>
            <a:ext cx="5286412" cy="164307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00034" y="1928802"/>
            <a:ext cx="2571768" cy="4572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14778" y="83272"/>
            <a:ext cx="49292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面试题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2</a:t>
            </a:r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：</a:t>
            </a:r>
            <a:endParaRPr lang="en-US" altLang="zh-CN" sz="2000" b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String a = new String(“</a:t>
            </a:r>
            <a:r>
              <a:rPr lang="en-US" altLang="zh-CN" sz="2000" b="1" dirty="0" err="1" smtClean="0">
                <a:latin typeface="仿宋" pitchFamily="49" charset="-122"/>
                <a:ea typeface="仿宋" pitchFamily="49" charset="-122"/>
              </a:rPr>
              <a:t>abc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”);</a:t>
            </a:r>
          </a:p>
          <a:p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String b =new String(“</a:t>
            </a:r>
            <a:r>
              <a:rPr lang="en-US" altLang="zh-CN" sz="2000" b="1" dirty="0" err="1" smtClean="0">
                <a:latin typeface="仿宋" pitchFamily="49" charset="-122"/>
                <a:ea typeface="仿宋" pitchFamily="49" charset="-122"/>
              </a:rPr>
              <a:t>abc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”);</a:t>
            </a:r>
          </a:p>
          <a:p>
            <a:r>
              <a:rPr lang="en-US" altLang="zh-CN" sz="2000" b="1" dirty="0" err="1" smtClean="0">
                <a:latin typeface="仿宋" pitchFamily="49" charset="-122"/>
                <a:ea typeface="仿宋" pitchFamily="49" charset="-122"/>
              </a:rPr>
              <a:t>System.out.println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(</a:t>
            </a:r>
            <a:r>
              <a:rPr lang="en-US" altLang="zh-CN" sz="2000" b="1" dirty="0" err="1" smtClean="0">
                <a:latin typeface="仿宋" pitchFamily="49" charset="-122"/>
                <a:ea typeface="仿宋" pitchFamily="49" charset="-122"/>
              </a:rPr>
              <a:t>a.equals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(b));</a:t>
            </a:r>
          </a:p>
          <a:p>
            <a:r>
              <a:rPr lang="en-US" altLang="zh-CN" sz="2000" b="1" dirty="0" err="1" smtClean="0">
                <a:latin typeface="仿宋" pitchFamily="49" charset="-122"/>
                <a:ea typeface="仿宋" pitchFamily="49" charset="-122"/>
              </a:rPr>
              <a:t>System.out.println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(a==b);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6182" y="214290"/>
            <a:ext cx="49292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面试题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3</a:t>
            </a:r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：</a:t>
            </a:r>
            <a:endParaRPr lang="en-US" altLang="zh-CN" sz="2000" b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String a = “</a:t>
            </a:r>
            <a:r>
              <a:rPr lang="en-US" altLang="zh-CN" sz="2000" b="1" dirty="0" err="1" smtClean="0">
                <a:latin typeface="仿宋" pitchFamily="49" charset="-122"/>
                <a:ea typeface="仿宋" pitchFamily="49" charset="-122"/>
              </a:rPr>
              <a:t>abc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”;</a:t>
            </a:r>
          </a:p>
          <a:p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String b =new String(“</a:t>
            </a:r>
            <a:r>
              <a:rPr lang="en-US" altLang="zh-CN" sz="2000" b="1" dirty="0" err="1" smtClean="0">
                <a:latin typeface="仿宋" pitchFamily="49" charset="-122"/>
                <a:ea typeface="仿宋" pitchFamily="49" charset="-122"/>
              </a:rPr>
              <a:t>abc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”);</a:t>
            </a:r>
          </a:p>
          <a:p>
            <a:r>
              <a:rPr lang="en-US" altLang="zh-CN" sz="2000" b="1" dirty="0" err="1" smtClean="0">
                <a:latin typeface="仿宋" pitchFamily="49" charset="-122"/>
                <a:ea typeface="仿宋" pitchFamily="49" charset="-122"/>
              </a:rPr>
              <a:t>System.out.println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(</a:t>
            </a:r>
            <a:r>
              <a:rPr lang="en-US" altLang="zh-CN" sz="2000" b="1" dirty="0" err="1" smtClean="0">
                <a:latin typeface="仿宋" pitchFamily="49" charset="-122"/>
                <a:ea typeface="仿宋" pitchFamily="49" charset="-122"/>
              </a:rPr>
              <a:t>a.equals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(b));</a:t>
            </a:r>
          </a:p>
          <a:p>
            <a:r>
              <a:rPr lang="en-US" altLang="zh-CN" sz="2000" b="1" dirty="0" err="1" smtClean="0">
                <a:latin typeface="仿宋" pitchFamily="49" charset="-122"/>
                <a:ea typeface="仿宋" pitchFamily="49" charset="-122"/>
              </a:rPr>
              <a:t>System.out.println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(a==b);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5" name="图片 4" descr="timg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158" y="1000108"/>
            <a:ext cx="2271137" cy="3929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0232" y="0"/>
            <a:ext cx="8229600" cy="1000108"/>
          </a:xfrm>
        </p:spPr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450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dirty="0" smtClean="0">
                <a:ea typeface="宋体" pitchFamily="2" charset="-122"/>
              </a:rPr>
              <a:t>判断：</a:t>
            </a:r>
            <a:endParaRPr lang="en-US" altLang="zh-CN" sz="2400" b="1" dirty="0" smtClean="0"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>
                <a:ea typeface="宋体" pitchFamily="2" charset="-122"/>
              </a:rPr>
              <a:t>String s1 = "</a:t>
            </a:r>
            <a:r>
              <a:rPr lang="en-US" altLang="zh-CN" sz="2400" dirty="0" err="1">
                <a:ea typeface="宋体" pitchFamily="2" charset="-122"/>
              </a:rPr>
              <a:t>atguigu</a:t>
            </a:r>
            <a:r>
              <a:rPr lang="en-US" altLang="zh-CN" sz="2400" dirty="0" smtClean="0">
                <a:ea typeface="宋体" pitchFamily="2" charset="-122"/>
              </a:rPr>
              <a:t>"; </a:t>
            </a:r>
            <a:r>
              <a:rPr lang="zh-CN" altLang="en-US" sz="2400" dirty="0">
                <a:ea typeface="宋体" pitchFamily="2" charset="-122"/>
              </a:rPr>
              <a:t>	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ea typeface="宋体" pitchFamily="2" charset="-122"/>
              </a:rPr>
              <a:t>String </a:t>
            </a:r>
            <a:r>
              <a:rPr lang="en-US" altLang="zh-CN" sz="2400" dirty="0">
                <a:ea typeface="宋体" pitchFamily="2" charset="-122"/>
              </a:rPr>
              <a:t>s2 = "java";</a:t>
            </a:r>
          </a:p>
          <a:p>
            <a:pPr>
              <a:buNone/>
            </a:pPr>
            <a:r>
              <a:rPr lang="en-US" altLang="zh-CN" sz="2400" dirty="0" smtClean="0">
                <a:ea typeface="宋体" pitchFamily="2" charset="-122"/>
              </a:rPr>
              <a:t>String </a:t>
            </a:r>
            <a:r>
              <a:rPr lang="en-US" altLang="zh-CN" sz="2400" dirty="0">
                <a:ea typeface="宋体" pitchFamily="2" charset="-122"/>
              </a:rPr>
              <a:t>s4 = "java";</a:t>
            </a:r>
          </a:p>
          <a:p>
            <a:pPr>
              <a:buNone/>
            </a:pPr>
            <a:r>
              <a:rPr lang="en-US" altLang="zh-CN" sz="2400" dirty="0" smtClean="0">
                <a:ea typeface="宋体" pitchFamily="2" charset="-122"/>
              </a:rPr>
              <a:t>String </a:t>
            </a:r>
            <a:r>
              <a:rPr lang="en-US" altLang="zh-CN" sz="2400" dirty="0">
                <a:ea typeface="宋体" pitchFamily="2" charset="-122"/>
              </a:rPr>
              <a:t>s3 = new String("java");</a:t>
            </a:r>
          </a:p>
          <a:p>
            <a:pPr>
              <a:buNone/>
            </a:pPr>
            <a:r>
              <a:rPr lang="en-US" altLang="zh-CN" sz="2400" dirty="0" err="1" smtClean="0">
                <a:ea typeface="宋体" pitchFamily="2" charset="-122"/>
              </a:rPr>
              <a:t>System.out.println</a:t>
            </a:r>
            <a:r>
              <a:rPr lang="en-US" altLang="zh-CN" sz="2400" dirty="0" smtClean="0">
                <a:ea typeface="宋体" pitchFamily="2" charset="-122"/>
              </a:rPr>
              <a:t>(s2 </a:t>
            </a:r>
            <a:r>
              <a:rPr lang="en-US" altLang="zh-CN" sz="2400" dirty="0">
                <a:ea typeface="宋体" pitchFamily="2" charset="-122"/>
              </a:rPr>
              <a:t>== s3</a:t>
            </a:r>
            <a:r>
              <a:rPr lang="en-US" altLang="zh-CN" sz="2400" dirty="0" smtClean="0">
                <a:ea typeface="宋体" pitchFamily="2" charset="-122"/>
              </a:rPr>
              <a:t>);</a:t>
            </a:r>
            <a:endParaRPr lang="en-US" altLang="zh-CN" sz="2400" dirty="0"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 err="1" smtClean="0">
                <a:ea typeface="宋体" pitchFamily="2" charset="-122"/>
              </a:rPr>
              <a:t>System.out.println</a:t>
            </a:r>
            <a:r>
              <a:rPr lang="en-US" altLang="zh-CN" sz="2400" dirty="0" smtClean="0">
                <a:ea typeface="宋体" pitchFamily="2" charset="-122"/>
              </a:rPr>
              <a:t>(s2 </a:t>
            </a:r>
            <a:r>
              <a:rPr lang="en-US" altLang="zh-CN" sz="2400" dirty="0">
                <a:ea typeface="宋体" pitchFamily="2" charset="-122"/>
              </a:rPr>
              <a:t>== s4</a:t>
            </a:r>
            <a:r>
              <a:rPr lang="en-US" altLang="zh-CN" sz="2400" dirty="0" smtClean="0">
                <a:ea typeface="宋体" pitchFamily="2" charset="-122"/>
              </a:rPr>
              <a:t>);</a:t>
            </a:r>
            <a:endParaRPr lang="en-US" altLang="zh-CN" sz="2400" dirty="0"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 err="1" smtClean="0">
                <a:ea typeface="宋体" pitchFamily="2" charset="-122"/>
              </a:rPr>
              <a:t>System.out.println</a:t>
            </a:r>
            <a:r>
              <a:rPr lang="en-US" altLang="zh-CN" sz="2400" dirty="0" smtClean="0">
                <a:ea typeface="宋体" pitchFamily="2" charset="-122"/>
              </a:rPr>
              <a:t>(s2.equals(s3));</a:t>
            </a:r>
          </a:p>
          <a:p>
            <a:pPr>
              <a:buNone/>
            </a:pPr>
            <a:endParaRPr lang="en-US" altLang="zh-CN" sz="2400" dirty="0" smtClean="0">
              <a:ea typeface="宋体" pitchFamily="2" charset="-122"/>
            </a:endParaRPr>
          </a:p>
          <a:p>
            <a:pPr>
              <a:buNone/>
            </a:pP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2910" y="928670"/>
            <a:ext cx="77768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Person p1 = new Person();</a:t>
            </a:r>
          </a:p>
          <a:p>
            <a:r>
              <a:rPr lang="en-US" altLang="zh-CN" sz="2400" dirty="0"/>
              <a:t>p1.name = "</a:t>
            </a:r>
            <a:r>
              <a:rPr lang="en-US" altLang="zh-CN" sz="2400" dirty="0" err="1"/>
              <a:t>atguigu</a:t>
            </a:r>
            <a:r>
              <a:rPr lang="en-US" altLang="zh-CN" sz="2400" dirty="0"/>
              <a:t>";</a:t>
            </a:r>
          </a:p>
          <a:p>
            <a:endParaRPr lang="zh-CN" altLang="en-US" sz="2400" dirty="0"/>
          </a:p>
          <a:p>
            <a:r>
              <a:rPr lang="en-US" altLang="zh-CN" sz="2400" dirty="0"/>
              <a:t>Person p2 = new Person();</a:t>
            </a:r>
          </a:p>
          <a:p>
            <a:r>
              <a:rPr lang="en-US" altLang="zh-CN" sz="2400" dirty="0"/>
              <a:t>p2.name = "</a:t>
            </a:r>
            <a:r>
              <a:rPr lang="en-US" altLang="zh-CN" sz="2400" dirty="0" err="1"/>
              <a:t>atguigu</a:t>
            </a:r>
            <a:r>
              <a:rPr lang="en-US" altLang="zh-CN" sz="2400" dirty="0" smtClean="0"/>
              <a:t>";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(p1.name </a:t>
            </a:r>
            <a:r>
              <a:rPr lang="en-US" altLang="zh-CN" sz="2400" dirty="0" smtClean="0"/>
              <a:t>.equals( </a:t>
            </a:r>
            <a:r>
              <a:rPr lang="en-US" altLang="zh-CN" sz="2400" dirty="0"/>
              <a:t>p2.name</a:t>
            </a:r>
            <a:r>
              <a:rPr lang="en-US" altLang="zh-CN" sz="2400" dirty="0" smtClean="0"/>
              <a:t>));//</a:t>
            </a:r>
            <a:endParaRPr lang="zh-CN" altLang="en-US" sz="2400" dirty="0"/>
          </a:p>
          <a:p>
            <a:r>
              <a:rPr lang="en-US" altLang="zh-CN" sz="2400" dirty="0" err="1">
                <a:solidFill>
                  <a:srgbClr val="FF0000"/>
                </a:solidFill>
              </a:rPr>
              <a:t>System.out.println</a:t>
            </a:r>
            <a:r>
              <a:rPr lang="en-US" altLang="zh-CN" sz="2400" dirty="0">
                <a:solidFill>
                  <a:srgbClr val="FF0000"/>
                </a:solidFill>
              </a:rPr>
              <a:t>(p1.name == p2.name</a:t>
            </a:r>
            <a:r>
              <a:rPr lang="en-US" altLang="zh-CN" sz="2400" dirty="0" smtClean="0">
                <a:solidFill>
                  <a:srgbClr val="FF0000"/>
                </a:solidFill>
              </a:rPr>
              <a:t>);//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(p1.name == "</a:t>
            </a:r>
            <a:r>
              <a:rPr lang="en-US" altLang="zh-CN" sz="2400" dirty="0" err="1"/>
              <a:t>atguigu</a:t>
            </a:r>
            <a:r>
              <a:rPr lang="en-US" altLang="zh-CN" sz="2400" dirty="0" smtClean="0"/>
              <a:t>");//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en-US" altLang="zh-CN" sz="2400" dirty="0"/>
              <a:t>String s1 = new String("</a:t>
            </a:r>
            <a:r>
              <a:rPr lang="en-US" altLang="zh-CN" sz="2400" dirty="0" err="1"/>
              <a:t>bcde</a:t>
            </a:r>
            <a:r>
              <a:rPr lang="en-US" altLang="zh-CN" sz="2400" dirty="0"/>
              <a:t>");</a:t>
            </a:r>
          </a:p>
          <a:p>
            <a:endParaRPr lang="zh-CN" altLang="en-US" sz="2400" dirty="0"/>
          </a:p>
          <a:p>
            <a:r>
              <a:rPr lang="en-US" altLang="zh-CN" sz="2400" dirty="0"/>
              <a:t>String s2 = new String("</a:t>
            </a:r>
            <a:r>
              <a:rPr lang="en-US" altLang="zh-CN" sz="2400" dirty="0" err="1"/>
              <a:t>bcde</a:t>
            </a:r>
            <a:r>
              <a:rPr lang="en-US" altLang="zh-CN" sz="2400" dirty="0"/>
              <a:t>");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(s1==s2</a:t>
            </a:r>
            <a:r>
              <a:rPr lang="en-US" altLang="zh-CN" sz="2400" dirty="0" smtClean="0"/>
              <a:t>);//</a:t>
            </a:r>
            <a:endParaRPr lang="zh-CN" alt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429256" y="0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练 习</a:t>
            </a:r>
            <a:r>
              <a:rPr lang="en-US" altLang="zh-CN" sz="3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endParaRPr lang="zh-CN" altLang="en-US" sz="3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80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772424" cy="7123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5718" y="44624"/>
            <a:ext cx="43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基础知识图解</a:t>
            </a:r>
            <a:endParaRPr lang="zh-CN" altLang="en-US" sz="3600" b="1" dirty="0">
              <a:solidFill>
                <a:srgbClr val="FFFF00"/>
              </a:solidFill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920552"/>
            <a:ext cx="145536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899776" y="2420888"/>
            <a:ext cx="96836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948264" y="2420888"/>
            <a:ext cx="9361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951345" y="2420888"/>
            <a:ext cx="852903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8013450" y="2420888"/>
            <a:ext cx="73501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429000"/>
            <a:ext cx="180056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890449" y="4243927"/>
            <a:ext cx="982318" cy="45595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4222587"/>
            <a:ext cx="929716" cy="4140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228965"/>
            <a:ext cx="596863" cy="4076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4206563"/>
            <a:ext cx="669388" cy="5522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5080346" y="4246349"/>
            <a:ext cx="973610" cy="39023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8173668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44958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699146" y="5877271"/>
            <a:ext cx="642973" cy="6567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771249" y="5877272"/>
            <a:ext cx="81054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5116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101491" y="5863217"/>
            <a:ext cx="7939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301875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464439" y="5877272"/>
            <a:ext cx="64680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226633" y="5877272"/>
            <a:ext cx="1354123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955467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发展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历程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972944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9413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13261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928225" y="2460555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控制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968098" y="2460555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049725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数组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652120" y="3504467"/>
            <a:ext cx="17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41415" y="4286197"/>
            <a:ext cx="932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160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045353" y="4290674"/>
            <a:ext cx="104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类的结构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884368" y="4293096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55329" y="427219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24788" y="4212377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大特性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464439" y="592656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322977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115065" y="5901292"/>
            <a:ext cx="9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IO/NIO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081579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771249" y="5949280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07353" y="5949280"/>
            <a:ext cx="740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462133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177923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54625" y="5949280"/>
            <a:ext cx="139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Oracle/MySQL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864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新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124744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124744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6278876" y="1368407"/>
            <a:ext cx="0" cy="105248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383960" y="1882928"/>
            <a:ext cx="1456572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529953" y="1882929"/>
            <a:ext cx="1851004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578947" y="2437978"/>
            <a:ext cx="3957616" cy="1366106"/>
          </a:xfrm>
          <a:prstGeom prst="bentConnector3">
            <a:avLst>
              <a:gd name="adj1" fmla="val 99658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629784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23840" y="3086158"/>
            <a:ext cx="382879" cy="1932657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815401" y="3612798"/>
            <a:ext cx="385301" cy="8818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80711" y="3054346"/>
            <a:ext cx="361539" cy="197494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61478" y="3548521"/>
            <a:ext cx="367917" cy="99297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951495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4082776" y="3999159"/>
            <a:ext cx="583178" cy="3173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501494" y="4417877"/>
            <a:ext cx="583178" cy="233561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45105" y="4847432"/>
            <a:ext cx="569123" cy="146244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76141" y="5292524"/>
            <a:ext cx="583178" cy="58631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777116" y="5477867"/>
            <a:ext cx="583178" cy="21563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99173" y="5055810"/>
            <a:ext cx="583177" cy="10597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553883" y="4701099"/>
            <a:ext cx="624087" cy="1810075"/>
          </a:xfrm>
          <a:prstGeom prst="bentConnector3">
            <a:avLst>
              <a:gd name="adj1" fmla="val 45626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937390" y="4317592"/>
            <a:ext cx="583178" cy="253618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580756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870549" y="4564216"/>
            <a:ext cx="100548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416316" y="1894647"/>
            <a:ext cx="0" cy="5262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1421514"/>
            <a:ext cx="646804" cy="3585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65483" y="2924944"/>
            <a:ext cx="646804" cy="38178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305068" y="2420126"/>
            <a:ext cx="1134583" cy="3789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269066" y="3429000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33608" y="4009421"/>
            <a:ext cx="1009380" cy="5324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1441528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294643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323528" y="2442374"/>
            <a:ext cx="1098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23528" y="350100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31538" y="3996353"/>
            <a:ext cx="972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Lambda</a:t>
            </a:r>
          </a:p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表达式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1610806"/>
            <a:ext cx="783230" cy="290267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115708"/>
            <a:ext cx="783230" cy="139776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  <a:endCxn id="202" idx="3"/>
          </p:cNvCxnSpPr>
          <p:nvPr/>
        </p:nvCxnSpPr>
        <p:spPr>
          <a:xfrm rot="10800000">
            <a:off x="1422106" y="2611652"/>
            <a:ext cx="676018" cy="1894203"/>
          </a:xfrm>
          <a:prstGeom prst="bentConnector3">
            <a:avLst>
              <a:gd name="adj1" fmla="val 54038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  <a:endCxn id="198" idx="3"/>
          </p:cNvCxnSpPr>
          <p:nvPr/>
        </p:nvCxnSpPr>
        <p:spPr>
          <a:xfrm rot="10800000">
            <a:off x="1330373" y="3633902"/>
            <a:ext cx="793357" cy="87957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>
            <a:off x="1403648" y="4288742"/>
            <a:ext cx="694476" cy="217113"/>
          </a:xfrm>
          <a:prstGeom prst="bentConnector3">
            <a:avLst>
              <a:gd name="adj1" fmla="val 5393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2098124" y="283145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flipH="1">
            <a:off x="3316118" y="303017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155474" y="287819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IDEA 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8397654" y="3219269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09765" y="3212976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数据结构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7605566" y="3228445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617677" y="3228445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排序算法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8" name="肘形连接符 17"/>
          <p:cNvCxnSpPr>
            <a:stCxn id="107" idx="2"/>
            <a:endCxn id="121" idx="0"/>
          </p:cNvCxnSpPr>
          <p:nvPr/>
        </p:nvCxnSpPr>
        <p:spPr>
          <a:xfrm rot="16200000" flipH="1">
            <a:off x="8347848" y="2886045"/>
            <a:ext cx="366333" cy="30011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113"/>
          <p:cNvSpPr/>
          <p:nvPr/>
        </p:nvSpPr>
        <p:spPr>
          <a:xfrm>
            <a:off x="4097976" y="2425090"/>
            <a:ext cx="69004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041415" y="2484657"/>
            <a:ext cx="818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关键字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1" name="肘形连接符 10"/>
          <p:cNvCxnSpPr/>
          <p:nvPr/>
        </p:nvCxnSpPr>
        <p:spPr>
          <a:xfrm rot="5400000">
            <a:off x="4816564" y="952188"/>
            <a:ext cx="1084322" cy="186148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圆角矩形 207"/>
          <p:cNvSpPr/>
          <p:nvPr/>
        </p:nvSpPr>
        <p:spPr>
          <a:xfrm>
            <a:off x="565723" y="1882049"/>
            <a:ext cx="793467" cy="3868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40931" y="1938318"/>
            <a:ext cx="84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元注解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14" name="肘形连接符 213"/>
          <p:cNvCxnSpPr>
            <a:stCxn id="151" idx="1"/>
            <a:endCxn id="210" idx="3"/>
          </p:cNvCxnSpPr>
          <p:nvPr/>
        </p:nvCxnSpPr>
        <p:spPr>
          <a:xfrm rot="10800000">
            <a:off x="1389986" y="2107596"/>
            <a:ext cx="708139" cy="2398259"/>
          </a:xfrm>
          <a:prstGeom prst="bentConnector3">
            <a:avLst>
              <a:gd name="adj1" fmla="val 5192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肘形连接符 243"/>
          <p:cNvCxnSpPr>
            <a:stCxn id="107" idx="2"/>
            <a:endCxn id="128" idx="0"/>
          </p:cNvCxnSpPr>
          <p:nvPr/>
        </p:nvCxnSpPr>
        <p:spPr>
          <a:xfrm rot="5400000">
            <a:off x="7947216" y="2794703"/>
            <a:ext cx="375509" cy="4919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圆角矩形 264"/>
          <p:cNvSpPr/>
          <p:nvPr/>
        </p:nvSpPr>
        <p:spPr>
          <a:xfrm>
            <a:off x="261245" y="4657144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24606" y="4692769"/>
            <a:ext cx="113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Stream API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9" name="圆角矩形 268"/>
          <p:cNvSpPr/>
          <p:nvPr/>
        </p:nvSpPr>
        <p:spPr>
          <a:xfrm>
            <a:off x="224606" y="5157600"/>
            <a:ext cx="1061306" cy="5665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253843" y="5148481"/>
            <a:ext cx="113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Date/Time API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72" name="肘形连接符 271"/>
          <p:cNvCxnSpPr>
            <a:stCxn id="151" idx="1"/>
            <a:endCxn id="260" idx="3"/>
          </p:cNvCxnSpPr>
          <p:nvPr/>
        </p:nvCxnSpPr>
        <p:spPr>
          <a:xfrm rot="10800000" flipV="1">
            <a:off x="1359190" y="4505854"/>
            <a:ext cx="738934" cy="356192"/>
          </a:xfrm>
          <a:prstGeom prst="bentConnector3">
            <a:avLst>
              <a:gd name="adj1" fmla="val 5184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肘形连接符 273"/>
          <p:cNvCxnSpPr>
            <a:stCxn id="151" idx="1"/>
            <a:endCxn id="270" idx="3"/>
          </p:cNvCxnSpPr>
          <p:nvPr/>
        </p:nvCxnSpPr>
        <p:spPr>
          <a:xfrm rot="10800000" flipV="1">
            <a:off x="1388428" y="4505853"/>
            <a:ext cx="709697" cy="935015"/>
          </a:xfrm>
          <a:prstGeom prst="bentConnector3">
            <a:avLst>
              <a:gd name="adj1" fmla="val 51923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474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644628"/>
            <a:ext cx="4852654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字符串的特性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180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是一个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final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类，代表不可变的字符序列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字符串是不可变的。一个字符串对象一旦被配置，其内容是不可变的。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3571876"/>
            <a:ext cx="664373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1.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以下语句创建了几个对象？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String  s1 = “hello”;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s1=“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haha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”;</a:t>
            </a:r>
          </a:p>
          <a:p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0000FF"/>
                </a:solidFill>
              </a:rPr>
              <a:t>2.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以下打印结果是什么？</a:t>
            </a:r>
            <a:endParaRPr lang="en-US" altLang="zh-CN" sz="2000" b="1" dirty="0" smtClean="0">
              <a:solidFill>
                <a:srgbClr val="0000FF"/>
              </a:solidFill>
            </a:endParaRPr>
          </a:p>
          <a:p>
            <a:r>
              <a:rPr lang="en-US" altLang="zh-CN" sz="2000" b="1" dirty="0" smtClean="0">
                <a:solidFill>
                  <a:srgbClr val="0000FF"/>
                </a:solidFill>
              </a:rPr>
              <a:t>String s1 = “hello”;</a:t>
            </a:r>
          </a:p>
          <a:p>
            <a:r>
              <a:rPr lang="en-US" altLang="zh-CN" sz="2000" b="1" dirty="0" smtClean="0">
                <a:solidFill>
                  <a:srgbClr val="0000FF"/>
                </a:solidFill>
              </a:rPr>
              <a:t>s1.concat(“world”);</a:t>
            </a:r>
          </a:p>
          <a:p>
            <a:endParaRPr lang="en-US" altLang="zh-CN" sz="2000" b="1" dirty="0" smtClean="0">
              <a:solidFill>
                <a:srgbClr val="0000FF"/>
              </a:solidFill>
            </a:endParaRPr>
          </a:p>
          <a:p>
            <a:r>
              <a:rPr lang="en-US" altLang="zh-CN" sz="2000" b="1" dirty="0" err="1" smtClean="0">
                <a:solidFill>
                  <a:srgbClr val="0000FF"/>
                </a:solidFill>
              </a:rPr>
              <a:t>System.out.pirntln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(s1);</a:t>
            </a:r>
          </a:p>
          <a:p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019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428992" y="2000240"/>
            <a:ext cx="5429288" cy="271464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500430" y="4857760"/>
            <a:ext cx="5286412" cy="164307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00034" y="1928802"/>
            <a:ext cx="2571768" cy="4572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14778" y="500042"/>
            <a:ext cx="4929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面试题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4</a:t>
            </a:r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：</a:t>
            </a:r>
            <a:endParaRPr lang="en-US" altLang="zh-CN" sz="2000" b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String a = </a:t>
            </a:r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“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hello</a:t>
            </a:r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”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+</a:t>
            </a:r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“</a:t>
            </a:r>
            <a:r>
              <a:rPr lang="en-US" altLang="zh-CN" sz="2000" b="1" dirty="0" err="1" smtClean="0">
                <a:latin typeface="仿宋" pitchFamily="49" charset="-122"/>
                <a:ea typeface="仿宋" pitchFamily="49" charset="-122"/>
              </a:rPr>
              <a:t>abc</a:t>
            </a:r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”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;</a:t>
            </a:r>
          </a:p>
          <a:p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创建了几个对象？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428992" y="2000240"/>
            <a:ext cx="5429288" cy="271464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500430" y="4857760"/>
            <a:ext cx="5286412" cy="164307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00034" y="1928802"/>
            <a:ext cx="2571768" cy="4572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14778" y="83272"/>
            <a:ext cx="4929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面试题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5</a:t>
            </a:r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：</a:t>
            </a:r>
            <a:endParaRPr lang="en-US" altLang="zh-CN" sz="2000" b="1" dirty="0" smtClean="0">
              <a:latin typeface="仿宋" pitchFamily="49" charset="-122"/>
              <a:ea typeface="仿宋" pitchFamily="49" charset="-122"/>
            </a:endParaRPr>
          </a:p>
          <a:p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String a = </a:t>
            </a:r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“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hello</a:t>
            </a:r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”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;</a:t>
            </a:r>
          </a:p>
          <a:p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String b=</a:t>
            </a:r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“</a:t>
            </a:r>
            <a:r>
              <a:rPr lang="en-US" altLang="zh-CN" sz="2000" b="1" dirty="0" err="1" smtClean="0">
                <a:latin typeface="仿宋" pitchFamily="49" charset="-122"/>
                <a:ea typeface="仿宋" pitchFamily="49" charset="-122"/>
              </a:rPr>
              <a:t>abc</a:t>
            </a:r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”</a:t>
            </a:r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;</a:t>
            </a:r>
          </a:p>
          <a:p>
            <a:r>
              <a:rPr lang="en-US" altLang="zh-CN" sz="2000" b="1" dirty="0" smtClean="0">
                <a:latin typeface="仿宋" pitchFamily="49" charset="-122"/>
                <a:ea typeface="仿宋" pitchFamily="49" charset="-122"/>
              </a:rPr>
              <a:t>String c=</a:t>
            </a:r>
            <a:r>
              <a:rPr lang="en-US" altLang="zh-CN" sz="2000" b="1" dirty="0" err="1" smtClean="0">
                <a:latin typeface="仿宋" pitchFamily="49" charset="-122"/>
                <a:ea typeface="仿宋" pitchFamily="49" charset="-122"/>
              </a:rPr>
              <a:t>a+b</a:t>
            </a:r>
            <a:r>
              <a:rPr lang="en-US" altLang="zh-CN" sz="2000" b="1" smtClean="0">
                <a:latin typeface="仿宋" pitchFamily="49" charset="-122"/>
                <a:ea typeface="仿宋" pitchFamily="49" charset="-122"/>
              </a:rPr>
              <a:t>; </a:t>
            </a:r>
            <a:r>
              <a:rPr lang="zh-CN" altLang="en-US" sz="2000" b="1" dirty="0" smtClean="0">
                <a:latin typeface="仿宋" pitchFamily="49" charset="-122"/>
                <a:ea typeface="仿宋" pitchFamily="49" charset="-122"/>
              </a:rPr>
              <a:t>创建了几个对象？</a:t>
            </a:r>
            <a:endParaRPr lang="zh-CN" altLang="en-US" sz="2000" b="1" dirty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918" y="0"/>
            <a:ext cx="8229600" cy="857256"/>
          </a:xfrm>
        </p:spPr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1643050"/>
            <a:ext cx="4392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 smtClean="0">
                <a:ea typeface="宋体" pitchFamily="2" charset="-122"/>
              </a:rPr>
              <a:t>String s1 = "</a:t>
            </a:r>
            <a:r>
              <a:rPr lang="en-US" altLang="zh-CN" sz="2400" dirty="0" err="1" smtClean="0">
                <a:ea typeface="宋体" pitchFamily="2" charset="-122"/>
              </a:rPr>
              <a:t>atguigu</a:t>
            </a:r>
            <a:r>
              <a:rPr lang="en-US" altLang="zh-CN" sz="2400" dirty="0" smtClean="0">
                <a:ea typeface="宋体" pitchFamily="2" charset="-122"/>
              </a:rPr>
              <a:t>"; </a:t>
            </a:r>
            <a:r>
              <a:rPr lang="zh-CN" altLang="en-US" sz="2400" dirty="0" smtClean="0">
                <a:ea typeface="宋体" pitchFamily="2" charset="-122"/>
              </a:rPr>
              <a:t>	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ea typeface="宋体" pitchFamily="2" charset="-122"/>
              </a:rPr>
              <a:t>String s2 = "java";</a:t>
            </a:r>
          </a:p>
          <a:p>
            <a:r>
              <a:rPr lang="en-US" altLang="zh-CN" sz="2400" dirty="0" smtClean="0">
                <a:ea typeface="宋体" pitchFamily="2" charset="-122"/>
              </a:rPr>
              <a:t>String </a:t>
            </a:r>
            <a:r>
              <a:rPr lang="en-US" altLang="zh-CN" sz="2400" dirty="0">
                <a:ea typeface="宋体" pitchFamily="2" charset="-122"/>
              </a:rPr>
              <a:t>s5 = "</a:t>
            </a:r>
            <a:r>
              <a:rPr lang="en-US" altLang="zh-CN" sz="2400" dirty="0" err="1">
                <a:ea typeface="宋体" pitchFamily="2" charset="-122"/>
              </a:rPr>
              <a:t>atguigujava</a:t>
            </a:r>
            <a:r>
              <a:rPr lang="en-US" altLang="zh-CN" sz="2400" dirty="0">
                <a:ea typeface="宋体" pitchFamily="2" charset="-122"/>
              </a:rPr>
              <a:t>";</a:t>
            </a:r>
          </a:p>
          <a:p>
            <a:r>
              <a:rPr lang="en-US" altLang="zh-CN" sz="2400" dirty="0">
                <a:ea typeface="宋体" pitchFamily="2" charset="-122"/>
              </a:rPr>
              <a:t>String s6 = (s1 + s2).intern();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System.out.println</a:t>
            </a:r>
            <a:r>
              <a:rPr lang="en-US" altLang="zh-CN" sz="2400" dirty="0" smtClean="0">
                <a:ea typeface="宋体" pitchFamily="2" charset="-122"/>
              </a:rPr>
              <a:t>(s5 </a:t>
            </a:r>
            <a:r>
              <a:rPr lang="en-US" altLang="zh-CN" sz="2400" dirty="0">
                <a:ea typeface="宋体" pitchFamily="2" charset="-122"/>
              </a:rPr>
              <a:t>== s6</a:t>
            </a:r>
            <a:r>
              <a:rPr lang="en-US" altLang="zh-CN" sz="2400" dirty="0" smtClean="0">
                <a:ea typeface="宋体" pitchFamily="2" charset="-122"/>
              </a:rPr>
              <a:t>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System.out.println</a:t>
            </a:r>
            <a:r>
              <a:rPr lang="en-US" altLang="zh-CN" sz="2400" dirty="0" smtClean="0">
                <a:ea typeface="宋体" pitchFamily="2" charset="-122"/>
              </a:rPr>
              <a:t>(s5.equals(s6));</a:t>
            </a: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484784"/>
            <a:ext cx="71287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下列程序运行的结果：</a:t>
            </a:r>
          </a:p>
          <a:p>
            <a:r>
              <a:rPr lang="en-US" altLang="zh-CN" b="1" dirty="0"/>
              <a:t>public class Test1 {</a:t>
            </a:r>
          </a:p>
          <a:p>
            <a:r>
              <a:rPr lang="en-US" altLang="zh-CN" dirty="0" smtClean="0"/>
              <a:t>    String 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b="1" dirty="0"/>
              <a:t>new String("good");</a:t>
            </a:r>
          </a:p>
          <a:p>
            <a:r>
              <a:rPr lang="fr-FR" altLang="zh-CN" b="1" dirty="0" smtClean="0"/>
              <a:t>    char</a:t>
            </a:r>
            <a:r>
              <a:rPr lang="fr-FR" altLang="zh-CN" b="1" dirty="0"/>
              <a:t>[] ch = { 't', 'e', 's', 't' };</a:t>
            </a:r>
          </a:p>
          <a:p>
            <a:endParaRPr lang="zh-CN" altLang="en-US" dirty="0"/>
          </a:p>
          <a:p>
            <a:r>
              <a:rPr lang="en-US" altLang="zh-CN" b="1" dirty="0" smtClean="0"/>
              <a:t>    public </a:t>
            </a:r>
            <a:r>
              <a:rPr lang="en-US" altLang="zh-CN" b="1" dirty="0"/>
              <a:t>void change(String </a:t>
            </a:r>
            <a:r>
              <a:rPr lang="en-US" altLang="zh-CN" b="1" dirty="0" err="1"/>
              <a:t>str</a:t>
            </a:r>
            <a:r>
              <a:rPr lang="en-US" altLang="zh-CN" b="1" dirty="0"/>
              <a:t>, char </a:t>
            </a:r>
            <a:r>
              <a:rPr lang="en-US" altLang="zh-CN" b="1" dirty="0" err="1"/>
              <a:t>ch</a:t>
            </a:r>
            <a:r>
              <a:rPr lang="en-US" altLang="zh-CN" b="1" dirty="0"/>
              <a:t>[])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/>
              <a:t>"</a:t>
            </a:r>
            <a:r>
              <a:rPr lang="en-US" altLang="zh-CN" smtClean="0"/>
              <a:t>test";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[0</a:t>
            </a:r>
            <a:r>
              <a:rPr lang="en-US" altLang="zh-CN" dirty="0"/>
              <a:t>] = 'g';</a:t>
            </a:r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 smtClean="0"/>
              <a:t>    public </a:t>
            </a:r>
            <a:r>
              <a:rPr lang="en-US" altLang="zh-CN" b="1" dirty="0"/>
              <a:t>static void main(String[] </a:t>
            </a:r>
            <a:r>
              <a:rPr lang="en-US" altLang="zh-CN" b="1" dirty="0" err="1"/>
              <a:t>args</a:t>
            </a:r>
            <a:r>
              <a:rPr lang="en-US" altLang="zh-CN" b="1" dirty="0"/>
              <a:t>) {</a:t>
            </a:r>
          </a:p>
          <a:p>
            <a:r>
              <a:rPr lang="en-US" altLang="zh-CN" dirty="0" smtClean="0"/>
              <a:t>        Test1 </a:t>
            </a:r>
            <a:r>
              <a:rPr lang="en-US" altLang="zh-CN" dirty="0"/>
              <a:t>ex = </a:t>
            </a:r>
            <a:r>
              <a:rPr lang="en-US" altLang="zh-CN" b="1" dirty="0"/>
              <a:t>new Test1();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ex.change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ex.str</a:t>
            </a:r>
            <a:r>
              <a:rPr lang="en-US" altLang="zh-CN" dirty="0"/>
              <a:t>, ex.ch);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System.</a:t>
            </a:r>
            <a:r>
              <a:rPr lang="en-US" altLang="zh-CN" b="1" i="1" dirty="0" err="1" smtClean="0"/>
              <a:t>out.print</a:t>
            </a:r>
            <a:r>
              <a:rPr lang="en-US" altLang="zh-CN" b="1" i="1" dirty="0" smtClean="0"/>
              <a:t>(</a:t>
            </a:r>
            <a:r>
              <a:rPr lang="en-US" altLang="zh-CN" b="1" i="1" dirty="0" err="1" smtClean="0"/>
              <a:t>ex.str</a:t>
            </a:r>
            <a:r>
              <a:rPr lang="en-US" altLang="zh-CN" b="1" i="1" dirty="0" smtClean="0"/>
              <a:t> </a:t>
            </a:r>
            <a:r>
              <a:rPr lang="en-US" altLang="zh-CN" b="1" i="1" dirty="0"/>
              <a:t>+ " and ");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System.</a:t>
            </a:r>
            <a:r>
              <a:rPr lang="en-US" altLang="zh-CN" b="1" i="1" dirty="0" err="1" smtClean="0"/>
              <a:t>out.println</a:t>
            </a:r>
            <a:r>
              <a:rPr lang="en-US" altLang="zh-CN" b="1" i="1" dirty="0" smtClean="0"/>
              <a:t>(ex.ch</a:t>
            </a:r>
            <a:r>
              <a:rPr lang="en-US" altLang="zh-CN" b="1" i="1" dirty="0"/>
              <a:t>);</a:t>
            </a:r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smtClean="0"/>
              <a:t>}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6138161" y="4941168"/>
            <a:ext cx="2160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A.good and test</a:t>
            </a:r>
          </a:p>
          <a:p>
            <a:r>
              <a:rPr lang="en-US" altLang="zh-CN">
                <a:solidFill>
                  <a:srgbClr val="FF0000"/>
                </a:solidFill>
              </a:rPr>
              <a:t>B.good and gest</a:t>
            </a:r>
          </a:p>
          <a:p>
            <a:r>
              <a:rPr lang="en-US" altLang="zh-CN"/>
              <a:t>C.test and test</a:t>
            </a:r>
          </a:p>
          <a:p>
            <a:r>
              <a:rPr lang="en-US" altLang="zh-CN"/>
              <a:t>D.test and gest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536" y="1412776"/>
            <a:ext cx="7920880" cy="487332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908720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面试题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248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620688"/>
            <a:ext cx="4780646" cy="84015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字符串对象操作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28800"/>
            <a:ext cx="8748464" cy="478112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length()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char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charAt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index)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equals(Object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anObject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compareTo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anotherString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indexOf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s)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indexOf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s ,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startpoint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lastIndexOf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s)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lastIndexOf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s ,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startpoint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startsWith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prefix)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endsWith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suffix)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regionMatches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firstStart,String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other,int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otherStart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,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length)</a:t>
            </a:r>
          </a:p>
        </p:txBody>
      </p:sp>
    </p:spTree>
    <p:extLst>
      <p:ext uri="{BB962C8B-B14F-4D97-AF65-F5344CB8AC3E}">
        <p14:creationId xmlns:p14="http://schemas.microsoft.com/office/powerpoint/2010/main" xmlns="" val="327227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620688"/>
            <a:ext cx="4780646" cy="84015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字符串对象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修改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100392" cy="46371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String substring(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startpoint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String substring(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start,int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end)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ubic String replace(char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oldChar,char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newChar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String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replaceAll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old,String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new)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String trim()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String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concat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</a:t>
            </a:r>
            <a:r>
              <a:rPr lang="en-US" altLang="zh-CN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boolean contains(CharSequence s)</a:t>
            </a:r>
          </a:p>
          <a:p>
            <a:pPr>
              <a:buFont typeface="Wingdings" pitchFamily="2" charset="2"/>
              <a:buChar char="l"/>
            </a:pPr>
            <a:r>
              <a:rPr lang="en-US" altLang="zh-CN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String[] split(String regex)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根据给定正则表达式的匹配拆分此字符串。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1870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36712"/>
            <a:ext cx="8748464" cy="5661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static void main(String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 { 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String[]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fakeFileData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{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"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justin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\t64/5/26\t0939002302\t5433343",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"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momor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\t68/7/23\t0939100391\t5432343" }; 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for(String data :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fakeFileData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String[] tokens =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data.split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("\t");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//\t</a:t>
            </a:r>
            <a:r>
              <a:rPr lang="zh-CN" altLang="en-US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为字符串的分割符号。          </a:t>
            </a:r>
          </a:p>
          <a:p>
            <a:pPr marL="0" indent="0">
              <a:buNone/>
            </a:pPr>
            <a:r>
              <a:rPr lang="zh-CN" altLang="en-US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for(String token : tokens) {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(token + "\t| </a:t>
            </a:r>
            <a:r>
              <a:rPr lang="en-US" altLang="zh-CN" sz="26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");}</a:t>
            </a:r>
            <a:endParaRPr lang="en-US" altLang="zh-CN" sz="26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6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}} </a:t>
            </a:r>
            <a:endParaRPr lang="zh-CN" altLang="en-US" sz="26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6869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6148798" cy="71346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字符串与基本数据的相互转化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26864"/>
            <a:ext cx="8352928" cy="489848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kumimoji="1" lang="zh-CN" altLang="en-US" sz="2600" b="1" dirty="0" smtClean="0">
                <a:ea typeface="宋体" pitchFamily="2" charset="-122"/>
                <a:cs typeface="Times New Roman" pitchFamily="18" charset="0"/>
              </a:rPr>
              <a:t>字符串转换为基本数据类型</a:t>
            </a:r>
            <a:endParaRPr kumimoji="1" lang="en-US" altLang="zh-CN" sz="26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Integer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包装类的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public 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static </a:t>
            </a:r>
            <a:r>
              <a:rPr kumimoji="1"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parseInt</a:t>
            </a:r>
            <a:r>
              <a:rPr kumimoji="1"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s</a:t>
            </a:r>
            <a:r>
              <a:rPr kumimoji="1"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：可以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将由“数字”字符组成的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字符串转换为整型。</a:t>
            </a:r>
            <a:endParaRPr kumimoji="1"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类似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地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,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使用</a:t>
            </a:r>
            <a:r>
              <a:rPr kumimoji="1" lang="en-US" altLang="zh-CN" sz="2400" dirty="0" err="1">
                <a:ea typeface="宋体" pitchFamily="2" charset="-122"/>
                <a:cs typeface="Times New Roman" pitchFamily="18" charset="0"/>
              </a:rPr>
              <a:t>java.lang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包中的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Byte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Short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Long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Float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Double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类调相应的类方法可以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将由</a:t>
            </a:r>
            <a:r>
              <a:rPr kumimoji="1"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“数字</a:t>
            </a:r>
            <a:r>
              <a:rPr kumimoji="1"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”</a:t>
            </a:r>
            <a:r>
              <a:rPr kumimoji="1"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字符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组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成的字符串，转化为相应的基本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数据类型。</a:t>
            </a:r>
            <a:endParaRPr kumimoji="1"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kumimoji="1" lang="zh-CN" altLang="en-US" sz="2600" b="1" dirty="0" smtClean="0">
                <a:ea typeface="宋体" pitchFamily="2" charset="-122"/>
                <a:cs typeface="Times New Roman" pitchFamily="18" charset="0"/>
              </a:rPr>
              <a:t>基本数据类型转换为字符串</a:t>
            </a:r>
            <a:endParaRPr kumimoji="1" lang="en-US" altLang="zh-CN" sz="26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调用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类的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public String </a:t>
            </a:r>
            <a:r>
              <a:rPr kumimoji="1"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valueOf</a:t>
            </a:r>
            <a:r>
              <a:rPr kumimoji="1"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n)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可将</a:t>
            </a:r>
            <a:r>
              <a:rPr kumimoji="1"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型转换为字符串</a:t>
            </a:r>
            <a:endParaRPr kumimoji="1"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相应的</a:t>
            </a:r>
            <a:r>
              <a:rPr kumimoji="1" lang="en-US" altLang="zh-CN" sz="2400" dirty="0" err="1" smtClean="0">
                <a:ea typeface="宋体" pitchFamily="2" charset="-122"/>
                <a:cs typeface="Times New Roman" pitchFamily="18" charset="0"/>
              </a:rPr>
              <a:t>valueOf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(byte b)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 err="1" smtClean="0">
                <a:ea typeface="宋体" pitchFamily="2" charset="-122"/>
                <a:cs typeface="Times New Roman" pitchFamily="18" charset="0"/>
              </a:rPr>
              <a:t>valueOf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(long l)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 err="1" smtClean="0">
                <a:ea typeface="宋体" pitchFamily="2" charset="-122"/>
                <a:cs typeface="Times New Roman" pitchFamily="18" charset="0"/>
              </a:rPr>
              <a:t>valueOf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(float f)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 err="1" smtClean="0">
                <a:ea typeface="宋体" pitchFamily="2" charset="-122"/>
                <a:cs typeface="Times New Roman" pitchFamily="18" charset="0"/>
              </a:rPr>
              <a:t>valueOf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(double d)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 err="1" smtClean="0">
                <a:ea typeface="宋体" pitchFamily="2" charset="-122"/>
                <a:cs typeface="Times New Roman" pitchFamily="18" charset="0"/>
              </a:rPr>
              <a:t>valueOf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400" dirty="0" err="1" smtClean="0">
                <a:ea typeface="宋体" pitchFamily="2" charset="-122"/>
                <a:cs typeface="Times New Roman" pitchFamily="18" charset="0"/>
              </a:rPr>
              <a:t>boolean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 b)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可由参数的相应类到字符串的转换</a:t>
            </a:r>
            <a:endParaRPr kumimoji="1"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4752873"/>
      </p:ext>
    </p:extLst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702970"/>
            <a:ext cx="5932774" cy="925830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字符串与字符、字节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数组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00808"/>
            <a:ext cx="8143932" cy="4275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b="1" dirty="0">
                <a:solidFill>
                  <a:srgbClr val="FF3300"/>
                </a:solidFill>
                <a:ea typeface="宋体" pitchFamily="2" charset="-122"/>
                <a:cs typeface="Times New Roman" pitchFamily="18" charset="0"/>
              </a:rPr>
              <a:t>字符串与字符数组</a:t>
            </a:r>
          </a:p>
          <a:p>
            <a:pPr>
              <a:buFont typeface="Wingdings" pitchFamily="2" charset="2"/>
              <a:buChar char="l"/>
            </a:pPr>
            <a:r>
              <a:rPr kumimoji="1" lang="en-US" altLang="zh-CN" sz="2400" b="1" dirty="0">
                <a:ea typeface="宋体" pitchFamily="2" charset="-122"/>
                <a:cs typeface="Times New Roman" pitchFamily="18" charset="0"/>
              </a:rPr>
              <a:t>String 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类的构造方法：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String(char</a:t>
            </a:r>
            <a:r>
              <a:rPr kumimoji="1"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[]) </a:t>
            </a:r>
            <a:r>
              <a:rPr kumimoji="1"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kumimoji="1"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String(char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[]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offset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length</a:t>
            </a:r>
            <a:r>
              <a:rPr kumimoji="1"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kumimoji="1" lang="zh-CN" altLang="en-US" sz="2400" b="1" dirty="0" smtClean="0">
                <a:ea typeface="宋体" pitchFamily="2" charset="-122"/>
                <a:cs typeface="Times New Roman" pitchFamily="18" charset="0"/>
              </a:rPr>
              <a:t>分别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用字符数组中的全部字符和部分字符创建字符串对象 </a:t>
            </a:r>
          </a:p>
          <a:p>
            <a:pPr>
              <a:buFont typeface="Wingdings" pitchFamily="2" charset="2"/>
              <a:buChar char="l"/>
            </a:pPr>
            <a:r>
              <a:rPr kumimoji="1" lang="en-US" altLang="zh-CN" sz="2400" b="1" dirty="0">
                <a:ea typeface="宋体" pitchFamily="2" charset="-122"/>
                <a:cs typeface="Times New Roman" pitchFamily="18" charset="0"/>
              </a:rPr>
              <a:t>String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类提供了将字符串存放到数组中的方法</a:t>
            </a:r>
            <a:r>
              <a:rPr kumimoji="1" lang="zh-CN" altLang="en-US" sz="2400" b="1" dirty="0" smtClean="0">
                <a:ea typeface="宋体" pitchFamily="2" charset="-122"/>
                <a:cs typeface="Times New Roman" pitchFamily="18" charset="0"/>
              </a:rPr>
              <a:t>：</a:t>
            </a:r>
            <a:endParaRPr kumimoji="1"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kumimoji="1"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void </a:t>
            </a:r>
            <a:r>
              <a:rPr kumimoji="1"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getChars</a:t>
            </a:r>
            <a:r>
              <a:rPr kumimoji="1"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 </a:t>
            </a:r>
            <a:r>
              <a:rPr lang="en-US" altLang="zh-CN" b="1" dirty="0" err="1">
                <a:solidFill>
                  <a:srgbClr val="0000FF"/>
                </a:solidFill>
              </a:rPr>
              <a:t>srcBegin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 </a:t>
            </a:r>
            <a:r>
              <a:rPr lang="en-US" altLang="zh-CN" b="1" dirty="0" err="1">
                <a:solidFill>
                  <a:srgbClr val="0000FF"/>
                </a:solidFill>
              </a:rPr>
              <a:t>srcEnd</a:t>
            </a:r>
            <a:r>
              <a:rPr lang="en-US" altLang="zh-CN" b="1" dirty="0">
                <a:solidFill>
                  <a:srgbClr val="0000FF"/>
                </a:solidFill>
              </a:rPr>
              <a:t>, char[] </a:t>
            </a:r>
            <a:r>
              <a:rPr lang="en-US" altLang="zh-CN" b="1" dirty="0" err="1">
                <a:solidFill>
                  <a:srgbClr val="0000FF"/>
                </a:solidFill>
              </a:rPr>
              <a:t>dst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 </a:t>
            </a:r>
            <a:r>
              <a:rPr lang="en-US" altLang="zh-CN" b="1" dirty="0" err="1">
                <a:solidFill>
                  <a:srgbClr val="0000FF"/>
                </a:solidFill>
              </a:rPr>
              <a:t>dstBegin</a:t>
            </a:r>
            <a:r>
              <a:rPr kumimoji="1"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 </a:t>
            </a:r>
            <a:endParaRPr kumimoji="1" lang="en-US" altLang="zh-CN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将字符串中的全部字符存放在一个字符数组中的方法</a:t>
            </a:r>
            <a:r>
              <a:rPr kumimoji="1" lang="zh-CN" altLang="en-US" sz="2400" b="1" dirty="0" smtClean="0">
                <a:ea typeface="宋体" pitchFamily="2" charset="-122"/>
                <a:cs typeface="Times New Roman" pitchFamily="18" charset="0"/>
              </a:rPr>
              <a:t>：</a:t>
            </a:r>
            <a:endParaRPr kumimoji="1"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kumimoji="1"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char[] </a:t>
            </a:r>
            <a:r>
              <a:rPr kumimoji="1"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toCharArray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3346947645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692696"/>
            <a:ext cx="3861052" cy="853822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+mn-lt"/>
                <a:ea typeface="宋体" pitchFamily="2" charset="-122"/>
                <a:cs typeface="Times New Roman" pitchFamily="18" charset="0"/>
              </a:rPr>
              <a:t>主要内容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62090" cy="504056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13.1 </a:t>
            </a:r>
            <a:r>
              <a:rPr kumimoji="1"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字符串相关的类</a:t>
            </a:r>
            <a:endParaRPr kumimoji="1" lang="en-US" altLang="zh-CN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kumimoji="1"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kumimoji="1" lang="zh-CN" altLang="en-US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StringBuffer </a:t>
            </a:r>
            <a:r>
              <a:rPr kumimoji="1"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kumimoji="1" lang="zh-CN" altLang="en-US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StringBuilder</a:t>
            </a:r>
            <a:r>
              <a:rPr kumimoji="1"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kumimoji="1" lang="zh-CN" altLang="en-US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ts val="3200"/>
              </a:lnSpc>
              <a:buNone/>
            </a:pP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13.2 JDK 8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之前时间日期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System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kumimoji="1" lang="en-US" altLang="zh-CN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Date </a:t>
            </a:r>
            <a:r>
              <a:rPr kumimoji="1"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kumimoji="1" lang="en-US" altLang="zh-CN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SimpleDateFormat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kumimoji="1" lang="zh-CN" altLang="en-US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Calendar </a:t>
            </a:r>
            <a:r>
              <a:rPr kumimoji="1"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kumimoji="1" lang="zh-CN" altLang="en-US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ts val="3200"/>
              </a:lnSpc>
              <a:buNone/>
            </a:pPr>
            <a:r>
              <a:rPr kumimoji="1" lang="en-US" altLang="zh-CN" b="1" dirty="0" smtClean="0">
                <a:solidFill>
                  <a:srgbClr val="7030A0"/>
                </a:solidFill>
                <a:ea typeface="宋体" pitchFamily="2" charset="-122"/>
                <a:cs typeface="Times New Roman" pitchFamily="18" charset="0"/>
              </a:rPr>
              <a:t>13.3 JDK8</a:t>
            </a:r>
            <a:r>
              <a:rPr kumimoji="1" lang="zh-CN" altLang="en-US" b="1" dirty="0" smtClean="0">
                <a:solidFill>
                  <a:srgbClr val="7030A0"/>
                </a:solidFill>
                <a:ea typeface="宋体" pitchFamily="2" charset="-122"/>
                <a:cs typeface="Times New Roman" pitchFamily="18" charset="0"/>
              </a:rPr>
              <a:t>中新时间日期</a:t>
            </a:r>
            <a:r>
              <a:rPr kumimoji="1" lang="en-US" altLang="zh-CN" b="1" dirty="0" smtClean="0">
                <a:solidFill>
                  <a:srgbClr val="7030A0"/>
                </a:solidFill>
                <a:ea typeface="宋体" pitchFamily="2" charset="-122"/>
                <a:cs typeface="Times New Roman" pitchFamily="18" charset="0"/>
              </a:rPr>
              <a:t>API</a:t>
            </a:r>
          </a:p>
          <a:p>
            <a:pPr marL="0" indent="0">
              <a:lnSpc>
                <a:spcPts val="3200"/>
              </a:lnSpc>
              <a:buNone/>
            </a:pPr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13.4 JDK8</a:t>
            </a:r>
            <a:r>
              <a:rPr kumimoji="1" lang="zh-CN" altLang="en-US" b="1" dirty="0" smtClean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中的</a:t>
            </a:r>
            <a:r>
              <a:rPr kumimoji="1" lang="en-US" altLang="zh-CN" b="1" dirty="0" smtClean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Optional</a:t>
            </a:r>
            <a:r>
              <a:rPr kumimoji="1" lang="zh-CN" altLang="en-US" b="1" dirty="0" smtClean="0">
                <a:solidFill>
                  <a:schemeClr val="accent6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kumimoji="1" lang="en-US" altLang="zh-CN" b="1" dirty="0" smtClean="0">
              <a:solidFill>
                <a:schemeClr val="accent6">
                  <a:lumMod val="75000"/>
                </a:schemeClr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ts val="3200"/>
              </a:lnSpc>
              <a:buNone/>
            </a:pPr>
            <a:r>
              <a:rPr kumimoji="1" lang="en-US" altLang="zh-CN" b="1" dirty="0" smtClean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13.5 </a:t>
            </a:r>
            <a:r>
              <a:rPr kumimoji="1" lang="en-US" altLang="zh-CN" b="1" dirty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Math</a:t>
            </a:r>
            <a:r>
              <a:rPr kumimoji="1" lang="zh-CN" altLang="en-US" b="1" dirty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kumimoji="1" lang="en-US" altLang="zh-CN" b="1" dirty="0">
              <a:solidFill>
                <a:srgbClr val="00B05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ts val="3200"/>
              </a:lnSpc>
              <a:buNone/>
            </a:pPr>
            <a:r>
              <a:rPr kumimoji="1" lang="en-US" altLang="zh-CN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13.6 </a:t>
            </a:r>
            <a:r>
              <a:rPr kumimoji="1" lang="en-US" altLang="zh-CN" b="1" dirty="0" err="1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BigInteger</a:t>
            </a:r>
            <a:r>
              <a:rPr kumimoji="1" lang="en-US" altLang="zh-CN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zh-CN" altLang="en-US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类与</a:t>
            </a:r>
            <a:r>
              <a:rPr kumimoji="1" lang="en-US" altLang="zh-CN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BigDecimal</a:t>
            </a:r>
            <a:r>
              <a:rPr kumimoji="1" lang="zh-CN" altLang="en-US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kumimoji="1" lang="zh-CN" altLang="en-US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416543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692696"/>
            <a:ext cx="5904656" cy="864096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字符串与字符、字节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数组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530374"/>
            <a:ext cx="8072494" cy="456292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b="1" dirty="0">
                <a:solidFill>
                  <a:srgbClr val="FF3300"/>
                </a:solidFill>
                <a:ea typeface="宋体" pitchFamily="2" charset="-122"/>
                <a:cs typeface="Times New Roman" pitchFamily="18" charset="0"/>
              </a:rPr>
              <a:t>字符串与字节</a:t>
            </a:r>
            <a:r>
              <a:rPr kumimoji="1" lang="zh-CN" altLang="en-US" b="1" dirty="0" smtClean="0">
                <a:solidFill>
                  <a:srgbClr val="FF3300"/>
                </a:solidFill>
                <a:ea typeface="宋体" pitchFamily="2" charset="-122"/>
                <a:cs typeface="Times New Roman" pitchFamily="18" charset="0"/>
              </a:rPr>
              <a:t>数组</a:t>
            </a:r>
            <a:r>
              <a:rPr kumimoji="1" lang="zh-CN" altLang="en-US" b="1" dirty="0" smtClean="0">
                <a:ea typeface="宋体" pitchFamily="2" charset="-122"/>
                <a:cs typeface="Times New Roman" pitchFamily="18" charset="0"/>
              </a:rPr>
              <a:t> </a:t>
            </a:r>
            <a:endParaRPr kumimoji="1"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100"/>
              </a:lnSpc>
              <a:buFont typeface="Wingdings" pitchFamily="2" charset="2"/>
              <a:buChar char="l"/>
            </a:pPr>
            <a:r>
              <a:rPr kumimoji="1"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String(byte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[])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用指定的字节数组构造一个字符串对象。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String(byte[]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offset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length)</a:t>
            </a:r>
            <a:r>
              <a:rPr kumimoji="1" lang="en-US" altLang="zh-CN" sz="2400" b="1" dirty="0">
                <a:solidFill>
                  <a:srgbClr val="FF33CC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用指定的字节数组的一部分，即从数组起始位置</a:t>
            </a:r>
            <a:r>
              <a:rPr kumimoji="1" lang="en-US" altLang="zh-CN" sz="2400" b="1" dirty="0">
                <a:ea typeface="宋体" pitchFamily="2" charset="-122"/>
                <a:cs typeface="Times New Roman" pitchFamily="18" charset="0"/>
              </a:rPr>
              <a:t>offset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开始取</a:t>
            </a:r>
            <a:r>
              <a:rPr kumimoji="1" lang="en-US" altLang="zh-CN" sz="2400" b="1" dirty="0">
                <a:ea typeface="宋体" pitchFamily="2" charset="-122"/>
                <a:cs typeface="Times New Roman" pitchFamily="18" charset="0"/>
              </a:rPr>
              <a:t>length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个字节构造一个字符串对象</a:t>
            </a:r>
            <a:r>
              <a:rPr kumimoji="1" lang="zh-CN" altLang="en-US" sz="2400" b="1" dirty="0" smtClean="0">
                <a:ea typeface="宋体" pitchFamily="2" charset="-122"/>
                <a:cs typeface="Times New Roman" pitchFamily="18" charset="0"/>
              </a:rPr>
              <a:t>。</a:t>
            </a:r>
            <a:endParaRPr kumimoji="1"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100"/>
              </a:lnSpc>
              <a:buFont typeface="Wingdings" pitchFamily="2" charset="2"/>
              <a:buChar char="l"/>
            </a:pPr>
            <a:r>
              <a:rPr kumimoji="1"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byte[]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getBytes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方法使用平台默认的字符编码，将当前字符串转化为一个字节数组</a:t>
            </a:r>
            <a:r>
              <a:rPr kumimoji="1" lang="zh-CN" altLang="en-US" sz="2400" b="1" dirty="0" smtClean="0">
                <a:ea typeface="宋体" pitchFamily="2" charset="-122"/>
                <a:cs typeface="Times New Roman" pitchFamily="18" charset="0"/>
              </a:rPr>
              <a:t>。</a:t>
            </a:r>
            <a:endParaRPr kumimoji="1"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100"/>
              </a:lnSpc>
              <a:buFont typeface="Wingdings" pitchFamily="2" charset="2"/>
              <a:buChar char="l"/>
            </a:pPr>
            <a:r>
              <a:rPr kumimoji="1"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byte[]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getBytes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(String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charsetName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使用参数指定字符编码，将当前字符串转化为一个字节数组。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3248431290"/>
      </p:ext>
    </p:extLst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8794" y="0"/>
            <a:ext cx="8229600" cy="857256"/>
          </a:xfrm>
        </p:spPr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输入一个姓名 ，形式为</a:t>
            </a:r>
            <a:r>
              <a:rPr lang="en-US" altLang="zh-CN" dirty="0" err="1" smtClean="0"/>
              <a:t>zhang_san_feng</a:t>
            </a:r>
            <a:r>
              <a:rPr lang="zh-CN" altLang="en-US" dirty="0" smtClean="0"/>
              <a:t>，最终转换成 </a:t>
            </a:r>
            <a:r>
              <a:rPr lang="en-US" altLang="zh-CN" dirty="0" err="1" smtClean="0"/>
              <a:t>zhangSanFeng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20688"/>
            <a:ext cx="4492614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练 习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模拟一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个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trim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方法，去除字符串两端的空格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将一个字符串进行反转。将字符串中指定部分进行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反转。比如将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ab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cdef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g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反转为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”</a:t>
            </a:r>
            <a:r>
              <a:rPr lang="en-US" altLang="zh-CN" b="1" err="1" smtClean="0">
                <a:ea typeface="宋体" pitchFamily="2" charset="-122"/>
                <a:cs typeface="Times New Roman" pitchFamily="18" charset="0"/>
              </a:rPr>
              <a:t>ab</a:t>
            </a:r>
            <a:r>
              <a:rPr lang="en-US" altLang="zh-CN" b="1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fedc</a:t>
            </a:r>
            <a:r>
              <a:rPr lang="en-US" altLang="zh-CN" b="1" err="1" smtClean="0">
                <a:ea typeface="宋体" pitchFamily="2" charset="-122"/>
                <a:cs typeface="Times New Roman" pitchFamily="18" charset="0"/>
              </a:rPr>
              <a:t>g</a:t>
            </a:r>
            <a:r>
              <a:rPr lang="en-US" altLang="zh-CN" b="1" smtClean="0">
                <a:ea typeface="宋体" pitchFamily="2" charset="-122"/>
                <a:cs typeface="Times New Roman" pitchFamily="18" charset="0"/>
              </a:rPr>
              <a:t>”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获取一个字符串在另一个字符串中出现的次数。</a:t>
            </a:r>
          </a:p>
          <a:p>
            <a:pPr marL="0" indent="0">
              <a:buNone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      比如：获取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“ 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ab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 “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abkkcadkabkebfkabkskab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”    </a:t>
            </a:r>
          </a:p>
          <a:p>
            <a:pPr marL="0" indent="0">
              <a:buNone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    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中出现的次数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3237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3808" y="620688"/>
            <a:ext cx="3844542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练 习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4.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获取两个字符串中最大相同子串。比如：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   str1 = "abcwerthelloyuiodef“;str2 = "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cvhellobnm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提示：将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短的那个串进行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长度依次递减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的子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串与较长  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的串比较。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5.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对字符串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中字符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进行自然顺序排序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提示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）字符串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变成字符数组。</a:t>
            </a:r>
          </a:p>
          <a:p>
            <a:pPr marL="0" indent="0">
              <a:buNone/>
            </a:pP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）对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数组排序，选择，冒泡，</a:t>
            </a:r>
            <a:r>
              <a:rPr lang="en-US" altLang="zh-CN" sz="2600" dirty="0" err="1">
                <a:ea typeface="宋体" pitchFamily="2" charset="-122"/>
                <a:cs typeface="Times New Roman" pitchFamily="18" charset="0"/>
              </a:rPr>
              <a:t>Arrays.sort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）将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排序后的数组变成字符串。</a:t>
            </a:r>
          </a:p>
        </p:txBody>
      </p:sp>
    </p:spTree>
    <p:extLst>
      <p:ext uri="{BB962C8B-B14F-4D97-AF65-F5344CB8AC3E}">
        <p14:creationId xmlns:p14="http://schemas.microsoft.com/office/powerpoint/2010/main" xmlns="" val="4272965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764704"/>
            <a:ext cx="5428718" cy="709806"/>
          </a:xfrm>
        </p:spPr>
        <p:txBody>
          <a:bodyPr/>
          <a:lstStyle/>
          <a:p>
            <a:r>
              <a:rPr lang="en-US" altLang="zh-CN" sz="3600" b="1" dirty="0">
                <a:latin typeface="+mn-lt"/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sz="3600" b="1" dirty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72816"/>
            <a:ext cx="8496944" cy="2880320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java.lang.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代表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可变的字符序列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，可以对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字符串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内容进行增删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很多方法与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相同，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但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是可变长度的。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是一个容器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1406725"/>
      </p:ext>
    </p:extLst>
  </p:cSld>
  <p:clrMapOvr>
    <a:masterClrMapping/>
  </p:clrMapOvr>
  <p:transition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692696"/>
            <a:ext cx="4464496" cy="86409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804" y="1689119"/>
            <a:ext cx="8229600" cy="281145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  <a:buFont typeface="Wingdings" pitchFamily="2" charset="2"/>
              <a:buChar char="l"/>
            </a:pP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StringBuffer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类有三</a:t>
            </a:r>
            <a:r>
              <a:rPr kumimoji="1" lang="zh-CN" altLang="en-US" b="1">
                <a:ea typeface="宋体" pitchFamily="2" charset="-122"/>
                <a:cs typeface="Times New Roman" pitchFamily="18" charset="0"/>
              </a:rPr>
              <a:t>个</a:t>
            </a:r>
            <a:r>
              <a:rPr kumimoji="1" lang="zh-CN" altLang="en-US" b="1" smtClean="0">
                <a:ea typeface="宋体" pitchFamily="2" charset="-122"/>
                <a:cs typeface="Times New Roman" pitchFamily="18" charset="0"/>
              </a:rPr>
              <a:t>构造</a:t>
            </a:r>
            <a:r>
              <a:rPr kumimoji="1" lang="zh-CN" altLang="en-US" b="1">
                <a:ea typeface="宋体" pitchFamily="2" charset="-122"/>
                <a:cs typeface="Times New Roman" pitchFamily="18" charset="0"/>
              </a:rPr>
              <a:t>器</a:t>
            </a:r>
            <a:r>
              <a:rPr kumimoji="1" lang="zh-CN" altLang="en-US" b="1" smtClean="0">
                <a:ea typeface="宋体" pitchFamily="2" charset="-122"/>
                <a:cs typeface="Times New Roman" pitchFamily="18" charset="0"/>
              </a:rPr>
              <a:t>：</a:t>
            </a:r>
            <a:endParaRPr kumimoji="1" lang="zh-CN" altLang="en-US" b="1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zh-CN" altLang="en-US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．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</a:t>
            </a:r>
            <a:r>
              <a:rPr kumimoji="1" lang="en-US" altLang="zh-CN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kumimoji="1" lang="zh-CN" altLang="en-US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初始容量为</a:t>
            </a:r>
            <a:r>
              <a:rPr kumimoji="1" lang="en-US" altLang="zh-CN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16</a:t>
            </a:r>
            <a:r>
              <a:rPr kumimoji="1" lang="zh-CN" altLang="en-US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的字符串缓冲区</a:t>
            </a:r>
            <a:endParaRPr kumimoji="1" lang="en-US" altLang="zh-CN" sz="25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zh-CN" altLang="en-US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．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StringBuffer(</a:t>
            </a:r>
            <a:r>
              <a:rPr kumimoji="1" lang="en-US" altLang="zh-CN" sz="25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size</a:t>
            </a:r>
            <a:r>
              <a:rPr kumimoji="1" lang="en-US" altLang="zh-CN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zh-CN" altLang="en-US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构造指定容量的字符串缓冲区</a:t>
            </a:r>
            <a:endParaRPr kumimoji="1" lang="en-US" altLang="zh-CN" sz="25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3</a:t>
            </a:r>
            <a:r>
              <a:rPr kumimoji="1" lang="zh-CN" altLang="en-US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．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StringBuffer(String </a:t>
            </a:r>
            <a:r>
              <a:rPr kumimoji="1" lang="en-US" altLang="zh-CN" sz="25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kumimoji="1" lang="en-US" altLang="zh-CN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zh-CN" altLang="en-US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将内容初始化为指定字符串内容</a:t>
            </a:r>
            <a:r>
              <a:rPr kumimoji="1" lang="en-US" altLang="zh-CN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</a:t>
            </a:r>
            <a:endParaRPr kumimoji="1" lang="en-US" altLang="zh-CN" sz="25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8807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81441" y="764704"/>
            <a:ext cx="5428718" cy="709806"/>
          </a:xfrm>
        </p:spPr>
        <p:txBody>
          <a:bodyPr/>
          <a:lstStyle/>
          <a:p>
            <a:r>
              <a:rPr lang="en-US" altLang="zh-CN" sz="3600" b="1" dirty="0">
                <a:latin typeface="+mn-lt"/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sz="3600" b="1" dirty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b="1" dirty="0">
                <a:solidFill>
                  <a:srgbClr val="FF33CC"/>
                </a:solidFill>
                <a:ea typeface="宋体" pitchFamily="2" charset="-122"/>
                <a:cs typeface="Times New Roman" pitchFamily="18" charset="0"/>
              </a:rPr>
              <a:t>String s = new String("</a:t>
            </a:r>
            <a:r>
              <a:rPr kumimoji="1" lang="zh-CN" altLang="en-US" b="1" dirty="0">
                <a:solidFill>
                  <a:srgbClr val="FF33CC"/>
                </a:solidFill>
                <a:ea typeface="宋体" pitchFamily="2" charset="-122"/>
                <a:cs typeface="Times New Roman" pitchFamily="18" charset="0"/>
              </a:rPr>
              <a:t>我喜欢学习</a:t>
            </a:r>
            <a:r>
              <a:rPr kumimoji="1" lang="en-US" altLang="zh-CN" b="1" dirty="0">
                <a:solidFill>
                  <a:srgbClr val="FF33CC"/>
                </a:solidFill>
                <a:ea typeface="宋体" pitchFamily="2" charset="-122"/>
                <a:cs typeface="Times New Roman" pitchFamily="18" charset="0"/>
              </a:rPr>
              <a:t>"); </a:t>
            </a:r>
          </a:p>
          <a:p>
            <a:pPr>
              <a:buFont typeface="Wingdings" pitchFamily="2" charset="2"/>
              <a:buChar char="l"/>
            </a:pP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buffer = new StringBuffer(“</a:t>
            </a:r>
            <a:r>
              <a:rPr kumimoji="1"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我喜欢学习”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);</a:t>
            </a: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buffer.append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kumimoji="1"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数学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"); </a:t>
            </a:r>
          </a:p>
          <a:p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30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5" y="3837920"/>
            <a:ext cx="4078288" cy="1747837"/>
          </a:xfrm>
          <a:prstGeom prst="rect">
            <a:avLst/>
          </a:prstGeom>
          <a:noFill/>
        </p:spPr>
      </p:pic>
      <p:pic>
        <p:nvPicPr>
          <p:cNvPr id="130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5976" y="3837920"/>
            <a:ext cx="4648200" cy="167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3077037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20688"/>
            <a:ext cx="6176694" cy="72233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类的常用方法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388350" cy="532859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append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(String s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),   StringBuffer 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append(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n) 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 </a:t>
            </a:r>
            <a:endParaRPr kumimoji="1" lang="en-US" altLang="zh-CN" sz="24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append(Object o) 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 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append(char n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),</a:t>
            </a:r>
            <a:endParaRPr kumimoji="1"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append(long n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),  </a:t>
            </a:r>
            <a:r>
              <a:rPr kumimoji="1" lang="en-US" altLang="zh-CN" sz="24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append(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n),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insert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index, String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 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reverse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 </a:t>
            </a:r>
            <a:endParaRPr kumimoji="1"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delete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startIndex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endIndex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 </a:t>
            </a:r>
            <a:endParaRPr kumimoji="1" lang="en-US" altLang="zh-CN" sz="2400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char </a:t>
            </a:r>
            <a:r>
              <a:rPr kumimoji="1" lang="en-US" altLang="zh-CN" sz="24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charAt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n )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void </a:t>
            </a:r>
            <a:r>
              <a:rPr kumimoji="1" lang="en-US" altLang="zh-CN" sz="24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setCharAt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n ,char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ch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kumimoji="1"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replace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startIndex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,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endIndex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String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public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in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indexOf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(String str)</a:t>
            </a:r>
          </a:p>
          <a:p>
            <a:pPr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public String 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substring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(int start,int end)</a:t>
            </a:r>
          </a:p>
          <a:p>
            <a:pPr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public int 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length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()</a:t>
            </a:r>
            <a:endParaRPr kumimoji="1" lang="en-US" altLang="zh-CN" sz="24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362431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0232" y="0"/>
            <a:ext cx="8229600" cy="857256"/>
          </a:xfrm>
        </p:spPr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输入商品名称和商品价格（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类型），要求打印效果示例：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商品名</a:t>
            </a:r>
            <a:r>
              <a:rPr lang="en-US" altLang="zh-CN" dirty="0" smtClean="0"/>
              <a:t>	</a:t>
            </a:r>
            <a:r>
              <a:rPr lang="zh-CN" altLang="en-US" dirty="0" smtClean="0"/>
              <a:t>商品价格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网球拍</a:t>
            </a:r>
            <a:r>
              <a:rPr lang="en-US" altLang="zh-CN" dirty="0" smtClean="0"/>
              <a:t>	123,564.59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smtClean="0"/>
              <a:t>要求：价格的小数点前面每三位用逗号隔开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85313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sz="2400" b="1" dirty="0" err="1" smtClean="0">
                <a:ea typeface="宋体" pitchFamily="2" charset="-122"/>
                <a:cs typeface="Times New Roman" pitchFamily="18" charset="0"/>
              </a:rPr>
              <a:t>StringBuilder</a:t>
            </a:r>
            <a:r>
              <a:rPr lang="en-US" sz="2400" b="1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sz="2400" b="1" dirty="0" smtClean="0">
                <a:ea typeface="宋体" pitchFamily="2" charset="-122"/>
                <a:cs typeface="Times New Roman" pitchFamily="18" charset="0"/>
              </a:rPr>
              <a:t>StringBu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ffer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非常类似，均代表可变的字符序列，而且方法也一样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：不可变字符序列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：可变字符序列、效率低、线程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安全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sz="2400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StringBuilder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(JDK1.5)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：可变字符序列、效率高、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线程不安全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使用陷阱：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sz="2200" dirty="0" smtClean="0">
                <a:ea typeface="宋体" pitchFamily="2" charset="-122"/>
                <a:cs typeface="Times New Roman" pitchFamily="18" charset="0"/>
              </a:rPr>
              <a:t>string s="a"; //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创建了一个字符串</a:t>
            </a:r>
            <a:r>
              <a:rPr lang="en-US" sz="2200" dirty="0" smtClean="0">
                <a:ea typeface="宋体" pitchFamily="2" charset="-122"/>
                <a:cs typeface="Times New Roman" pitchFamily="18" charset="0"/>
              </a:rPr>
              <a:t/>
            </a:r>
            <a:br>
              <a:rPr lang="en-US" sz="2200" dirty="0" smtClean="0">
                <a:ea typeface="宋体" pitchFamily="2" charset="-122"/>
                <a:cs typeface="Times New Roman" pitchFamily="18" charset="0"/>
              </a:rPr>
            </a:br>
            <a:r>
              <a:rPr lang="en-US" sz="2200" dirty="0" smtClean="0">
                <a:ea typeface="宋体" pitchFamily="2" charset="-122"/>
                <a:cs typeface="Times New Roman" pitchFamily="18" charset="0"/>
              </a:rPr>
              <a:t> s=s+"b"; //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实际上原来的</a:t>
            </a:r>
            <a:r>
              <a:rPr lang="en-US" sz="2200" dirty="0" smtClean="0">
                <a:ea typeface="宋体" pitchFamily="2" charset="-122"/>
                <a:cs typeface="Times New Roman" pitchFamily="18" charset="0"/>
              </a:rPr>
              <a:t>"a"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字符串对象已经丢弃了，现在又产生了一个字符串</a:t>
            </a:r>
            <a:r>
              <a:rPr lang="en-US" sz="2200" dirty="0" smtClean="0">
                <a:ea typeface="宋体" pitchFamily="2" charset="-122"/>
                <a:cs typeface="Times New Roman" pitchFamily="18" charset="0"/>
              </a:rPr>
              <a:t>s+"b"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（也就是</a:t>
            </a:r>
            <a:r>
              <a:rPr lang="en-US" sz="2200" dirty="0" smtClean="0">
                <a:ea typeface="宋体" pitchFamily="2" charset="-122"/>
                <a:cs typeface="Times New Roman" pitchFamily="18" charset="0"/>
              </a:rPr>
              <a:t>"</a:t>
            </a:r>
            <a:r>
              <a:rPr lang="en-US" sz="2200" dirty="0" err="1" smtClean="0">
                <a:ea typeface="宋体" pitchFamily="2" charset="-122"/>
                <a:cs typeface="Times New Roman" pitchFamily="18" charset="0"/>
              </a:rPr>
              <a:t>ab</a:t>
            </a:r>
            <a:r>
              <a:rPr lang="en-US" sz="2200" dirty="0" smtClean="0">
                <a:ea typeface="宋体" pitchFamily="2" charset="-122"/>
                <a:cs typeface="Times New Roman" pitchFamily="18" charset="0"/>
              </a:rPr>
              <a:t>")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。如果多次执行这些改变串内容的操作，会导致大量副本字符串对象存留在内存中，降低效率。如果这样的操作放到循环中，会极大影响程序的性能。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620688"/>
            <a:ext cx="5948144" cy="866348"/>
          </a:xfrm>
        </p:spPr>
        <p:txBody>
          <a:bodyPr/>
          <a:lstStyle/>
          <a:p>
            <a:r>
              <a:rPr lang="en-US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StringBuilder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722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ea typeface="隶书" panose="02010509060101010101" pitchFamily="49" charset="-122"/>
              </a:rPr>
              <a:t>包装类的使用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91664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288" y="821025"/>
            <a:ext cx="87129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text = "";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long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0L;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long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0L;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StringBuffer buffer = new StringBuffer("");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StringBuilder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builder = new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StringBuilder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("");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for(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0;i&lt;20000;i++){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buffer.append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valueOf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i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));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out.println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("StringBuffer</a:t>
            </a:r>
            <a:r>
              <a:rPr lang="zh-CN" altLang="en-US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的执行时间：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"+(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endTime-startTime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for(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0;i&lt;20000;i++){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builder.append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valueOf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i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));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out.println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StringBuilder</a:t>
            </a:r>
            <a:r>
              <a:rPr lang="zh-CN" altLang="en-US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的执行时间：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"+(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endTime-startTime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for(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0;i&lt;20000;i++){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text = text +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;}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out.println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("String</a:t>
            </a:r>
            <a:r>
              <a:rPr lang="zh-CN" altLang="en-US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的执行时间：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"+(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endTime-startTime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));</a:t>
            </a:r>
            <a:endParaRPr lang="zh-CN" altLang="en-US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0072" y="824745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三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者的效率测试</a:t>
            </a:r>
            <a:endParaRPr lang="zh-CN" altLang="en-US" sz="32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2029485"/>
            <a:ext cx="61926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String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null;</a:t>
            </a:r>
          </a:p>
          <a:p>
            <a:r>
              <a:rPr lang="en-US" altLang="zh-CN" sz="2400" dirty="0" err="1"/>
              <a:t>StringBuffer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sb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 smtClean="0"/>
              <a:t>StringBuffer</a:t>
            </a:r>
            <a:r>
              <a:rPr lang="en-US" altLang="zh-CN" sz="2400" b="1" dirty="0" smtClean="0"/>
              <a:t>();</a:t>
            </a:r>
            <a:endParaRPr lang="en-US" altLang="zh-CN" sz="2400" b="1" dirty="0"/>
          </a:p>
          <a:p>
            <a:r>
              <a:rPr lang="en-US" altLang="zh-CN" sz="2400" dirty="0" err="1"/>
              <a:t>sb.append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</a:t>
            </a:r>
            <a:r>
              <a:rPr lang="en-US" altLang="zh-CN" sz="2400" dirty="0" smtClean="0"/>
              <a:t>);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</a:t>
            </a:r>
            <a:r>
              <a:rPr lang="en-US" altLang="zh-CN" sz="2400" i="1" dirty="0" err="1"/>
              <a:t>sb.length</a:t>
            </a:r>
            <a:r>
              <a:rPr lang="en-US" altLang="zh-CN" sz="2400" i="1" dirty="0" smtClean="0"/>
              <a:t>());//</a:t>
            </a:r>
          </a:p>
          <a:p>
            <a:endParaRPr lang="en-US" altLang="zh-CN" sz="2400" i="1" dirty="0"/>
          </a:p>
          <a:p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</a:t>
            </a:r>
            <a:r>
              <a:rPr lang="en-US" altLang="zh-CN" sz="2400" i="1" dirty="0" err="1"/>
              <a:t>sb</a:t>
            </a:r>
            <a:r>
              <a:rPr lang="en-US" altLang="zh-CN" sz="2400" i="1" dirty="0" smtClean="0"/>
              <a:t>);//</a:t>
            </a:r>
          </a:p>
          <a:p>
            <a:endParaRPr lang="en-US" altLang="zh-CN" sz="2400" i="1" dirty="0"/>
          </a:p>
          <a:p>
            <a:r>
              <a:rPr lang="en-US" altLang="zh-CN" sz="2400" dirty="0" err="1"/>
              <a:t>StringBuffer</a:t>
            </a:r>
            <a:r>
              <a:rPr lang="en-US" altLang="zh-CN" sz="2400" dirty="0"/>
              <a:t> sb1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StringBuffer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str</a:t>
            </a:r>
            <a:r>
              <a:rPr lang="en-US" altLang="zh-CN" sz="2400" b="1" dirty="0"/>
              <a:t>);</a:t>
            </a:r>
          </a:p>
          <a:p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(sb1</a:t>
            </a:r>
            <a:r>
              <a:rPr lang="en-US" altLang="zh-CN" sz="2400" i="1" dirty="0" smtClean="0"/>
              <a:t>)</a:t>
            </a:r>
            <a:r>
              <a:rPr lang="en-US" altLang="zh-CN" sz="2400" i="1" dirty="0"/>
              <a:t>;</a:t>
            </a:r>
            <a:r>
              <a:rPr lang="en-US" altLang="zh-CN" sz="2400" i="1" dirty="0" smtClean="0"/>
              <a:t>//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0424" y="1124744"/>
            <a:ext cx="3259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新宋体" panose="02010609030101010101" pitchFamily="49" charset="-122"/>
                <a:ea typeface="新宋体" panose="02010609030101010101" pitchFamily="49" charset="-122"/>
              </a:rPr>
              <a:t>【</a:t>
            </a:r>
            <a:r>
              <a:rPr lang="zh-CN" altLang="en-US" sz="2400" b="1" smtClean="0">
                <a:latin typeface="新宋体" panose="02010609030101010101" pitchFamily="49" charset="-122"/>
                <a:ea typeface="新宋体" panose="02010609030101010101" pitchFamily="49" charset="-122"/>
              </a:rPr>
              <a:t>面试题</a:t>
            </a:r>
            <a:r>
              <a:rPr lang="en-US" altLang="zh-CN" sz="2400" b="1" smtClean="0">
                <a:latin typeface="新宋体" panose="02010609030101010101" pitchFamily="49" charset="-122"/>
                <a:ea typeface="新宋体" panose="02010609030101010101" pitchFamily="49" charset="-122"/>
              </a:rPr>
              <a:t>】</a:t>
            </a:r>
            <a:r>
              <a:rPr lang="zh-CN" altLang="en-US" sz="2400" b="1" smtClean="0">
                <a:latin typeface="新宋体" panose="02010609030101010101" pitchFamily="49" charset="-122"/>
                <a:ea typeface="新宋体" panose="02010609030101010101" pitchFamily="49" charset="-122"/>
              </a:rPr>
              <a:t>程序</a:t>
            </a:r>
            <a:r>
              <a:rPr lang="zh-CN" altLang="en-US" sz="24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输出：</a:t>
            </a:r>
            <a:endParaRPr lang="en-US" altLang="zh-CN" sz="2400" b="1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823335"/>
            <a:ext cx="7776864" cy="4197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1959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13-2 JDK8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之前时间日期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API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535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24" y="74072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ea typeface="宋体" pitchFamily="2" charset="-122"/>
              </a:rPr>
              <a:t>13.2 </a:t>
            </a:r>
            <a:r>
              <a:rPr lang="zh-CN" altLang="en-US" sz="3600" b="1" smtClean="0">
                <a:ea typeface="宋体" pitchFamily="2" charset="-122"/>
              </a:rPr>
              <a:t>日期相关的类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7368" y="1387059"/>
            <a:ext cx="83529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1. java.lang.System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System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类提供的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public static long 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用来返回当前时间与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1970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年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月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日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时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分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秒之间以毫秒为单位的时间差。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此方法适于计算时间差。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计算世界时间的主要标准有：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UTC(Coordinated Universal Time)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GMT(Greenwich Mean Time)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CST(Central Standard Time)</a:t>
            </a:r>
          </a:p>
        </p:txBody>
      </p:sp>
    </p:spTree>
    <p:extLst>
      <p:ext uri="{BB962C8B-B14F-4D97-AF65-F5344CB8AC3E}">
        <p14:creationId xmlns:p14="http://schemas.microsoft.com/office/powerpoint/2010/main" xmlns="" val="40712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196752"/>
            <a:ext cx="835292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2. 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java.util.Date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    表示特定的瞬间，精确到毫秒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1400" b="1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构造方法：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Date( )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使用</a:t>
            </a:r>
            <a:r>
              <a:rPr kumimoji="1" lang="en-US" altLang="zh-CN" sz="2400" b="1" dirty="0">
                <a:ea typeface="宋体" pitchFamily="2" charset="-122"/>
                <a:cs typeface="Times New Roman" pitchFamily="18" charset="0"/>
              </a:rPr>
              <a:t>Date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类的无参数构造方法创建的对象可以获取本地当前时间</a:t>
            </a:r>
            <a:r>
              <a:rPr kumimoji="1" lang="zh-CN" altLang="en-US" sz="2400" b="1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Date(long date)</a:t>
            </a: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常用方法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getTime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():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返回自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1970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年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月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日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00:00:00 GMT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以来此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Date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对象表示的毫秒数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():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把此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Date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对象转换为以下形式的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：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dow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mon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dd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hh:mm:ss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zzz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yyyy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其中：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dow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是一周中的某一天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(Sun, Mon, Tue, Wed, Thu, Fri, Sat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zzz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是时间标准。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7824" y="74072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ea typeface="宋体" pitchFamily="2" charset="-122"/>
              </a:rPr>
              <a:t>13.2 </a:t>
            </a:r>
            <a:r>
              <a:rPr lang="zh-CN" altLang="en-US" sz="3600" b="1" smtClean="0">
                <a:ea typeface="宋体" pitchFamily="2" charset="-122"/>
              </a:rPr>
              <a:t>日期相关的类</a:t>
            </a:r>
            <a:endParaRPr lang="zh-CN" altLang="en-US" sz="36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53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24744"/>
            <a:ext cx="84249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cs typeface="Times New Roman" pitchFamily="18" charset="0"/>
              </a:rPr>
              <a:t>import </a:t>
            </a:r>
            <a:r>
              <a:rPr lang="en-US" altLang="zh-CN" sz="2800" dirty="0" err="1" smtClean="0">
                <a:cs typeface="Times New Roman" pitchFamily="18" charset="0"/>
              </a:rPr>
              <a:t>java.util.Date</a:t>
            </a:r>
            <a:r>
              <a:rPr lang="en-US" altLang="zh-CN" sz="2800" dirty="0" smtClean="0">
                <a:cs typeface="Times New Roman" pitchFamily="18" charset="0"/>
              </a:rPr>
              <a:t>;</a:t>
            </a:r>
          </a:p>
          <a:p>
            <a:endParaRPr lang="en-US" altLang="zh-CN" sz="2400" dirty="0" smtClean="0">
              <a:cs typeface="Times New Roman" pitchFamily="18" charset="0"/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public 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void </a:t>
            </a:r>
            <a:r>
              <a:rPr lang="en-US" altLang="zh-CN" sz="2800" dirty="0" err="1">
                <a:solidFill>
                  <a:srgbClr val="C00000"/>
                </a:solidFill>
                <a:cs typeface="Times New Roman" pitchFamily="18" charset="0"/>
              </a:rPr>
              <a:t>testDate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(){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	Date </a:t>
            </a:r>
            <a:r>
              <a:rPr lang="en-US" altLang="zh-CN" sz="2800" dirty="0" err="1">
                <a:solidFill>
                  <a:srgbClr val="C00000"/>
                </a:solidFill>
                <a:cs typeface="Times New Roman" pitchFamily="18" charset="0"/>
              </a:rPr>
              <a:t>date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 = new Date();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itchFamily="18" charset="0"/>
              </a:rPr>
              <a:t>System.out.println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(date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);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itchFamily="18" charset="0"/>
              </a:rPr>
              <a:t>System.out.println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(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itchFamily="18" charset="0"/>
              </a:rPr>
              <a:t>System.currentTimeMillis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());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itchFamily="18" charset="0"/>
              </a:rPr>
              <a:t>System.out.println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(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itchFamily="18" charset="0"/>
              </a:rPr>
              <a:t>date.getTime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());</a:t>
            </a:r>
            <a:endParaRPr lang="en-US" altLang="zh-CN" sz="2800" dirty="0">
              <a:solidFill>
                <a:srgbClr val="C00000"/>
              </a:solidFill>
              <a:cs typeface="Times New Roman" pitchFamily="18" charset="0"/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	Date 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date1 = new 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Date(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itchFamily="18" charset="0"/>
              </a:rPr>
              <a:t>date.getTime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());</a:t>
            </a:r>
            <a:endParaRPr lang="en-US" altLang="zh-CN" sz="2800" dirty="0">
              <a:solidFill>
                <a:srgbClr val="C00000"/>
              </a:solidFill>
              <a:cs typeface="Times New Roman" pitchFamily="18" charset="0"/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itchFamily="18" charset="0"/>
              </a:rPr>
              <a:t>System.out.println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(date1.getTime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());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itchFamily="18" charset="0"/>
              </a:rPr>
              <a:t>System.out.println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(date1.toString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());</a:t>
            </a:r>
          </a:p>
          <a:p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}</a:t>
            </a:r>
            <a:endParaRPr lang="zh-CN" altLang="en-US" sz="2800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1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556792"/>
            <a:ext cx="86409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Date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API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不易于国际化，大部分被废弃了，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java.text.Simp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leDateFormat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类是一个不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与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语言环境有关的方式来格式化和解析日期的具体</a:t>
            </a:r>
            <a:r>
              <a:rPr lang="zh-CN" altLang="en-US" sz="2400" smtClean="0">
                <a:ea typeface="宋体" pitchFamily="2" charset="-122"/>
                <a:cs typeface="Times New Roman" pitchFamily="18" charset="0"/>
              </a:rPr>
              <a:t>类。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它允许进行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格式化（日期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文本）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  <a:sym typeface="Wingdings" pitchFamily="2" charset="2"/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解析（文本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日期）</a:t>
            </a:r>
            <a:endParaRPr lang="en-US" altLang="zh-CN" sz="24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  <a:sym typeface="Wingdings" pitchFamily="2" charset="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格式化：</a:t>
            </a:r>
            <a:endParaRPr lang="en-US" altLang="zh-CN" sz="24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</a:rPr>
              <a:t>SimpleDateFormat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()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：默认的模式和语言环境创建对象</a:t>
            </a:r>
            <a:endParaRPr kumimoji="1" lang="en-US" altLang="zh-CN" sz="2400" b="1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kumimoji="1"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SimpleDateFormat</a:t>
            </a:r>
            <a:r>
              <a:rPr kumimoji="1"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pattern</a:t>
            </a:r>
            <a:r>
              <a:rPr kumimoji="1"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该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构造方法可以用</a:t>
            </a:r>
            <a:r>
              <a:rPr kumimoji="1" lang="zh-CN" altLang="en-US" sz="2400" dirty="0">
                <a:solidFill>
                  <a:srgbClr val="FF33CC"/>
                </a:solidFill>
                <a:ea typeface="宋体" pitchFamily="2" charset="-122"/>
                <a:cs typeface="Times New Roman" pitchFamily="18" charset="0"/>
              </a:rPr>
              <a:t>参数</a:t>
            </a:r>
            <a:r>
              <a:rPr kumimoji="1" lang="en-US" altLang="zh-CN" sz="2400" dirty="0">
                <a:solidFill>
                  <a:srgbClr val="FF33CC"/>
                </a:solidFill>
                <a:ea typeface="宋体" pitchFamily="2" charset="-122"/>
                <a:cs typeface="Times New Roman" pitchFamily="18" charset="0"/>
              </a:rPr>
              <a:t>pattern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指定的格式创建一个对象，该对象调用：</a:t>
            </a:r>
            <a:endParaRPr kumimoji="1" lang="zh-CN" altLang="en-US" sz="24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 format(Date date)</a:t>
            </a:r>
            <a:r>
              <a:rPr kumimoji="1"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方法格式化时间对象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date</a:t>
            </a:r>
            <a:endParaRPr kumimoji="1"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解析：</a:t>
            </a:r>
            <a:endParaRPr lang="en-US" altLang="zh-CN" sz="24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Date parse(String source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从给定字符串的开始解析文本，以生成一个日期。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861130"/>
            <a:ext cx="5184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3. java.text.SimpleDateFormat</a:t>
            </a:r>
            <a:r>
              <a:rPr lang="zh-CN" altLang="en-US" sz="2800" b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12599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4656" y="836712"/>
            <a:ext cx="842380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Date 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date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= new Date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();  //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产生一个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Date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实例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产生一个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formater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格式化的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实例</a:t>
            </a:r>
            <a:endParaRPr lang="zh-CN" altLang="en-US" sz="22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SimpleDateFormat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formater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SimpleDateFormat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200" smtClean="0">
                <a:ea typeface="宋体" pitchFamily="2" charset="-122"/>
                <a:cs typeface="Times New Roman" pitchFamily="18" charset="0"/>
              </a:rPr>
              <a:t>System.out.println(formater.format(date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));//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打印输出默认的格式</a:t>
            </a:r>
          </a:p>
          <a:p>
            <a:r>
              <a:rPr lang="en-US" altLang="zh-CN" sz="2200" smtClean="0">
                <a:ea typeface="宋体" pitchFamily="2" charset="-122"/>
                <a:cs typeface="Times New Roman" pitchFamily="18" charset="0"/>
              </a:rPr>
              <a:t>SimpleDateFormat 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formater2 = new 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SimpleDateFormat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</a:t>
            </a: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				"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yyyy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年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MM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月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dd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日 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EEE 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HH:mm:ss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r>
              <a:rPr lang="en-US" altLang="zh-CN" sz="2200" smtClean="0">
                <a:ea typeface="宋体" pitchFamily="2" charset="-122"/>
                <a:cs typeface="Times New Roman" pitchFamily="18" charset="0"/>
              </a:rPr>
              <a:t>System.out.println(formater2.format(date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));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smtClean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实例化一个指定的格式对象</a:t>
            </a:r>
          </a:p>
          <a:p>
            <a:r>
              <a:rPr lang="en-US" altLang="zh-CN" sz="2200" smtClean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按指定的格式输出</a:t>
            </a:r>
          </a:p>
          <a:p>
            <a:r>
              <a:rPr lang="en-US" altLang="zh-CN" sz="2200" smtClean="0">
                <a:ea typeface="宋体" pitchFamily="2" charset="-122"/>
                <a:cs typeface="Times New Roman" pitchFamily="18" charset="0"/>
              </a:rPr>
              <a:t>try 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20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smtClean="0">
                <a:ea typeface="宋体" pitchFamily="2" charset="-122"/>
                <a:cs typeface="Times New Roman" pitchFamily="18" charset="0"/>
              </a:rPr>
              <a:t>Date 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date2 = formater2.parse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(“2008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年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08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月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08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日 星期一 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    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                                                                                 08:08:08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r>
              <a:rPr lang="en-US" altLang="zh-CN" sz="220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将指定的日期解析后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格式化按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指定的格式输出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smtClean="0">
                <a:ea typeface="宋体" pitchFamily="2" charset="-122"/>
                <a:cs typeface="Times New Roman" pitchFamily="18" charset="0"/>
              </a:rPr>
              <a:t>System.out.println(date2.toString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());</a:t>
            </a:r>
            <a:endParaRPr lang="zh-CN" altLang="en-US" sz="22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smtClean="0">
                <a:ea typeface="宋体" pitchFamily="2" charset="-122"/>
                <a:cs typeface="Times New Roman" pitchFamily="18" charset="0"/>
              </a:rPr>
              <a:t>} 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catch (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ParseException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20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smtClean="0"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200" smtClean="0">
                <a:ea typeface="宋体" pitchFamily="2" charset="-122"/>
                <a:cs typeface="Times New Roman" pitchFamily="18" charset="0"/>
              </a:rPr>
              <a:t>}</a:t>
            </a:r>
            <a:endParaRPr lang="zh-CN" altLang="en-US" sz="22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3684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9272" y="1344825"/>
            <a:ext cx="8352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4. 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java.util.Calendar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日历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Calendar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是一个抽象基类，主用用于完成日期字段之间相互操作的功能。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获取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Calendar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实例的方法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使用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Calendar.getInstance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调用它的子类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GregorianCalendar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的构造方法。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一个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Calendar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的实例是系统时间的抽象表示，通过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get(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field)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方法来取得想要的时间信息。比如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YEAR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MONTH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DAY_OF_WEEK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HOUR_OF_DAY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MINUTE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SECOND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void set(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field,int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value)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void add(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field,int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amount)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final Date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getTime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final void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setTime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(Date date)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87824" y="74072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ea typeface="宋体" pitchFamily="2" charset="-122"/>
              </a:rPr>
              <a:t>13.2 </a:t>
            </a:r>
            <a:r>
              <a:rPr lang="zh-CN" altLang="en-US" sz="3600" b="1" smtClean="0">
                <a:ea typeface="宋体" pitchFamily="2" charset="-122"/>
              </a:rPr>
              <a:t>日期相关的类</a:t>
            </a:r>
            <a:endParaRPr lang="zh-CN" altLang="en-US" sz="36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20292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021755"/>
            <a:ext cx="78488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Calendar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calendar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Calendar.getInstance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40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从一个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Calendar 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对象中获取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Date 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</a:t>
            </a:r>
          </a:p>
          <a:p>
            <a:r>
              <a:rPr lang="en-US" altLang="zh-CN" sz="240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calendar.getTime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40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使用给定的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Date 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设置此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Calendar 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的时间</a:t>
            </a:r>
          </a:p>
          <a:p>
            <a:r>
              <a:rPr lang="en-US" altLang="zh-CN" sz="240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calendar.setTime(date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r>
              <a:rPr lang="en-US" altLang="zh-CN" sz="240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calendar.set(Calendar.DAY_OF_MONTH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8);</a:t>
            </a:r>
          </a:p>
          <a:p>
            <a:r>
              <a:rPr lang="en-US" altLang="zh-CN" sz="240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当前时间日设置为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后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时间是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:" +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                           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calendar.getTime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());</a:t>
            </a:r>
          </a:p>
          <a:p>
            <a:r>
              <a:rPr lang="en-US" altLang="zh-CN" sz="240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calendar.add(Calendar.HOUR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2);</a:t>
            </a:r>
          </a:p>
          <a:p>
            <a:r>
              <a:rPr lang="en-US" altLang="zh-CN" sz="240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当前时间加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小时后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时间是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:" +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                          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calendar.getTime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());</a:t>
            </a:r>
          </a:p>
          <a:p>
            <a:r>
              <a:rPr lang="en-US" altLang="zh-CN" sz="240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calendar.add(Calendar.MONTH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-2);</a:t>
            </a:r>
          </a:p>
          <a:p>
            <a:r>
              <a:rPr lang="en-US" altLang="zh-CN" sz="240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当前日期减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个月后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时间是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:" + 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                          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calendar.getTime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());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48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20688"/>
            <a:ext cx="4485184" cy="101265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包装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(Wrapper)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820472" cy="1008112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针对八种基本定义相应的引用类型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包装类（封装类）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</a:rPr>
              <a:t>有了类的特点，就可以调用类中的方法。</a:t>
            </a:r>
            <a:endParaRPr lang="zh-CN" altLang="en-US" sz="2800" dirty="0" smtClean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Group 8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88947249"/>
              </p:ext>
            </p:extLst>
          </p:nvPr>
        </p:nvGraphicFramePr>
        <p:xfrm>
          <a:off x="1547664" y="2780928"/>
          <a:ext cx="5616624" cy="35356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808312"/>
                <a:gridCol w="2808312"/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基本数据类型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包装类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boolean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Boolean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char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Character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short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Short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int 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Integer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long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Long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float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Float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36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double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Double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230806" y="3930555"/>
            <a:ext cx="3149506" cy="2666797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359375" y="597715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父</a:t>
            </a:r>
            <a:r>
              <a:rPr lang="zh-CN" altLang="en-US" smtClean="0">
                <a:ea typeface="宋体" panose="02010600030101010101" pitchFamily="2" charset="-122"/>
              </a:rPr>
              <a:t>类</a:t>
            </a:r>
            <a:r>
              <a:rPr lang="en-US" altLang="zh-CN" smtClean="0">
                <a:ea typeface="宋体" panose="02010600030101010101" pitchFamily="2" charset="-122"/>
              </a:rPr>
              <a:t>:Number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307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933220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323528" y="250928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13-3 JDK8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中新时间日期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API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69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931387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mtClean="0">
                <a:ea typeface="宋体" panose="02010600030101010101" pitchFamily="2" charset="-122"/>
              </a:rPr>
              <a:t>新时间日期</a:t>
            </a:r>
            <a:r>
              <a:rPr lang="en-US" altLang="zh-CN" sz="3600" b="1" smtClean="0">
                <a:ea typeface="宋体" panose="02010600030101010101" pitchFamily="2" charset="-122"/>
              </a:rPr>
              <a:t>API</a:t>
            </a:r>
            <a:endParaRPr lang="zh-CN" altLang="en-US" sz="3600" b="1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8028" y="1601168"/>
            <a:ext cx="8646460" cy="5029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200" dirty="0" smtClean="0">
                <a:ea typeface="宋体" panose="02010600030101010101" pitchFamily="2" charset="-122"/>
              </a:rPr>
              <a:t>如果我们可以跟别人说：“我们在</a:t>
            </a:r>
            <a:r>
              <a:rPr lang="en-US" altLang="zh-CN" sz="2200" dirty="0"/>
              <a:t>1502643933071</a:t>
            </a:r>
            <a:r>
              <a:rPr lang="zh-CN" altLang="en-US" sz="2200" dirty="0" smtClean="0">
                <a:ea typeface="宋体" panose="02010600030101010101" pitchFamily="2" charset="-122"/>
              </a:rPr>
              <a:t>见面，别晚了！”那么就再简单不过了。但是我们希望时间与昼夜和四季有关，于是事情就变复杂了。</a:t>
            </a:r>
            <a:r>
              <a:rPr lang="en-US" altLang="zh-CN" sz="2200" dirty="0" smtClean="0">
                <a:ea typeface="宋体" panose="02010600030101010101" pitchFamily="2" charset="-122"/>
              </a:rPr>
              <a:t>JDK 1.0</a:t>
            </a:r>
            <a:r>
              <a:rPr lang="zh-CN" altLang="en-US" sz="2200" dirty="0" smtClean="0">
                <a:ea typeface="宋体" panose="02010600030101010101" pitchFamily="2" charset="-122"/>
              </a:rPr>
              <a:t>中包含了一个</a:t>
            </a:r>
            <a:r>
              <a:rPr lang="en-US" altLang="zh-CN" sz="2200" dirty="0" err="1" smtClean="0">
                <a:ea typeface="宋体" panose="02010600030101010101" pitchFamily="2" charset="-122"/>
              </a:rPr>
              <a:t>java.util.Date</a:t>
            </a:r>
            <a:r>
              <a:rPr lang="zh-CN" altLang="en-US" sz="2200" dirty="0" smtClean="0">
                <a:ea typeface="宋体" panose="02010600030101010101" pitchFamily="2" charset="-122"/>
              </a:rPr>
              <a:t>类，但是它的大多数方法已经在</a:t>
            </a:r>
            <a:r>
              <a:rPr lang="en-US" altLang="zh-CN" sz="2200" dirty="0" smtClean="0">
                <a:ea typeface="宋体" panose="02010600030101010101" pitchFamily="2" charset="-122"/>
              </a:rPr>
              <a:t>JDK 1.1</a:t>
            </a:r>
            <a:r>
              <a:rPr lang="zh-CN" altLang="en-US" sz="2200" dirty="0" smtClean="0">
                <a:ea typeface="宋体" panose="02010600030101010101" pitchFamily="2" charset="-122"/>
              </a:rPr>
              <a:t>引入</a:t>
            </a:r>
            <a:r>
              <a:rPr lang="en-US" altLang="zh-CN" sz="2200" dirty="0" smtClean="0">
                <a:ea typeface="宋体" panose="02010600030101010101" pitchFamily="2" charset="-122"/>
              </a:rPr>
              <a:t>Calendar</a:t>
            </a:r>
            <a:r>
              <a:rPr lang="zh-CN" altLang="en-US" sz="2200" dirty="0" smtClean="0">
                <a:ea typeface="宋体" panose="02010600030101010101" pitchFamily="2" charset="-122"/>
              </a:rPr>
              <a:t>类之后被弃用了。而</a:t>
            </a:r>
            <a:r>
              <a:rPr lang="en-US" altLang="zh-CN" sz="2200" dirty="0" smtClean="0">
                <a:ea typeface="宋体" panose="02010600030101010101" pitchFamily="2" charset="-122"/>
              </a:rPr>
              <a:t>Calendar</a:t>
            </a:r>
            <a:r>
              <a:rPr lang="zh-CN" altLang="en-US" sz="2200" dirty="0" smtClean="0">
                <a:ea typeface="宋体" panose="02010600030101010101" pitchFamily="2" charset="-122"/>
              </a:rPr>
              <a:t>并不比</a:t>
            </a:r>
            <a:r>
              <a:rPr lang="en-US" altLang="zh-CN" sz="2200" dirty="0" smtClean="0">
                <a:ea typeface="宋体" panose="02010600030101010101" pitchFamily="2" charset="-122"/>
              </a:rPr>
              <a:t>Date</a:t>
            </a:r>
            <a:r>
              <a:rPr lang="zh-CN" altLang="en-US" sz="2200" dirty="0" smtClean="0">
                <a:ea typeface="宋体" panose="02010600030101010101" pitchFamily="2" charset="-122"/>
              </a:rPr>
              <a:t>好多少。它们面临的问题是：</a:t>
            </a:r>
            <a:endParaRPr lang="en-US" altLang="zh-CN" sz="2200" dirty="0" smtClean="0">
              <a:ea typeface="宋体" panose="0201060003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200" dirty="0" smtClean="0">
                <a:solidFill>
                  <a:srgbClr val="0000FF"/>
                </a:solidFill>
                <a:ea typeface="宋体" panose="02010600030101010101" pitchFamily="2" charset="-122"/>
              </a:rPr>
              <a:t>可变性：像日期和时间这样的类应该是不可变的。</a:t>
            </a:r>
            <a:endParaRPr lang="en-US" altLang="zh-CN" sz="2200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200" dirty="0" smtClean="0">
                <a:solidFill>
                  <a:srgbClr val="0000FF"/>
                </a:solidFill>
                <a:ea typeface="宋体" panose="02010600030101010101" pitchFamily="2" charset="-122"/>
              </a:rPr>
              <a:t>偏移性：</a:t>
            </a: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</a:rPr>
              <a:t>Date</a:t>
            </a:r>
            <a:r>
              <a:rPr lang="zh-CN" altLang="en-US" sz="2200" dirty="0" smtClean="0">
                <a:solidFill>
                  <a:srgbClr val="0000FF"/>
                </a:solidFill>
                <a:ea typeface="宋体" panose="02010600030101010101" pitchFamily="2" charset="-122"/>
              </a:rPr>
              <a:t>中的年份是从</a:t>
            </a: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</a:rPr>
              <a:t>1900</a:t>
            </a:r>
            <a:r>
              <a:rPr lang="zh-CN" altLang="en-US" sz="2200" dirty="0" smtClean="0">
                <a:solidFill>
                  <a:srgbClr val="0000FF"/>
                </a:solidFill>
                <a:ea typeface="宋体" panose="02010600030101010101" pitchFamily="2" charset="-122"/>
              </a:rPr>
              <a:t>开始的，而月份都从</a:t>
            </a: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200" dirty="0" smtClean="0">
                <a:solidFill>
                  <a:srgbClr val="0000FF"/>
                </a:solidFill>
                <a:ea typeface="宋体" panose="02010600030101010101" pitchFamily="2" charset="-122"/>
              </a:rPr>
              <a:t>开始。</a:t>
            </a:r>
            <a:endParaRPr lang="en-US" altLang="zh-CN" sz="2200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200" dirty="0" smtClean="0">
                <a:solidFill>
                  <a:srgbClr val="0000FF"/>
                </a:solidFill>
                <a:ea typeface="宋体" panose="02010600030101010101" pitchFamily="2" charset="-122"/>
              </a:rPr>
              <a:t>格式化：格式化只对</a:t>
            </a: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</a:rPr>
              <a:t>Date</a:t>
            </a:r>
            <a:r>
              <a:rPr lang="zh-CN" altLang="en-US" sz="2200" dirty="0" smtClean="0">
                <a:solidFill>
                  <a:srgbClr val="0000FF"/>
                </a:solidFill>
                <a:ea typeface="宋体" panose="02010600030101010101" pitchFamily="2" charset="-122"/>
              </a:rPr>
              <a:t>有用，</a:t>
            </a: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</a:rPr>
              <a:t>Calendar</a:t>
            </a:r>
            <a:r>
              <a:rPr lang="zh-CN" altLang="en-US" sz="2200" dirty="0" smtClean="0">
                <a:solidFill>
                  <a:srgbClr val="0000FF"/>
                </a:solidFill>
                <a:ea typeface="宋体" panose="02010600030101010101" pitchFamily="2" charset="-122"/>
              </a:rPr>
              <a:t>则不行。</a:t>
            </a:r>
            <a:endParaRPr lang="en-US" altLang="zh-CN" sz="2200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200" dirty="0" smtClean="0">
                <a:solidFill>
                  <a:srgbClr val="0000FF"/>
                </a:solidFill>
                <a:ea typeface="宋体" panose="02010600030101010101" pitchFamily="2" charset="-122"/>
              </a:rPr>
              <a:t>此外，它们也不是线程安全的；不能处理闰秒等。</a:t>
            </a:r>
            <a:endParaRPr lang="en-US" altLang="zh-CN" sz="2200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500"/>
              </a:lnSpc>
            </a:pPr>
            <a:endParaRPr lang="en-US" altLang="zh-CN" sz="2200" dirty="0" smtClean="0">
              <a:ea typeface="宋体" panose="0201060003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200" dirty="0" smtClean="0">
                <a:ea typeface="宋体" panose="02010600030101010101" pitchFamily="2" charset="-122"/>
              </a:rPr>
              <a:t>总结：对日期和时间的操作一直是</a:t>
            </a:r>
            <a:r>
              <a:rPr lang="en-US" altLang="zh-CN" sz="2200" dirty="0" smtClean="0">
                <a:ea typeface="宋体" panose="02010600030101010101" pitchFamily="2" charset="-122"/>
              </a:rPr>
              <a:t>Java</a:t>
            </a:r>
            <a:r>
              <a:rPr lang="zh-CN" altLang="en-US" sz="2200" dirty="0" smtClean="0">
                <a:ea typeface="宋体" panose="02010600030101010101" pitchFamily="2" charset="-122"/>
              </a:rPr>
              <a:t>程序员最痛苦的地方之一。</a:t>
            </a:r>
            <a:endParaRPr lang="zh-CN" altLang="en-US" sz="2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41654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931387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mtClean="0">
                <a:ea typeface="宋体" panose="02010600030101010101" pitchFamily="2" charset="-122"/>
              </a:rPr>
              <a:t>新时间日期</a:t>
            </a:r>
            <a:r>
              <a:rPr lang="en-US" altLang="zh-CN" sz="3600" b="1" smtClean="0">
                <a:ea typeface="宋体" panose="02010600030101010101" pitchFamily="2" charset="-122"/>
              </a:rPr>
              <a:t>API</a:t>
            </a:r>
            <a:endParaRPr lang="zh-CN" altLang="en-US" sz="3600" b="1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4810" y="1604250"/>
            <a:ext cx="8352928" cy="458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5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</a:rPr>
              <a:t>第三次引入的</a:t>
            </a:r>
            <a:r>
              <a:rPr lang="en-US" altLang="zh-CN" sz="2400" dirty="0">
                <a:ea typeface="宋体" panose="02010600030101010101" pitchFamily="2" charset="-122"/>
              </a:rPr>
              <a:t>API</a:t>
            </a:r>
            <a:r>
              <a:rPr lang="zh-CN" altLang="en-US" sz="2400" dirty="0">
                <a:ea typeface="宋体" panose="02010600030101010101" pitchFamily="2" charset="-122"/>
              </a:rPr>
              <a:t>是成功的，并且</a:t>
            </a:r>
            <a:r>
              <a:rPr lang="en-US" altLang="zh-CN" sz="2400" dirty="0">
                <a:ea typeface="宋体" panose="02010600030101010101" pitchFamily="2" charset="-122"/>
              </a:rPr>
              <a:t>java 8</a:t>
            </a:r>
            <a:r>
              <a:rPr lang="zh-CN" altLang="en-US" sz="2400" dirty="0">
                <a:ea typeface="宋体" panose="02010600030101010101" pitchFamily="2" charset="-122"/>
              </a:rPr>
              <a:t>中引入的</a:t>
            </a:r>
            <a:r>
              <a:rPr lang="en-US" altLang="zh-CN" sz="2400" dirty="0" err="1">
                <a:ea typeface="宋体" panose="02010600030101010101" pitchFamily="2" charset="-122"/>
              </a:rPr>
              <a:t>java.time</a:t>
            </a:r>
            <a:r>
              <a:rPr lang="en-US" altLang="zh-CN" sz="2400" dirty="0">
                <a:ea typeface="宋体" panose="02010600030101010101" pitchFamily="2" charset="-122"/>
              </a:rPr>
              <a:t> API </a:t>
            </a:r>
            <a:r>
              <a:rPr lang="zh-CN" altLang="en-US" sz="2400" dirty="0">
                <a:ea typeface="宋体" panose="02010600030101010101" pitchFamily="2" charset="-122"/>
              </a:rPr>
              <a:t>已经纠正了过去的缺陷，将来很长一段时间内它都会为我们服务。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342900" indent="-342900">
              <a:lnSpc>
                <a:spcPts val="35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</a:rPr>
              <a:t>Java </a:t>
            </a:r>
            <a:r>
              <a:rPr lang="en-US" altLang="zh-CN" sz="2400" dirty="0">
                <a:ea typeface="宋体" panose="02010600030101010101" pitchFamily="2" charset="-122"/>
              </a:rPr>
              <a:t>8 </a:t>
            </a:r>
            <a:r>
              <a:rPr lang="zh-CN" altLang="en-US" sz="2400" dirty="0">
                <a:ea typeface="宋体" panose="02010600030101010101" pitchFamily="2" charset="-122"/>
              </a:rPr>
              <a:t>吸收了 </a:t>
            </a:r>
            <a:r>
              <a:rPr lang="en-US" altLang="zh-CN" sz="2400" dirty="0" err="1">
                <a:ea typeface="宋体" panose="02010600030101010101" pitchFamily="2" charset="-122"/>
              </a:rPr>
              <a:t>Joda</a:t>
            </a:r>
            <a:r>
              <a:rPr lang="en-US" altLang="zh-CN" sz="2400" dirty="0">
                <a:ea typeface="宋体" panose="02010600030101010101" pitchFamily="2" charset="-122"/>
              </a:rPr>
              <a:t>-Time </a:t>
            </a:r>
            <a:r>
              <a:rPr lang="zh-CN" altLang="en-US" sz="2400" dirty="0">
                <a:ea typeface="宋体" panose="02010600030101010101" pitchFamily="2" charset="-122"/>
              </a:rPr>
              <a:t>的精华，以一个新的开始为 </a:t>
            </a:r>
            <a:r>
              <a:rPr lang="en-US" altLang="zh-CN" sz="2400" dirty="0">
                <a:ea typeface="宋体" panose="02010600030101010101" pitchFamily="2" charset="-122"/>
              </a:rPr>
              <a:t>Java </a:t>
            </a:r>
            <a:r>
              <a:rPr lang="zh-CN" altLang="en-US" sz="2400" dirty="0">
                <a:ea typeface="宋体" panose="02010600030101010101" pitchFamily="2" charset="-122"/>
              </a:rPr>
              <a:t>创建优秀的 </a:t>
            </a:r>
            <a:r>
              <a:rPr lang="en-US" altLang="zh-CN" sz="2400" dirty="0">
                <a:ea typeface="宋体" panose="02010600030101010101" pitchFamily="2" charset="-122"/>
              </a:rPr>
              <a:t>API</a:t>
            </a:r>
            <a:r>
              <a:rPr lang="zh-CN" altLang="en-US" sz="2400" dirty="0">
                <a:ea typeface="宋体" panose="02010600030101010101" pitchFamily="2" charset="-122"/>
              </a:rPr>
              <a:t>。新的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java.time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中包含了所</a:t>
            </a:r>
            <a:r>
              <a:rPr lang="zh-CN" altLang="en-US" sz="2400" dirty="0" smtClean="0">
                <a:ea typeface="宋体" panose="02010600030101010101" pitchFamily="2" charset="-122"/>
              </a:rPr>
              <a:t>有关于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本地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日期（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LocalDate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）、本地时间（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LocalTime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）、本地日期时间（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LocalDateTime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）、时区（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ZonedDateTime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）和持续时间（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Duration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）的类</a:t>
            </a:r>
            <a:r>
              <a:rPr lang="zh-CN" altLang="en-US" sz="2400" dirty="0">
                <a:ea typeface="宋体" panose="02010600030101010101" pitchFamily="2" charset="-122"/>
              </a:rPr>
              <a:t>。历史悠久的 </a:t>
            </a:r>
            <a:r>
              <a:rPr lang="en-US" altLang="zh-CN" sz="2400" dirty="0">
                <a:ea typeface="宋体" panose="02010600030101010101" pitchFamily="2" charset="-122"/>
              </a:rPr>
              <a:t>Date </a:t>
            </a:r>
            <a:r>
              <a:rPr lang="zh-CN" altLang="en-US" sz="2400" dirty="0">
                <a:ea typeface="宋体" panose="02010600030101010101" pitchFamily="2" charset="-122"/>
              </a:rPr>
              <a:t>类新增了 </a:t>
            </a:r>
            <a:r>
              <a:rPr lang="en-US" altLang="zh-CN" sz="2400" dirty="0" err="1">
                <a:ea typeface="宋体" panose="02010600030101010101" pitchFamily="2" charset="-122"/>
              </a:rPr>
              <a:t>toInstant</a:t>
            </a:r>
            <a:r>
              <a:rPr lang="en-US" altLang="zh-CN" sz="2400" dirty="0">
                <a:ea typeface="宋体" panose="02010600030101010101" pitchFamily="2" charset="-122"/>
              </a:rPr>
              <a:t>() </a:t>
            </a:r>
            <a:r>
              <a:rPr lang="zh-CN" altLang="en-US" sz="2400" dirty="0">
                <a:ea typeface="宋体" panose="02010600030101010101" pitchFamily="2" charset="-122"/>
              </a:rPr>
              <a:t>方法，用于把 </a:t>
            </a:r>
            <a:r>
              <a:rPr lang="en-US" altLang="zh-CN" sz="2400" dirty="0">
                <a:ea typeface="宋体" panose="02010600030101010101" pitchFamily="2" charset="-122"/>
              </a:rPr>
              <a:t>Date </a:t>
            </a:r>
            <a:r>
              <a:rPr lang="zh-CN" altLang="en-US" sz="2400" dirty="0">
                <a:ea typeface="宋体" panose="02010600030101010101" pitchFamily="2" charset="-122"/>
              </a:rPr>
              <a:t>转换成新的表示形式。这些新增的本地化时间日期 </a:t>
            </a:r>
            <a:r>
              <a:rPr lang="en-US" altLang="zh-CN" sz="2400" dirty="0">
                <a:ea typeface="宋体" panose="02010600030101010101" pitchFamily="2" charset="-122"/>
              </a:rPr>
              <a:t>API </a:t>
            </a:r>
            <a:r>
              <a:rPr lang="zh-CN" altLang="en-US" sz="2400" dirty="0">
                <a:ea typeface="宋体" panose="02010600030101010101" pitchFamily="2" charset="-122"/>
              </a:rPr>
              <a:t>大大简化了了日期时间和本地化的管理。</a:t>
            </a:r>
          </a:p>
        </p:txBody>
      </p:sp>
    </p:spTree>
    <p:extLst>
      <p:ext uri="{BB962C8B-B14F-4D97-AF65-F5344CB8AC3E}">
        <p14:creationId xmlns:p14="http://schemas.microsoft.com/office/powerpoint/2010/main" xmlns="" val="1247369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931387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mtClean="0">
                <a:ea typeface="宋体" panose="02010600030101010101" pitchFamily="2" charset="-122"/>
              </a:rPr>
              <a:t>新时间日期</a:t>
            </a:r>
            <a:r>
              <a:rPr lang="en-US" altLang="zh-CN" sz="3600" b="1" smtClean="0">
                <a:ea typeface="宋体" panose="02010600030101010101" pitchFamily="2" charset="-122"/>
              </a:rPr>
              <a:t>API</a:t>
            </a:r>
            <a:endParaRPr lang="zh-CN" altLang="en-US" sz="3600" b="1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916832"/>
            <a:ext cx="835292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java.time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 </a:t>
            </a:r>
            <a:r>
              <a:rPr lang="en-US" altLang="zh-CN" sz="2800" dirty="0">
                <a:ea typeface="宋体" panose="02010600030101010101" pitchFamily="2" charset="-122"/>
              </a:rPr>
              <a:t>– </a:t>
            </a:r>
            <a:r>
              <a:rPr lang="zh-CN" altLang="en-US" sz="2800" dirty="0">
                <a:ea typeface="宋体" panose="02010600030101010101" pitchFamily="2" charset="-122"/>
              </a:rPr>
              <a:t>包含值对象的基础包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java.time.chrono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ea typeface="宋体" panose="02010600030101010101" pitchFamily="2" charset="-122"/>
              </a:rPr>
              <a:t>– </a:t>
            </a:r>
            <a:r>
              <a:rPr lang="zh-CN" altLang="en-US" sz="2800" dirty="0">
                <a:ea typeface="宋体" panose="02010600030101010101" pitchFamily="2" charset="-122"/>
              </a:rPr>
              <a:t>提供对不同的日历系统的访问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java.time.format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ea typeface="宋体" panose="02010600030101010101" pitchFamily="2" charset="-122"/>
              </a:rPr>
              <a:t>– </a:t>
            </a:r>
            <a:r>
              <a:rPr lang="zh-CN" altLang="en-US" sz="2800" dirty="0">
                <a:ea typeface="宋体" panose="02010600030101010101" pitchFamily="2" charset="-122"/>
              </a:rPr>
              <a:t>格式化和解析时间和日期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java.time.temporal</a:t>
            </a:r>
            <a:r>
              <a:rPr lang="en-US" altLang="zh-CN" sz="2800" dirty="0">
                <a:ea typeface="宋体" panose="02010600030101010101" pitchFamily="2" charset="-122"/>
              </a:rPr>
              <a:t> – </a:t>
            </a:r>
            <a:r>
              <a:rPr lang="zh-CN" altLang="en-US" sz="2800" dirty="0">
                <a:ea typeface="宋体" panose="02010600030101010101" pitchFamily="2" charset="-122"/>
              </a:rPr>
              <a:t>包括底层框架和扩展特性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java.time.zone</a:t>
            </a:r>
            <a:r>
              <a:rPr lang="en-US" altLang="zh-CN" sz="2800" dirty="0">
                <a:ea typeface="宋体" panose="02010600030101010101" pitchFamily="2" charset="-122"/>
              </a:rPr>
              <a:t> – </a:t>
            </a:r>
            <a:r>
              <a:rPr lang="zh-CN" altLang="en-US" sz="2800" dirty="0">
                <a:ea typeface="宋体" panose="02010600030101010101" pitchFamily="2" charset="-122"/>
              </a:rPr>
              <a:t>包含时区支持的</a:t>
            </a:r>
            <a:r>
              <a:rPr lang="zh-CN" altLang="en-US" sz="2800" dirty="0" smtClean="0">
                <a:ea typeface="宋体" panose="02010600030101010101" pitchFamily="2" charset="-122"/>
              </a:rPr>
              <a:t>类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5603460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</a:rPr>
              <a:t>说明：大多数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开发者只会用到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</a:rPr>
              <a:t>基础包和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format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包，也可能会用到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temporal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包。因此，尽管有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68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个新的公开类型，大多数开发者，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</a:rPr>
              <a:t>大概将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只会用到其中的三分之一。</a:t>
            </a:r>
          </a:p>
        </p:txBody>
      </p:sp>
    </p:spTree>
    <p:extLst>
      <p:ext uri="{BB962C8B-B14F-4D97-AF65-F5344CB8AC3E}">
        <p14:creationId xmlns:p14="http://schemas.microsoft.com/office/powerpoint/2010/main" xmlns="" val="24638677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908720"/>
            <a:ext cx="8964488" cy="857256"/>
          </a:xfrm>
        </p:spPr>
        <p:txBody>
          <a:bodyPr>
            <a:normAutofit/>
          </a:bodyPr>
          <a:lstStyle/>
          <a:p>
            <a:r>
              <a:rPr lang="en-US" altLang="zh-CN" sz="3200" b="1" smtClean="0">
                <a:latin typeface="+mn-lt"/>
                <a:ea typeface="宋体" pitchFamily="2" charset="-122"/>
              </a:rPr>
              <a:t>14.3.1 LocalDate</a:t>
            </a:r>
            <a:r>
              <a:rPr lang="zh-CN" altLang="en-US" sz="3200" b="1">
                <a:latin typeface="+mn-lt"/>
                <a:ea typeface="宋体" pitchFamily="2" charset="-122"/>
              </a:rPr>
              <a:t>、</a:t>
            </a:r>
            <a:r>
              <a:rPr lang="en-US" altLang="zh-CN" sz="3200" b="1">
                <a:latin typeface="+mn-lt"/>
                <a:ea typeface="宋体" pitchFamily="2" charset="-122"/>
              </a:rPr>
              <a:t>LocalTime</a:t>
            </a:r>
            <a:r>
              <a:rPr lang="zh-CN" altLang="en-US" sz="3200" b="1">
                <a:latin typeface="+mn-lt"/>
                <a:ea typeface="宋体" pitchFamily="2" charset="-122"/>
              </a:rPr>
              <a:t>、</a:t>
            </a:r>
            <a:r>
              <a:rPr lang="en-US" altLang="zh-CN" sz="3200" b="1">
                <a:latin typeface="+mn-lt"/>
                <a:ea typeface="宋体" pitchFamily="2" charset="-122"/>
              </a:rPr>
              <a:t>LocalDateTime</a:t>
            </a:r>
            <a:endParaRPr lang="zh-CN" altLang="en-US" sz="3200" b="1">
              <a:latin typeface="+mn-lt"/>
              <a:ea typeface="宋体" pitchFamily="2" charset="-122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844824"/>
            <a:ext cx="8280920" cy="468052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>
                <a:ea typeface="宋体" pitchFamily="2" charset="-122"/>
              </a:rPr>
              <a:t>LocalDate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LocalTime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LocalDateTime </a:t>
            </a:r>
            <a:r>
              <a:rPr lang="zh-CN" altLang="en-US" smtClean="0">
                <a:ea typeface="宋体" pitchFamily="2" charset="-122"/>
              </a:rPr>
              <a:t>类是其中较重要的几个类，它们的</a:t>
            </a:r>
            <a:r>
              <a:rPr lang="zh-CN" altLang="en-US">
                <a:ea typeface="宋体" pitchFamily="2" charset="-122"/>
              </a:rPr>
              <a:t>实例是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不可变的对象</a:t>
            </a:r>
            <a:r>
              <a:rPr lang="zh-CN" altLang="en-US">
                <a:ea typeface="宋体" pitchFamily="2" charset="-122"/>
              </a:rPr>
              <a:t>，分别表示使用 </a:t>
            </a:r>
            <a:r>
              <a:rPr lang="en-US" altLang="zh-CN">
                <a:ea typeface="宋体" pitchFamily="2" charset="-122"/>
              </a:rPr>
              <a:t>ISO-8601</a:t>
            </a:r>
            <a:r>
              <a:rPr lang="zh-CN" altLang="en-US">
                <a:ea typeface="宋体" pitchFamily="2" charset="-122"/>
              </a:rPr>
              <a:t>日历系统的日期、时间、日期和时间。它们提供了简单</a:t>
            </a:r>
            <a:r>
              <a:rPr lang="zh-CN" altLang="en-US" smtClean="0">
                <a:ea typeface="宋体" pitchFamily="2" charset="-122"/>
              </a:rPr>
              <a:t>的本地日期</a:t>
            </a:r>
            <a:r>
              <a:rPr lang="zh-CN" altLang="en-US">
                <a:ea typeface="宋体" pitchFamily="2" charset="-122"/>
              </a:rPr>
              <a:t>或时间，并不包含当前的时间</a:t>
            </a:r>
            <a:r>
              <a:rPr lang="zh-CN" altLang="en-US" smtClean="0">
                <a:ea typeface="宋体" pitchFamily="2" charset="-122"/>
              </a:rPr>
              <a:t>信息，也</a:t>
            </a:r>
            <a:r>
              <a:rPr lang="zh-CN" altLang="en-US">
                <a:ea typeface="宋体" pitchFamily="2" charset="-122"/>
              </a:rPr>
              <a:t>不包含与时区相关的信息</a:t>
            </a:r>
            <a:r>
              <a:rPr lang="zh-CN" altLang="en-US" smtClean="0">
                <a:ea typeface="宋体" pitchFamily="2" charset="-122"/>
              </a:rPr>
              <a:t>。</a:t>
            </a:r>
            <a:endParaRPr lang="en-US" altLang="zh-CN" smtClean="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zh-CN" altLang="en-US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ea typeface="宋体" pitchFamily="2" charset="-122"/>
              </a:rPr>
              <a:t>注</a:t>
            </a:r>
            <a:r>
              <a:rPr lang="zh-CN" altLang="en-US" sz="2000">
                <a:solidFill>
                  <a:srgbClr val="0000FF"/>
                </a:solidFill>
                <a:ea typeface="宋体" pitchFamily="2" charset="-122"/>
              </a:rPr>
              <a:t>：</a:t>
            </a:r>
            <a:r>
              <a:rPr lang="en-US" altLang="zh-CN" sz="2000">
                <a:solidFill>
                  <a:srgbClr val="0000FF"/>
                </a:solidFill>
                <a:ea typeface="宋体" pitchFamily="2" charset="-122"/>
              </a:rPr>
              <a:t>ISO-8601</a:t>
            </a:r>
            <a:r>
              <a:rPr lang="zh-CN" altLang="en-US" sz="2000">
                <a:solidFill>
                  <a:srgbClr val="0000FF"/>
                </a:solidFill>
                <a:ea typeface="宋体" pitchFamily="2" charset="-122"/>
              </a:rPr>
              <a:t>日历系统是国际标准化组织制定的现代公民的日期和时间的表示</a:t>
            </a:r>
            <a:r>
              <a:rPr lang="zh-CN" altLang="en-US" sz="2000" smtClean="0">
                <a:solidFill>
                  <a:srgbClr val="0000FF"/>
                </a:solidFill>
                <a:ea typeface="宋体" pitchFamily="2" charset="-122"/>
              </a:rPr>
              <a:t>法，也就是公历。</a:t>
            </a:r>
            <a:endParaRPr lang="zh-CN" altLang="en-US" sz="2000">
              <a:solidFill>
                <a:srgbClr val="0000FF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978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1106191"/>
              </p:ext>
            </p:extLst>
          </p:nvPr>
        </p:nvGraphicFramePr>
        <p:xfrm>
          <a:off x="107504" y="44624"/>
          <a:ext cx="8928992" cy="6753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6424"/>
                <a:gridCol w="5112568"/>
              </a:tblGrid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now</a:t>
                      </a:r>
                      <a:r>
                        <a:rPr lang="en-US" sz="1700" kern="10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() /</a:t>
                      </a:r>
                      <a:r>
                        <a:rPr lang="en-US" sz="1700" kern="100" baseline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*  now(ZoneId zone)</a:t>
                      </a:r>
                      <a:endParaRPr lang="zh-CN" sz="1700" kern="100">
                        <a:solidFill>
                          <a:srgbClr val="FFFF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静态</a:t>
                      </a:r>
                      <a:r>
                        <a:rPr 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根据</a:t>
                      </a: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当前时间创建</a:t>
                      </a:r>
                      <a:r>
                        <a:rPr 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对象</a:t>
                      </a:r>
                      <a:r>
                        <a:rPr lang="en-US" alt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指定时区的对象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of()</a:t>
                      </a:r>
                      <a:endParaRPr lang="zh-CN" sz="1700" kern="100">
                        <a:solidFill>
                          <a:srgbClr val="FFFF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静态方法，根据指定日期</a:t>
                      </a:r>
                      <a:r>
                        <a:rPr 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时间创建对象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0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getDayOfMonth()/</a:t>
                      </a:r>
                      <a:r>
                        <a:rPr lang="en-US" altLang="zh-CN" sz="1700" kern="10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getDayOfYear()</a:t>
                      </a:r>
                      <a:endParaRPr lang="zh-CN" altLang="zh-CN" sz="1700" kern="100" smtClean="0">
                        <a:solidFill>
                          <a:srgbClr val="FFC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获得月份天数</a:t>
                      </a:r>
                      <a:r>
                        <a:rPr 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(1-31</a:t>
                      </a:r>
                      <a:r>
                        <a:rPr 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) /</a:t>
                      </a:r>
                      <a:r>
                        <a:rPr lang="zh-CN" alt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获得年份天数</a:t>
                      </a:r>
                      <a:r>
                        <a:rPr lang="en-US" alt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(1-366)</a:t>
                      </a:r>
                      <a:endParaRPr lang="zh-CN" altLang="zh-CN" sz="1700" kern="100" smtClean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getDayOfWeek()</a:t>
                      </a:r>
                      <a:endParaRPr lang="zh-CN" sz="1700" kern="100">
                        <a:solidFill>
                          <a:srgbClr val="FFC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获得星期几</a:t>
                      </a:r>
                      <a:r>
                        <a:rPr 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返回一个</a:t>
                      </a:r>
                      <a:r>
                        <a:rPr 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 DayOfWeek </a:t>
                      </a: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枚举值</a:t>
                      </a:r>
                      <a:r>
                        <a:rPr 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getMonth()</a:t>
                      </a:r>
                      <a:endParaRPr lang="zh-CN" sz="1700" kern="100">
                        <a:solidFill>
                          <a:srgbClr val="FFC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获得月份</a:t>
                      </a:r>
                      <a:r>
                        <a:rPr 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返回一个</a:t>
                      </a:r>
                      <a:r>
                        <a:rPr 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 Month </a:t>
                      </a: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枚举值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0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getMonthValue() / </a:t>
                      </a:r>
                      <a:r>
                        <a:rPr lang="en-US" altLang="zh-CN" sz="1700" kern="10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getYear()</a:t>
                      </a:r>
                      <a:endParaRPr lang="zh-CN" altLang="zh-CN" sz="1700" kern="100" smtClean="0">
                        <a:solidFill>
                          <a:srgbClr val="FFC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获得月份</a:t>
                      </a:r>
                      <a:r>
                        <a:rPr 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(1-12</a:t>
                      </a:r>
                      <a:r>
                        <a:rPr 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) /</a:t>
                      </a:r>
                      <a:r>
                        <a:rPr lang="zh-CN" alt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获得年份</a:t>
                      </a:r>
                      <a:endParaRPr lang="zh-CN" altLang="zh-CN" sz="1700" kern="100" smtClean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kern="10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getHours()/getMinute()/getSecond()</a:t>
                      </a:r>
                      <a:endParaRPr lang="zh-CN" altLang="zh-CN" sz="1700" kern="100" smtClean="0">
                        <a:solidFill>
                          <a:srgbClr val="FFC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获得当前对象对应的小时、分钟、秒</a:t>
                      </a:r>
                      <a:endParaRPr lang="zh-CN" altLang="zh-CN" sz="1700" kern="100" smtClean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withDayOfMonth()/withDayOfYear()/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withMonth()/withYear()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将月份天数、年份天数、月份、年份修改为指定的值并返回新</a:t>
                      </a:r>
                      <a:r>
                        <a:rPr 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的对象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with(TemporalAdjuster</a:t>
                      </a:r>
                      <a:r>
                        <a:rPr lang="en-US" altLang="zh-CN" sz="1700" kern="100" baseline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t</a:t>
                      </a:r>
                      <a:r>
                        <a:rPr lang="en-US" alt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将当前日期时间设置为校对器指定的日期时间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72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plusDays(), plusWeeks(), </a:t>
                      </a:r>
                      <a:endParaRPr lang="zh-CN" sz="1700" kern="10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plusMonths(), plusYears(),</a:t>
                      </a:r>
                      <a:r>
                        <a:rPr lang="en-US" altLang="zh-CN" sz="1700" kern="10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plusHours()</a:t>
                      </a:r>
                      <a:endParaRPr lang="zh-CN" sz="1700" kern="10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向</a:t>
                      </a:r>
                      <a:r>
                        <a:rPr 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当前对象</a:t>
                      </a: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添加几天、几周、几个月、</a:t>
                      </a:r>
                      <a:r>
                        <a:rPr 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几年</a:t>
                      </a: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、几小时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72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700" kern="10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minusMonths() </a:t>
                      </a:r>
                      <a:r>
                        <a:rPr lang="en-US" sz="1700" kern="10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/ minusWeeks()/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700" kern="10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minusDays()/</a:t>
                      </a:r>
                      <a:r>
                        <a:rPr lang="en-US" sz="1700" kern="10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minusYears()/minusHours()</a:t>
                      </a:r>
                      <a:endParaRPr lang="zh-CN" sz="1700" kern="10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从</a:t>
                      </a:r>
                      <a:r>
                        <a:rPr 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当前对象</a:t>
                      </a: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减去</a:t>
                      </a:r>
                      <a:r>
                        <a:rPr 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几</a:t>
                      </a: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月</a:t>
                      </a:r>
                      <a:r>
                        <a:rPr 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、几周</a:t>
                      </a: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几</a:t>
                      </a: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天</a:t>
                      </a:r>
                      <a:r>
                        <a:rPr 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、几年</a:t>
                      </a: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、几小时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plus(TemporalAmount t)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/minus(TemporalAmount</a:t>
                      </a:r>
                      <a:r>
                        <a:rPr lang="en-US" sz="1700" kern="100" baseline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t</a:t>
                      </a:r>
                      <a:r>
                        <a:rPr lang="en-US" sz="1700" kern="10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lang="zh-CN" sz="1700" kern="10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添加或减少一个</a:t>
                      </a:r>
                      <a:r>
                        <a:rPr 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 Duration </a:t>
                      </a: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 Period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isBefore()/isAfter()</a:t>
                      </a:r>
                      <a:endParaRPr lang="zh-CN" sz="1700" kern="1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比较两个 </a:t>
                      </a:r>
                      <a:r>
                        <a:rPr lang="en-US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LocalDate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05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 kern="1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isLeapYear()</a:t>
                      </a:r>
                      <a:endParaRPr lang="zh-CN" sz="1700" kern="1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7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判断是否是</a:t>
                      </a:r>
                      <a:r>
                        <a:rPr 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闰年</a:t>
                      </a: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（在</a:t>
                      </a:r>
                      <a:r>
                        <a:rPr lang="en-US" altLang="zh-CN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LocalDate</a:t>
                      </a: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类中声明）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700" kern="1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*</a:t>
                      </a:r>
                      <a:r>
                        <a:rPr lang="en-US" altLang="zh-CN" sz="1700" kern="1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    format(DateTimeFormatter  t)</a:t>
                      </a:r>
                      <a:endParaRPr lang="zh-CN" sz="1700" kern="100">
                        <a:solidFill>
                          <a:srgbClr val="00206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格式化本地日期、时间，返回一个字符串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700" kern="1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*</a:t>
                      </a:r>
                      <a:r>
                        <a:rPr lang="en-US" altLang="zh-CN" sz="1700" kern="1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      parse(Charsequence</a:t>
                      </a:r>
                      <a:r>
                        <a:rPr lang="en-US" altLang="zh-CN" sz="1700" kern="100" baseline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 text,DateTimeFormatter t</a:t>
                      </a:r>
                      <a:r>
                        <a:rPr lang="en-US" altLang="zh-CN" sz="1700" kern="1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  <a:endParaRPr lang="zh-CN" sz="1700" kern="100">
                        <a:solidFill>
                          <a:srgbClr val="00206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7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将指定格式的字符串解析为日期、时间</a:t>
                      </a:r>
                      <a:endParaRPr lang="zh-CN" sz="17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7208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76470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b="1" smtClean="0">
                <a:latin typeface="+mn-lt"/>
                <a:ea typeface="宋体" pitchFamily="2" charset="-122"/>
              </a:rPr>
              <a:t>13.3.2 Instant </a:t>
            </a:r>
            <a:r>
              <a:rPr lang="zh-CN" altLang="en-US" b="1" smtClean="0">
                <a:latin typeface="+mn-lt"/>
                <a:ea typeface="宋体" pitchFamily="2" charset="-122"/>
              </a:rPr>
              <a:t>时间点</a:t>
            </a:r>
            <a:endParaRPr lang="zh-CN" altLang="en-US" b="1">
              <a:latin typeface="+mn-lt"/>
              <a:ea typeface="宋体" pitchFamily="2" charset="-122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00808"/>
            <a:ext cx="8568952" cy="468052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>
                <a:ea typeface="宋体" panose="02010600030101010101" pitchFamily="2" charset="-122"/>
              </a:rPr>
              <a:t>在处理时间和日期的时候，我们通常会想到</a:t>
            </a:r>
            <a:r>
              <a:rPr lang="zh-CN" altLang="en-US" sz="2400" smtClean="0">
                <a:ea typeface="宋体" panose="02010600030101010101" pitchFamily="2" charset="-122"/>
              </a:rPr>
              <a:t>年</a:t>
            </a:r>
            <a:r>
              <a:rPr lang="en-US" altLang="zh-CN" sz="2400" smtClean="0">
                <a:ea typeface="宋体" panose="02010600030101010101" pitchFamily="2" charset="-122"/>
              </a:rPr>
              <a:t>,</a:t>
            </a:r>
            <a:r>
              <a:rPr lang="zh-CN" altLang="en-US" sz="2400" smtClean="0">
                <a:ea typeface="宋体" panose="02010600030101010101" pitchFamily="2" charset="-122"/>
              </a:rPr>
              <a:t>月</a:t>
            </a:r>
            <a:r>
              <a:rPr lang="en-US" altLang="zh-CN" sz="2400" smtClean="0">
                <a:ea typeface="宋体" panose="02010600030101010101" pitchFamily="2" charset="-122"/>
              </a:rPr>
              <a:t>,</a:t>
            </a:r>
            <a:r>
              <a:rPr lang="zh-CN" altLang="en-US" sz="2400" smtClean="0">
                <a:ea typeface="宋体" panose="02010600030101010101" pitchFamily="2" charset="-122"/>
              </a:rPr>
              <a:t>日</a:t>
            </a:r>
            <a:r>
              <a:rPr lang="en-US" altLang="zh-CN" sz="2400" smtClean="0">
                <a:ea typeface="宋体" panose="02010600030101010101" pitchFamily="2" charset="-122"/>
              </a:rPr>
              <a:t>,</a:t>
            </a:r>
            <a:r>
              <a:rPr lang="zh-CN" altLang="en-US" sz="2400" smtClean="0">
                <a:ea typeface="宋体" panose="02010600030101010101" pitchFamily="2" charset="-122"/>
              </a:rPr>
              <a:t>时</a:t>
            </a:r>
            <a:r>
              <a:rPr lang="en-US" altLang="zh-CN" sz="2400" smtClean="0">
                <a:ea typeface="宋体" panose="02010600030101010101" pitchFamily="2" charset="-122"/>
              </a:rPr>
              <a:t>,</a:t>
            </a:r>
            <a:r>
              <a:rPr lang="zh-CN" altLang="en-US" sz="2400" smtClean="0">
                <a:ea typeface="宋体" panose="02010600030101010101" pitchFamily="2" charset="-122"/>
              </a:rPr>
              <a:t>分</a:t>
            </a:r>
            <a:r>
              <a:rPr lang="en-US" altLang="zh-CN" sz="2400" smtClean="0">
                <a:ea typeface="宋体" panose="02010600030101010101" pitchFamily="2" charset="-122"/>
              </a:rPr>
              <a:t>,</a:t>
            </a:r>
            <a:r>
              <a:rPr lang="zh-CN" altLang="en-US" sz="2400" smtClean="0">
                <a:ea typeface="宋体" panose="02010600030101010101" pitchFamily="2" charset="-122"/>
              </a:rPr>
              <a:t>秒</a:t>
            </a:r>
            <a:r>
              <a:rPr lang="zh-CN" altLang="en-US" sz="2400">
                <a:ea typeface="宋体" panose="02010600030101010101" pitchFamily="2" charset="-122"/>
              </a:rPr>
              <a:t>。然而，这只是时间的一个模型，是面向人类的。第二种通用模型是面向机器的，或者说是连续的。在此模型中，时间线中的一个点表示为一个很大的</a:t>
            </a:r>
            <a:r>
              <a:rPr lang="zh-CN" altLang="en-US" sz="2400" smtClean="0">
                <a:ea typeface="宋体" panose="02010600030101010101" pitchFamily="2" charset="-122"/>
              </a:rPr>
              <a:t>数，这</a:t>
            </a:r>
            <a:r>
              <a:rPr lang="zh-CN" altLang="en-US" sz="2400">
                <a:ea typeface="宋体" panose="02010600030101010101" pitchFamily="2" charset="-122"/>
              </a:rPr>
              <a:t>有利于计算机处理。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在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UNIX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中，这个数从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1970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年开始，以秒为的单位；同样的，在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中，也是从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1970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年开始，但以毫秒为单位。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java.time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包通过值类型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Instant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提供机器</a:t>
            </a:r>
            <a:r>
              <a:rPr lang="zh-CN" altLang="en-US" sz="2400" smtClean="0">
                <a:solidFill>
                  <a:srgbClr val="0000FF"/>
                </a:solidFill>
                <a:ea typeface="宋体" panose="02010600030101010101" pitchFamily="2" charset="-122"/>
              </a:rPr>
              <a:t>视图，不提供处理人类意义上的时间单位。</a:t>
            </a:r>
            <a:r>
              <a:rPr lang="en-US" altLang="zh-CN" sz="2400">
                <a:ea typeface="宋体" panose="02010600030101010101" pitchFamily="2" charset="-122"/>
              </a:rPr>
              <a:t>Instant</a:t>
            </a:r>
            <a:r>
              <a:rPr lang="zh-CN" altLang="en-US" sz="2400">
                <a:ea typeface="宋体" panose="02010600030101010101" pitchFamily="2" charset="-122"/>
              </a:rPr>
              <a:t>表示时间线上的一点，而不需要任何上下文信息，例如，时区。概念上讲，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它只是简单的表示自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1970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年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月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日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时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分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秒（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UTC</a:t>
            </a:r>
            <a:r>
              <a:rPr lang="zh-CN" altLang="en-US" sz="2400">
                <a:solidFill>
                  <a:srgbClr val="0000FF"/>
                </a:solidFill>
                <a:ea typeface="宋体" panose="02010600030101010101" pitchFamily="2" charset="-122"/>
              </a:rPr>
              <a:t>）开始的秒数。</a:t>
            </a:r>
            <a:r>
              <a:rPr lang="zh-CN" altLang="en-US" sz="2400">
                <a:ea typeface="宋体" panose="02010600030101010101" pitchFamily="2" charset="-122"/>
              </a:rPr>
              <a:t>因为</a:t>
            </a:r>
            <a:r>
              <a:rPr lang="en-US" altLang="zh-CN" sz="2400">
                <a:ea typeface="宋体" panose="02010600030101010101" pitchFamily="2" charset="-122"/>
              </a:rPr>
              <a:t>java.time</a:t>
            </a:r>
            <a:r>
              <a:rPr lang="zh-CN" altLang="en-US" sz="2400">
                <a:ea typeface="宋体" panose="02010600030101010101" pitchFamily="2" charset="-122"/>
              </a:rPr>
              <a:t>包是基于纳秒计算的，所以</a:t>
            </a:r>
            <a:r>
              <a:rPr lang="en-US" altLang="zh-CN" sz="2400">
                <a:ea typeface="宋体" panose="02010600030101010101" pitchFamily="2" charset="-122"/>
              </a:rPr>
              <a:t>Instant</a:t>
            </a:r>
            <a:r>
              <a:rPr lang="zh-CN" altLang="en-US" sz="2400">
                <a:ea typeface="宋体" panose="02010600030101010101" pitchFamily="2" charset="-122"/>
              </a:rPr>
              <a:t>的精度可以达到纳秒级</a:t>
            </a:r>
            <a:r>
              <a:rPr lang="zh-CN" altLang="en-US" sz="2400" smtClean="0">
                <a:ea typeface="宋体" panose="02010600030101010101" pitchFamily="2" charset="-122"/>
              </a:rPr>
              <a:t>。</a:t>
            </a:r>
            <a:r>
              <a:rPr lang="en-US" altLang="zh-CN" sz="2400" smtClean="0">
                <a:ea typeface="宋体" panose="02010600030101010101" pitchFamily="2" charset="-122"/>
              </a:rPr>
              <a:t>(</a:t>
            </a:r>
            <a:r>
              <a:rPr lang="en-US" altLang="zh-CN" sz="2400"/>
              <a:t>1 ns = 10</a:t>
            </a:r>
            <a:r>
              <a:rPr lang="en-US" altLang="zh-CN" sz="2400" baseline="30000"/>
              <a:t>-9</a:t>
            </a:r>
            <a:r>
              <a:rPr lang="en-US" altLang="zh-CN" sz="2400"/>
              <a:t> s</a:t>
            </a:r>
            <a:r>
              <a:rPr lang="en-US" altLang="zh-CN" sz="2400" smtClean="0">
                <a:ea typeface="宋体" panose="02010600030101010101" pitchFamily="2" charset="-122"/>
              </a:rPr>
              <a:t>)   1</a:t>
            </a:r>
            <a:r>
              <a:rPr lang="zh-CN" altLang="en-US" sz="2400" smtClean="0">
                <a:ea typeface="宋体" panose="02010600030101010101" pitchFamily="2" charset="-122"/>
              </a:rPr>
              <a:t>秒 </a:t>
            </a:r>
            <a:r>
              <a:rPr lang="en-US" altLang="zh-CN" sz="2400" smtClean="0">
                <a:ea typeface="宋体" panose="02010600030101010101" pitchFamily="2" charset="-122"/>
              </a:rPr>
              <a:t>= 1000</a:t>
            </a:r>
            <a:r>
              <a:rPr lang="zh-CN" altLang="en-US" sz="2400" smtClean="0">
                <a:ea typeface="宋体" panose="02010600030101010101" pitchFamily="2" charset="-122"/>
              </a:rPr>
              <a:t>毫秒 </a:t>
            </a:r>
            <a:r>
              <a:rPr lang="en-US" altLang="zh-CN" sz="2400">
                <a:ea typeface="宋体" panose="02010600030101010101" pitchFamily="2" charset="-122"/>
              </a:rPr>
              <a:t>=</a:t>
            </a:r>
            <a:r>
              <a:rPr lang="en-US" altLang="zh-CN" sz="2400" smtClean="0">
                <a:ea typeface="宋体" panose="02010600030101010101" pitchFamily="2" charset="-122"/>
              </a:rPr>
              <a:t>10^6</a:t>
            </a:r>
            <a:r>
              <a:rPr lang="zh-CN" altLang="en-US" sz="2400" smtClean="0">
                <a:ea typeface="宋体" panose="02010600030101010101" pitchFamily="2" charset="-122"/>
              </a:rPr>
              <a:t>微秒</a:t>
            </a:r>
            <a:r>
              <a:rPr lang="en-US" altLang="zh-CN" sz="2400" smtClean="0">
                <a:ea typeface="宋体" panose="02010600030101010101" pitchFamily="2" charset="-122"/>
              </a:rPr>
              <a:t>=10^9</a:t>
            </a:r>
            <a:r>
              <a:rPr lang="zh-CN" altLang="en-US" sz="2400" smtClean="0">
                <a:ea typeface="宋体" panose="02010600030101010101" pitchFamily="2" charset="-122"/>
              </a:rPr>
              <a:t>纳秒</a:t>
            </a: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1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tim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928992" cy="651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464384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98717308"/>
              </p:ext>
            </p:extLst>
          </p:nvPr>
        </p:nvGraphicFramePr>
        <p:xfrm>
          <a:off x="107504" y="1340768"/>
          <a:ext cx="8928992" cy="35354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5608"/>
                <a:gridCol w="4813384"/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2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now()</a:t>
                      </a:r>
                      <a:endParaRPr lang="zh-CN" sz="2000" kern="100">
                        <a:solidFill>
                          <a:srgbClr val="FFFF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静态方法</a:t>
                      </a:r>
                      <a:r>
                        <a:rPr lang="zh-CN" sz="18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zh-CN" altLang="en-US" sz="18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返回默认</a:t>
                      </a:r>
                      <a:r>
                        <a:rPr lang="en-US" altLang="zh-CN" sz="18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UTC</a:t>
                      </a:r>
                      <a:r>
                        <a:rPr lang="zh-CN" altLang="en-US" sz="18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时区的</a:t>
                      </a:r>
                      <a:r>
                        <a:rPr lang="en-US" altLang="zh-CN" sz="18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Instant</a:t>
                      </a:r>
                      <a:r>
                        <a:rPr lang="zh-CN" altLang="en-US" sz="18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类的对象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72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of</a:t>
                      </a:r>
                      <a:r>
                        <a:rPr lang="en-US" altLang="zh-CN" sz="2000" kern="10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EpochMilli</a:t>
                      </a:r>
                      <a:r>
                        <a:rPr lang="en-US" sz="2000" kern="10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(long epochMilli)</a:t>
                      </a:r>
                      <a:endParaRPr lang="zh-CN" sz="2000" kern="100">
                        <a:solidFill>
                          <a:srgbClr val="FFFF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静态方法</a:t>
                      </a:r>
                      <a:r>
                        <a:rPr lang="zh-CN" sz="18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zh-CN" altLang="en-US" sz="18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返回在</a:t>
                      </a:r>
                      <a:r>
                        <a:rPr lang="en-US" altLang="zh-CN" sz="18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1970-01-01</a:t>
                      </a:r>
                      <a:r>
                        <a:rPr lang="en-US" altLang="zh-CN" sz="1800" kern="100" baseline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00:00:00</a:t>
                      </a:r>
                      <a:r>
                        <a:rPr lang="zh-CN" altLang="en-US" sz="1800" kern="100" baseline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基础上加上指定毫秒数之后的</a:t>
                      </a:r>
                      <a:r>
                        <a:rPr lang="en-US" altLang="zh-CN" sz="1800" kern="100" baseline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Instant</a:t>
                      </a:r>
                      <a:r>
                        <a:rPr lang="zh-CN" altLang="en-US" sz="1800" kern="100" baseline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类的对象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120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atOffset(ZoneOffset offset)</a:t>
                      </a:r>
                      <a:endParaRPr lang="zh-CN" sz="2000" kern="100">
                        <a:solidFill>
                          <a:srgbClr val="FFC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smtClean="0">
                          <a:latin typeface="+mn-lt"/>
                          <a:ea typeface="宋体" panose="02010600030101010101" pitchFamily="2" charset="-122"/>
                        </a:rPr>
                        <a:t>结合即时的偏移来创建一个 </a:t>
                      </a:r>
                      <a:r>
                        <a:rPr lang="en-US" altLang="zh-CN" sz="1800" smtClean="0">
                          <a:latin typeface="+mn-lt"/>
                          <a:ea typeface="宋体" panose="02010600030101010101" pitchFamily="2" charset="-122"/>
                        </a:rPr>
                        <a:t>OffsetDateTime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441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toEpochMilli()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altLang="zh-CN" sz="18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1970-01-01</a:t>
                      </a:r>
                      <a:r>
                        <a:rPr lang="en-US" altLang="zh-CN" sz="1800" kern="100" baseline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00:00:00</a:t>
                      </a:r>
                      <a:r>
                        <a:rPr lang="zh-CN" altLang="en-US" sz="1800" kern="100" baseline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到当前时间的毫秒数，即为时间戳</a:t>
                      </a:r>
                      <a:endParaRPr lang="zh-CN" sz="18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39552" y="558924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时间戳是指格林威治时间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1970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年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01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月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01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日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00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时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00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分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00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秒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北京时间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1970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年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01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月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01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日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08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时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00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分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00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秒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起至现在的总秒数。</a:t>
            </a:r>
            <a:endParaRPr lang="en-US" altLang="zh-CN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585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6470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b="1" smtClean="0">
                <a:latin typeface="+mn-lt"/>
                <a:ea typeface="宋体" pitchFamily="2" charset="-122"/>
              </a:rPr>
              <a:t>13.3.3 </a:t>
            </a:r>
            <a:r>
              <a:rPr lang="zh-CN" altLang="en-US" b="1" smtClean="0">
                <a:latin typeface="+mn-lt"/>
                <a:ea typeface="宋体" pitchFamily="2" charset="-122"/>
              </a:rPr>
              <a:t>带时区的日期、时间的处理</a:t>
            </a:r>
            <a:endParaRPr lang="zh-CN" altLang="en-US" b="1">
              <a:latin typeface="+mn-lt"/>
              <a:ea typeface="宋体" pitchFamily="2" charset="-122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32" y="1628800"/>
            <a:ext cx="8352928" cy="439717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smtClean="0">
                <a:ea typeface="宋体" pitchFamily="2" charset="-122"/>
              </a:rPr>
              <a:t>作为一个开发者，如果不用去处理时区和它带来的复杂性，那是幸运的。</a:t>
            </a:r>
            <a:r>
              <a:rPr lang="en-US" altLang="zh-CN" sz="2000" smtClean="0">
                <a:ea typeface="宋体" pitchFamily="2" charset="-122"/>
              </a:rPr>
              <a:t>java.time</a:t>
            </a:r>
            <a:r>
              <a:rPr lang="zh-CN" altLang="en-US" sz="2000" smtClean="0">
                <a:ea typeface="宋体" pitchFamily="2" charset="-122"/>
              </a:rPr>
              <a:t>包下的</a:t>
            </a:r>
            <a:r>
              <a:rPr lang="en-US" altLang="zh-CN" sz="2000" smtClean="0">
                <a:ea typeface="宋体" pitchFamily="2" charset="-122"/>
              </a:rPr>
              <a:t>LocalDate</a:t>
            </a:r>
            <a:r>
              <a:rPr lang="zh-CN" altLang="en-US" sz="2000" smtClean="0">
                <a:ea typeface="宋体" pitchFamily="2" charset="-122"/>
              </a:rPr>
              <a:t>、</a:t>
            </a:r>
            <a:r>
              <a:rPr lang="en-US" altLang="zh-CN" sz="2000" smtClean="0">
                <a:ea typeface="宋体" pitchFamily="2" charset="-122"/>
              </a:rPr>
              <a:t>LocalTime</a:t>
            </a:r>
            <a:r>
              <a:rPr lang="zh-CN" altLang="en-US" sz="2000" smtClean="0">
                <a:ea typeface="宋体" pitchFamily="2" charset="-122"/>
              </a:rPr>
              <a:t>、</a:t>
            </a:r>
            <a:r>
              <a:rPr lang="en-US" altLang="zh-CN" sz="2000" smtClean="0">
                <a:ea typeface="宋体" pitchFamily="2" charset="-122"/>
              </a:rPr>
              <a:t>LocalDateTime</a:t>
            </a:r>
            <a:r>
              <a:rPr lang="zh-CN" altLang="en-US" sz="2000" smtClean="0">
                <a:ea typeface="宋体" pitchFamily="2" charset="-122"/>
              </a:rPr>
              <a:t>和</a:t>
            </a:r>
            <a:r>
              <a:rPr lang="en-US" altLang="zh-CN" sz="2000" smtClean="0">
                <a:ea typeface="宋体" pitchFamily="2" charset="-122"/>
              </a:rPr>
              <a:t>Instant</a:t>
            </a:r>
            <a:r>
              <a:rPr lang="zh-CN" altLang="en-US" sz="2000" smtClean="0">
                <a:ea typeface="宋体" pitchFamily="2" charset="-122"/>
              </a:rPr>
              <a:t>基本能满足需求。当你不可回避时区时，</a:t>
            </a:r>
            <a:r>
              <a:rPr lang="en-US" altLang="zh-CN" sz="2000" b="1" smtClean="0">
                <a:solidFill>
                  <a:srgbClr val="0000FF"/>
                </a:solidFill>
                <a:ea typeface="宋体" pitchFamily="2" charset="-122"/>
              </a:rPr>
              <a:t>ZonedDateTime</a:t>
            </a:r>
            <a:r>
              <a:rPr lang="zh-CN" altLang="en-US" sz="2000" b="1" smtClean="0">
                <a:solidFill>
                  <a:srgbClr val="0000FF"/>
                </a:solidFill>
                <a:ea typeface="宋体" pitchFamily="2" charset="-122"/>
              </a:rPr>
              <a:t>类</a:t>
            </a:r>
            <a:r>
              <a:rPr lang="zh-CN" altLang="en-US" sz="2000" smtClean="0">
                <a:ea typeface="宋体" pitchFamily="2" charset="-122"/>
              </a:rPr>
              <a:t>可以满足我们的需求。</a:t>
            </a:r>
            <a:endParaRPr lang="en-US" altLang="zh-CN" sz="2000" smtClean="0"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smtClean="0">
                <a:ea typeface="宋体" pitchFamily="2" charset="-122"/>
              </a:rPr>
              <a:t>其中每个时区都对应着 </a:t>
            </a:r>
            <a:r>
              <a:rPr lang="en-US" altLang="zh-CN" sz="2000" smtClean="0">
                <a:ea typeface="宋体" pitchFamily="2" charset="-122"/>
              </a:rPr>
              <a:t>ID</a:t>
            </a:r>
            <a:r>
              <a:rPr lang="zh-CN" altLang="en-US" sz="2000" smtClean="0">
                <a:ea typeface="宋体" pitchFamily="2" charset="-122"/>
              </a:rPr>
              <a:t>，地区</a:t>
            </a:r>
            <a:r>
              <a:rPr lang="en-US" altLang="zh-CN" sz="2000" smtClean="0">
                <a:ea typeface="宋体" pitchFamily="2" charset="-122"/>
              </a:rPr>
              <a:t>ID</a:t>
            </a:r>
            <a:r>
              <a:rPr lang="zh-CN" altLang="en-US" sz="2000" smtClean="0">
                <a:ea typeface="宋体" pitchFamily="2" charset="-122"/>
              </a:rPr>
              <a:t>都为 “</a:t>
            </a:r>
            <a:r>
              <a:rPr lang="en-US" altLang="zh-CN" sz="2000" smtClean="0">
                <a:ea typeface="宋体" pitchFamily="2" charset="-122"/>
              </a:rPr>
              <a:t>{</a:t>
            </a:r>
            <a:r>
              <a:rPr lang="zh-CN" altLang="en-US" sz="2000">
                <a:ea typeface="宋体" pitchFamily="2" charset="-122"/>
              </a:rPr>
              <a:t>区域</a:t>
            </a:r>
            <a:r>
              <a:rPr lang="en-US" altLang="zh-CN" sz="2000">
                <a:ea typeface="宋体" pitchFamily="2" charset="-122"/>
              </a:rPr>
              <a:t>}/{</a:t>
            </a:r>
            <a:r>
              <a:rPr lang="zh-CN" altLang="en-US" sz="2000">
                <a:ea typeface="宋体" pitchFamily="2" charset="-122"/>
              </a:rPr>
              <a:t>城市</a:t>
            </a:r>
            <a:r>
              <a:rPr lang="en-US" altLang="zh-CN" sz="2000" smtClean="0">
                <a:ea typeface="宋体" pitchFamily="2" charset="-122"/>
              </a:rPr>
              <a:t>}</a:t>
            </a:r>
            <a:r>
              <a:rPr lang="zh-CN" altLang="en-US" sz="2000" smtClean="0">
                <a:ea typeface="宋体" pitchFamily="2" charset="-122"/>
              </a:rPr>
              <a:t>”的格式 </a:t>
            </a:r>
            <a:endParaRPr lang="en-US" altLang="zh-CN" sz="2000">
              <a:ea typeface="宋体" pitchFamily="2" charset="-122"/>
            </a:endParaRPr>
          </a:p>
          <a:p>
            <a:pPr marL="457200" lvl="1" indent="0">
              <a:buNone/>
            </a:pPr>
            <a:r>
              <a:rPr lang="zh-CN" altLang="en-US" sz="2000" smtClean="0">
                <a:ea typeface="宋体" pitchFamily="2" charset="-122"/>
              </a:rPr>
              <a:t>     例如 ：</a:t>
            </a:r>
            <a:r>
              <a:rPr lang="en-US" altLang="zh-CN" sz="2000" smtClean="0">
                <a:ea typeface="宋体" pitchFamily="2" charset="-122"/>
              </a:rPr>
              <a:t>Asia/Shanghai </a:t>
            </a:r>
            <a:r>
              <a:rPr lang="zh-CN" altLang="en-US" sz="2000" smtClean="0">
                <a:ea typeface="宋体" pitchFamily="2" charset="-122"/>
              </a:rPr>
              <a:t>等</a:t>
            </a:r>
            <a:endParaRPr lang="en-US" altLang="zh-CN" sz="2000" smtClean="0"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smtClean="0">
                <a:ea typeface="宋体" pitchFamily="2" charset="-122"/>
              </a:rPr>
              <a:t>now()</a:t>
            </a:r>
            <a:r>
              <a:rPr lang="zh-CN" altLang="en-US" sz="2000" smtClean="0">
                <a:ea typeface="宋体" pitchFamily="2" charset="-122"/>
              </a:rPr>
              <a:t>：使用系统时间获取当前的</a:t>
            </a:r>
            <a:r>
              <a:rPr lang="en-US" altLang="zh-CN" sz="2000" smtClean="0">
                <a:ea typeface="宋体" pitchFamily="2" charset="-122"/>
              </a:rPr>
              <a:t>ZonedDateTime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smtClean="0">
                <a:ea typeface="宋体" pitchFamily="2" charset="-122"/>
              </a:rPr>
              <a:t>now(ZoneId zone)</a:t>
            </a:r>
            <a:r>
              <a:rPr lang="zh-CN" altLang="en-US" sz="2000" smtClean="0">
                <a:ea typeface="宋体" pitchFamily="2" charset="-122"/>
              </a:rPr>
              <a:t>：返回指定时区的</a:t>
            </a:r>
            <a:r>
              <a:rPr lang="en-US" altLang="zh-CN" sz="2000" smtClean="0">
                <a:ea typeface="宋体" pitchFamily="2" charset="-122"/>
              </a:rPr>
              <a:t>ZonedDateTime</a:t>
            </a:r>
            <a:endParaRPr lang="en-US" altLang="zh-CN" sz="2000">
              <a:ea typeface="宋体" pitchFamily="2" charset="-122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400" smtClean="0">
                <a:solidFill>
                  <a:srgbClr val="0000FF"/>
                </a:solidFill>
                <a:ea typeface="宋体" pitchFamily="2" charset="-122"/>
              </a:rPr>
              <a:t>ZoneId</a:t>
            </a:r>
            <a:r>
              <a:rPr lang="zh-CN" altLang="en-US" sz="2400" smtClean="0">
                <a:solidFill>
                  <a:srgbClr val="0000FF"/>
                </a:solidFill>
                <a:ea typeface="宋体" pitchFamily="2" charset="-122"/>
              </a:rPr>
              <a:t>：该类中包含了所有的时区信息</a:t>
            </a:r>
            <a:endParaRPr lang="en-US" altLang="zh-CN" sz="2400" smtClean="0">
              <a:solidFill>
                <a:srgbClr val="0000FF"/>
              </a:solidFill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>
                <a:ea typeface="宋体" pitchFamily="2" charset="-122"/>
              </a:rPr>
              <a:t>getAvailableZoneIds() : </a:t>
            </a:r>
            <a:r>
              <a:rPr lang="zh-CN" altLang="en-US" sz="2000">
                <a:ea typeface="宋体" pitchFamily="2" charset="-122"/>
              </a:rPr>
              <a:t>静态方法，可以获取所有时区时区信息</a:t>
            </a:r>
            <a:endParaRPr lang="en-US" altLang="zh-CN" sz="2000">
              <a:ea typeface="宋体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>
                <a:ea typeface="宋体" pitchFamily="2" charset="-122"/>
              </a:rPr>
              <a:t>of(String id) :</a:t>
            </a:r>
            <a:r>
              <a:rPr lang="zh-CN" altLang="en-US" sz="2000">
                <a:ea typeface="宋体" pitchFamily="2" charset="-122"/>
              </a:rPr>
              <a:t>静态方法，</a:t>
            </a:r>
            <a:r>
              <a:rPr lang="en-US" altLang="zh-CN" sz="2000">
                <a:ea typeface="宋体" pitchFamily="2" charset="-122"/>
              </a:rPr>
              <a:t> </a:t>
            </a:r>
            <a:r>
              <a:rPr lang="zh-CN" altLang="en-US" sz="2000">
                <a:ea typeface="宋体" pitchFamily="2" charset="-122"/>
              </a:rPr>
              <a:t>用指定的时区信息获取 </a:t>
            </a:r>
            <a:r>
              <a:rPr lang="en-US" altLang="zh-CN" sz="2000">
                <a:ea typeface="宋体" pitchFamily="2" charset="-122"/>
              </a:rPr>
              <a:t>ZoneId </a:t>
            </a:r>
            <a:r>
              <a:rPr lang="zh-CN" altLang="en-US" sz="2000" smtClean="0">
                <a:ea typeface="宋体" pitchFamily="2" charset="-122"/>
              </a:rPr>
              <a:t>对象</a:t>
            </a:r>
            <a:endParaRPr lang="en-US" altLang="zh-CN" sz="2000" smtClean="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smtClean="0">
                <a:ea typeface="宋体" pitchFamily="2" charset="-122"/>
              </a:rPr>
              <a:t>例子：</a:t>
            </a:r>
            <a:endParaRPr lang="en-US" altLang="zh-CN" sz="2000" smtClean="0">
              <a:ea typeface="宋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9537" y="5820984"/>
            <a:ext cx="7560840" cy="31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548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979468"/>
            <a:ext cx="871296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基本数据类型包装成包装类的实例    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---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装箱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通过包装类的构造器实现：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500;   Integer t = new Integer(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还可以通过字符串参数构造包装类对象：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Float f = new Float(“4.56”);</a:t>
            </a: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Long l = new Long(“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asdf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”);  //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NumberFormatException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获得包装类对象中包装的基本类型变量    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---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拆箱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调用包装类的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xxxValue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bObj.booleanValue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JDK1.5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之后，支持自动装箱，自动拆箱。但类型必须匹配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109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6470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b="1" smtClean="0">
                <a:latin typeface="+mn-lt"/>
                <a:ea typeface="宋体" pitchFamily="2" charset="-122"/>
              </a:rPr>
              <a:t>13.3.4 Duration</a:t>
            </a:r>
            <a:endParaRPr lang="zh-CN" altLang="en-US" b="1">
              <a:latin typeface="+mn-lt"/>
              <a:ea typeface="宋体" pitchFamily="2" charset="-122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00808"/>
            <a:ext cx="8424936" cy="7200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>
                <a:ea typeface="宋体" pitchFamily="2" charset="-122"/>
              </a:rPr>
              <a:t>Duration:</a:t>
            </a:r>
            <a:r>
              <a:rPr lang="zh-CN" altLang="en-US" sz="2400">
                <a:ea typeface="宋体" pitchFamily="2" charset="-122"/>
              </a:rPr>
              <a:t>用于计算两个“时间”</a:t>
            </a:r>
            <a:r>
              <a:rPr lang="zh-CN" altLang="en-US" sz="2400" smtClean="0">
                <a:ea typeface="宋体" pitchFamily="2" charset="-122"/>
              </a:rPr>
              <a:t>间隔，以秒和纳秒为基准</a:t>
            </a:r>
            <a:endParaRPr lang="zh-CN" altLang="en-US" sz="2400">
              <a:ea typeface="宋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25149862"/>
              </p:ext>
            </p:extLst>
          </p:nvPr>
        </p:nvGraphicFramePr>
        <p:xfrm>
          <a:off x="107504" y="3140968"/>
          <a:ext cx="8928992" cy="26912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80319"/>
                <a:gridCol w="4548673"/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2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between(Temporal start,Temporal end)</a:t>
                      </a:r>
                      <a:endParaRPr lang="zh-CN" sz="2000" kern="100">
                        <a:solidFill>
                          <a:srgbClr val="FFFF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静态方法</a:t>
                      </a:r>
                      <a:r>
                        <a:rPr lang="zh-CN" sz="16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zh-CN" altLang="en-US" sz="16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altLang="zh-CN" sz="16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Duration</a:t>
                      </a:r>
                      <a:r>
                        <a:rPr lang="zh-CN" altLang="en-US" sz="16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对象，表示两个时间的间隔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72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getNano()/getSeconds()</a:t>
                      </a:r>
                      <a:endParaRPr lang="zh-CN" sz="2000" kern="100">
                        <a:solidFill>
                          <a:srgbClr val="FFC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返回时间间隔的纳秒数</a:t>
                      </a:r>
                      <a:r>
                        <a:rPr lang="en-US" altLang="zh-CN" sz="16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/</a:t>
                      </a:r>
                      <a:r>
                        <a:rPr lang="zh-CN" altLang="en-US" sz="16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返回时间间隔的秒数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120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toDays()/toHours()/toMinutes()/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toMillis()/toNanos()</a:t>
                      </a:r>
                      <a:endParaRPr lang="zh-CN" sz="2000" kern="100">
                        <a:solidFill>
                          <a:srgbClr val="FFC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返回时间间隔期间的天数、小时数、分钟数、毫秒数、纳秒数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094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0052" y="78579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b="1" smtClean="0">
                <a:latin typeface="+mn-lt"/>
                <a:ea typeface="宋体" pitchFamily="2" charset="-122"/>
              </a:rPr>
              <a:t>13.3.5 Period</a:t>
            </a:r>
            <a:endParaRPr lang="zh-CN" altLang="en-US" b="1">
              <a:latin typeface="+mn-lt"/>
              <a:ea typeface="宋体" pitchFamily="2" charset="-122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00808"/>
            <a:ext cx="7848872" cy="72008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ea typeface="宋体" pitchFamily="2" charset="-122"/>
              </a:rPr>
              <a:t>Period</a:t>
            </a:r>
            <a:r>
              <a:rPr lang="en-US" altLang="zh-CN">
                <a:ea typeface="宋体" pitchFamily="2" charset="-122"/>
              </a:rPr>
              <a:t>:</a:t>
            </a:r>
            <a:r>
              <a:rPr lang="zh-CN" altLang="en-US">
                <a:ea typeface="宋体" pitchFamily="2" charset="-122"/>
              </a:rPr>
              <a:t>用于计算两个“日期”</a:t>
            </a:r>
            <a:r>
              <a:rPr lang="zh-CN" altLang="en-US" smtClean="0">
                <a:ea typeface="宋体" pitchFamily="2" charset="-122"/>
              </a:rPr>
              <a:t>间隔，以年、月、日衡量</a:t>
            </a: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7705690"/>
              </p:ext>
            </p:extLst>
          </p:nvPr>
        </p:nvGraphicFramePr>
        <p:xfrm>
          <a:off x="107504" y="3114022"/>
          <a:ext cx="8928992" cy="26912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80319"/>
                <a:gridCol w="4548673"/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2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between(LocalDate start,LocalDate end)</a:t>
                      </a:r>
                      <a:endParaRPr lang="zh-CN" sz="2000" kern="100">
                        <a:solidFill>
                          <a:srgbClr val="FFFF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静态方法</a:t>
                      </a:r>
                      <a:r>
                        <a:rPr lang="zh-CN" sz="16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zh-CN" altLang="en-US" sz="16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altLang="zh-CN" sz="16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Period</a:t>
                      </a:r>
                      <a:r>
                        <a:rPr lang="zh-CN" altLang="en-US" sz="1600" kern="10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对象，表示两个本地日期的间隔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72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getYears()/getMonths()/getDays()</a:t>
                      </a:r>
                      <a:endParaRPr lang="zh-CN" sz="2000" kern="100">
                        <a:solidFill>
                          <a:srgbClr val="FFC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返回此期间的年数、月数、天数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120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withYears(int years)/withMonths(int months)/withDays(int</a:t>
                      </a:r>
                      <a:r>
                        <a:rPr lang="en-US" altLang="zh-CN" sz="2000" kern="100" baseline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days)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返回设置间隔指定年、月、日数以后的</a:t>
                      </a:r>
                      <a:r>
                        <a:rPr lang="en-US" altLang="zh-CN" sz="16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Period</a:t>
                      </a:r>
                      <a:r>
                        <a:rPr lang="zh-CN" altLang="en-US" sz="16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4059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1822" y="76470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b="1" smtClean="0">
                <a:ea typeface="宋体" pitchFamily="2" charset="-122"/>
              </a:rPr>
              <a:t>13.3.6 </a:t>
            </a:r>
            <a:r>
              <a:rPr lang="zh-CN" altLang="en-US" b="1" smtClean="0">
                <a:ea typeface="宋体" pitchFamily="2" charset="-122"/>
              </a:rPr>
              <a:t>日期时间校正器</a:t>
            </a:r>
            <a:endParaRPr lang="zh-CN" altLang="en-US" b="1">
              <a:latin typeface="+mn-lt"/>
              <a:ea typeface="宋体" pitchFamily="2" charset="-122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522" y="1700808"/>
            <a:ext cx="7696200" cy="43971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smtClean="0">
                <a:solidFill>
                  <a:srgbClr val="0000FF"/>
                </a:solidFill>
                <a:ea typeface="宋体" pitchFamily="2" charset="-122"/>
              </a:rPr>
              <a:t>TemporalAdjuster : </a:t>
            </a:r>
            <a:r>
              <a:rPr lang="zh-CN" altLang="en-US" sz="2400" smtClean="0">
                <a:solidFill>
                  <a:srgbClr val="0000FF"/>
                </a:solidFill>
                <a:ea typeface="宋体" pitchFamily="2" charset="-122"/>
              </a:rPr>
              <a:t>时间校正器。</a:t>
            </a:r>
            <a:r>
              <a:rPr lang="zh-CN" altLang="en-US" sz="2400" smtClean="0">
                <a:ea typeface="宋体" pitchFamily="2" charset="-122"/>
              </a:rPr>
              <a:t>有时我们可能需要获取例如：将日期调整到“下一个工作日”等操作。</a:t>
            </a:r>
            <a:endParaRPr lang="en-US" altLang="zh-CN" sz="2400" smtClean="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smtClean="0">
                <a:solidFill>
                  <a:srgbClr val="0000FF"/>
                </a:solidFill>
                <a:ea typeface="宋体" pitchFamily="2" charset="-122"/>
              </a:rPr>
              <a:t>TemporalAdjuster</a:t>
            </a:r>
            <a:r>
              <a:rPr lang="en-US" altLang="zh-CN" sz="2400" smtClean="0">
                <a:solidFill>
                  <a:srgbClr val="FF0000"/>
                </a:solidFill>
                <a:ea typeface="宋体" pitchFamily="2" charset="-122"/>
              </a:rPr>
              <a:t>s </a:t>
            </a:r>
            <a:r>
              <a:rPr lang="en-US" altLang="zh-CN" sz="2400" smtClean="0">
                <a:ea typeface="宋体" pitchFamily="2" charset="-122"/>
              </a:rPr>
              <a:t>: </a:t>
            </a:r>
            <a:r>
              <a:rPr lang="zh-CN" altLang="en-US" sz="2400" smtClean="0">
                <a:ea typeface="宋体" pitchFamily="2" charset="-122"/>
              </a:rPr>
              <a:t>该类通过静态方法</a:t>
            </a:r>
            <a:r>
              <a:rPr lang="en-US" altLang="zh-CN" sz="2400" smtClean="0">
                <a:ea typeface="宋体" pitchFamily="2" charset="-122"/>
              </a:rPr>
              <a:t>(firstDayOfXxx()/lastDayOfXxx()/nextXxx())</a:t>
            </a:r>
            <a:r>
              <a:rPr lang="zh-CN" altLang="en-US" sz="2400" smtClean="0">
                <a:ea typeface="宋体" pitchFamily="2" charset="-122"/>
              </a:rPr>
              <a:t>提供了大量的常用 </a:t>
            </a:r>
            <a:r>
              <a:rPr lang="en-US" altLang="zh-CN" sz="2400">
                <a:ea typeface="宋体" pitchFamily="2" charset="-122"/>
              </a:rPr>
              <a:t>TemporalAdjuster </a:t>
            </a:r>
            <a:r>
              <a:rPr lang="zh-CN" altLang="en-US" sz="2400" smtClean="0">
                <a:ea typeface="宋体" pitchFamily="2" charset="-122"/>
              </a:rPr>
              <a:t>的实现。</a:t>
            </a:r>
            <a:endParaRPr lang="en-US" altLang="zh-CN" sz="240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ea typeface="宋体" pitchFamily="2" charset="-122"/>
              </a:rPr>
              <a:t>例如获取下个周日：</a:t>
            </a:r>
            <a:endParaRPr lang="en-US" altLang="zh-CN" sz="2400" smtClean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smtClean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530" y="5455265"/>
            <a:ext cx="6854185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484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46856" y="843552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b="1" smtClean="0">
                <a:latin typeface="+mn-lt"/>
                <a:ea typeface="宋体" pitchFamily="2" charset="-122"/>
              </a:rPr>
              <a:t>13.3.7 </a:t>
            </a:r>
            <a:r>
              <a:rPr lang="zh-CN" altLang="en-US" b="1" smtClean="0">
                <a:latin typeface="+mn-lt"/>
                <a:ea typeface="宋体" pitchFamily="2" charset="-122"/>
              </a:rPr>
              <a:t>格式化与解析日期</a:t>
            </a:r>
            <a:r>
              <a:rPr lang="zh-CN" altLang="en-US" b="1">
                <a:latin typeface="+mn-lt"/>
                <a:ea typeface="宋体" pitchFamily="2" charset="-122"/>
              </a:rPr>
              <a:t>或</a:t>
            </a:r>
            <a:r>
              <a:rPr lang="zh-CN" altLang="en-US" b="1" smtClean="0">
                <a:latin typeface="+mn-lt"/>
                <a:ea typeface="宋体" pitchFamily="2" charset="-122"/>
              </a:rPr>
              <a:t>时间</a:t>
            </a:r>
            <a:endParaRPr lang="zh-CN" altLang="en-US" b="1">
              <a:latin typeface="+mn-lt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520" y="1624110"/>
            <a:ext cx="8640960" cy="4397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buFont typeface="Arial" pitchFamily="34" charset="0"/>
              <a:buNone/>
            </a:pP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</a:rPr>
              <a:t>java.time.format.DateTimeFormatter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类：该类提供了三种格式化方法：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预定</a:t>
            </a:r>
            <a:r>
              <a:rPr lang="zh-CN" altLang="en-US" sz="2400" dirty="0" smtClean="0">
                <a:ea typeface="宋体" pitchFamily="2" charset="-122"/>
              </a:rPr>
              <a:t>义的标准格式。如：</a:t>
            </a:r>
            <a:r>
              <a:rPr lang="en-US" altLang="zh-CN" sz="2200" dirty="0" smtClean="0">
                <a:ea typeface="宋体" pitchFamily="2" charset="-122"/>
              </a:rPr>
              <a:t>ISO_LOCAL_DATE_TIME;ISO_LOCAL_DATE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本地化</a:t>
            </a:r>
            <a:r>
              <a:rPr lang="zh-CN" altLang="en-US" sz="2400" dirty="0" smtClean="0">
                <a:ea typeface="宋体" pitchFamily="2" charset="-122"/>
              </a:rPr>
              <a:t>相关的格式。如：</a:t>
            </a:r>
            <a:r>
              <a:rPr lang="en-US" altLang="zh-CN" sz="2400" dirty="0" err="1" smtClean="0"/>
              <a:t>ofLocalizedDate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FormatStyle.FULL</a:t>
            </a:r>
            <a:r>
              <a:rPr lang="en-US" altLang="zh-CN" sz="2400" dirty="0" smtClean="0"/>
              <a:t>)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itchFamily="2" charset="-122"/>
              </a:rPr>
              <a:t>自定义的格式。如：</a:t>
            </a:r>
            <a:r>
              <a:rPr lang="en-US" altLang="zh-CN" sz="2400" dirty="0" err="1" smtClean="0">
                <a:ea typeface="宋体" pitchFamily="2" charset="-122"/>
              </a:rPr>
              <a:t>ofPattern</a:t>
            </a:r>
            <a:r>
              <a:rPr lang="en-US" altLang="zh-CN" sz="2400" dirty="0" smtClean="0">
                <a:ea typeface="宋体" pitchFamily="2" charset="-122"/>
              </a:rPr>
              <a:t>(“</a:t>
            </a:r>
            <a:r>
              <a:rPr lang="en-US" altLang="zh-CN" sz="2400" dirty="0" err="1" smtClean="0">
                <a:ea typeface="宋体" pitchFamily="2" charset="-122"/>
              </a:rPr>
              <a:t>yyyy</a:t>
            </a:r>
            <a:r>
              <a:rPr lang="en-US" altLang="zh-CN" sz="2400" dirty="0" smtClean="0">
                <a:ea typeface="宋体" pitchFamily="2" charset="-122"/>
              </a:rPr>
              <a:t>-MM-</a:t>
            </a:r>
            <a:r>
              <a:rPr lang="en-US" altLang="zh-CN" sz="2400" dirty="0" err="1" smtClean="0">
                <a:ea typeface="宋体" pitchFamily="2" charset="-122"/>
              </a:rPr>
              <a:t>dd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 err="1" smtClean="0">
                <a:ea typeface="宋体" pitchFamily="2" charset="-122"/>
              </a:rPr>
              <a:t>hh:mm:ss</a:t>
            </a:r>
            <a:r>
              <a:rPr lang="en-US" altLang="zh-CN" sz="2400" dirty="0" smtClean="0">
                <a:ea typeface="宋体" pitchFamily="2" charset="-122"/>
              </a:rPr>
              <a:t> E”)</a:t>
            </a: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57574924"/>
              </p:ext>
            </p:extLst>
          </p:nvPr>
        </p:nvGraphicFramePr>
        <p:xfrm>
          <a:off x="107504" y="4005064"/>
          <a:ext cx="8928992" cy="216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80319"/>
                <a:gridCol w="4548673"/>
              </a:tblGrid>
              <a:tr h="648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+mn-lt"/>
                          <a:ea typeface="宋体" panose="02010600030101010101" pitchFamily="2" charset="-122"/>
                        </a:rPr>
                        <a:t>方法</a:t>
                      </a:r>
                      <a:endParaRPr lang="zh-CN" sz="2000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lt"/>
                          <a:ea typeface="宋体" panose="02010600030101010101" pitchFamily="2" charset="-122"/>
                        </a:rPr>
                        <a:t>描述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ofPattern(String</a:t>
                      </a:r>
                      <a:r>
                        <a:rPr lang="en-US" altLang="zh-CN" sz="2000" kern="100" baseline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pattern)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静态方法，返回一个指定字符串格式的</a:t>
                      </a:r>
                      <a:r>
                        <a:rPr lang="en-US" altLang="zh-CN" sz="16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DateTimeFormatter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format(TemporalAccessor</a:t>
                      </a:r>
                      <a:r>
                        <a:rPr lang="en-US" altLang="zh-CN" sz="2000" kern="100" baseline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t)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格式化一个日期、时间，返回字符串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parse(CharSequence</a:t>
                      </a:r>
                      <a:r>
                        <a:rPr lang="en-US" altLang="zh-CN" sz="2000" kern="100" baseline="0" smtClean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text)</a:t>
                      </a:r>
                      <a:endParaRPr lang="zh-CN" sz="20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smtClean="0"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将指定格式的字符序列解析为一个日期、时间</a:t>
                      </a:r>
                      <a:endParaRPr lang="zh-CN" sz="1600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52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982" y="1655949"/>
            <a:ext cx="8429684" cy="1928826"/>
          </a:xfrm>
        </p:spPr>
      </p:pic>
      <p:sp>
        <p:nvSpPr>
          <p:cNvPr id="4" name="TextBox 3"/>
          <p:cNvSpPr txBox="1"/>
          <p:nvPr/>
        </p:nvSpPr>
        <p:spPr>
          <a:xfrm>
            <a:off x="304982" y="2232013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13-4 JDK8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中的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Optional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类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1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5445418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13.4 Optional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类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512" y="1340768"/>
            <a:ext cx="8784976" cy="5304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400" dirty="0" smtClean="0">
                <a:ea typeface="宋体" panose="02010600030101010101" pitchFamily="2" charset="-122"/>
              </a:rPr>
              <a:t>         到目前为止，</a:t>
            </a:r>
            <a:r>
              <a:rPr lang="zh-CN" altLang="en-US" sz="2400" dirty="0">
                <a:ea typeface="宋体" panose="02010600030101010101" pitchFamily="2" charset="-122"/>
              </a:rPr>
              <a:t>臭名昭著的空指针异常是导致</a:t>
            </a:r>
            <a:r>
              <a:rPr lang="en-US" altLang="zh-CN" sz="2400" dirty="0">
                <a:ea typeface="宋体" panose="02010600030101010101" pitchFamily="2" charset="-122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</a:rPr>
              <a:t>应用程序失败的最常见原因。以前，为了解决空指针异常，</a:t>
            </a:r>
            <a:r>
              <a:rPr lang="en-US" altLang="zh-CN" sz="2400" dirty="0">
                <a:ea typeface="宋体" panose="02010600030101010101" pitchFamily="2" charset="-122"/>
              </a:rPr>
              <a:t>Google</a:t>
            </a:r>
            <a:r>
              <a:rPr lang="zh-CN" altLang="en-US" sz="2400" dirty="0">
                <a:ea typeface="宋体" panose="02010600030101010101" pitchFamily="2" charset="-122"/>
              </a:rPr>
              <a:t>公司著名的</a:t>
            </a:r>
            <a:r>
              <a:rPr lang="en-US" altLang="zh-CN" sz="2400" dirty="0">
                <a:ea typeface="宋体" panose="02010600030101010101" pitchFamily="2" charset="-122"/>
              </a:rPr>
              <a:t>Guava</a:t>
            </a:r>
            <a:r>
              <a:rPr lang="zh-CN" altLang="en-US" sz="2400" dirty="0">
                <a:ea typeface="宋体" panose="02010600030101010101" pitchFamily="2" charset="-122"/>
              </a:rPr>
              <a:t>项目引入了</a:t>
            </a:r>
            <a:r>
              <a:rPr lang="en-US" altLang="zh-CN" sz="2400" dirty="0">
                <a:ea typeface="宋体" panose="02010600030101010101" pitchFamily="2" charset="-122"/>
              </a:rPr>
              <a:t>Optional</a:t>
            </a:r>
            <a:r>
              <a:rPr lang="zh-CN" altLang="en-US" sz="2400" dirty="0">
                <a:ea typeface="宋体" panose="02010600030101010101" pitchFamily="2" charset="-122"/>
              </a:rPr>
              <a:t>类，</a:t>
            </a:r>
            <a:r>
              <a:rPr lang="en-US" altLang="zh-CN" sz="2400" dirty="0">
                <a:ea typeface="宋体" panose="02010600030101010101" pitchFamily="2" charset="-122"/>
              </a:rPr>
              <a:t>Guava</a:t>
            </a:r>
            <a:r>
              <a:rPr lang="zh-CN" altLang="en-US" sz="2400" dirty="0">
                <a:ea typeface="宋体" panose="02010600030101010101" pitchFamily="2" charset="-122"/>
              </a:rPr>
              <a:t>通过使用检查空值的方式来防止代码污染，它鼓励程序员写更干净的代码。受到</a:t>
            </a:r>
            <a:r>
              <a:rPr lang="en-US" altLang="zh-CN" sz="2400" dirty="0">
                <a:ea typeface="宋体" panose="02010600030101010101" pitchFamily="2" charset="-122"/>
              </a:rPr>
              <a:t>Google Guava</a:t>
            </a:r>
            <a:r>
              <a:rPr lang="zh-CN" altLang="en-US" sz="2400" dirty="0">
                <a:ea typeface="宋体" panose="02010600030101010101" pitchFamily="2" charset="-122"/>
              </a:rPr>
              <a:t>的启发，</a:t>
            </a:r>
            <a:r>
              <a:rPr lang="en-US" altLang="zh-CN" sz="2400" dirty="0">
                <a:ea typeface="宋体" panose="02010600030101010101" pitchFamily="2" charset="-122"/>
              </a:rPr>
              <a:t>Optional</a:t>
            </a:r>
            <a:r>
              <a:rPr lang="zh-CN" altLang="en-US" sz="2400" dirty="0">
                <a:ea typeface="宋体" panose="02010600030101010101" pitchFamily="2" charset="-122"/>
              </a:rPr>
              <a:t>类已经成为</a:t>
            </a:r>
            <a:r>
              <a:rPr lang="en-US" altLang="zh-CN" sz="2400" dirty="0">
                <a:ea typeface="宋体" panose="02010600030101010101" pitchFamily="2" charset="-122"/>
              </a:rPr>
              <a:t>Java 8</a:t>
            </a:r>
            <a:r>
              <a:rPr lang="zh-CN" altLang="en-US" sz="2400" dirty="0">
                <a:ea typeface="宋体" panose="02010600030101010101" pitchFamily="2" charset="-122"/>
              </a:rPr>
              <a:t>类库的一部分</a:t>
            </a:r>
            <a:r>
              <a:rPr lang="zh-CN" altLang="en-US" sz="2400" dirty="0" smtClean="0"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        Optional</a:t>
            </a:r>
            <a:r>
              <a:rPr lang="zh-CN" altLang="en-US" sz="2400" dirty="0">
                <a:ea typeface="宋体" panose="02010600030101010101" pitchFamily="2" charset="-122"/>
              </a:rPr>
              <a:t>实际上是个容器：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它可以保存类型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的值，或者仅仅保存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null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。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Optional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提供很多有用的方法，这样我们就不用显式进行空值检测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Optional</a:t>
            </a:r>
            <a:r>
              <a:rPr lang="zh-CN" altLang="en-US" sz="2400" dirty="0">
                <a:ea typeface="宋体" panose="02010600030101010101" pitchFamily="2" charset="-122"/>
              </a:rPr>
              <a:t>类的</a:t>
            </a:r>
            <a:r>
              <a:rPr lang="en-US" altLang="zh-CN" sz="2400" dirty="0" err="1">
                <a:ea typeface="宋体" panose="02010600030101010101" pitchFamily="2" charset="-122"/>
              </a:rPr>
              <a:t>Javadoc</a:t>
            </a:r>
            <a:r>
              <a:rPr lang="zh-CN" altLang="en-US" sz="2400" dirty="0">
                <a:ea typeface="宋体" panose="02010600030101010101" pitchFamily="2" charset="-122"/>
              </a:rPr>
              <a:t>描述如下</a:t>
            </a:r>
            <a:r>
              <a:rPr lang="zh-CN" altLang="en-US" sz="2400" dirty="0" smtClean="0">
                <a:ea typeface="宋体" panose="02010600030101010101" pitchFamily="2" charset="-122"/>
              </a:rPr>
              <a:t>：这</a:t>
            </a:r>
            <a:r>
              <a:rPr lang="zh-CN" altLang="en-US" sz="2400" dirty="0">
                <a:ea typeface="宋体" panose="02010600030101010101" pitchFamily="2" charset="-122"/>
              </a:rPr>
              <a:t>是一个可以为</a:t>
            </a:r>
            <a:r>
              <a:rPr lang="en-US" altLang="zh-CN" sz="2400" dirty="0">
                <a:ea typeface="宋体" panose="02010600030101010101" pitchFamily="2" charset="-122"/>
              </a:rPr>
              <a:t>null</a:t>
            </a:r>
            <a:r>
              <a:rPr lang="zh-CN" altLang="en-US" sz="2400" dirty="0">
                <a:ea typeface="宋体" panose="02010600030101010101" pitchFamily="2" charset="-122"/>
              </a:rPr>
              <a:t>的容器对象。如果值存在则</a:t>
            </a:r>
            <a:r>
              <a:rPr lang="en-US" altLang="zh-CN" sz="2400" dirty="0" err="1">
                <a:ea typeface="宋体" panose="02010600030101010101" pitchFamily="2" charset="-122"/>
              </a:rPr>
              <a:t>isPresent</a:t>
            </a:r>
            <a:r>
              <a:rPr lang="en-US" altLang="zh-CN" sz="2400" dirty="0"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ea typeface="宋体" panose="02010600030101010101" pitchFamily="2" charset="-122"/>
              </a:rPr>
              <a:t>方法会返回</a:t>
            </a:r>
            <a:r>
              <a:rPr lang="en-US" altLang="zh-CN" sz="2400" dirty="0">
                <a:ea typeface="宋体" panose="02010600030101010101" pitchFamily="2" charset="-122"/>
              </a:rPr>
              <a:t>true</a:t>
            </a:r>
            <a:r>
              <a:rPr lang="zh-CN" altLang="en-US" sz="2400" dirty="0">
                <a:ea typeface="宋体" panose="02010600030101010101" pitchFamily="2" charset="-122"/>
              </a:rPr>
              <a:t>，调用</a:t>
            </a:r>
            <a:r>
              <a:rPr lang="en-US" altLang="zh-CN" sz="2400" dirty="0">
                <a:ea typeface="宋体" panose="02010600030101010101" pitchFamily="2" charset="-122"/>
              </a:rPr>
              <a:t>get()</a:t>
            </a:r>
            <a:r>
              <a:rPr lang="zh-CN" altLang="en-US" sz="2400" dirty="0">
                <a:ea typeface="宋体" panose="02010600030101010101" pitchFamily="2" charset="-122"/>
              </a:rPr>
              <a:t>方法会返回该对象</a:t>
            </a:r>
            <a:r>
              <a:rPr lang="zh-CN" altLang="en-US" sz="2400" dirty="0" smtClean="0">
                <a:ea typeface="宋体" panose="02010600030101010101" pitchFamily="2" charset="-122"/>
              </a:rPr>
              <a:t>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497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548680"/>
            <a:ext cx="5445418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13.4 Optional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类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512" y="1236330"/>
            <a:ext cx="8892480" cy="514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Optional&lt;T&gt; </a:t>
            </a:r>
            <a:r>
              <a:rPr lang="zh-CN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类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java.util.Optional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zh-CN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是一个容器类，代表一个值存在或不</a:t>
            </a:r>
            <a:r>
              <a:rPr lang="zh-CN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存在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原来用 </a:t>
            </a: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null </a:t>
            </a:r>
            <a:r>
              <a:rPr lang="zh-CN" altLang="en-US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表示一个值不存在，现在 </a:t>
            </a: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Optional </a:t>
            </a:r>
            <a:r>
              <a:rPr lang="zh-CN" altLang="en-US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可以更好的表达这个概念。并且</a:t>
            </a:r>
            <a:r>
              <a:rPr lang="zh-CN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可以避免空指针异常</a:t>
            </a:r>
            <a:r>
              <a:rPr lang="zh-CN" altLang="en-US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zh-CN" altLang="en-US" b="1" dirty="0" smtClean="0">
                <a:ea typeface="宋体" panose="02010600030101010101" pitchFamily="2" charset="-122"/>
              </a:rPr>
              <a:t>常用方法：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Optional.empty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() : </a:t>
            </a:r>
            <a:r>
              <a:rPr lang="zh-CN" altLang="en-US" dirty="0" smtClean="0">
                <a:solidFill>
                  <a:srgbClr val="0000FF"/>
                </a:solidFill>
                <a:ea typeface="宋体" panose="02010600030101010101" pitchFamily="2" charset="-122"/>
              </a:rPr>
              <a:t>创建一个空的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Optional </a:t>
            </a:r>
            <a:r>
              <a:rPr lang="zh-CN" altLang="en-US" dirty="0" smtClean="0">
                <a:solidFill>
                  <a:srgbClr val="0000FF"/>
                </a:solidFill>
                <a:ea typeface="宋体" panose="02010600030101010101" pitchFamily="2" charset="-122"/>
              </a:rPr>
              <a:t>实例</a:t>
            </a:r>
            <a:endParaRPr lang="en-US" altLang="zh-CN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 err="1" smtClean="0">
                <a:ea typeface="宋体" panose="02010600030101010101" pitchFamily="2" charset="-122"/>
              </a:rPr>
              <a:t>Optional.of</a:t>
            </a:r>
            <a:r>
              <a:rPr lang="en-US" altLang="zh-CN" dirty="0" smtClean="0">
                <a:ea typeface="宋体" panose="02010600030101010101" pitchFamily="2" charset="-122"/>
              </a:rPr>
              <a:t>(T </a:t>
            </a:r>
            <a:r>
              <a:rPr lang="en-US" altLang="zh-CN" dirty="0" err="1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) : </a:t>
            </a:r>
            <a:r>
              <a:rPr lang="zh-CN" altLang="en-US" dirty="0">
                <a:ea typeface="宋体" panose="02010600030101010101" pitchFamily="2" charset="-122"/>
              </a:rPr>
              <a:t>创建一个 </a:t>
            </a:r>
            <a:r>
              <a:rPr lang="en-US" altLang="zh-CN" dirty="0">
                <a:ea typeface="宋体" panose="02010600030101010101" pitchFamily="2" charset="-122"/>
              </a:rPr>
              <a:t>Optional </a:t>
            </a:r>
            <a:r>
              <a:rPr lang="zh-CN" altLang="en-US" dirty="0" smtClean="0">
                <a:ea typeface="宋体" panose="02010600030101010101" pitchFamily="2" charset="-122"/>
              </a:rPr>
              <a:t>实例</a:t>
            </a:r>
            <a:endParaRPr lang="en-US" altLang="zh-CN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Optional.ofNullable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(T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):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若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t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不为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null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创建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Optional 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实例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否则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创建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空实例</a:t>
            </a:r>
            <a:endParaRPr lang="en-US" altLang="zh-CN" b="1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isPresent</a:t>
            </a:r>
            <a:r>
              <a:rPr lang="en-US" altLang="zh-CN" dirty="0">
                <a:ea typeface="宋体" panose="02010600030101010101" pitchFamily="2" charset="-122"/>
              </a:rPr>
              <a:t>() : </a:t>
            </a:r>
            <a:r>
              <a:rPr lang="zh-CN" altLang="en-US" dirty="0">
                <a:ea typeface="宋体" panose="02010600030101010101" pitchFamily="2" charset="-122"/>
              </a:rPr>
              <a:t>判断是否包含值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T get(): </a:t>
            </a:r>
            <a:r>
              <a:rPr lang="zh-CN" altLang="en-US" dirty="0" smtClean="0">
                <a:ea typeface="宋体" panose="02010600030101010101" pitchFamily="2" charset="-122"/>
              </a:rPr>
              <a:t>如果调用对象包含值，返回该值，否则抛异常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orElse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(T </a:t>
            </a:r>
            <a:r>
              <a:rPr lang="en-US" altLang="zh-CN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) :  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如果调用对象包含值，返回该值，否则返回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</a:p>
          <a:p>
            <a:pPr>
              <a:lnSpc>
                <a:spcPts val="31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orElseGet</a:t>
            </a:r>
            <a:r>
              <a:rPr lang="en-US" altLang="zh-CN" dirty="0">
                <a:ea typeface="宋体" panose="02010600030101010101" pitchFamily="2" charset="-122"/>
              </a:rPr>
              <a:t>(Supplier s) :</a:t>
            </a:r>
            <a:r>
              <a:rPr lang="zh-CN" altLang="en-US" dirty="0">
                <a:ea typeface="宋体" panose="02010600030101010101" pitchFamily="2" charset="-122"/>
              </a:rPr>
              <a:t>如果调用对象包含值，返回该值，否则返回 </a:t>
            </a:r>
            <a:r>
              <a:rPr lang="en-US" altLang="zh-CN" dirty="0">
                <a:ea typeface="宋体" panose="02010600030101010101" pitchFamily="2" charset="-122"/>
              </a:rPr>
              <a:t>s </a:t>
            </a:r>
            <a:r>
              <a:rPr lang="zh-CN" altLang="en-US" dirty="0">
                <a:ea typeface="宋体" panose="02010600030101010101" pitchFamily="2" charset="-122"/>
              </a:rPr>
              <a:t>获取的值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>
                <a:ea typeface="宋体" panose="02010600030101010101" pitchFamily="2" charset="-122"/>
              </a:rPr>
              <a:t>map(Function f</a:t>
            </a:r>
            <a:r>
              <a:rPr lang="en-US" altLang="zh-CN" dirty="0" smtClean="0">
                <a:ea typeface="宋体" panose="02010600030101010101" pitchFamily="2" charset="-122"/>
              </a:rPr>
              <a:t>): </a:t>
            </a:r>
            <a:r>
              <a:rPr lang="zh-CN" altLang="en-US" sz="1700" dirty="0" smtClean="0">
                <a:ea typeface="宋体" panose="02010600030101010101" pitchFamily="2" charset="-122"/>
              </a:rPr>
              <a:t>如果有值对其处理，并返回处理后的</a:t>
            </a:r>
            <a:r>
              <a:rPr lang="en-US" altLang="zh-CN" sz="1700" dirty="0" smtClean="0">
                <a:ea typeface="宋体" panose="02010600030101010101" pitchFamily="2" charset="-122"/>
              </a:rPr>
              <a:t>Optional</a:t>
            </a:r>
            <a:r>
              <a:rPr lang="zh-CN" altLang="en-US" sz="1700" dirty="0" smtClean="0">
                <a:ea typeface="宋体" panose="02010600030101010101" pitchFamily="2" charset="-122"/>
              </a:rPr>
              <a:t>，否则返回 </a:t>
            </a:r>
            <a:r>
              <a:rPr lang="en-US" altLang="zh-CN" sz="1700" dirty="0" err="1" smtClean="0">
                <a:ea typeface="宋体" panose="02010600030101010101" pitchFamily="2" charset="-122"/>
              </a:rPr>
              <a:t>Optional.empty</a:t>
            </a:r>
            <a:r>
              <a:rPr lang="en-US" altLang="zh-CN" sz="1700" dirty="0" smtClean="0">
                <a:ea typeface="宋体" panose="02010600030101010101" pitchFamily="2" charset="-122"/>
              </a:rPr>
              <a:t>()</a:t>
            </a:r>
            <a:endParaRPr lang="en-US" altLang="zh-CN" sz="1700" dirty="0">
              <a:ea typeface="宋体" panose="02010600030101010101" pitchFamily="2" charset="-122"/>
            </a:endParaRPr>
          </a:p>
          <a:p>
            <a:pPr>
              <a:lnSpc>
                <a:spcPts val="31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flatMap</a:t>
            </a:r>
            <a:r>
              <a:rPr lang="en-US" altLang="zh-CN" dirty="0">
                <a:ea typeface="宋体" panose="02010600030101010101" pitchFamily="2" charset="-122"/>
              </a:rPr>
              <a:t>(Function </a:t>
            </a:r>
            <a:r>
              <a:rPr lang="en-US" altLang="zh-CN" dirty="0" err="1" smtClean="0">
                <a:ea typeface="宋体" panose="02010600030101010101" pitchFamily="2" charset="-122"/>
              </a:rPr>
              <a:t>mapper</a:t>
            </a:r>
            <a:r>
              <a:rPr lang="en-US" altLang="zh-CN" dirty="0" smtClean="0">
                <a:ea typeface="宋体" panose="02010600030101010101" pitchFamily="2" charset="-122"/>
              </a:rPr>
              <a:t>):</a:t>
            </a:r>
            <a:r>
              <a:rPr lang="zh-CN" altLang="en-US" dirty="0" smtClean="0">
                <a:ea typeface="宋体" panose="02010600030101010101" pitchFamily="2" charset="-122"/>
              </a:rPr>
              <a:t>与 </a:t>
            </a:r>
            <a:r>
              <a:rPr lang="en-US" altLang="zh-CN" dirty="0" smtClean="0">
                <a:ea typeface="宋体" panose="02010600030101010101" pitchFamily="2" charset="-122"/>
              </a:rPr>
              <a:t>map </a:t>
            </a:r>
            <a:r>
              <a:rPr lang="zh-CN" altLang="en-US" dirty="0" smtClean="0">
                <a:ea typeface="宋体" panose="02010600030101010101" pitchFamily="2" charset="-122"/>
              </a:rPr>
              <a:t>类似，要求返回值必须是</a:t>
            </a:r>
            <a:r>
              <a:rPr lang="en-US" altLang="zh-CN" dirty="0" smtClean="0">
                <a:ea typeface="宋体" panose="02010600030101010101" pitchFamily="2" charset="-122"/>
              </a:rPr>
              <a:t>Optional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81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13-5 Math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类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53509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694437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ea typeface="宋体" pitchFamily="2" charset="-122"/>
                <a:cs typeface="Times New Roman" pitchFamily="18" charset="0"/>
              </a:rPr>
              <a:t>13.5 Math</a:t>
            </a: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11736" y="1412776"/>
            <a:ext cx="864096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lt"/>
                <a:cs typeface="Times New Roman" pitchFamily="18" charset="0"/>
              </a:rPr>
              <a:t>java.lang.Math提供了一系列静态方法用于科学计算；其方法的参数和返回值类型一般为double型。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abs     绝对值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acos,asin,atan,cos,sin,</a:t>
            </a: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cs typeface="Times New Roman" pitchFamily="18" charset="0"/>
              </a:rPr>
              <a:t>tan  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三角函数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sqrt     平方根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pow(double a,doble b)     a的b次幂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log    自然对数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exp    e为底指数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max(double a,double b)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min(double a,double b)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random()      返回0.0到1.0的随机数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long round(double a)     double</a:t>
            </a: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cs typeface="Times New Roman" pitchFamily="18" charset="0"/>
              </a:rPr>
              <a:t>型数据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a转换为long型（四舍五入）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toDegrees(double angrad)     弧度—&gt;角度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toRadians(double angdeg)     角度—&gt;</a:t>
            </a: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cs typeface="Times New Roman" pitchFamily="18" charset="0"/>
              </a:rPr>
              <a:t>弧度</a:t>
            </a:r>
            <a:endParaRPr lang="zh-CN" altLang="en-US" sz="2400" b="1" dirty="0">
              <a:solidFill>
                <a:srgbClr val="C00000"/>
              </a:solidFill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26946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0877" y="1916832"/>
            <a:ext cx="767719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9872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124744"/>
            <a:ext cx="842493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字符串转换成基本数据类型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通过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包装类的构造器实现：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new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Integer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(“12”);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通过包装类的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parseXxx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(String s)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静态方法：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Float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 =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Float.parseFloat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(“12.1”);</a:t>
            </a:r>
          </a:p>
          <a:p>
            <a:pPr lvl="1">
              <a:spcBef>
                <a:spcPct val="50000"/>
              </a:spcBef>
            </a:pP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基本数据类型转换成字符串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调用字符串重载的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valueOf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fstr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String.valueOf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(2.34f);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更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直接的方式：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intStr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5 + “”</a:t>
            </a:r>
          </a:p>
        </p:txBody>
      </p:sp>
    </p:spTree>
    <p:extLst>
      <p:ext uri="{BB962C8B-B14F-4D97-AF65-F5344CB8AC3E}">
        <p14:creationId xmlns="" xmlns:p14="http://schemas.microsoft.com/office/powerpoint/2010/main" val="41452254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13-6 BigInteger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与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BigDecimal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类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53509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620688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ea typeface="宋体" pitchFamily="2" charset="-122"/>
                <a:cs typeface="Times New Roman" pitchFamily="18" charset="0"/>
              </a:rPr>
              <a:t>13.6 BigInteger</a:t>
            </a: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323528" y="1267019"/>
                <a:ext cx="8568952" cy="5297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ea typeface="宋体" pitchFamily="2" charset="-122"/>
                    <a:cs typeface="Times New Roman" pitchFamily="18" charset="0"/>
                  </a:rPr>
                  <a:t>Integer</a:t>
                </a:r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类作为</a:t>
                </a:r>
                <a:r>
                  <a:rPr lang="en-US" altLang="zh-CN" sz="2400" dirty="0" err="1" smtClean="0">
                    <a:ea typeface="宋体" pitchFamily="2" charset="-122"/>
                    <a:cs typeface="Times New Roman" pitchFamily="18" charset="0"/>
                  </a:rPr>
                  <a:t>int</a:t>
                </a:r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的包装类，能存储的最大整型值为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zh-CN" altLang="en-US" sz="2400">
                            <a:latin typeface="Cambria Math"/>
                          </a:rPr>
                          <m:t>31</m:t>
                        </m:r>
                      </m:sup>
                    </m:sSup>
                    <m:r>
                      <a:rPr lang="zh-CN" altLang="en-US" sz="2400">
                        <a:latin typeface="Cambria Math"/>
                      </a:rPr>
                      <m:t>−1</m:t>
                    </m:r>
                  </m:oMath>
                </a14:m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，</a:t>
                </a:r>
                <a:r>
                  <a:rPr lang="en-US" altLang="zh-CN" sz="2400" dirty="0" smtClean="0">
                    <a:ea typeface="宋体" pitchFamily="2" charset="-122"/>
                    <a:cs typeface="Times New Roman" pitchFamily="18" charset="0"/>
                  </a:rPr>
                  <a:t>BigInteger</a:t>
                </a:r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类</a:t>
                </a:r>
                <a:r>
                  <a:rPr lang="zh-CN" altLang="en-US" sz="2400" smtClean="0">
                    <a:ea typeface="宋体" pitchFamily="2" charset="-122"/>
                    <a:cs typeface="Times New Roman" pitchFamily="18" charset="0"/>
                  </a:rPr>
                  <a:t>的数值范围</a:t>
                </a:r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较</a:t>
                </a:r>
                <a:r>
                  <a:rPr lang="en-US" altLang="zh-CN" sz="2400" smtClean="0">
                    <a:ea typeface="宋体" pitchFamily="2" charset="-122"/>
                    <a:cs typeface="Times New Roman" pitchFamily="18" charset="0"/>
                  </a:rPr>
                  <a:t>Integer</a:t>
                </a:r>
                <a:r>
                  <a:rPr lang="zh-CN" altLang="en-US" sz="2400" smtClean="0">
                    <a:ea typeface="宋体" pitchFamily="2" charset="-122"/>
                    <a:cs typeface="Times New Roman" pitchFamily="18" charset="0"/>
                  </a:rPr>
                  <a:t>类、</a:t>
                </a:r>
                <a:r>
                  <a:rPr lang="en-US" altLang="zh-CN" sz="2400" smtClean="0">
                    <a:ea typeface="宋体" pitchFamily="2" charset="-122"/>
                    <a:cs typeface="Times New Roman" pitchFamily="18" charset="0"/>
                  </a:rPr>
                  <a:t>Long</a:t>
                </a:r>
                <a:r>
                  <a:rPr lang="zh-CN" altLang="en-US" sz="2400" smtClean="0">
                    <a:ea typeface="宋体" pitchFamily="2" charset="-122"/>
                    <a:cs typeface="Times New Roman" pitchFamily="18" charset="0"/>
                  </a:rPr>
                  <a:t>类的数值范围</a:t>
                </a:r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要大得多，可以支持任意精度的整数。</a:t>
                </a:r>
                <a:endParaRPr lang="en-US" altLang="zh-CN" sz="2400" dirty="0" smtClean="0">
                  <a:ea typeface="宋体" pitchFamily="2" charset="-122"/>
                  <a:cs typeface="Times New Roman" pitchFamily="18" charset="0"/>
                </a:endParaRPr>
              </a:p>
              <a:p>
                <a:pPr marL="457200" indent="-457200">
                  <a:buFont typeface="Wingdings" pitchFamily="2" charset="2"/>
                  <a:buChar char="l"/>
                </a:pPr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构造方法</a:t>
                </a:r>
                <a:endParaRPr lang="en-US" altLang="zh-CN" sz="2400" dirty="0" smtClean="0">
                  <a:ea typeface="宋体" pitchFamily="2" charset="-122"/>
                  <a:cs typeface="Times New Roman" pitchFamily="18" charset="0"/>
                </a:endParaRPr>
              </a:p>
              <a:p>
                <a:pPr marL="914400" lvl="1" indent="-457200">
                  <a:buFont typeface="Wingdings" pitchFamily="2" charset="2"/>
                  <a:buChar char="Ø"/>
                </a:pPr>
                <a:r>
                  <a:rPr lang="en-US" altLang="zh-CN" sz="2400" b="1" dirty="0"/>
                  <a:t>BigInteger</a:t>
                </a:r>
                <a:r>
                  <a:rPr lang="en-US" altLang="zh-CN" sz="2400" dirty="0"/>
                  <a:t>(String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l"/>
                </a:pPr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常用方法</a:t>
                </a:r>
                <a:endParaRPr lang="en-US" altLang="zh-CN" sz="2400" dirty="0" smtClean="0">
                  <a:ea typeface="宋体" pitchFamily="2" charset="-122"/>
                  <a:cs typeface="Times New Roman" pitchFamily="18" charset="0"/>
                </a:endParaRP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BigInteger </a:t>
                </a:r>
                <a:r>
                  <a:rPr lang="en-US" altLang="zh-CN" sz="2400" b="1" dirty="0"/>
                  <a:t>abs</a:t>
                </a:r>
                <a:r>
                  <a:rPr lang="en-US" altLang="zh-CN" sz="2400" dirty="0" smtClean="0"/>
                  <a:t>()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BigInteger </a:t>
                </a:r>
                <a:r>
                  <a:rPr lang="en-US" altLang="zh-CN" sz="2400" b="1" dirty="0"/>
                  <a:t>add</a:t>
                </a:r>
                <a:r>
                  <a:rPr lang="en-US" altLang="zh-CN" sz="2400" dirty="0"/>
                  <a:t>(BigInteger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BigInteger </a:t>
                </a:r>
                <a:r>
                  <a:rPr lang="en-US" altLang="zh-CN" sz="2400" b="1" dirty="0"/>
                  <a:t>subtract</a:t>
                </a:r>
                <a:r>
                  <a:rPr lang="en-US" altLang="zh-CN" sz="2400" dirty="0"/>
                  <a:t>(BigInteger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BigInteger </a:t>
                </a:r>
                <a:r>
                  <a:rPr lang="en-US" altLang="zh-CN" sz="2400" b="1" dirty="0"/>
                  <a:t>multiply</a:t>
                </a:r>
                <a:r>
                  <a:rPr lang="en-US" altLang="zh-CN" sz="2400" dirty="0"/>
                  <a:t>(BigInteger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BigInteger </a:t>
                </a:r>
                <a:r>
                  <a:rPr lang="en-US" altLang="zh-CN" sz="2400" b="1" dirty="0"/>
                  <a:t>divide</a:t>
                </a:r>
                <a:r>
                  <a:rPr lang="en-US" altLang="zh-CN" sz="2400" dirty="0"/>
                  <a:t>(BigInteger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BigInteger </a:t>
                </a:r>
                <a:r>
                  <a:rPr lang="en-US" altLang="zh-CN" sz="2400" b="1" dirty="0"/>
                  <a:t>remainder</a:t>
                </a:r>
                <a:r>
                  <a:rPr lang="en-US" altLang="zh-CN" sz="2400" dirty="0"/>
                  <a:t>(BigInteger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</a:t>
                </a:r>
                <a:r>
                  <a:rPr lang="en-US" altLang="zh-CN" sz="2400" dirty="0" err="1"/>
                  <a:t>BigInteger</a:t>
                </a:r>
                <a:r>
                  <a:rPr lang="en-US" altLang="zh-CN" sz="2400" dirty="0"/>
                  <a:t/>
                </a:r>
                <a:r>
                  <a:rPr lang="en-US" altLang="zh-CN" sz="2400" b="1" dirty="0" err="1"/>
                  <a:t>pow</a:t>
                </a:r>
                <a:r>
                  <a:rPr lang="en-US" altLang="zh-CN" sz="2400" dirty="0"/>
                  <a:t>(</a:t>
                </a:r>
                <a:r>
                  <a:rPr lang="en-US" altLang="zh-CN" sz="2400" dirty="0" err="1"/>
                  <a:t>int</a:t>
                </a:r>
                <a:r>
                  <a:rPr lang="en-US" altLang="zh-CN" sz="2400" dirty="0"/>
                  <a:t> exponent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BigInteger[] </a:t>
                </a:r>
                <a:r>
                  <a:rPr lang="en-US" altLang="zh-CN" sz="2400" b="1" dirty="0" err="1"/>
                  <a:t>divideAndRemainder</a:t>
                </a:r>
                <a:r>
                  <a:rPr lang="en-US" altLang="zh-CN" sz="2400" dirty="0"/>
                  <a:t>(BigInteger </a:t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/>
                  <a:t>)</a:t>
                </a:r>
                <a:endParaRPr lang="zh-CN" altLang="en-US" sz="2400" dirty="0">
                  <a:ea typeface="宋体" pitchFamily="2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67019"/>
                <a:ext cx="8568952" cy="5297028"/>
              </a:xfrm>
              <a:prstGeom prst="rect">
                <a:avLst/>
              </a:prstGeom>
              <a:blipFill rotWithShape="1">
                <a:blip r:embed="rId2"/>
                <a:stretch>
                  <a:fillRect l="-1067" t="-1381" b="-1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4826946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764704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smtClean="0">
                <a:ea typeface="宋体" pitchFamily="2" charset="-122"/>
                <a:cs typeface="Times New Roman" pitchFamily="18" charset="0"/>
              </a:rPr>
              <a:t>13.6 </a:t>
            </a:r>
            <a:r>
              <a:rPr lang="en-US" altLang="zh-CN" sz="3600" b="1">
                <a:ea typeface="宋体" pitchFamily="2" charset="-122"/>
                <a:cs typeface="Times New Roman" pitchFamily="18" charset="0"/>
              </a:rPr>
              <a:t>BigDecimal</a:t>
            </a: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112" y="1556792"/>
            <a:ext cx="8496944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一般的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loat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Double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类可以用来做科学计算或工程计算，但在商业计算中，要求数字精度比较高，故用到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java.math.BigDecimal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类。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BigDecimal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类支持任何精度的定点数。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构造方法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/>
              <a:t>public </a:t>
            </a:r>
            <a:r>
              <a:rPr lang="en-US" altLang="zh-CN" sz="2400" b="1" dirty="0"/>
              <a:t>BigDecimal</a:t>
            </a:r>
            <a:r>
              <a:rPr lang="en-US" altLang="zh-CN" sz="2400" dirty="0"/>
              <a:t>(double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/>
              <a:t>public </a:t>
            </a:r>
            <a:r>
              <a:rPr lang="en-US" altLang="zh-CN" sz="2400" b="1" dirty="0" err="1"/>
              <a:t>BigDecimal</a:t>
            </a:r>
            <a:r>
              <a:rPr lang="en-US" altLang="zh-CN" sz="2400" dirty="0"/>
              <a:t>(String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)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常用方法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/>
              <a:t>public BigDecimal </a:t>
            </a:r>
            <a:r>
              <a:rPr lang="en-US" altLang="zh-CN" sz="2400" b="1" dirty="0"/>
              <a:t>add</a:t>
            </a:r>
            <a:r>
              <a:rPr lang="en-US" altLang="zh-CN" sz="2400" dirty="0"/>
              <a:t>(BigDecimal augend</a:t>
            </a:r>
            <a:r>
              <a:rPr lang="en-US" altLang="zh-CN" sz="2400" dirty="0" smtClean="0"/>
              <a:t>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/>
              <a:t>public BigDecimal </a:t>
            </a:r>
            <a:r>
              <a:rPr lang="en-US" altLang="zh-CN" sz="2400" b="1" dirty="0"/>
              <a:t>subtract</a:t>
            </a:r>
            <a:r>
              <a:rPr lang="en-US" altLang="zh-CN" sz="2400" dirty="0"/>
              <a:t>(BigDecimal subtrahend</a:t>
            </a:r>
            <a:r>
              <a:rPr lang="en-US" altLang="zh-CN" sz="2400" dirty="0" smtClean="0"/>
              <a:t>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/>
              <a:t>public BigDecimal </a:t>
            </a:r>
            <a:r>
              <a:rPr lang="en-US" altLang="zh-CN" sz="2400" b="1" dirty="0"/>
              <a:t>multiply</a:t>
            </a:r>
            <a:r>
              <a:rPr lang="en-US" altLang="zh-CN" sz="2400" dirty="0"/>
              <a:t>(BigDecimal multiplicand</a:t>
            </a:r>
            <a:r>
              <a:rPr lang="en-US" altLang="zh-CN" sz="2400" dirty="0" smtClean="0"/>
              <a:t>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/>
              <a:t>public BigDecimal </a:t>
            </a:r>
            <a:r>
              <a:rPr lang="en-US" altLang="zh-CN" sz="2400" b="1" dirty="0"/>
              <a:t>divide</a:t>
            </a:r>
            <a:r>
              <a:rPr lang="en-US" altLang="zh-CN" sz="2400" dirty="0"/>
              <a:t>(BigDecimal divisor,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scale,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roundingMode</a:t>
            </a:r>
            <a:r>
              <a:rPr lang="en-US" altLang="zh-CN" sz="2400" dirty="0" smtClean="0"/>
              <a:t>)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26946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340768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public void testBigInteger(){</a:t>
            </a:r>
          </a:p>
          <a:p>
            <a:r>
              <a:rPr lang="en-US" altLang="zh-CN" sz="2400" dirty="0" smtClean="0"/>
              <a:t>BigInteger </a:t>
            </a:r>
            <a:r>
              <a:rPr lang="en-US" altLang="zh-CN" sz="2400" dirty="0"/>
              <a:t>bi = new BigInteger("12433241123");</a:t>
            </a:r>
          </a:p>
          <a:p>
            <a:r>
              <a:rPr lang="en-US" altLang="zh-CN" sz="2400" dirty="0" smtClean="0"/>
              <a:t>BigDecimal </a:t>
            </a:r>
            <a:r>
              <a:rPr lang="en-US" altLang="zh-CN" sz="2400" dirty="0"/>
              <a:t>bd = new BigDecimal("12435.351");</a:t>
            </a:r>
          </a:p>
          <a:p>
            <a:r>
              <a:rPr lang="en-US" altLang="zh-CN" sz="2400" dirty="0" smtClean="0"/>
              <a:t>BigDecimal </a:t>
            </a:r>
            <a:r>
              <a:rPr lang="en-US" altLang="zh-CN" sz="2400" dirty="0"/>
              <a:t>bd2 = new BigDecimal("11");</a:t>
            </a:r>
          </a:p>
          <a:p>
            <a:r>
              <a:rPr lang="en-US" altLang="zh-CN" sz="2400" dirty="0" smtClean="0"/>
              <a:t>System.out.println(bi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 smtClean="0"/>
              <a:t>//</a:t>
            </a:r>
            <a:r>
              <a:rPr lang="en-US" altLang="zh-CN" sz="2400" dirty="0"/>
              <a:t>System.out.println(</a:t>
            </a:r>
            <a:r>
              <a:rPr lang="en-US" altLang="zh-CN" sz="2400" dirty="0" err="1"/>
              <a:t>bd.divide</a:t>
            </a:r>
            <a:r>
              <a:rPr lang="en-US" altLang="zh-CN" sz="2400" dirty="0"/>
              <a:t>(bd2));</a:t>
            </a:r>
          </a:p>
          <a:p>
            <a:r>
              <a:rPr lang="en-US" altLang="zh-CN" sz="2400" dirty="0" smtClean="0"/>
              <a:t>System.out.println(</a:t>
            </a:r>
            <a:r>
              <a:rPr lang="en-US" altLang="zh-CN" sz="2400" dirty="0" err="1" smtClean="0"/>
              <a:t>bd.divide</a:t>
            </a:r>
            <a:r>
              <a:rPr lang="en-US" altLang="zh-CN" sz="2400" dirty="0" smtClean="0"/>
              <a:t>(bd2,BigDecimal.ROUND_HALF_UP</a:t>
            </a:r>
            <a:r>
              <a:rPr lang="en-US" altLang="zh-CN" sz="2400" dirty="0"/>
              <a:t>));</a:t>
            </a:r>
          </a:p>
          <a:p>
            <a:r>
              <a:rPr lang="en-US" altLang="zh-CN" sz="2400" dirty="0" smtClean="0"/>
              <a:t>System.out.println(</a:t>
            </a:r>
            <a:r>
              <a:rPr lang="en-US" altLang="zh-CN" sz="2400" dirty="0" err="1" smtClean="0"/>
              <a:t>bd.divide</a:t>
            </a:r>
            <a:r>
              <a:rPr lang="en-US" altLang="zh-CN" sz="2400" dirty="0" smtClean="0"/>
              <a:t>(bd2,15,BigDecimal.ROUND_HALF_UP</a:t>
            </a:r>
            <a:r>
              <a:rPr lang="en-US" altLang="zh-CN" sz="2400" dirty="0"/>
              <a:t>));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9866599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548680"/>
            <a:ext cx="4788024" cy="92582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包装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类用法举例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51520" y="1412776"/>
            <a:ext cx="8715527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500;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Integer t = new Integer(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装箱：包装类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使得一个基本数据类型的数据变成了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类。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有了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类的特点，可以调用类中的方法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t.toString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s = “500“,t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是类，有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toString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s1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Integer.toString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(314);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s1= “314“ 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将数字转换成字符串。</a:t>
            </a: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s2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=“4.56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”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double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Double.parseDouble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(s2);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将字符串转换成数字</a:t>
            </a:r>
          </a:p>
        </p:txBody>
      </p:sp>
    </p:spTree>
    <p:extLst>
      <p:ext uri="{BB962C8B-B14F-4D97-AF65-F5344CB8AC3E}">
        <p14:creationId xmlns="" xmlns:p14="http://schemas.microsoft.com/office/powerpoint/2010/main" val="141306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765200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</a:rPr>
              <a:t>包装类的用法举例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556792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拆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箱：将数字包装类中内容变为基本数据类型。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 =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t.intValue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j = 500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intValue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取出包装类中的数据</a:t>
            </a: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包装类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在实际开发中用的最多的在于字符串变为基本数据类型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 str1 = "30" ;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 str2 = "30.3" ;	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x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Integer.parseInt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(str1) ;	//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将字符串变为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型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float f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Float.parseFloat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(str2) ; //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将字符串变为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型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9831581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7163</TotalTime>
  <Words>5080</Words>
  <Application>Microsoft Office PowerPoint</Application>
  <PresentationFormat>全屏显示(4:3)</PresentationFormat>
  <Paragraphs>689</Paragraphs>
  <Slides>74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75" baseType="lpstr">
      <vt:lpstr>PPT模板</vt:lpstr>
      <vt:lpstr>第13章  Java常用类</vt:lpstr>
      <vt:lpstr>幻灯片 2</vt:lpstr>
      <vt:lpstr>主要内容</vt:lpstr>
      <vt:lpstr>幻灯片 4</vt:lpstr>
      <vt:lpstr>包装类(Wrapper)</vt:lpstr>
      <vt:lpstr>幻灯片 6</vt:lpstr>
      <vt:lpstr>幻灯片 7</vt:lpstr>
      <vt:lpstr>包装类用法举例</vt:lpstr>
      <vt:lpstr>幻灯片 9</vt:lpstr>
      <vt:lpstr>练  习</vt:lpstr>
      <vt:lpstr>幻灯片 11</vt:lpstr>
      <vt:lpstr>幻灯片 12</vt:lpstr>
      <vt:lpstr>幻灯片 13</vt:lpstr>
      <vt:lpstr>字符串相关的类</vt:lpstr>
      <vt:lpstr>幻灯片 15</vt:lpstr>
      <vt:lpstr>幻灯片 16</vt:lpstr>
      <vt:lpstr>幻灯片 17</vt:lpstr>
      <vt:lpstr>练习1</vt:lpstr>
      <vt:lpstr>幻灯片 19</vt:lpstr>
      <vt:lpstr>字符串的特性</vt:lpstr>
      <vt:lpstr>幻灯片 21</vt:lpstr>
      <vt:lpstr>幻灯片 22</vt:lpstr>
      <vt:lpstr>练习</vt:lpstr>
      <vt:lpstr>幻灯片 24</vt:lpstr>
      <vt:lpstr>字符串对象操作</vt:lpstr>
      <vt:lpstr>字符串对象修改</vt:lpstr>
      <vt:lpstr>幻灯片 27</vt:lpstr>
      <vt:lpstr>字符串与基本数据的相互转化</vt:lpstr>
      <vt:lpstr>字符串与字符、字节数组(1)</vt:lpstr>
      <vt:lpstr>字符串与字符、字节数组(2)</vt:lpstr>
      <vt:lpstr>练习</vt:lpstr>
      <vt:lpstr>练 习</vt:lpstr>
      <vt:lpstr>练 习</vt:lpstr>
      <vt:lpstr>StringBuffer类</vt:lpstr>
      <vt:lpstr>StringBuffer类</vt:lpstr>
      <vt:lpstr>StringBuffer类</vt:lpstr>
      <vt:lpstr>StringBuffer类的常用方法</vt:lpstr>
      <vt:lpstr>练习</vt:lpstr>
      <vt:lpstr>StringBuilder类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14.3.1 LocalDate、LocalTime、LocalDateTime</vt:lpstr>
      <vt:lpstr>幻灯片 55</vt:lpstr>
      <vt:lpstr>13.3.2 Instant 时间点</vt:lpstr>
      <vt:lpstr>幻灯片 57</vt:lpstr>
      <vt:lpstr>幻灯片 58</vt:lpstr>
      <vt:lpstr>13.3.3 带时区的日期、时间的处理</vt:lpstr>
      <vt:lpstr>13.3.4 Duration</vt:lpstr>
      <vt:lpstr>13.3.5 Period</vt:lpstr>
      <vt:lpstr>13.3.6 日期时间校正器</vt:lpstr>
      <vt:lpstr>13.3.7 格式化与解析日期或时间</vt:lpstr>
      <vt:lpstr>幻灯片 64</vt:lpstr>
      <vt:lpstr>13.4 Optional 类</vt:lpstr>
      <vt:lpstr>13.4 Optional 类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liyuting</cp:lastModifiedBy>
  <cp:revision>756</cp:revision>
  <dcterms:created xsi:type="dcterms:W3CDTF">2012-08-05T14:09:30Z</dcterms:created>
  <dcterms:modified xsi:type="dcterms:W3CDTF">2017-11-11T07:35:37Z</dcterms:modified>
</cp:coreProperties>
</file>