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8" r:id="rId2"/>
    <p:sldId id="584" r:id="rId3"/>
    <p:sldId id="528" r:id="rId4"/>
    <p:sldId id="577" r:id="rId5"/>
    <p:sldId id="529" r:id="rId6"/>
    <p:sldId id="530" r:id="rId7"/>
    <p:sldId id="578" r:id="rId8"/>
    <p:sldId id="540" r:id="rId9"/>
    <p:sldId id="556" r:id="rId10"/>
    <p:sldId id="557" r:id="rId11"/>
    <p:sldId id="552" r:id="rId12"/>
    <p:sldId id="542" r:id="rId13"/>
    <p:sldId id="579" r:id="rId14"/>
    <p:sldId id="558" r:id="rId15"/>
    <p:sldId id="576" r:id="rId16"/>
    <p:sldId id="564" r:id="rId17"/>
    <p:sldId id="559" r:id="rId18"/>
    <p:sldId id="560" r:id="rId19"/>
    <p:sldId id="580" r:id="rId20"/>
    <p:sldId id="543" r:id="rId21"/>
    <p:sldId id="553" r:id="rId22"/>
    <p:sldId id="581" r:id="rId23"/>
    <p:sldId id="544" r:id="rId24"/>
    <p:sldId id="545" r:id="rId25"/>
    <p:sldId id="546" r:id="rId26"/>
    <p:sldId id="547" r:id="rId27"/>
    <p:sldId id="548" r:id="rId28"/>
    <p:sldId id="561" r:id="rId29"/>
    <p:sldId id="549" r:id="rId30"/>
    <p:sldId id="582" r:id="rId31"/>
    <p:sldId id="550" r:id="rId32"/>
    <p:sldId id="566" r:id="rId33"/>
    <p:sldId id="551" r:id="rId34"/>
    <p:sldId id="585" r:id="rId35"/>
    <p:sldId id="586" r:id="rId36"/>
    <p:sldId id="257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827" autoAdjust="0"/>
  </p:normalViewPr>
  <p:slideViewPr>
    <p:cSldViewPr>
      <p:cViewPr varScale="1">
        <p:scale>
          <a:sx n="67" d="100"/>
          <a:sy n="67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反射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+ </a:t>
            </a:r>
            <a:r>
              <a:rPr lang="zh-CN" altLang="en-US" baseline="0" smtClean="0"/>
              <a:t>注解 </a:t>
            </a:r>
            <a:r>
              <a:rPr lang="en-US" altLang="zh-CN" baseline="0" smtClean="0"/>
              <a:t>+ </a:t>
            </a:r>
            <a:r>
              <a:rPr lang="zh-CN" altLang="en-US" baseline="0" smtClean="0"/>
              <a:t>设计模式 </a:t>
            </a:r>
            <a:r>
              <a:rPr lang="en-US" altLang="zh-CN" baseline="0" smtClean="0"/>
              <a:t>= </a:t>
            </a:r>
            <a:r>
              <a:rPr lang="zh-CN" altLang="en-US" baseline="0" smtClean="0"/>
              <a:t>框架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46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556792"/>
            <a:ext cx="8129614" cy="2376264"/>
          </a:xfrm>
        </p:spPr>
        <p:txBody>
          <a:bodyPr>
            <a:noAutofit/>
          </a:bodyPr>
          <a:lstStyle/>
          <a:p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14</a:t>
            </a: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反射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机制</a:t>
            </a:r>
            <a:endParaRPr lang="zh-CN" altLang="zh-CN" sz="8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讲师：李玉婷</a:t>
            </a:r>
            <a:endParaRPr lang="zh-CN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3246" y="764704"/>
            <a:ext cx="46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Class</a:t>
            </a:r>
            <a:r>
              <a:rPr lang="zh-CN" altLang="en-US" sz="3600" b="1" dirty="0" smtClean="0">
                <a:ea typeface="宋体" pitchFamily="2" charset="-122"/>
              </a:rPr>
              <a:t>类的常用方法</a:t>
            </a:r>
            <a:endParaRPr lang="en-US" altLang="zh-CN" sz="3600" b="1" dirty="0" smtClean="0">
              <a:ea typeface="宋体" pitchFamily="2" charset="-122"/>
            </a:endParaRPr>
          </a:p>
        </p:txBody>
      </p:sp>
      <p:graphicFrame>
        <p:nvGraphicFramePr>
          <p:cNvPr id="12" name="Group 4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1807085666"/>
              </p:ext>
            </p:extLst>
          </p:nvPr>
        </p:nvGraphicFramePr>
        <p:xfrm>
          <a:off x="323528" y="1700808"/>
          <a:ext cx="8568952" cy="4430716"/>
        </p:xfrm>
        <a:graphic>
          <a:graphicData uri="http://schemas.openxmlformats.org/drawingml/2006/table">
            <a:tbl>
              <a:tblPr/>
              <a:tblGrid>
                <a:gridCol w="3340080"/>
                <a:gridCol w="5228872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方法名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功能说明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static Class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forName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(String name)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返回指定类名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name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的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Object newInstance()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调用缺省构造函数，返回该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对象的一个实例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返回此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对象所表示的实体（类、接口、数组类、基本类型或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void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）名称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getSuperClass()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返回当前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对象的父类的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getInterfaces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获取当前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对象的接口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ClassLoader getClassLoader()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返回该类的类加载器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getSuperclass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返回表示此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所表示的实体的超类的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Constructor[]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getConstructors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返回一个包含某些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Constructor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对象的数组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Field[]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getDeclaredFields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Field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对象的一个数组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Method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getMethod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name,Class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  …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paramTypes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返回一个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Method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对象，此对象的形参类型为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paramType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9198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764704"/>
            <a:ext cx="3672408" cy="691480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latin typeface="+mn-lt"/>
                <a:ea typeface="宋体" pitchFamily="2" charset="-122"/>
              </a:rPr>
              <a:t>反射的应用举例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str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"test4.Person";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Class.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forName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str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Object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clazz.newInstance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Field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clazz.getField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("name");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field.set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, "Peter");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Object obj2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field.get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(obj2);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573325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</a:rPr>
              <a:t>注：</a:t>
            </a:r>
            <a:r>
              <a:rPr lang="en-US" altLang="zh-CN" sz="2000" dirty="0" smtClean="0">
                <a:ea typeface="宋体" pitchFamily="2" charset="-122"/>
              </a:rPr>
              <a:t>test4.Person</a:t>
            </a:r>
            <a:r>
              <a:rPr lang="zh-CN" altLang="en-US" sz="2000" dirty="0" smtClean="0">
                <a:ea typeface="宋体" pitchFamily="2" charset="-122"/>
              </a:rPr>
              <a:t>是</a:t>
            </a:r>
            <a:r>
              <a:rPr lang="en-US" altLang="zh-CN" sz="2000" dirty="0" smtClean="0">
                <a:ea typeface="宋体" pitchFamily="2" charset="-122"/>
              </a:rPr>
              <a:t>test4</a:t>
            </a:r>
            <a:r>
              <a:rPr lang="zh-CN" altLang="en-US" sz="2000" dirty="0" smtClean="0">
                <a:ea typeface="宋体" pitchFamily="2" charset="-122"/>
              </a:rPr>
              <a:t>包下的</a:t>
            </a:r>
            <a:r>
              <a:rPr lang="en-US" altLang="zh-CN" sz="2000" dirty="0" smtClean="0">
                <a:ea typeface="宋体" pitchFamily="2" charset="-122"/>
              </a:rPr>
              <a:t>Person</a:t>
            </a:r>
            <a:r>
              <a:rPr lang="zh-CN" altLang="en-US" sz="2000" dirty="0" smtClean="0">
                <a:ea typeface="宋体" pitchFamily="2" charset="-122"/>
              </a:rPr>
              <a:t>类</a:t>
            </a: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30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628800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若已知具体的类，通过类的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属性获取，该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最为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安全可靠，程序性能最高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实例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已知某个类的实例，调用该实例的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获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“www.atguigu.com”.getClass();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已知一个类的全类名，且该类在类路径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下，可通过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类的静态方法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forName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获取，可能抛出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ClassNotFoundException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实例：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Class.forName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java.lang.String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”);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）其他方式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不做要求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ClassLoader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cl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this.getClass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getClassLoader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clazz4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cl.loadClass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类的全类名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”);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6296" y="836712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实例化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类对象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四种方法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32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42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417240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14-3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类的加载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与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ClassLoader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的理解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270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832648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了解：类的加载过程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10" name="右箭头标注 9"/>
          <p:cNvSpPr/>
          <p:nvPr/>
        </p:nvSpPr>
        <p:spPr>
          <a:xfrm>
            <a:off x="690464" y="2731065"/>
            <a:ext cx="2592288" cy="1368152"/>
          </a:xfrm>
          <a:prstGeom prst="rightArrowCallout">
            <a:avLst>
              <a:gd name="adj1" fmla="val 22695"/>
              <a:gd name="adj2" fmla="val 25000"/>
              <a:gd name="adj3" fmla="val 25000"/>
              <a:gd name="adj4" fmla="val 7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类的加载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右箭头标注 12"/>
          <p:cNvSpPr/>
          <p:nvPr/>
        </p:nvSpPr>
        <p:spPr>
          <a:xfrm>
            <a:off x="3498776" y="2731065"/>
            <a:ext cx="2592288" cy="1368152"/>
          </a:xfrm>
          <a:prstGeom prst="rightArrowCallout">
            <a:avLst>
              <a:gd name="adj1" fmla="val 22695"/>
              <a:gd name="adj2" fmla="val 25000"/>
              <a:gd name="adj3" fmla="val 25000"/>
              <a:gd name="adj4" fmla="val 7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类的连接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148478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当程序主动使用某个类时，如果该类还未被加载到内存中，则系统会通过如下三个步骤来对该类进行初始化。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00192" y="2731065"/>
            <a:ext cx="18722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类的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初始化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062" y="4759984"/>
            <a:ext cx="2225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将类的</a:t>
            </a:r>
            <a:r>
              <a:rPr lang="en-US" altLang="zh-CN" dirty="0" smtClean="0">
                <a:ea typeface="宋体" pitchFamily="2" charset="-122"/>
              </a:rPr>
              <a:t>class</a:t>
            </a:r>
            <a:r>
              <a:rPr lang="zh-CN" altLang="en-US" dirty="0" smtClean="0">
                <a:ea typeface="宋体" pitchFamily="2" charset="-122"/>
              </a:rPr>
              <a:t>文件读入内存，并为之创建一个</a:t>
            </a:r>
            <a:r>
              <a:rPr lang="en-US" altLang="zh-CN" dirty="0" err="1" smtClean="0">
                <a:ea typeface="宋体" pitchFamily="2" charset="-122"/>
              </a:rPr>
              <a:t>java.lang.Class</a:t>
            </a:r>
            <a:r>
              <a:rPr lang="zh-CN" altLang="en-US" dirty="0" smtClean="0">
                <a:ea typeface="宋体" pitchFamily="2" charset="-122"/>
              </a:rPr>
              <a:t>对象。此过程由类加载器完成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5054" y="4725144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19872" y="4914636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</a:rPr>
              <a:t>将类的二进制数据合并到</a:t>
            </a:r>
            <a:r>
              <a:rPr lang="en-US" altLang="zh-CN" sz="2000" dirty="0" smtClean="0">
                <a:ea typeface="宋体" pitchFamily="2" charset="-122"/>
              </a:rPr>
              <a:t>JRE</a:t>
            </a:r>
            <a:r>
              <a:rPr lang="zh-CN" altLang="en-US" sz="2000" dirty="0" smtClean="0">
                <a:ea typeface="宋体" pitchFamily="2" charset="-122"/>
              </a:rPr>
              <a:t>中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16216" y="4914636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JVM</a:t>
            </a:r>
            <a:r>
              <a:rPr lang="zh-CN" altLang="en-US" sz="2000" dirty="0" smtClean="0">
                <a:ea typeface="宋体" pitchFamily="2" charset="-122"/>
              </a:rPr>
              <a:t>负责对类进行初始化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75856" y="4635716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84168" y="4635716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9" idx="0"/>
            <a:endCxn id="10" idx="2"/>
          </p:cNvCxnSpPr>
          <p:nvPr/>
        </p:nvCxnSpPr>
        <p:spPr>
          <a:xfrm flipH="1" flipV="1">
            <a:off x="1626267" y="4099217"/>
            <a:ext cx="28164" cy="62592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0"/>
            <a:endCxn id="13" idx="2"/>
          </p:cNvCxnSpPr>
          <p:nvPr/>
        </p:nvCxnSpPr>
        <p:spPr>
          <a:xfrm flipH="1" flipV="1">
            <a:off x="4434579" y="4099217"/>
            <a:ext cx="30654" cy="5364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0"/>
            <a:endCxn id="16" idx="2"/>
          </p:cNvCxnSpPr>
          <p:nvPr/>
        </p:nvCxnSpPr>
        <p:spPr>
          <a:xfrm flipH="1" flipV="1">
            <a:off x="7236296" y="4099217"/>
            <a:ext cx="37249" cy="5364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5953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kstart\Desktop\捕获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CCCCFE"/>
              </a:clrFrom>
              <a:clrTo>
                <a:srgbClr val="CCCCFE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05" r="8829"/>
          <a:stretch/>
        </p:blipFill>
        <p:spPr bwMode="auto">
          <a:xfrm>
            <a:off x="467544" y="1844824"/>
            <a:ext cx="8422224" cy="37444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969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832648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了解：</a:t>
            </a:r>
            <a:r>
              <a:rPr lang="en-US" altLang="zh-CN" b="1" dirty="0" err="1" smtClean="0">
                <a:latin typeface="+mn-lt"/>
                <a:ea typeface="宋体" pitchFamily="2" charset="-122"/>
              </a:rPr>
              <a:t>ClassLoader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类加载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器是用来把类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(class)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装载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进内存的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。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JVM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规范定义了两种类型的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类加载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器：启动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类加载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(bootstrap)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和用户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自定义加载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(user-defined class loader)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。 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JVM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在运行时会产生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3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个类加载器组成的初始化加载器层次结构 ，如下图所示：</a:t>
            </a:r>
          </a:p>
          <a:p>
            <a:pPr marL="0" indent="0">
              <a:buNone/>
            </a:pPr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97824863"/>
              </p:ext>
            </p:extLst>
          </p:nvPr>
        </p:nvGraphicFramePr>
        <p:xfrm>
          <a:off x="251520" y="3474779"/>
          <a:ext cx="4681537" cy="2663825"/>
        </p:xfrm>
        <a:graphic>
          <a:graphicData uri="http://schemas.openxmlformats.org/presentationml/2006/ole">
            <p:oleObj spid="_x0000_s2176" name="Visio" r:id="rId3" imgW="2734698" imgH="1942773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09558" y="3237382"/>
            <a:ext cx="3490988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ea typeface="宋体" pitchFamily="2" charset="-122"/>
              </a:rPr>
              <a:t>引导类加载器</a:t>
            </a:r>
            <a:r>
              <a:rPr lang="zh-CN" altLang="en-US" sz="1600" dirty="0" smtClean="0">
                <a:ea typeface="宋体" pitchFamily="2" charset="-122"/>
              </a:rPr>
              <a:t>：用</a:t>
            </a:r>
            <a:r>
              <a:rPr lang="en-US" altLang="zh-CN" sz="1600" dirty="0">
                <a:ea typeface="宋体" pitchFamily="2" charset="-122"/>
              </a:rPr>
              <a:t>C++</a:t>
            </a:r>
            <a:r>
              <a:rPr lang="zh-CN" altLang="en-US" sz="1600" dirty="0">
                <a:ea typeface="宋体" pitchFamily="2" charset="-122"/>
              </a:rPr>
              <a:t>编写的，是</a:t>
            </a:r>
            <a:r>
              <a:rPr lang="en-US" altLang="zh-CN" sz="1600" dirty="0">
                <a:ea typeface="宋体" pitchFamily="2" charset="-122"/>
              </a:rPr>
              <a:t>JVM</a:t>
            </a:r>
            <a:r>
              <a:rPr lang="zh-CN" altLang="en-US" sz="1600" dirty="0">
                <a:ea typeface="宋体" pitchFamily="2" charset="-122"/>
              </a:rPr>
              <a:t>自带的类装载器，负责</a:t>
            </a:r>
            <a:r>
              <a:rPr lang="en-US" altLang="zh-CN" sz="1600" dirty="0">
                <a:ea typeface="宋体" pitchFamily="2" charset="-122"/>
              </a:rPr>
              <a:t>Java</a:t>
            </a:r>
            <a:r>
              <a:rPr lang="zh-CN" altLang="en-US" sz="1600" dirty="0">
                <a:ea typeface="宋体" pitchFamily="2" charset="-122"/>
              </a:rPr>
              <a:t>平台核心库，用来装载核心类</a:t>
            </a:r>
            <a:r>
              <a:rPr lang="zh-CN" altLang="en-US" sz="1600" dirty="0" smtClean="0">
                <a:ea typeface="宋体" pitchFamily="2" charset="-122"/>
              </a:rPr>
              <a:t>库。该加载器无法直接获取</a:t>
            </a: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9484" y="4437360"/>
            <a:ext cx="363500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ea typeface="宋体" pitchFamily="2" charset="-122"/>
              </a:rPr>
              <a:t>扩展类加载器</a:t>
            </a:r>
            <a:r>
              <a:rPr lang="zh-CN" altLang="en-US" sz="1600" dirty="0" smtClean="0">
                <a:ea typeface="宋体" pitchFamily="2" charset="-122"/>
              </a:rPr>
              <a:t>：负责</a:t>
            </a:r>
            <a:r>
              <a:rPr lang="en-US" altLang="zh-CN" sz="1600" dirty="0" err="1" smtClean="0">
                <a:ea typeface="宋体" pitchFamily="2" charset="-122"/>
              </a:rPr>
              <a:t>jre</a:t>
            </a:r>
            <a:r>
              <a:rPr lang="en-US" altLang="zh-CN" sz="1600" dirty="0" smtClean="0">
                <a:ea typeface="宋体" pitchFamily="2" charset="-122"/>
              </a:rPr>
              <a:t>/lib/</a:t>
            </a:r>
            <a:r>
              <a:rPr lang="en-US" altLang="zh-CN" sz="1600" dirty="0" err="1" smtClean="0">
                <a:ea typeface="宋体" pitchFamily="2" charset="-122"/>
              </a:rPr>
              <a:t>ext</a:t>
            </a:r>
            <a:r>
              <a:rPr lang="zh-CN" altLang="en-US" sz="1600" dirty="0">
                <a:ea typeface="宋体" pitchFamily="2" charset="-122"/>
              </a:rPr>
              <a:t>目录下的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包或 </a:t>
            </a:r>
            <a:r>
              <a:rPr lang="en-US" altLang="zh-CN" sz="1600" dirty="0" smtClean="0">
                <a:ea typeface="宋体" pitchFamily="2" charset="-122"/>
              </a:rPr>
              <a:t>–D </a:t>
            </a:r>
            <a:r>
              <a:rPr lang="en-US" altLang="zh-CN" sz="1600" dirty="0" err="1" smtClean="0">
                <a:ea typeface="宋体" pitchFamily="2" charset="-122"/>
              </a:rPr>
              <a:t>java.ext.dirs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zh-CN" altLang="en-US" sz="1600" dirty="0">
                <a:ea typeface="宋体" pitchFamily="2" charset="-122"/>
              </a:rPr>
              <a:t>指定目录下的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包装入工作库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9484" y="5589488"/>
            <a:ext cx="363500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ea typeface="宋体" pitchFamily="2" charset="-122"/>
              </a:rPr>
              <a:t>系统类加载器</a:t>
            </a:r>
            <a:r>
              <a:rPr lang="zh-CN" altLang="en-US" sz="1600" dirty="0" smtClean="0">
                <a:ea typeface="宋体" pitchFamily="2" charset="-122"/>
              </a:rPr>
              <a:t>：负责</a:t>
            </a:r>
            <a:r>
              <a:rPr lang="en-US" altLang="zh-CN" sz="1600" dirty="0">
                <a:ea typeface="宋体" pitchFamily="2" charset="-122"/>
              </a:rPr>
              <a:t>java </a:t>
            </a:r>
            <a:r>
              <a:rPr lang="en-US" altLang="zh-CN" sz="1600" dirty="0" smtClean="0">
                <a:ea typeface="宋体" pitchFamily="2" charset="-122"/>
              </a:rPr>
              <a:t>–</a:t>
            </a:r>
            <a:r>
              <a:rPr lang="en-US" altLang="zh-CN" sz="1600" dirty="0" err="1" smtClean="0">
                <a:ea typeface="宋体" pitchFamily="2" charset="-122"/>
              </a:rPr>
              <a:t>classpath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zh-CN" altLang="en-US" sz="1600" dirty="0" smtClean="0">
                <a:ea typeface="宋体" pitchFamily="2" charset="-122"/>
              </a:rPr>
              <a:t>或 </a:t>
            </a:r>
            <a:r>
              <a:rPr lang="en-US" altLang="zh-CN" sz="1600" dirty="0" smtClean="0">
                <a:ea typeface="宋体" pitchFamily="2" charset="-122"/>
              </a:rPr>
              <a:t>–D </a:t>
            </a:r>
            <a:r>
              <a:rPr lang="en-US" altLang="zh-CN" sz="1600" dirty="0" err="1" smtClean="0">
                <a:ea typeface="宋体" pitchFamily="2" charset="-122"/>
              </a:rPr>
              <a:t>java.class.path</a:t>
            </a:r>
            <a:r>
              <a:rPr lang="zh-CN" altLang="en-US" sz="1600" dirty="0">
                <a:ea typeface="宋体" pitchFamily="2" charset="-122"/>
              </a:rPr>
              <a:t>所指的目录下的类与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包装入工作 </a:t>
            </a:r>
            <a:r>
              <a:rPr lang="zh-CN" altLang="en-US" sz="1600" dirty="0" smtClean="0">
                <a:ea typeface="宋体" pitchFamily="2" charset="-122"/>
              </a:rPr>
              <a:t>，是最常用的加载器</a:t>
            </a: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6053" y="6220674"/>
            <a:ext cx="2448272" cy="399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   Classloader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141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496944" cy="576064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//1.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获取一个系统类加载器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ClassLoader.getSystemClassLoader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//2.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获取系统类加载器的父类加载器，即扩展类加载器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//3.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获取扩展类加载器的父类加载器，即引导类加载器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//4.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测试当前类由哪个类加载器进行加载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("exer2.ClassloaderDemo").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9413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//5.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测试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JDK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提供的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Object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类由哪个类加载器加载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java.lang.Object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//*6.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关于类加载器的一个主要方法：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getResourceAsStream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(String 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str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):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获取类路径下的指定文件的输入流</a:t>
            </a:r>
          </a:p>
          <a:p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in = null;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in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this.getClass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getResourceAsStream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("exer2\\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test.properties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(in);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</a:endParaRPr>
          </a:p>
          <a:p>
            <a:endParaRPr lang="en-US" altLang="zh-CN" sz="2400" i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480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14-4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创建运行时类的对象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884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发展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Lambda</a:t>
            </a:r>
          </a:p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IDEA 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474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978826"/>
            <a:ext cx="849694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2.1.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创建类的对象：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newInstance()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要  求：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）类必须有一个无参数的构造器。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2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）类的构造器的访问权限需要足够。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难道没有无参的构造器就不能创建对象了吗？</a:t>
            </a:r>
            <a:endParaRPr lang="en-US" altLang="zh-CN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不是！只要在操作的时候明确的调用类中</a:t>
            </a: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的构造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并将参数传递进去之后，才可以实例化操作。步骤如下：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getDeclaredConstructor(Class … parameterTypes)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取得本类的指定形参类型的构造器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）向构造器的形参中传递一个对象数组进去，里面包含了构造器中所需的各个参数。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实例化对象。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933" y="145560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有了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Class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对象，能做什么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</a:rPr>
              <a:t>？</a:t>
            </a:r>
            <a:endParaRPr lang="en-US" altLang="zh-CN" sz="2800" b="1" dirty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4" y="5430793"/>
            <a:ext cx="5274361" cy="66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7224" y="62280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</a:rPr>
              <a:t>以上是反射机制应用最多的地方。</a:t>
            </a:r>
            <a:endParaRPr lang="zh-CN" altLang="en-US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771611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>
                <a:latin typeface="宋体" pitchFamily="2" charset="-122"/>
                <a:ea typeface="宋体" pitchFamily="2" charset="-122"/>
              </a:rPr>
              <a:t>创建运行时类的对象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6638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3672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//1.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根据全类名获取对应的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Class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对象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String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name =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“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atguigu.java.Person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null;</a:t>
            </a:r>
          </a:p>
          <a:p>
            <a:pPr marL="0" indent="0">
              <a:buNone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//2.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调用指定参数结构的构造器，生成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Constructor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的实例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Constructor con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=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clazz.getConstructor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String.class,Integer.class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//3.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通过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Constructor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的实例创建对应类的对象，并初始化类属性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Person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p2 = (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Person) 	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con.newInstance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("Peter",20);</a:t>
            </a:r>
          </a:p>
          <a:p>
            <a:pPr marL="0" indent="0">
              <a:buNone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(p2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794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14-5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获取运行时类的完整结构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8845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44824"/>
            <a:ext cx="835292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Superclass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Interface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Annotation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实现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的全部接口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所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继承的父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器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的方法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Field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90872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ea typeface="宋体" pitchFamily="2" charset="-122"/>
              </a:rPr>
              <a:t>通过反射获取运行时类</a:t>
            </a:r>
            <a:r>
              <a:rPr lang="zh-CN" altLang="en-US" sz="3600" b="1" dirty="0" smtClean="0">
                <a:ea typeface="宋体" pitchFamily="2" charset="-122"/>
              </a:rPr>
              <a:t>的完整结构</a:t>
            </a:r>
            <a:endParaRPr lang="zh-CN" altLang="en-US" sz="36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6237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348" y="1844824"/>
            <a:ext cx="83529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使用反射可以取得：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实现的全部接口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getInterfaces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   </a:t>
            </a:r>
          </a:p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确定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此对象所表示的类或接口实现的接口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</a:t>
            </a: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所继承的父类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public Class&lt;? Super T&gt; 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getSuperclass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表示此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所表示的实体（类、接口、基本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类型）的父类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90872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ea typeface="宋体" pitchFamily="2" charset="-122"/>
              </a:rPr>
              <a:t>通过反射获取运行时类</a:t>
            </a:r>
            <a:r>
              <a:rPr lang="zh-CN" altLang="en-US" sz="3600" b="1" dirty="0" smtClean="0">
                <a:ea typeface="宋体" pitchFamily="2" charset="-122"/>
              </a:rPr>
              <a:t>的完整结构</a:t>
            </a:r>
            <a:endParaRPr lang="zh-CN" altLang="en-US" sz="36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3953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278769"/>
            <a:ext cx="83529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的构造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器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Constructor&lt;T&gt;[]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getConstructors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对象所表示的类的所有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构造方法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Constructor&lt;T&gt;[]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getDeclaredConstructors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对象表示的类声明的所有构造方法。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类中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修饰符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方法名称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参数的类型：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getParameterTypes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</p:txBody>
      </p:sp>
    </p:spTree>
    <p:extLst>
      <p:ext uri="{BB962C8B-B14F-4D97-AF65-F5344CB8AC3E}">
        <p14:creationId xmlns="" xmlns:p14="http://schemas.microsoft.com/office/powerpoint/2010/main" val="33841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24744"/>
            <a:ext cx="77012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的方法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Method[]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getDeclaredMethods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的全部方法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Method[]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getMethods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类中：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getReturnType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取得全部的返回值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getParameterTypes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取得全部的参数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取得修饰符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getExceptionTypes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取得异常信息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0644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96752"/>
            <a:ext cx="79928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getFields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getDeclaredFields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对象所表示的类或接口的全部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以整数形式返回此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的修饰符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getType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得到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的属性类型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的名称。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8195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509" y="1199501"/>
            <a:ext cx="799288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6. Annotation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相关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3" indent="-3429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get Annotation(Class&lt;T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&gt;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annotationClass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 </a:t>
            </a:r>
          </a:p>
          <a:p>
            <a:pPr marL="800100" lvl="3" indent="-3429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getDeclaredAnnotations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() 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7.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泛型相关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获取父类泛型类型：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Type getGenericSuperclass()</a:t>
            </a: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泛型类型：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ParameterizedType</a:t>
            </a: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获取实际的泛型类型参数数组：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getActualTypeArguments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()</a:t>
            </a:r>
          </a:p>
          <a:p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8.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</a:rPr>
              <a:t>类所在的包  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Package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getPackage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() 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Arial Unicode MS" pitchFamily="34" charset="-122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09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</a:rPr>
              <a:t>小 结：</a:t>
            </a:r>
            <a:endParaRPr lang="en-US" altLang="zh-CN" sz="3200" b="1" dirty="0" smtClean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1</a:t>
            </a:r>
            <a:r>
              <a:rPr lang="en-US" altLang="zh-CN" sz="2800" dirty="0">
                <a:ea typeface="宋体" pitchFamily="2" charset="-122"/>
              </a:rPr>
              <a:t>.</a:t>
            </a:r>
            <a:r>
              <a:rPr lang="zh-CN" altLang="en-US" sz="2800" dirty="0" smtClean="0">
                <a:ea typeface="宋体" pitchFamily="2" charset="-122"/>
              </a:rPr>
              <a:t>在实际的操作中，取得类的信息的操作代码，并不会经常开发。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2.</a:t>
            </a:r>
            <a:r>
              <a:rPr lang="zh-CN" altLang="en-US" sz="2800" dirty="0">
                <a:ea typeface="宋体" pitchFamily="2" charset="-122"/>
              </a:rPr>
              <a:t>一定</a:t>
            </a:r>
            <a:r>
              <a:rPr lang="zh-CN" altLang="en-US" sz="2800" dirty="0" smtClean="0">
                <a:ea typeface="宋体" pitchFamily="2" charset="-122"/>
              </a:rPr>
              <a:t>要熟悉</a:t>
            </a:r>
            <a:r>
              <a:rPr lang="en-US" altLang="zh-CN" sz="2800" dirty="0" err="1" smtClean="0">
                <a:ea typeface="宋体" pitchFamily="2" charset="-122"/>
              </a:rPr>
              <a:t>java.lang.reflect</a:t>
            </a:r>
            <a:r>
              <a:rPr lang="zh-CN" altLang="en-US" sz="2800" dirty="0" smtClean="0">
                <a:ea typeface="宋体" pitchFamily="2" charset="-122"/>
              </a:rPr>
              <a:t>包的作用，反射机制。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3.</a:t>
            </a:r>
            <a:r>
              <a:rPr lang="zh-CN" altLang="en-US" sz="2800" dirty="0" smtClean="0">
                <a:ea typeface="宋体" pitchFamily="2" charset="-122"/>
              </a:rPr>
              <a:t>如何取得属性、方法、构造器的名称，修饰符等。</a:t>
            </a:r>
            <a:endParaRPr lang="zh-CN" altLang="en-US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624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2915816" y="620688"/>
            <a:ext cx="3355978" cy="99783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课程内容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472" y="1928802"/>
            <a:ext cx="8393016" cy="4236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mtClean="0">
                <a:ea typeface="宋体" pitchFamily="2" charset="-122"/>
              </a:rPr>
              <a:t>14.1 Java</a:t>
            </a:r>
            <a:r>
              <a:rPr lang="zh-CN" altLang="en-US" smtClean="0">
                <a:ea typeface="宋体" pitchFamily="2" charset="-122"/>
              </a:rPr>
              <a:t>反射机制概述</a:t>
            </a:r>
            <a:endParaRPr lang="en-US" altLang="zh-CN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14.2 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理解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Class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类并获取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Class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类的实例</a:t>
            </a:r>
            <a:endParaRPr lang="en-US" altLang="zh-CN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ea typeface="宋体" pitchFamily="2" charset="-122"/>
              </a:rPr>
              <a:t>14.3 </a:t>
            </a:r>
            <a:r>
              <a:rPr lang="zh-CN" altLang="en-US" smtClean="0">
                <a:ea typeface="宋体" pitchFamily="2" charset="-122"/>
              </a:rPr>
              <a:t>类的加载与</a:t>
            </a:r>
            <a:r>
              <a:rPr lang="en-US" altLang="zh-CN" smtClean="0">
                <a:ea typeface="宋体" pitchFamily="2" charset="-122"/>
              </a:rPr>
              <a:t>ClassLoader</a:t>
            </a:r>
            <a:r>
              <a:rPr lang="zh-CN" altLang="en-US" smtClean="0">
                <a:ea typeface="宋体" pitchFamily="2" charset="-122"/>
              </a:rPr>
              <a:t>的理解</a:t>
            </a:r>
            <a:endParaRPr lang="en-US" altLang="zh-CN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14.4 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通过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反射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创建运行时类的对象</a:t>
            </a:r>
            <a:endParaRPr lang="en-US" altLang="zh-CN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ea typeface="宋体" pitchFamily="2" charset="-122"/>
              </a:rPr>
              <a:t>14.5 </a:t>
            </a:r>
            <a:r>
              <a:rPr lang="zh-CN" altLang="en-US" smtClean="0">
                <a:ea typeface="宋体" pitchFamily="2" charset="-122"/>
              </a:rPr>
              <a:t>通过</a:t>
            </a:r>
            <a:r>
              <a:rPr lang="zh-CN" altLang="en-US">
                <a:ea typeface="宋体" pitchFamily="2" charset="-122"/>
              </a:rPr>
              <a:t>反射</a:t>
            </a:r>
            <a:r>
              <a:rPr lang="zh-CN" altLang="en-US" smtClean="0">
                <a:ea typeface="宋体" pitchFamily="2" charset="-122"/>
              </a:rPr>
              <a:t>获取运行时类的完整结构</a:t>
            </a:r>
            <a:endParaRPr lang="en-US" altLang="zh-CN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14.6 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通过反射调用运行时类的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指定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属性、指定方法等</a:t>
            </a:r>
            <a:endParaRPr lang="en-US" altLang="zh-CN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ea typeface="宋体" pitchFamily="2" charset="-122"/>
              </a:rPr>
              <a:t>14.7 </a:t>
            </a:r>
            <a:r>
              <a:rPr lang="zh-CN" altLang="en-US" smtClean="0">
                <a:ea typeface="宋体" pitchFamily="2" charset="-122"/>
              </a:rPr>
              <a:t>反射的应用：动态代理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19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844824"/>
            <a:ext cx="8573700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14-6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调用运行时类的指定属性、指定方法等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8845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89556"/>
            <a:ext cx="835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>
                <a:ea typeface="宋体" pitchFamily="2" charset="-122"/>
                <a:cs typeface="Times New Roman" pitchFamily="18" charset="0"/>
              </a:rPr>
              <a:t>通过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反射调用类中的指定方法、指定属性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021867"/>
            <a:ext cx="820891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通过反射，调用类中的方法，通过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类完成。步骤：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getMethod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name,Class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…parameterTypes)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方法取得一个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对象，并设置此方法操作时所需要的参数类型。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之后使用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invoke(Object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Object[]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进行调用，并向方法中传递要设置的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对象的参数信息。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0224" y="4321101"/>
            <a:ext cx="1832413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330" y="437318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Class.forName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4117" y="4961945"/>
            <a:ext cx="2392371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4116" y="5587849"/>
            <a:ext cx="1832413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557" y="5014031"/>
            <a:ext cx="236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getMethod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”)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557" y="5587849"/>
            <a:ext cx="179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invoke()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4" name="直接连接符 13"/>
          <p:cNvCxnSpPr>
            <a:stCxn id="5" idx="3"/>
          </p:cNvCxnSpPr>
          <p:nvPr/>
        </p:nvCxnSpPr>
        <p:spPr>
          <a:xfrm>
            <a:off x="2212637" y="4557853"/>
            <a:ext cx="1479955" cy="92333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64600" y="44655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实例化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Class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直接连接符 17"/>
          <p:cNvCxnSpPr>
            <a:stCxn id="9" idx="3"/>
          </p:cNvCxnSpPr>
          <p:nvPr/>
        </p:nvCxnSpPr>
        <p:spPr>
          <a:xfrm>
            <a:off x="2756488" y="5198697"/>
            <a:ext cx="663352" cy="0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9763" y="50184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找到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>
            <a:stCxn id="10" idx="3"/>
          </p:cNvCxnSpPr>
          <p:nvPr/>
        </p:nvCxnSpPr>
        <p:spPr>
          <a:xfrm flipV="1">
            <a:off x="2196529" y="5772515"/>
            <a:ext cx="1223311" cy="52086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85867" y="5932430"/>
            <a:ext cx="153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调用方法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63" y="5539412"/>
            <a:ext cx="613023" cy="59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接连接符 24"/>
          <p:cNvCxnSpPr>
            <a:stCxn id="1026" idx="3"/>
            <a:endCxn id="23" idx="1"/>
          </p:cNvCxnSpPr>
          <p:nvPr/>
        </p:nvCxnSpPr>
        <p:spPr>
          <a:xfrm>
            <a:off x="4062786" y="5837858"/>
            <a:ext cx="323081" cy="279238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56888" y="4465520"/>
            <a:ext cx="1728192" cy="5528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62816" y="5035037"/>
            <a:ext cx="1728192" cy="352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56888" y="5402833"/>
            <a:ext cx="1728192" cy="435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5876" y="4500280"/>
            <a:ext cx="129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Person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6356888" y="538775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+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():void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027" name="直接箭头连接符 1026"/>
          <p:cNvCxnSpPr/>
          <p:nvPr/>
        </p:nvCxnSpPr>
        <p:spPr>
          <a:xfrm>
            <a:off x="5321971" y="4650186"/>
            <a:ext cx="890901" cy="8092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箭头连接符 1028"/>
          <p:cNvCxnSpPr>
            <a:stCxn id="19" idx="3"/>
            <a:endCxn id="31" idx="1"/>
          </p:cNvCxnSpPr>
          <p:nvPr/>
        </p:nvCxnSpPr>
        <p:spPr>
          <a:xfrm>
            <a:off x="5321971" y="5203084"/>
            <a:ext cx="1034917" cy="41726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接箭头连接符 1033"/>
          <p:cNvCxnSpPr>
            <a:endCxn id="31" idx="2"/>
          </p:cNvCxnSpPr>
          <p:nvPr/>
        </p:nvCxnSpPr>
        <p:spPr>
          <a:xfrm flipV="1">
            <a:off x="5767421" y="5837858"/>
            <a:ext cx="1453563" cy="29844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03557" y="1541983"/>
            <a:ext cx="681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调用指定方法</a:t>
            </a:r>
            <a:endParaRPr lang="zh-CN" altLang="en-US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6198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89556"/>
            <a:ext cx="835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>
                <a:ea typeface="宋体" pitchFamily="2" charset="-122"/>
                <a:cs typeface="Times New Roman" pitchFamily="18" charset="0"/>
              </a:rPr>
              <a:t>通过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反射调用类中的指定方法、指定属性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021867"/>
            <a:ext cx="82089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说明：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1.Object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对应原方法的返回值，若原方法无返回值，此时返回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2.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若原方法若为静态方法，此时形参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3.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若原方法形参列表为空，则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Object[]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args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4.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若原方法声明为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private,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则需要在调用此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invoke()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方法前，显式调用方法对象的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方法，将可访问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的方法。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1235294" y="1541983"/>
            <a:ext cx="68174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invoke(Object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… 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313571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152" y="845221"/>
            <a:ext cx="313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</a:rPr>
              <a:t>2.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</a:rPr>
              <a:t>调用指定属性</a:t>
            </a:r>
            <a:endParaRPr lang="zh-CN" altLang="en-US" sz="28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016" y="1416833"/>
            <a:ext cx="88204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在反射机制中，可以直接通过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类操作类中的属性，通过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类提供的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set()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get()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方法就可以完成设置和取得属性内容的操作。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getField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对象表示的类或接口的指定的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getDeclaredField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对象表示的类或接口的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指定的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中：</a:t>
            </a: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Object get(Object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取得指定对象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上此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的属性内容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set(Object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obj,Object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value)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设置指定对象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上此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的属性内容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注：在类中属性都设置为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的前提下，在使用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set()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get()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方法时，首先要使用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类中的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方法将需要操作的属性设置为可以被外部访问。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访问私有属性时，让这个属性可见。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1483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、利用通过反射修改私有成员变量</a:t>
            </a:r>
          </a:p>
          <a:p>
            <a:pPr lvl="0">
              <a:buNone/>
            </a:pP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定义</a:t>
            </a:r>
            <a:r>
              <a:rPr lang="en-US" sz="2200" dirty="0" err="1" smtClean="0">
                <a:latin typeface="黑体" pitchFamily="49" charset="-122"/>
                <a:ea typeface="黑体" pitchFamily="49" charset="-122"/>
              </a:rPr>
              <a:t>PrivateTest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类，有私有</a:t>
            </a:r>
            <a:r>
              <a:rPr lang="en-US" sz="2200" dirty="0" smtClean="0">
                <a:latin typeface="黑体" pitchFamily="49" charset="-122"/>
                <a:ea typeface="黑体" pitchFamily="49" charset="-122"/>
              </a:rPr>
              <a:t>name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属性，并且属性值为</a:t>
            </a:r>
            <a:r>
              <a:rPr lang="en-US" sz="2200" dirty="0" err="1" smtClean="0">
                <a:latin typeface="黑体" pitchFamily="49" charset="-122"/>
                <a:ea typeface="黑体" pitchFamily="49" charset="-122"/>
              </a:rPr>
              <a:t>hellokitty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，只提供</a:t>
            </a:r>
            <a:r>
              <a:rPr lang="en-US" sz="2200" dirty="0" smtClean="0">
                <a:latin typeface="黑体" pitchFamily="49" charset="-122"/>
                <a:ea typeface="黑体" pitchFamily="49" charset="-122"/>
              </a:rPr>
              <a:t>name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sz="2200" dirty="0" err="1" smtClean="0">
                <a:latin typeface="黑体" pitchFamily="49" charset="-122"/>
                <a:ea typeface="黑体" pitchFamily="49" charset="-122"/>
              </a:rPr>
              <a:t>getName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的公有方法</a:t>
            </a:r>
          </a:p>
          <a:p>
            <a:pPr lvl="0">
              <a:buNone/>
            </a:pP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创建带有</a:t>
            </a:r>
            <a:r>
              <a:rPr lang="en-US" sz="2200" dirty="0" smtClean="0">
                <a:latin typeface="黑体" pitchFamily="49" charset="-122"/>
                <a:ea typeface="黑体" pitchFamily="49" charset="-122"/>
              </a:rPr>
              <a:t>main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方法</a:t>
            </a:r>
            <a:r>
              <a:rPr lang="en-US" sz="2200" dirty="0" err="1" smtClean="0">
                <a:latin typeface="黑体" pitchFamily="49" charset="-122"/>
                <a:ea typeface="黑体" pitchFamily="49" charset="-122"/>
              </a:rPr>
              <a:t>ReflectTest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的类，利用</a:t>
            </a:r>
            <a:r>
              <a:rPr lang="en-US" sz="2200" dirty="0" smtClean="0">
                <a:latin typeface="黑体" pitchFamily="49" charset="-122"/>
                <a:ea typeface="黑体" pitchFamily="49" charset="-122"/>
              </a:rPr>
              <a:t>Class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类得到私有的</a:t>
            </a:r>
            <a:r>
              <a:rPr lang="en-US" sz="2200" dirty="0" smtClean="0">
                <a:latin typeface="黑体" pitchFamily="49" charset="-122"/>
                <a:ea typeface="黑体" pitchFamily="49" charset="-122"/>
              </a:rPr>
              <a:t>name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属性</a:t>
            </a:r>
          </a:p>
          <a:p>
            <a:pPr lvl="0">
              <a:buNone/>
            </a:pP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修改私有的</a:t>
            </a:r>
            <a:r>
              <a:rPr lang="en-US" sz="2200" dirty="0" smtClean="0">
                <a:latin typeface="黑体" pitchFamily="49" charset="-122"/>
                <a:ea typeface="黑体" pitchFamily="49" charset="-122"/>
              </a:rPr>
              <a:t>name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属性值，并调用</a:t>
            </a:r>
            <a:r>
              <a:rPr lang="en-US" sz="2200" dirty="0" err="1" smtClean="0">
                <a:latin typeface="黑体" pitchFamily="49" charset="-122"/>
                <a:ea typeface="黑体" pitchFamily="49" charset="-122"/>
              </a:rPr>
              <a:t>getName</a:t>
            </a:r>
            <a:r>
              <a:rPr lang="en-US" sz="2200" dirty="0" smtClean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的方法打印</a:t>
            </a:r>
            <a:r>
              <a:rPr lang="en-US" sz="2200" dirty="0" smtClean="0">
                <a:latin typeface="黑体" pitchFamily="49" charset="-122"/>
                <a:ea typeface="黑体" pitchFamily="49" charset="-122"/>
              </a:rPr>
              <a:t>name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属性值</a:t>
            </a: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、利用反射和</a:t>
            </a:r>
            <a:r>
              <a:rPr 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完成以下功能</a:t>
            </a:r>
          </a:p>
          <a:p>
            <a:pPr lvl="0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利用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Class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类的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forName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方法得到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类（）</a:t>
            </a:r>
          </a:p>
          <a:p>
            <a:pPr lvl="0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在控制台打印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类的所有构造函数 </a:t>
            </a:r>
          </a:p>
          <a:p>
            <a:pPr lvl="0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通过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newInstance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的方法创建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对象，并创建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\mynew.txt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文件 </a:t>
            </a:r>
          </a:p>
          <a:p>
            <a:pPr lvl="0">
              <a:buNone/>
            </a:pPr>
            <a:endParaRPr lang="zh-CN" altLang="en-US" sz="22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、利用反射和</a:t>
            </a:r>
            <a:r>
              <a:rPr 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完成以下功能</a:t>
            </a:r>
          </a:p>
          <a:p>
            <a:pPr lvl="0"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利用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Class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类的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forName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方法得到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类（）</a:t>
            </a:r>
          </a:p>
          <a:p>
            <a:pPr lvl="0"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在控制台打印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类的所有构造函数 </a:t>
            </a:r>
          </a:p>
          <a:p>
            <a:pPr lvl="0"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通过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newInstance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的方法创建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对象，并创建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\mynew.txt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文件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14-1 Java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反射机制概述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910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640960" cy="4896544"/>
          </a:xfrm>
        </p:spPr>
        <p:txBody>
          <a:bodyPr>
            <a:normAutofit lnSpcReduction="10000"/>
          </a:bodyPr>
          <a:lstStyle/>
          <a:p>
            <a:pPr defTabSz="914400">
              <a:buFont typeface="Wingdings" pitchFamily="2" charset="2"/>
              <a:buChar char="l"/>
            </a:pP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Reflection</a:t>
            </a:r>
            <a:endParaRPr lang="en-US" altLang="zh-CN" sz="32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Reflection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（反射）是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被视为</a:t>
            </a:r>
            <a:r>
              <a:rPr lang="zh-CN" altLang="en-US" sz="2600" dirty="0">
                <a:solidFill>
                  <a:srgbClr val="FF0000"/>
                </a:solidFill>
                <a:ea typeface="宋体" pitchFamily="2" charset="-122"/>
                <a:cs typeface="Arial Unicode MS" pitchFamily="34" charset="-122"/>
              </a:rPr>
              <a:t>动态语言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的关键，反射机制允许程序在执行期借助于</a:t>
            </a:r>
            <a:r>
              <a:rPr lang="en-US" altLang="zh-CN" sz="2600" dirty="0">
                <a:ea typeface="宋体" pitchFamily="2" charset="-122"/>
                <a:cs typeface="Arial Unicode MS" pitchFamily="34" charset="-122"/>
              </a:rPr>
              <a:t>Reflection API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取得任何类</a:t>
            </a:r>
            <a:r>
              <a:rPr lang="zh-CN" altLang="en-US" sz="2600" dirty="0" smtClean="0">
                <a:ea typeface="宋体" pitchFamily="2" charset="-122"/>
                <a:cs typeface="Arial Unicode MS" pitchFamily="34" charset="-122"/>
              </a:rPr>
              <a:t>的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内部</a:t>
            </a:r>
            <a:r>
              <a:rPr lang="zh-CN" altLang="en-US" sz="2600" dirty="0" smtClean="0">
                <a:ea typeface="宋体" pitchFamily="2" charset="-122"/>
                <a:cs typeface="Arial Unicode MS" pitchFamily="34" charset="-122"/>
              </a:rPr>
              <a:t>信息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，并能直接操作任意对象的内部属性及</a:t>
            </a:r>
            <a:r>
              <a:rPr lang="zh-CN" altLang="en-US" sz="2600" dirty="0" smtClean="0">
                <a:ea typeface="宋体" pitchFamily="2" charset="-122"/>
                <a:cs typeface="Arial Unicode MS" pitchFamily="34" charset="-122"/>
              </a:rPr>
              <a:t>方法。</a:t>
            </a:r>
            <a:endParaRPr lang="zh-CN" altLang="en-US" sz="2600" dirty="0">
              <a:ea typeface="宋体" pitchFamily="2" charset="-122"/>
              <a:cs typeface="Arial Unicode MS" pitchFamily="34" charset="-122"/>
            </a:endParaRPr>
          </a:p>
          <a:p>
            <a:pPr defTabSz="914400"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反射机制提供的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功能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运行时判断任意一个对象所属的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任意一个类的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运行时判断任意一个类所具有的成员变量和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运行时调用任意一个对象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的成员变量和方法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生成动态代理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09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076790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反射机制研究及应用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42" y="1928802"/>
            <a:ext cx="8229600" cy="4525963"/>
          </a:xfrm>
        </p:spPr>
        <p:txBody>
          <a:bodyPr/>
          <a:lstStyle/>
          <a:p>
            <a:pPr algn="just" defTabSz="914400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反射相关的主要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java.lang.Class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代表一个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java.lang.reflect.Method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java.lang.reflect.Field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代表类的成员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变量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java.lang.reflect.Constructor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代表类的构造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… …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477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1988840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14-2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理解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Class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类并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获取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Class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的实例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270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573049"/>
            <a:ext cx="82592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类中定义了以下的方法，此方法将被所有子类继承：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●  public final Class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getClass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endParaRPr lang="en-US" altLang="zh-CN" sz="16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以上的方法返回值的类型是一个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类，此类是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反射的源头，实际上所谓反射从程序的运行结果来看也很好理解，即：可以通过对象反射求出类的名称。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42930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正常方式：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54559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反射</a:t>
            </a:r>
            <a:r>
              <a:rPr lang="zh-CN" altLang="en-US" dirty="0" smtClean="0">
                <a:ea typeface="宋体" pitchFamily="2" charset="-122"/>
              </a:rPr>
              <a:t>方式：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42838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引入需要的</a:t>
            </a:r>
            <a:r>
              <a:rPr lang="en-US" altLang="zh-CN" dirty="0" smtClean="0">
                <a:ea typeface="宋体" pitchFamily="2" charset="-122"/>
              </a:rPr>
              <a:t>”</a:t>
            </a:r>
            <a:r>
              <a:rPr lang="zh-CN" altLang="en-US" dirty="0" smtClean="0">
                <a:ea typeface="宋体" pitchFamily="2" charset="-122"/>
              </a:rPr>
              <a:t>包类</a:t>
            </a:r>
            <a:r>
              <a:rPr lang="en-US" altLang="zh-CN" dirty="0" smtClean="0">
                <a:ea typeface="宋体" pitchFamily="2" charset="-122"/>
              </a:rPr>
              <a:t>”</a:t>
            </a:r>
            <a:r>
              <a:rPr lang="zh-CN" altLang="en-US" dirty="0" smtClean="0">
                <a:ea typeface="宋体" pitchFamily="2" charset="-122"/>
              </a:rPr>
              <a:t>名称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2838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通过</a:t>
            </a:r>
            <a:r>
              <a:rPr lang="en-US" altLang="zh-CN" dirty="0" smtClean="0">
                <a:ea typeface="宋体" pitchFamily="2" charset="-122"/>
              </a:rPr>
              <a:t>new</a:t>
            </a:r>
            <a:r>
              <a:rPr lang="zh-CN" altLang="en-US" dirty="0" smtClean="0">
                <a:ea typeface="宋体" pitchFamily="2" charset="-122"/>
              </a:rPr>
              <a:t>实例化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4283804"/>
            <a:ext cx="185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取得实例化对象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54647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实例化对象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54559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getClass</a:t>
            </a:r>
            <a:r>
              <a:rPr lang="en-US" altLang="zh-CN" dirty="0" smtClean="0">
                <a:ea typeface="宋体" pitchFamily="2" charset="-122"/>
              </a:rPr>
              <a:t>()</a:t>
            </a:r>
            <a:r>
              <a:rPr lang="zh-CN" altLang="en-US" dirty="0" smtClean="0">
                <a:ea typeface="宋体" pitchFamily="2" charset="-122"/>
              </a:rPr>
              <a:t>方法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9155" y="5445224"/>
            <a:ext cx="273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得到完整的“包类”名称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75656" y="4283804"/>
            <a:ext cx="23042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3968" y="4283804"/>
            <a:ext cx="18002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81853" y="4283804"/>
            <a:ext cx="19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75656" y="5445224"/>
            <a:ext cx="136815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51920" y="5464774"/>
            <a:ext cx="1512168" cy="349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78570" y="5445224"/>
            <a:ext cx="261391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stCxn id="4" idx="3"/>
            <a:endCxn id="13" idx="1"/>
          </p:cNvCxnSpPr>
          <p:nvPr/>
        </p:nvCxnSpPr>
        <p:spPr>
          <a:xfrm>
            <a:off x="3851920" y="4468470"/>
            <a:ext cx="432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1"/>
          </p:cNvCxnSpPr>
          <p:nvPr/>
        </p:nvCxnSpPr>
        <p:spPr>
          <a:xfrm>
            <a:off x="2843808" y="5629890"/>
            <a:ext cx="936104" cy="1074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342466" y="5680603"/>
            <a:ext cx="936104" cy="1074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4" idx="1"/>
          </p:cNvCxnSpPr>
          <p:nvPr/>
        </p:nvCxnSpPr>
        <p:spPr>
          <a:xfrm>
            <a:off x="6084168" y="4468470"/>
            <a:ext cx="597685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92696"/>
            <a:ext cx="3096344" cy="792088"/>
          </a:xfrm>
        </p:spPr>
        <p:txBody>
          <a:bodyPr>
            <a:noAutofit/>
          </a:bodyPr>
          <a:lstStyle/>
          <a:p>
            <a:r>
              <a:rPr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254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92696"/>
            <a:ext cx="3096344" cy="792088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40959" cy="5040560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对象照镜子后可以得到的信息：某个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类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的属性、方法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和构造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器、某个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类到底实现了哪些接口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。对于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每个类而言，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JRE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都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为其保留一个不变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的 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类型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的对象。一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个 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对象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包含了特定某个类的有关信息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。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本身也是一个类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对象只能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由系统建立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对象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一个类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在 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JVM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中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只会有一个</a:t>
            </a: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实例 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对象对应的是一个加载到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中的一个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.class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文件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每个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类的实例都会记得自己是由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哪个 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实例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所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生成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通过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可以完整地得到一个类中的完整结构 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39695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5237</TotalTime>
  <Words>2329</Words>
  <Application>Microsoft Office PowerPoint</Application>
  <PresentationFormat>全屏显示(4:3)</PresentationFormat>
  <Paragraphs>303</Paragraphs>
  <Slides>36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PPT模板</vt:lpstr>
      <vt:lpstr>Visio</vt:lpstr>
      <vt:lpstr>第14章  Java反射机制</vt:lpstr>
      <vt:lpstr>幻灯片 2</vt:lpstr>
      <vt:lpstr>课程内容</vt:lpstr>
      <vt:lpstr>幻灯片 4</vt:lpstr>
      <vt:lpstr>幻灯片 5</vt:lpstr>
      <vt:lpstr> Java反射机制研究及应用</vt:lpstr>
      <vt:lpstr>幻灯片 7</vt:lpstr>
      <vt:lpstr>Class 类</vt:lpstr>
      <vt:lpstr>Class 类</vt:lpstr>
      <vt:lpstr>幻灯片 10</vt:lpstr>
      <vt:lpstr>反射的应用举例</vt:lpstr>
      <vt:lpstr>幻灯片 12</vt:lpstr>
      <vt:lpstr>幻灯片 13</vt:lpstr>
      <vt:lpstr>了解：类的加载过程</vt:lpstr>
      <vt:lpstr>幻灯片 15</vt:lpstr>
      <vt:lpstr>了解：ClassLoader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练习</vt:lpstr>
      <vt:lpstr>幻灯片 35</vt:lpstr>
      <vt:lpstr>幻灯片 36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liyuting</cp:lastModifiedBy>
  <cp:revision>560</cp:revision>
  <dcterms:created xsi:type="dcterms:W3CDTF">2012-08-05T14:09:30Z</dcterms:created>
  <dcterms:modified xsi:type="dcterms:W3CDTF">2017-11-28T08:01:53Z</dcterms:modified>
</cp:coreProperties>
</file>