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8" r:id="rId2"/>
    <p:sldId id="632" r:id="rId3"/>
    <p:sldId id="486" r:id="rId4"/>
    <p:sldId id="627" r:id="rId5"/>
    <p:sldId id="597" r:id="rId6"/>
    <p:sldId id="598" r:id="rId7"/>
    <p:sldId id="599" r:id="rId8"/>
    <p:sldId id="628" r:id="rId9"/>
    <p:sldId id="600" r:id="rId10"/>
    <p:sldId id="601" r:id="rId11"/>
    <p:sldId id="602" r:id="rId12"/>
    <p:sldId id="646" r:id="rId13"/>
    <p:sldId id="603" r:id="rId14"/>
    <p:sldId id="604" r:id="rId15"/>
    <p:sldId id="605" r:id="rId16"/>
    <p:sldId id="606" r:id="rId17"/>
    <p:sldId id="607" r:id="rId18"/>
    <p:sldId id="608" r:id="rId19"/>
    <p:sldId id="629" r:id="rId20"/>
    <p:sldId id="609" r:id="rId21"/>
    <p:sldId id="610" r:id="rId22"/>
    <p:sldId id="611" r:id="rId23"/>
    <p:sldId id="612" r:id="rId24"/>
    <p:sldId id="613" r:id="rId25"/>
    <p:sldId id="614" r:id="rId26"/>
    <p:sldId id="615" r:id="rId27"/>
    <p:sldId id="616" r:id="rId28"/>
    <p:sldId id="617" r:id="rId29"/>
    <p:sldId id="618" r:id="rId30"/>
    <p:sldId id="619" r:id="rId31"/>
    <p:sldId id="620" r:id="rId32"/>
    <p:sldId id="621" r:id="rId33"/>
    <p:sldId id="622" r:id="rId34"/>
    <p:sldId id="630" r:id="rId35"/>
    <p:sldId id="623" r:id="rId36"/>
    <p:sldId id="624" r:id="rId37"/>
    <p:sldId id="625" r:id="rId38"/>
    <p:sldId id="626" r:id="rId39"/>
    <p:sldId id="631" r:id="rId40"/>
    <p:sldId id="586" r:id="rId41"/>
    <p:sldId id="587" r:id="rId42"/>
    <p:sldId id="588" r:id="rId43"/>
    <p:sldId id="594" r:id="rId44"/>
    <p:sldId id="589" r:id="rId45"/>
    <p:sldId id="590" r:id="rId46"/>
    <p:sldId id="591" r:id="rId47"/>
    <p:sldId id="257"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297" autoAdjust="0"/>
    <p:restoredTop sz="94663" autoAdjust="0"/>
  </p:normalViewPr>
  <p:slideViewPr>
    <p:cSldViewPr>
      <p:cViewPr>
        <p:scale>
          <a:sx n="75" d="100"/>
          <a:sy n="75" d="100"/>
        </p:scale>
        <p:origin x="-1140"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2017/10/18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xmlns=""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ea typeface="宋体" charset="-122"/>
              </a:rPr>
              <a:t>物理层和数据链路层涉及物理介质访问和二进制数据流传输。</a:t>
            </a:r>
            <a:endParaRPr lang="en-US" altLang="zh-CN" dirty="0" smtClean="0">
              <a:ea typeface="宋体" charset="-122"/>
            </a:endParaRPr>
          </a:p>
          <a:p>
            <a:pPr eaLnBrk="1" hangingPunct="1"/>
            <a:r>
              <a:rPr lang="zh-CN" altLang="en-US" dirty="0" smtClean="0">
                <a:ea typeface="宋体" charset="-122"/>
              </a:rPr>
              <a:t>网络层的主要协议有</a:t>
            </a:r>
            <a:r>
              <a:rPr lang="en-US" altLang="zh-CN" dirty="0" smtClean="0">
                <a:ea typeface="宋体" charset="-122"/>
              </a:rPr>
              <a:t>IP</a:t>
            </a:r>
            <a:r>
              <a:rPr lang="zh-CN" altLang="en-US" dirty="0" smtClean="0">
                <a:ea typeface="宋体" charset="-122"/>
              </a:rPr>
              <a:t>（</a:t>
            </a:r>
            <a:r>
              <a:rPr lang="en-US" altLang="zh-CN" dirty="0" smtClean="0">
                <a:ea typeface="宋体" charset="-122"/>
              </a:rPr>
              <a:t>Internet protocol</a:t>
            </a:r>
            <a:r>
              <a:rPr lang="zh-CN" altLang="en-US" dirty="0" smtClean="0">
                <a:ea typeface="宋体" charset="-122"/>
              </a:rPr>
              <a:t>）、</a:t>
            </a:r>
            <a:r>
              <a:rPr lang="en-US" altLang="zh-CN" dirty="0" smtClean="0">
                <a:ea typeface="宋体" charset="-122"/>
              </a:rPr>
              <a:t>ICMP</a:t>
            </a:r>
            <a:r>
              <a:rPr lang="zh-CN" altLang="en-US" dirty="0" smtClean="0">
                <a:ea typeface="宋体" charset="-122"/>
              </a:rPr>
              <a:t>（</a:t>
            </a:r>
            <a:r>
              <a:rPr lang="en-US" altLang="zh-CN" dirty="0" smtClean="0">
                <a:ea typeface="宋体" charset="-122"/>
              </a:rPr>
              <a:t>Internet Control Message Protocol</a:t>
            </a:r>
            <a:r>
              <a:rPr lang="zh-CN" altLang="en-US" dirty="0" smtClean="0">
                <a:ea typeface="宋体" charset="-122"/>
              </a:rPr>
              <a:t>，互联网控制报文协议）、</a:t>
            </a:r>
            <a:r>
              <a:rPr lang="en-US" altLang="zh-CN" dirty="0" smtClean="0">
                <a:ea typeface="宋体" charset="-122"/>
              </a:rPr>
              <a:t>IGMP</a:t>
            </a:r>
            <a:r>
              <a:rPr lang="zh-CN" altLang="en-US" dirty="0" smtClean="0">
                <a:ea typeface="宋体" charset="-122"/>
              </a:rPr>
              <a:t>（</a:t>
            </a:r>
            <a:r>
              <a:rPr lang="en-US" altLang="zh-CN" dirty="0" smtClean="0">
                <a:ea typeface="宋体" charset="-122"/>
              </a:rPr>
              <a:t>Internet Group Management Protocol</a:t>
            </a:r>
            <a:r>
              <a:rPr lang="zh-CN" altLang="en-US" dirty="0" smtClean="0">
                <a:ea typeface="宋体" charset="-122"/>
              </a:rPr>
              <a:t>，互联网组管理协议）、</a:t>
            </a:r>
            <a:r>
              <a:rPr lang="en-US" altLang="zh-CN" dirty="0" smtClean="0">
                <a:ea typeface="宋体" charset="-122"/>
              </a:rPr>
              <a:t>ARP</a:t>
            </a:r>
            <a:r>
              <a:rPr lang="zh-CN" altLang="en-US" dirty="0" smtClean="0">
                <a:ea typeface="宋体" charset="-122"/>
              </a:rPr>
              <a:t>（</a:t>
            </a:r>
            <a:r>
              <a:rPr lang="en-US" altLang="zh-CN" dirty="0" smtClean="0">
                <a:ea typeface="宋体" charset="-122"/>
              </a:rPr>
              <a:t>Address Resolution Protocol</a:t>
            </a:r>
            <a:r>
              <a:rPr lang="zh-CN" altLang="en-US" dirty="0" smtClean="0">
                <a:ea typeface="宋体" charset="-122"/>
              </a:rPr>
              <a:t>，地址解析协议）和</a:t>
            </a:r>
            <a:r>
              <a:rPr lang="en-US" altLang="zh-CN" dirty="0" smtClean="0">
                <a:ea typeface="宋体" charset="-122"/>
              </a:rPr>
              <a:t>RARP</a:t>
            </a:r>
            <a:r>
              <a:rPr lang="zh-CN" altLang="en-US" dirty="0" smtClean="0">
                <a:ea typeface="宋体" charset="-122"/>
              </a:rPr>
              <a:t>（</a:t>
            </a:r>
            <a:r>
              <a:rPr lang="en-US" altLang="zh-CN" dirty="0" smtClean="0">
                <a:ea typeface="宋体" charset="-122"/>
              </a:rPr>
              <a:t>Reverse Address Resolution Protocol</a:t>
            </a:r>
            <a:r>
              <a:rPr lang="zh-CN" altLang="en-US" dirty="0" smtClean="0">
                <a:ea typeface="宋体" charset="-122"/>
              </a:rPr>
              <a:t>，反向地址解析协议）等。涉及寻址和路由选择</a:t>
            </a:r>
            <a:endParaRPr lang="en-US" altLang="zh-CN" dirty="0" smtClean="0">
              <a:ea typeface="宋体" charset="-122"/>
            </a:endParaRPr>
          </a:p>
          <a:p>
            <a:pPr eaLnBrk="1" hangingPunct="1"/>
            <a:r>
              <a:rPr lang="zh-CN" altLang="en-US" dirty="0" smtClean="0">
                <a:ea typeface="宋体" charset="-122"/>
              </a:rPr>
              <a:t>传输层的基本功能是为两台主机间的应用程序提供端到端的通信。传输层从应用层接受数据，并且在必要的时候把它分成较小的单元，传递给网络层，并确保到达对方的各段信息正确无误。</a:t>
            </a:r>
            <a:endParaRPr lang="en-US" altLang="zh-CN" dirty="0" smtClean="0">
              <a:ea typeface="宋体" charset="-122"/>
            </a:endParaRPr>
          </a:p>
          <a:p>
            <a:pPr eaLnBrk="1" hangingPunct="1"/>
            <a:r>
              <a:rPr lang="zh-CN" altLang="en-US" smtClean="0">
                <a:ea typeface="宋体" charset="-122"/>
              </a:rPr>
              <a:t>应用层提供应用程序的网络接口。</a:t>
            </a:r>
            <a:endParaRPr lang="zh-CN" altLang="en-US" dirty="0" smtClean="0">
              <a:ea typeface="宋体" charset="-122"/>
            </a:endParaRPr>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10</a:t>
            </a:fld>
            <a:endParaRPr lang="zh-CN" altLang="en-US"/>
          </a:p>
        </p:txBody>
      </p:sp>
    </p:spTree>
    <p:extLst>
      <p:ext uri="{BB962C8B-B14F-4D97-AF65-F5344CB8AC3E}">
        <p14:creationId xmlns:p14="http://schemas.microsoft.com/office/powerpoint/2010/main" xmlns="" val="282760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192.168.1.100:8080/helloworld/index.jsp"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179512" y="1196752"/>
            <a:ext cx="8208912" cy="2088232"/>
          </a:xfrm>
        </p:spPr>
        <p:txBody>
          <a:bodyPr>
            <a:noAutofit/>
          </a:bodyPr>
          <a:lstStyle/>
          <a:p>
            <a:r>
              <a:rPr lang="zh-CN" altLang="en-US" sz="8000" b="1">
                <a:solidFill>
                  <a:srgbClr val="000066"/>
                </a:solidFill>
                <a:effectLst>
                  <a:outerShdw blurRad="38100" dist="38100" dir="2700000" algn="tl">
                    <a:srgbClr val="000000">
                      <a:alpha val="43137"/>
                    </a:srgbClr>
                  </a:outerShdw>
                </a:effectLst>
                <a:latin typeface="楷体" pitchFamily="49" charset="-122"/>
                <a:ea typeface="楷体" pitchFamily="49" charset="-122"/>
              </a:rPr>
              <a:t>第</a:t>
            </a:r>
            <a:r>
              <a:rPr lang="en-US" altLang="zh-CN" sz="8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t>15</a:t>
            </a:r>
            <a:r>
              <a:rPr lang="zh-CN" altLang="en-US" sz="8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t>章</a:t>
            </a:r>
            <a:r>
              <a:rPr lang="en-US" altLang="zh-CN" sz="8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t> </a:t>
            </a:r>
            <a:r>
              <a:rPr lang="zh-CN" altLang="en-US" sz="8000" b="1" dirty="0" smtClean="0">
                <a:solidFill>
                  <a:srgbClr val="000066"/>
                </a:solidFill>
                <a:effectLst>
                  <a:outerShdw blurRad="38100" dist="38100" dir="2700000" algn="tl">
                    <a:srgbClr val="000000">
                      <a:alpha val="43137"/>
                    </a:srgbClr>
                  </a:outerShdw>
                </a:effectLst>
                <a:latin typeface="楷体" pitchFamily="49" charset="-122"/>
                <a:ea typeface="楷体" pitchFamily="49" charset="-122"/>
              </a:rPr>
              <a:t>网络</a:t>
            </a:r>
            <a:r>
              <a:rPr lang="zh-CN" altLang="en-US" sz="8000" b="1" dirty="0">
                <a:solidFill>
                  <a:srgbClr val="000066"/>
                </a:solidFill>
                <a:effectLst>
                  <a:outerShdw blurRad="38100" dist="38100" dir="2700000" algn="tl">
                    <a:srgbClr val="000000">
                      <a:alpha val="43137"/>
                    </a:srgbClr>
                  </a:outerShdw>
                </a:effectLst>
                <a:latin typeface="楷体" pitchFamily="49" charset="-122"/>
                <a:ea typeface="楷体" pitchFamily="49" charset="-122"/>
              </a:rPr>
              <a:t>编程</a:t>
            </a:r>
            <a:endParaRPr lang="zh-CN" altLang="zh-CN" sz="8000" b="1" dirty="0" smtClean="0">
              <a:solidFill>
                <a:srgbClr val="000066"/>
              </a:solidFill>
              <a:effectLst>
                <a:outerShdw blurRad="38100" dist="38100" dir="2700000" algn="tl">
                  <a:srgbClr val="000000">
                    <a:alpha val="43137"/>
                  </a:srgbClr>
                </a:outerShdw>
              </a:effectLst>
              <a:latin typeface="楷体" pitchFamily="49" charset="-122"/>
              <a:ea typeface="楷体" pitchFamily="49" charset="-122"/>
            </a:endParaRPr>
          </a:p>
        </p:txBody>
      </p:sp>
      <p:sp>
        <p:nvSpPr>
          <p:cNvPr id="4" name="TextBox 3"/>
          <p:cNvSpPr txBox="1"/>
          <p:nvPr/>
        </p:nvSpPr>
        <p:spPr>
          <a:xfrm>
            <a:off x="0" y="5613047"/>
            <a:ext cx="9144000" cy="1261884"/>
          </a:xfrm>
          <a:prstGeom prst="rect">
            <a:avLst/>
          </a:prstGeom>
          <a:noFill/>
        </p:spPr>
        <p:txBody>
          <a:bodyPr wrap="square" rtlCol="0">
            <a:spAutoFit/>
          </a:bodyPr>
          <a:lstStyle/>
          <a:p>
            <a:r>
              <a:rPr lang="zh-CN" altLang="en-US" sz="4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t>讲师</a:t>
            </a:r>
            <a:r>
              <a:rPr lang="zh-CN" altLang="en-US" sz="4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t>：</a:t>
            </a:r>
            <a:r>
              <a:rPr lang="zh-CN" altLang="en-US" sz="4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t>李玉婷</a:t>
            </a:r>
            <a:endParaRPr lang="en-US" altLang="zh-CN" sz="4000" b="1" dirty="0" smtClean="0">
              <a:solidFill>
                <a:srgbClr val="000066"/>
              </a:solidFill>
              <a:effectLst>
                <a:outerShdw blurRad="38100" dist="38100" dir="2700000" algn="tl">
                  <a:srgbClr val="000000">
                    <a:alpha val="43137"/>
                  </a:srgbClr>
                </a:outerShdw>
              </a:effectLst>
              <a:latin typeface="楷体" pitchFamily="49" charset="-122"/>
              <a:ea typeface="楷体" pitchFamily="49" charset="-122"/>
            </a:endParaRPr>
          </a:p>
          <a:p>
            <a:r>
              <a:rPr lang="zh-CN" altLang="en-US" sz="3600" b="1" dirty="0" smtClean="0">
                <a:solidFill>
                  <a:srgbClr val="000066"/>
                </a:solidFill>
                <a:effectLst>
                  <a:outerShdw blurRad="38100" dist="38100" dir="2700000" algn="tl">
                    <a:srgbClr val="000000">
                      <a:alpha val="43137"/>
                    </a:srgbClr>
                  </a:outerShdw>
                </a:effectLst>
                <a:latin typeface="楷体" pitchFamily="49" charset="-122"/>
                <a:ea typeface="楷体" pitchFamily="49" charset="-122"/>
              </a:rPr>
              <a:t>新浪微博：</a:t>
            </a:r>
            <a:r>
              <a:rPr lang="zh-CN" altLang="en-US" sz="3600" b="1" dirty="0">
                <a:solidFill>
                  <a:srgbClr val="000066"/>
                </a:solidFill>
                <a:effectLst>
                  <a:outerShdw blurRad="38100" dist="38100" dir="2700000" algn="tl">
                    <a:srgbClr val="000000">
                      <a:alpha val="43137"/>
                    </a:srgbClr>
                  </a:outerShdw>
                </a:effectLst>
                <a:latin typeface="楷体" pitchFamily="49" charset="-122"/>
                <a:ea typeface="楷体" pitchFamily="49" charset="-122"/>
              </a:rPr>
              <a:t>尚</a:t>
            </a:r>
            <a:r>
              <a:rPr lang="zh-CN" altLang="en-US" sz="3600" b="1" dirty="0" smtClean="0">
                <a:solidFill>
                  <a:srgbClr val="000066"/>
                </a:solidFill>
                <a:effectLst>
                  <a:outerShdw blurRad="38100" dist="38100" dir="2700000" algn="tl">
                    <a:srgbClr val="000000">
                      <a:alpha val="43137"/>
                    </a:srgbClr>
                  </a:outerShdw>
                </a:effectLst>
                <a:latin typeface="楷体" pitchFamily="49" charset="-122"/>
                <a:ea typeface="楷体" pitchFamily="49" charset="-122"/>
              </a:rPr>
              <a:t>硅谷</a:t>
            </a:r>
            <a:r>
              <a:rPr lang="en-US" altLang="zh-CN" sz="3600" b="1" dirty="0" smtClean="0">
                <a:solidFill>
                  <a:srgbClr val="000066"/>
                </a:solidFill>
                <a:effectLst>
                  <a:outerShdw blurRad="38100" dist="38100" dir="2700000" algn="tl">
                    <a:srgbClr val="000000">
                      <a:alpha val="43137"/>
                    </a:srgbClr>
                  </a:outerShdw>
                </a:effectLst>
                <a:latin typeface="楷体" pitchFamily="49" charset="-122"/>
                <a:ea typeface="楷体" pitchFamily="49" charset="-122"/>
              </a:rPr>
              <a:t>-</a:t>
            </a:r>
            <a:r>
              <a:rPr lang="zh-CN" altLang="en-US" sz="3600" b="1" dirty="0" smtClean="0">
                <a:solidFill>
                  <a:srgbClr val="000066"/>
                </a:solidFill>
                <a:effectLst>
                  <a:outerShdw blurRad="38100" dist="38100" dir="2700000" algn="tl">
                    <a:srgbClr val="000000">
                      <a:alpha val="43137"/>
                    </a:srgbClr>
                  </a:outerShdw>
                </a:effectLst>
                <a:latin typeface="楷体" pitchFamily="49" charset="-122"/>
                <a:ea typeface="楷体" pitchFamily="49" charset="-122"/>
              </a:rPr>
              <a:t>宋红康</a:t>
            </a:r>
            <a:endParaRPr lang="zh-CN" altLang="en-US" sz="3600" b="1" dirty="0">
              <a:solidFill>
                <a:srgbClr val="000066"/>
              </a:solidFill>
              <a:effectLst>
                <a:outerShdw blurRad="38100" dist="38100" dir="2700000" algn="tl">
                  <a:srgbClr val="000000">
                    <a:alpha val="43137"/>
                  </a:srgbClr>
                </a:outerShdw>
              </a:effectLst>
              <a:latin typeface="楷体" pitchFamily="49" charset="-122"/>
              <a:ea typeface="楷体" pitchFamily="49" charset="-122"/>
            </a:endParaRPr>
          </a:p>
        </p:txBody>
      </p:sp>
      <p:pic>
        <p:nvPicPr>
          <p:cNvPr id="5" name="Picture 2" descr="C:\Users\shkstart\Desktop\10785352_112016256000_2.jpg"/>
          <p:cNvPicPr>
            <a:picLocks noChangeAspect="1" noChangeArrowheads="1"/>
          </p:cNvPicPr>
          <p:nvPr/>
        </p:nvPicPr>
        <p:blipFill rotWithShape="1">
          <a:blip r:embed="rId3">
            <a:extLst>
              <a:ext uri="{28A0092B-C50C-407E-A947-70E740481C1C}">
                <a14:useLocalDpi xmlns:a14="http://schemas.microsoft.com/office/drawing/2010/main" xmlns="" val="0"/>
              </a:ext>
            </a:extLst>
          </a:blip>
          <a:srcRect b="4711"/>
          <a:stretch/>
        </p:blipFill>
        <p:spPr bwMode="auto">
          <a:xfrm>
            <a:off x="4716016" y="2996952"/>
            <a:ext cx="4427984" cy="316454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940152" y="2708920"/>
            <a:ext cx="2520280" cy="316835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5"/>
          <p:cNvSpPr/>
          <p:nvPr/>
        </p:nvSpPr>
        <p:spPr>
          <a:xfrm>
            <a:off x="3491880" y="2708920"/>
            <a:ext cx="2448272" cy="316835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971600" y="2708920"/>
            <a:ext cx="2520280"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2"/>
          <p:cNvSpPr>
            <a:spLocks noGrp="1" noChangeArrowheads="1"/>
          </p:cNvSpPr>
          <p:nvPr>
            <p:ph type="title"/>
          </p:nvPr>
        </p:nvSpPr>
        <p:spPr>
          <a:xfrm>
            <a:off x="1979712" y="692696"/>
            <a:ext cx="5832648" cy="1008112"/>
          </a:xfrm>
        </p:spPr>
        <p:txBody>
          <a:bodyPr>
            <a:normAutofit/>
          </a:bodyPr>
          <a:lstStyle/>
          <a:p>
            <a:r>
              <a:rPr lang="zh-CN" altLang="en-US" b="1" dirty="0" smtClean="0">
                <a:latin typeface="+mn-lt"/>
                <a:ea typeface="宋体" pitchFamily="2" charset="-122"/>
              </a:rPr>
              <a:t>网络通信协议</a:t>
            </a:r>
            <a:endParaRPr lang="en-US" altLang="zh-CN" b="1" dirty="0">
              <a:latin typeface="+mn-lt"/>
              <a:ea typeface="宋体"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xmlns="" val="4105438162"/>
              </p:ext>
            </p:extLst>
          </p:nvPr>
        </p:nvGraphicFramePr>
        <p:xfrm>
          <a:off x="971601" y="1853912"/>
          <a:ext cx="7488831" cy="4023360"/>
        </p:xfrm>
        <a:graphic>
          <a:graphicData uri="http://schemas.openxmlformats.org/drawingml/2006/table">
            <a:tbl>
              <a:tblPr firstRow="1" bandRow="1">
                <a:tableStyleId>{5940675A-B579-460E-94D1-54222C63F5DA}</a:tableStyleId>
              </a:tblPr>
              <a:tblGrid>
                <a:gridCol w="2496277"/>
                <a:gridCol w="2496277"/>
                <a:gridCol w="2496277"/>
              </a:tblGrid>
              <a:tr h="783384">
                <a:tc>
                  <a:txBody>
                    <a:bodyPr/>
                    <a:lstStyle/>
                    <a:p>
                      <a:pPr algn="ctr">
                        <a:spcBef>
                          <a:spcPts val="1200"/>
                        </a:spcBef>
                      </a:pPr>
                      <a:endParaRPr lang="en-US" altLang="zh-CN" sz="200" b="1" dirty="0" smtClean="0">
                        <a:solidFill>
                          <a:srgbClr val="C00000"/>
                        </a:solidFill>
                        <a:latin typeface="+mn-lt"/>
                        <a:ea typeface="宋体" pitchFamily="2" charset="-122"/>
                      </a:endParaRPr>
                    </a:p>
                    <a:p>
                      <a:pPr algn="ctr">
                        <a:spcBef>
                          <a:spcPts val="1200"/>
                        </a:spcBef>
                      </a:pPr>
                      <a:r>
                        <a:rPr lang="en-US" altLang="zh-CN" sz="2400" b="1" dirty="0" smtClean="0">
                          <a:solidFill>
                            <a:srgbClr val="C00000"/>
                          </a:solidFill>
                          <a:latin typeface="+mn-lt"/>
                          <a:ea typeface="宋体" pitchFamily="2" charset="-122"/>
                        </a:rPr>
                        <a:t>OSI</a:t>
                      </a:r>
                      <a:r>
                        <a:rPr lang="zh-CN" altLang="en-US" sz="2400" b="1" dirty="0" smtClean="0">
                          <a:solidFill>
                            <a:srgbClr val="C00000"/>
                          </a:solidFill>
                          <a:latin typeface="+mn-lt"/>
                          <a:ea typeface="宋体" pitchFamily="2" charset="-122"/>
                        </a:rPr>
                        <a:t>参考模型</a:t>
                      </a:r>
                      <a:endParaRPr lang="zh-CN" altLang="en-US" sz="2400" b="1" dirty="0">
                        <a:solidFill>
                          <a:srgbClr val="C00000"/>
                        </a:solidFill>
                        <a:latin typeface="+mn-lt"/>
                        <a:ea typeface="宋体" pitchFamily="2" charset="-122"/>
                      </a:endParaRPr>
                    </a:p>
                  </a:txBody>
                  <a:tcPr/>
                </a:tc>
                <a:tc>
                  <a:txBody>
                    <a:bodyPr/>
                    <a:lstStyle/>
                    <a:p>
                      <a:pPr algn="ctr">
                        <a:spcBef>
                          <a:spcPts val="2400"/>
                        </a:spcBef>
                      </a:pPr>
                      <a:endParaRPr lang="en-US" altLang="zh-CN" sz="200" b="1" dirty="0" smtClean="0">
                        <a:solidFill>
                          <a:srgbClr val="C00000"/>
                        </a:solidFill>
                        <a:latin typeface="+mn-lt"/>
                        <a:ea typeface="宋体" pitchFamily="2" charset="-122"/>
                      </a:endParaRPr>
                    </a:p>
                    <a:p>
                      <a:pPr algn="ctr">
                        <a:spcBef>
                          <a:spcPts val="1200"/>
                        </a:spcBef>
                      </a:pPr>
                      <a:r>
                        <a:rPr lang="en-US" altLang="zh-CN" sz="2400" b="1" dirty="0" smtClean="0">
                          <a:solidFill>
                            <a:srgbClr val="C00000"/>
                          </a:solidFill>
                          <a:latin typeface="+mn-lt"/>
                          <a:ea typeface="宋体" pitchFamily="2" charset="-122"/>
                        </a:rPr>
                        <a:t>TCP/IP</a:t>
                      </a:r>
                      <a:r>
                        <a:rPr lang="zh-CN" altLang="en-US" sz="2400" b="1" dirty="0" smtClean="0">
                          <a:solidFill>
                            <a:srgbClr val="C00000"/>
                          </a:solidFill>
                          <a:latin typeface="+mn-lt"/>
                          <a:ea typeface="宋体" pitchFamily="2" charset="-122"/>
                        </a:rPr>
                        <a:t>参考模型</a:t>
                      </a:r>
                      <a:endParaRPr lang="zh-CN" altLang="en-US" sz="2400" b="1" dirty="0">
                        <a:solidFill>
                          <a:srgbClr val="C00000"/>
                        </a:solidFill>
                        <a:latin typeface="+mn-lt"/>
                        <a:ea typeface="宋体" pitchFamily="2" charset="-122"/>
                      </a:endParaRPr>
                    </a:p>
                  </a:txBody>
                  <a:tcPr/>
                </a:tc>
                <a:tc>
                  <a:txBody>
                    <a:bodyPr/>
                    <a:lstStyle/>
                    <a:p>
                      <a:pPr algn="ctr"/>
                      <a:r>
                        <a:rPr lang="en-US" altLang="zh-CN" sz="2400" b="1" dirty="0" smtClean="0">
                          <a:solidFill>
                            <a:srgbClr val="C00000"/>
                          </a:solidFill>
                          <a:latin typeface="+mn-lt"/>
                          <a:ea typeface="宋体" pitchFamily="2" charset="-122"/>
                        </a:rPr>
                        <a:t>TCP/IP</a:t>
                      </a:r>
                      <a:r>
                        <a:rPr lang="zh-CN" altLang="en-US" sz="2400" b="1" dirty="0" smtClean="0">
                          <a:solidFill>
                            <a:srgbClr val="C00000"/>
                          </a:solidFill>
                          <a:latin typeface="+mn-lt"/>
                          <a:ea typeface="宋体" pitchFamily="2" charset="-122"/>
                        </a:rPr>
                        <a:t>参考模型各层对应协议</a:t>
                      </a:r>
                      <a:endParaRPr lang="zh-CN" altLang="en-US" sz="2400" b="1" dirty="0">
                        <a:solidFill>
                          <a:srgbClr val="C00000"/>
                        </a:solidFill>
                        <a:latin typeface="+mn-lt"/>
                        <a:ea typeface="宋体" pitchFamily="2" charset="-122"/>
                      </a:endParaRPr>
                    </a:p>
                  </a:txBody>
                  <a:tcPr/>
                </a:tc>
              </a:tr>
              <a:tr h="453865">
                <a:tc>
                  <a:txBody>
                    <a:bodyPr/>
                    <a:lstStyle/>
                    <a:p>
                      <a:pPr algn="ctr"/>
                      <a:r>
                        <a:rPr lang="zh-CN" altLang="en-US" sz="2400" dirty="0" smtClean="0">
                          <a:latin typeface="+mn-lt"/>
                          <a:ea typeface="宋体" pitchFamily="2" charset="-122"/>
                        </a:rPr>
                        <a:t>应用层</a:t>
                      </a:r>
                      <a:endParaRPr lang="zh-CN" altLang="en-US" sz="2400" b="1" dirty="0">
                        <a:latin typeface="+mn-lt"/>
                        <a:ea typeface="宋体" pitchFamily="2" charset="-122"/>
                      </a:endParaRPr>
                    </a:p>
                  </a:txBody>
                  <a:tcPr/>
                </a:tc>
                <a:tc rowSpan="3">
                  <a:txBody>
                    <a:bodyPr/>
                    <a:lstStyle/>
                    <a:p>
                      <a:pPr algn="ctr"/>
                      <a:endParaRPr lang="en-US" altLang="zh-CN" sz="2400" dirty="0" smtClean="0">
                        <a:latin typeface="+mn-lt"/>
                        <a:ea typeface="宋体" pitchFamily="2" charset="-122"/>
                      </a:endParaRPr>
                    </a:p>
                    <a:p>
                      <a:pPr algn="ctr"/>
                      <a:r>
                        <a:rPr lang="zh-CN" altLang="en-US" sz="2400" dirty="0" smtClean="0">
                          <a:latin typeface="+mn-lt"/>
                          <a:ea typeface="宋体" pitchFamily="2" charset="-122"/>
                        </a:rPr>
                        <a:t>应用层</a:t>
                      </a:r>
                      <a:endParaRPr lang="zh-CN" altLang="en-US" sz="2400" b="1" dirty="0">
                        <a:latin typeface="+mn-lt"/>
                        <a:ea typeface="宋体" pitchFamily="2" charset="-122"/>
                      </a:endParaRPr>
                    </a:p>
                  </a:txBody>
                  <a:tcPr/>
                </a:tc>
                <a:tc rowSpan="3">
                  <a:txBody>
                    <a:bodyPr/>
                    <a:lstStyle/>
                    <a:p>
                      <a:pPr algn="ctr"/>
                      <a:endParaRPr lang="en-US" altLang="zh-CN" sz="2400" dirty="0" smtClean="0">
                        <a:latin typeface="+mn-lt"/>
                        <a:ea typeface="宋体" pitchFamily="2" charset="-122"/>
                      </a:endParaRPr>
                    </a:p>
                    <a:p>
                      <a:pPr algn="ctr"/>
                      <a:r>
                        <a:rPr lang="en-US" altLang="zh-CN" sz="2400" dirty="0" smtClean="0">
                          <a:latin typeface="+mn-lt"/>
                          <a:ea typeface="宋体" pitchFamily="2" charset="-122"/>
                        </a:rPr>
                        <a:t>HTTP</a:t>
                      </a:r>
                      <a:r>
                        <a:rPr lang="zh-CN" altLang="en-US" sz="2400" dirty="0" smtClean="0">
                          <a:latin typeface="+mn-lt"/>
                          <a:ea typeface="宋体" pitchFamily="2" charset="-122"/>
                        </a:rPr>
                        <a:t>、</a:t>
                      </a:r>
                      <a:r>
                        <a:rPr lang="en-US" altLang="zh-CN" sz="2400" dirty="0" smtClean="0">
                          <a:latin typeface="+mn-lt"/>
                          <a:ea typeface="宋体" pitchFamily="2" charset="-122"/>
                        </a:rPr>
                        <a:t>ftp</a:t>
                      </a:r>
                      <a:r>
                        <a:rPr lang="zh-CN" altLang="en-US" sz="2400" dirty="0" smtClean="0">
                          <a:latin typeface="+mn-lt"/>
                          <a:ea typeface="宋体" pitchFamily="2" charset="-122"/>
                        </a:rPr>
                        <a:t>、</a:t>
                      </a:r>
                      <a:r>
                        <a:rPr lang="en-US" altLang="zh-CN" sz="2400" dirty="0" smtClean="0">
                          <a:latin typeface="+mn-lt"/>
                          <a:ea typeface="宋体" pitchFamily="2" charset="-122"/>
                        </a:rPr>
                        <a:t>telnet</a:t>
                      </a:r>
                      <a:r>
                        <a:rPr lang="zh-CN" altLang="en-US" sz="2400" dirty="0" smtClean="0">
                          <a:latin typeface="+mn-lt"/>
                          <a:ea typeface="宋体" pitchFamily="2" charset="-122"/>
                        </a:rPr>
                        <a:t>、</a:t>
                      </a:r>
                      <a:r>
                        <a:rPr lang="en-US" altLang="zh-CN" sz="2400" dirty="0" smtClean="0">
                          <a:latin typeface="+mn-lt"/>
                          <a:ea typeface="宋体" pitchFamily="2" charset="-122"/>
                        </a:rPr>
                        <a:t>DNS…</a:t>
                      </a:r>
                      <a:endParaRPr lang="zh-CN" altLang="en-US" sz="2400" dirty="0">
                        <a:latin typeface="+mn-lt"/>
                        <a:ea typeface="宋体" pitchFamily="2" charset="-122"/>
                      </a:endParaRPr>
                    </a:p>
                  </a:txBody>
                  <a:tcPr/>
                </a:tc>
              </a:tr>
              <a:tr h="453865">
                <a:tc>
                  <a:txBody>
                    <a:bodyPr/>
                    <a:lstStyle/>
                    <a:p>
                      <a:pPr algn="ctr"/>
                      <a:r>
                        <a:rPr lang="zh-CN" altLang="en-US" sz="2400" dirty="0" smtClean="0">
                          <a:latin typeface="+mn-lt"/>
                          <a:ea typeface="宋体" pitchFamily="2" charset="-122"/>
                        </a:rPr>
                        <a:t>表示层</a:t>
                      </a:r>
                      <a:endParaRPr lang="zh-CN" altLang="en-US" sz="2400" b="1" dirty="0">
                        <a:latin typeface="+mn-lt"/>
                        <a:ea typeface="宋体" pitchFamily="2" charset="-122"/>
                      </a:endParaRPr>
                    </a:p>
                  </a:txBody>
                  <a:tcPr/>
                </a:tc>
                <a:tc vMerge="1">
                  <a:txBody>
                    <a:bodyPr/>
                    <a:lstStyle/>
                    <a:p>
                      <a:endParaRPr lang="zh-CN" altLang="en-US" dirty="0"/>
                    </a:p>
                  </a:txBody>
                  <a:tcPr/>
                </a:tc>
                <a:tc vMerge="1">
                  <a:txBody>
                    <a:bodyPr/>
                    <a:lstStyle/>
                    <a:p>
                      <a:endParaRPr lang="zh-CN" altLang="en-US" dirty="0"/>
                    </a:p>
                  </a:txBody>
                  <a:tcPr/>
                </a:tc>
              </a:tr>
              <a:tr h="453865">
                <a:tc>
                  <a:txBody>
                    <a:bodyPr/>
                    <a:lstStyle/>
                    <a:p>
                      <a:pPr algn="ctr"/>
                      <a:r>
                        <a:rPr lang="zh-CN" altLang="en-US" sz="2400" dirty="0" smtClean="0">
                          <a:latin typeface="+mn-lt"/>
                          <a:ea typeface="宋体" pitchFamily="2" charset="-122"/>
                        </a:rPr>
                        <a:t>会话层</a:t>
                      </a:r>
                      <a:endParaRPr lang="zh-CN" altLang="en-US" sz="2400" b="1" dirty="0">
                        <a:latin typeface="+mn-lt"/>
                        <a:ea typeface="宋体" pitchFamily="2" charset="-122"/>
                      </a:endParaRPr>
                    </a:p>
                  </a:txBody>
                  <a:tcPr/>
                </a:tc>
                <a:tc vMerge="1">
                  <a:txBody>
                    <a:bodyPr/>
                    <a:lstStyle/>
                    <a:p>
                      <a:endParaRPr lang="zh-CN" altLang="en-US" dirty="0"/>
                    </a:p>
                  </a:txBody>
                  <a:tcPr/>
                </a:tc>
                <a:tc vMerge="1">
                  <a:txBody>
                    <a:bodyPr/>
                    <a:lstStyle/>
                    <a:p>
                      <a:endParaRPr lang="zh-CN" altLang="en-US" dirty="0"/>
                    </a:p>
                  </a:txBody>
                  <a:tcPr/>
                </a:tc>
              </a:tr>
              <a:tr h="453865">
                <a:tc>
                  <a:txBody>
                    <a:bodyPr/>
                    <a:lstStyle/>
                    <a:p>
                      <a:pPr algn="ctr"/>
                      <a:r>
                        <a:rPr lang="zh-CN" altLang="en-US" sz="2400" dirty="0" smtClean="0">
                          <a:latin typeface="+mn-lt"/>
                          <a:ea typeface="宋体" pitchFamily="2" charset="-122"/>
                        </a:rPr>
                        <a:t>传输层</a:t>
                      </a:r>
                      <a:endParaRPr lang="zh-CN" altLang="en-US" sz="2400" b="1" dirty="0">
                        <a:latin typeface="+mn-lt"/>
                        <a:ea typeface="宋体" pitchFamily="2" charset="-122"/>
                      </a:endParaRPr>
                    </a:p>
                  </a:txBody>
                  <a:tcPr/>
                </a:tc>
                <a:tc>
                  <a:txBody>
                    <a:bodyPr/>
                    <a:lstStyle/>
                    <a:p>
                      <a:pPr algn="ctr"/>
                      <a:r>
                        <a:rPr lang="zh-CN" altLang="en-US" sz="2400" dirty="0" smtClean="0">
                          <a:latin typeface="+mn-lt"/>
                          <a:ea typeface="宋体" pitchFamily="2" charset="-122"/>
                        </a:rPr>
                        <a:t>传输层</a:t>
                      </a:r>
                      <a:endParaRPr lang="zh-CN" altLang="en-US" sz="2400" b="1" dirty="0">
                        <a:latin typeface="+mn-lt"/>
                        <a:ea typeface="宋体" pitchFamily="2" charset="-122"/>
                      </a:endParaRPr>
                    </a:p>
                  </a:txBody>
                  <a:tcPr/>
                </a:tc>
                <a:tc>
                  <a:txBody>
                    <a:bodyPr/>
                    <a:lstStyle/>
                    <a:p>
                      <a:pPr algn="ctr"/>
                      <a:r>
                        <a:rPr lang="en-US" altLang="zh-CN" sz="2400" dirty="0" smtClean="0">
                          <a:latin typeface="+mn-lt"/>
                          <a:ea typeface="宋体" pitchFamily="2" charset="-122"/>
                        </a:rPr>
                        <a:t>TCP</a:t>
                      </a:r>
                      <a:r>
                        <a:rPr lang="zh-CN" altLang="en-US" sz="2400" dirty="0" smtClean="0">
                          <a:latin typeface="+mn-lt"/>
                          <a:ea typeface="宋体" pitchFamily="2" charset="-122"/>
                        </a:rPr>
                        <a:t>、</a:t>
                      </a:r>
                      <a:r>
                        <a:rPr lang="en-US" altLang="zh-CN" sz="2400" dirty="0" smtClean="0">
                          <a:latin typeface="+mn-lt"/>
                          <a:ea typeface="宋体" pitchFamily="2" charset="-122"/>
                        </a:rPr>
                        <a:t>UDP</a:t>
                      </a:r>
                      <a:r>
                        <a:rPr lang="zh-CN" altLang="en-US" sz="2400" dirty="0" smtClean="0">
                          <a:latin typeface="+mn-lt"/>
                          <a:ea typeface="宋体" pitchFamily="2" charset="-122"/>
                        </a:rPr>
                        <a:t>、</a:t>
                      </a:r>
                      <a:r>
                        <a:rPr lang="en-US" altLang="zh-CN" sz="2400" dirty="0" smtClean="0">
                          <a:latin typeface="+mn-lt"/>
                          <a:ea typeface="宋体" pitchFamily="2" charset="-122"/>
                        </a:rPr>
                        <a:t>…</a:t>
                      </a:r>
                      <a:endParaRPr lang="zh-CN" altLang="en-US" sz="2400" dirty="0">
                        <a:latin typeface="+mn-lt"/>
                        <a:ea typeface="宋体" pitchFamily="2" charset="-122"/>
                      </a:endParaRPr>
                    </a:p>
                  </a:txBody>
                  <a:tcPr/>
                </a:tc>
              </a:tr>
              <a:tr h="453865">
                <a:tc>
                  <a:txBody>
                    <a:bodyPr/>
                    <a:lstStyle/>
                    <a:p>
                      <a:pPr algn="ctr"/>
                      <a:r>
                        <a:rPr lang="zh-CN" altLang="en-US" sz="2400" dirty="0" smtClean="0">
                          <a:latin typeface="+mn-lt"/>
                          <a:ea typeface="宋体" pitchFamily="2" charset="-122"/>
                        </a:rPr>
                        <a:t>网络层</a:t>
                      </a:r>
                      <a:endParaRPr lang="zh-CN" altLang="en-US" sz="2400" b="1" dirty="0">
                        <a:latin typeface="+mn-lt"/>
                        <a:ea typeface="宋体" pitchFamily="2" charset="-122"/>
                      </a:endParaRPr>
                    </a:p>
                  </a:txBody>
                  <a:tcPr/>
                </a:tc>
                <a:tc>
                  <a:txBody>
                    <a:bodyPr/>
                    <a:lstStyle/>
                    <a:p>
                      <a:pPr algn="ctr"/>
                      <a:r>
                        <a:rPr lang="zh-CN" altLang="en-US" sz="2400" dirty="0" smtClean="0">
                          <a:latin typeface="+mn-lt"/>
                          <a:ea typeface="宋体" pitchFamily="2" charset="-122"/>
                        </a:rPr>
                        <a:t>网络层</a:t>
                      </a:r>
                      <a:endParaRPr lang="zh-CN" altLang="en-US" sz="2400" b="1" dirty="0">
                        <a:latin typeface="+mn-lt"/>
                        <a:ea typeface="宋体" pitchFamily="2" charset="-122"/>
                      </a:endParaRPr>
                    </a:p>
                  </a:txBody>
                  <a:tcPr/>
                </a:tc>
                <a:tc>
                  <a:txBody>
                    <a:bodyPr/>
                    <a:lstStyle/>
                    <a:p>
                      <a:pPr algn="ctr"/>
                      <a:r>
                        <a:rPr lang="en-US" altLang="zh-CN" sz="2400" dirty="0" smtClean="0">
                          <a:latin typeface="+mn-lt"/>
                          <a:ea typeface="宋体" pitchFamily="2" charset="-122"/>
                        </a:rPr>
                        <a:t>IP</a:t>
                      </a:r>
                      <a:r>
                        <a:rPr lang="zh-CN" altLang="en-US" sz="2400" dirty="0" smtClean="0">
                          <a:latin typeface="+mn-lt"/>
                          <a:ea typeface="宋体" pitchFamily="2" charset="-122"/>
                        </a:rPr>
                        <a:t>、</a:t>
                      </a:r>
                      <a:r>
                        <a:rPr lang="en-US" altLang="zh-CN" sz="2400" dirty="0" smtClean="0">
                          <a:latin typeface="+mn-lt"/>
                          <a:ea typeface="宋体" pitchFamily="2" charset="-122"/>
                        </a:rPr>
                        <a:t>ICMP</a:t>
                      </a:r>
                      <a:r>
                        <a:rPr lang="zh-CN" altLang="en-US" sz="2400" dirty="0" smtClean="0">
                          <a:latin typeface="+mn-lt"/>
                          <a:ea typeface="宋体" pitchFamily="2" charset="-122"/>
                        </a:rPr>
                        <a:t>、</a:t>
                      </a:r>
                      <a:r>
                        <a:rPr lang="en-US" altLang="zh-CN" sz="2400" dirty="0" smtClean="0">
                          <a:latin typeface="+mn-lt"/>
                          <a:ea typeface="宋体" pitchFamily="2" charset="-122"/>
                        </a:rPr>
                        <a:t>ARP…</a:t>
                      </a:r>
                      <a:endParaRPr lang="zh-CN" altLang="en-US" sz="2400" dirty="0">
                        <a:latin typeface="+mn-lt"/>
                        <a:ea typeface="宋体" pitchFamily="2" charset="-122"/>
                      </a:endParaRPr>
                    </a:p>
                  </a:txBody>
                  <a:tcPr/>
                </a:tc>
              </a:tr>
              <a:tr h="453865">
                <a:tc>
                  <a:txBody>
                    <a:bodyPr/>
                    <a:lstStyle/>
                    <a:p>
                      <a:pPr algn="ctr"/>
                      <a:r>
                        <a:rPr lang="zh-CN" altLang="en-US" sz="2400" dirty="0" smtClean="0">
                          <a:latin typeface="+mn-lt"/>
                          <a:ea typeface="宋体" pitchFamily="2" charset="-122"/>
                        </a:rPr>
                        <a:t>数据链路层</a:t>
                      </a:r>
                      <a:endParaRPr lang="zh-CN" altLang="en-US" sz="2400" b="1" dirty="0">
                        <a:latin typeface="+mn-lt"/>
                        <a:ea typeface="宋体" pitchFamily="2" charset="-122"/>
                      </a:endParaRPr>
                    </a:p>
                  </a:txBody>
                  <a:tcPr/>
                </a:tc>
                <a:tc rowSpan="2">
                  <a:txBody>
                    <a:bodyPr/>
                    <a:lstStyle/>
                    <a:p>
                      <a:pPr algn="ctr"/>
                      <a:endParaRPr lang="en-US" altLang="zh-CN" sz="2400" dirty="0" smtClean="0">
                        <a:latin typeface="+mn-lt"/>
                        <a:ea typeface="宋体" pitchFamily="2" charset="-122"/>
                      </a:endParaRPr>
                    </a:p>
                    <a:p>
                      <a:pPr algn="ctr"/>
                      <a:r>
                        <a:rPr lang="zh-CN" altLang="en-US" sz="2400" dirty="0" smtClean="0">
                          <a:latin typeface="+mn-lt"/>
                          <a:ea typeface="宋体" pitchFamily="2" charset="-122"/>
                        </a:rPr>
                        <a:t>物理</a:t>
                      </a:r>
                      <a:r>
                        <a:rPr lang="en-US" altLang="zh-CN" sz="2400" dirty="0" smtClean="0">
                          <a:latin typeface="+mn-lt"/>
                          <a:ea typeface="宋体" pitchFamily="2" charset="-122"/>
                        </a:rPr>
                        <a:t>+</a:t>
                      </a:r>
                      <a:r>
                        <a:rPr lang="zh-CN" altLang="en-US" sz="2400" dirty="0" smtClean="0">
                          <a:latin typeface="+mn-lt"/>
                          <a:ea typeface="宋体" pitchFamily="2" charset="-122"/>
                        </a:rPr>
                        <a:t>数据链路层</a:t>
                      </a:r>
                      <a:endParaRPr lang="zh-CN" altLang="en-US" sz="2400" b="1" dirty="0">
                        <a:latin typeface="+mn-lt"/>
                        <a:ea typeface="宋体" pitchFamily="2" charset="-122"/>
                      </a:endParaRPr>
                    </a:p>
                  </a:txBody>
                  <a:tcPr/>
                </a:tc>
                <a:tc rowSpan="2">
                  <a:txBody>
                    <a:bodyPr/>
                    <a:lstStyle/>
                    <a:p>
                      <a:pPr algn="ctr"/>
                      <a:endParaRPr lang="en-US" altLang="zh-CN" sz="2400" dirty="0" smtClean="0">
                        <a:latin typeface="+mn-lt"/>
                        <a:ea typeface="宋体" pitchFamily="2" charset="-122"/>
                      </a:endParaRPr>
                    </a:p>
                    <a:p>
                      <a:pPr algn="ctr"/>
                      <a:r>
                        <a:rPr lang="en-US" altLang="zh-CN" sz="2400" dirty="0" smtClean="0">
                          <a:latin typeface="+mn-lt"/>
                          <a:ea typeface="宋体" pitchFamily="2" charset="-122"/>
                        </a:rPr>
                        <a:t>Link</a:t>
                      </a:r>
                      <a:endParaRPr lang="zh-CN" altLang="en-US" sz="2400" dirty="0">
                        <a:latin typeface="+mn-lt"/>
                        <a:ea typeface="宋体" pitchFamily="2" charset="-122"/>
                      </a:endParaRPr>
                    </a:p>
                  </a:txBody>
                  <a:tcPr/>
                </a:tc>
              </a:tr>
              <a:tr h="453865">
                <a:tc>
                  <a:txBody>
                    <a:bodyPr/>
                    <a:lstStyle/>
                    <a:p>
                      <a:pPr algn="ctr"/>
                      <a:r>
                        <a:rPr lang="zh-CN" altLang="en-US" sz="2400" dirty="0" smtClean="0">
                          <a:latin typeface="+mn-lt"/>
                          <a:ea typeface="宋体" pitchFamily="2" charset="-122"/>
                        </a:rPr>
                        <a:t>物理层</a:t>
                      </a:r>
                      <a:endParaRPr lang="zh-CN" altLang="en-US" sz="2400" b="1" dirty="0">
                        <a:latin typeface="+mn-lt"/>
                        <a:ea typeface="宋体" pitchFamily="2" charset="-122"/>
                      </a:endParaRPr>
                    </a:p>
                  </a:txBody>
                  <a:tcPr/>
                </a:tc>
                <a:tc vMerge="1">
                  <a:txBody>
                    <a:bodyPr/>
                    <a:lstStyle/>
                    <a:p>
                      <a:endParaRPr lang="zh-CN" altLang="en-US" dirty="0"/>
                    </a:p>
                  </a:txBody>
                  <a:tcPr/>
                </a:tc>
                <a:tc vMerge="1">
                  <a:txBody>
                    <a:bodyPr/>
                    <a:lstStyle/>
                    <a:p>
                      <a:endParaRPr lang="zh-CN" altLang="en-US" dirty="0"/>
                    </a:p>
                  </a:txBody>
                  <a:tcPr/>
                </a:tc>
              </a:tr>
            </a:tbl>
          </a:graphicData>
        </a:graphic>
      </p:graphicFrame>
    </p:spTree>
    <p:extLst>
      <p:ext uri="{BB962C8B-B14F-4D97-AF65-F5344CB8AC3E}">
        <p14:creationId xmlns:p14="http://schemas.microsoft.com/office/powerpoint/2010/main" xmlns="" val="2014854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24568" y="1900238"/>
            <a:ext cx="3428429" cy="449194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extBox 1"/>
          <p:cNvSpPr txBox="1"/>
          <p:nvPr/>
        </p:nvSpPr>
        <p:spPr>
          <a:xfrm>
            <a:off x="827584" y="1239729"/>
            <a:ext cx="1728192" cy="461665"/>
          </a:xfrm>
          <a:prstGeom prst="rect">
            <a:avLst/>
          </a:prstGeom>
          <a:noFill/>
        </p:spPr>
        <p:txBody>
          <a:bodyPr wrap="square" rtlCol="0">
            <a:spAutoFit/>
          </a:bodyPr>
          <a:lstStyle/>
          <a:p>
            <a:r>
              <a:rPr lang="zh-CN" altLang="en-US" sz="2400" b="1" dirty="0" smtClean="0">
                <a:latin typeface="宋体" pitchFamily="2" charset="-122"/>
                <a:ea typeface="宋体" pitchFamily="2" charset="-122"/>
              </a:rPr>
              <a:t>数据封装</a:t>
            </a:r>
            <a:endParaRPr lang="zh-CN" altLang="en-US" sz="2400" b="1" dirty="0">
              <a:latin typeface="宋体" pitchFamily="2" charset="-122"/>
              <a:ea typeface="宋体" pitchFamily="2" charset="-122"/>
            </a:endParaRPr>
          </a:p>
        </p:txBody>
      </p:sp>
      <p:sp>
        <p:nvSpPr>
          <p:cNvPr id="4" name="TextBox 3"/>
          <p:cNvSpPr txBox="1"/>
          <p:nvPr/>
        </p:nvSpPr>
        <p:spPr>
          <a:xfrm>
            <a:off x="6156176" y="1239729"/>
            <a:ext cx="1728192" cy="461665"/>
          </a:xfrm>
          <a:prstGeom prst="rect">
            <a:avLst/>
          </a:prstGeom>
          <a:noFill/>
        </p:spPr>
        <p:txBody>
          <a:bodyPr wrap="square" rtlCol="0">
            <a:spAutoFit/>
          </a:bodyPr>
          <a:lstStyle/>
          <a:p>
            <a:r>
              <a:rPr lang="zh-CN" altLang="en-US" sz="2400" b="1" dirty="0" smtClean="0">
                <a:latin typeface="宋体" pitchFamily="2" charset="-122"/>
                <a:ea typeface="宋体" pitchFamily="2" charset="-122"/>
              </a:rPr>
              <a:t>数据拆封</a:t>
            </a:r>
            <a:endParaRPr lang="zh-CN" altLang="en-US" sz="2400" b="1" dirty="0">
              <a:latin typeface="宋体" pitchFamily="2" charset="-122"/>
              <a:ea typeface="宋体" pitchFamily="2" charset="-122"/>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56176" y="1898881"/>
            <a:ext cx="1728192" cy="44932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5" name="直接箭头连接符 4"/>
          <p:cNvCxnSpPr/>
          <p:nvPr/>
        </p:nvCxnSpPr>
        <p:spPr>
          <a:xfrm>
            <a:off x="3779912" y="5733256"/>
            <a:ext cx="216024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3779912" y="6021288"/>
            <a:ext cx="216024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22498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15-3 InetAddress</a:t>
            </a:r>
            <a:r>
              <a:rPr lang="zh-CN" altLang="en-US" sz="4800" smtClean="0">
                <a:solidFill>
                  <a:schemeClr val="bg1"/>
                </a:solidFill>
                <a:ea typeface="隶书" panose="02010509060101010101" pitchFamily="49" charset="-122"/>
              </a:rPr>
              <a:t>类</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xmlns="" val="1208895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195736" y="620688"/>
            <a:ext cx="5400600" cy="1008112"/>
          </a:xfrm>
        </p:spPr>
        <p:txBody>
          <a:bodyPr>
            <a:normAutofit fontScale="90000"/>
          </a:bodyPr>
          <a:lstStyle/>
          <a:p>
            <a:r>
              <a:rPr lang="zh-CN" altLang="en-US" sz="4000" b="1" dirty="0" smtClean="0">
                <a:latin typeface="+mn-lt"/>
                <a:ea typeface="宋体" pitchFamily="2" charset="-122"/>
              </a:rPr>
              <a:t>通讯要素</a:t>
            </a:r>
            <a:r>
              <a:rPr lang="en-US" altLang="zh-CN" sz="4000" b="1" dirty="0" smtClean="0">
                <a:latin typeface="+mn-lt"/>
                <a:ea typeface="宋体" pitchFamily="2" charset="-122"/>
              </a:rPr>
              <a:t>1</a:t>
            </a:r>
            <a:r>
              <a:rPr lang="zh-CN" altLang="en-US" sz="4000" b="1" dirty="0" smtClean="0">
                <a:latin typeface="+mn-lt"/>
                <a:ea typeface="宋体" pitchFamily="2" charset="-122"/>
              </a:rPr>
              <a:t>：</a:t>
            </a:r>
            <a:r>
              <a:rPr lang="en-US" altLang="zh-CN" sz="4000" b="1" dirty="0" smtClean="0">
                <a:latin typeface="+mn-lt"/>
                <a:ea typeface="宋体" pitchFamily="2" charset="-122"/>
              </a:rPr>
              <a:t>IP </a:t>
            </a:r>
            <a:r>
              <a:rPr lang="zh-CN" altLang="en-US" sz="4000" b="1" dirty="0" smtClean="0">
                <a:latin typeface="+mn-lt"/>
                <a:ea typeface="宋体" pitchFamily="2" charset="-122"/>
              </a:rPr>
              <a:t>和 端口号</a:t>
            </a:r>
            <a:endParaRPr lang="en-US" altLang="zh-CN" sz="4000" b="1" dirty="0">
              <a:latin typeface="+mn-lt"/>
              <a:ea typeface="宋体" pitchFamily="2" charset="-122"/>
            </a:endParaRPr>
          </a:p>
        </p:txBody>
      </p:sp>
      <p:sp>
        <p:nvSpPr>
          <p:cNvPr id="57347" name="Rectangle 3"/>
          <p:cNvSpPr>
            <a:spLocks noGrp="1" noChangeArrowheads="1"/>
          </p:cNvSpPr>
          <p:nvPr>
            <p:ph type="body" idx="1"/>
          </p:nvPr>
        </p:nvSpPr>
        <p:spPr>
          <a:xfrm>
            <a:off x="323528" y="1484784"/>
            <a:ext cx="8640960" cy="5040560"/>
          </a:xfrm>
        </p:spPr>
        <p:txBody>
          <a:bodyPr>
            <a:normAutofit fontScale="92500" lnSpcReduction="10000"/>
          </a:bodyPr>
          <a:lstStyle/>
          <a:p>
            <a:pPr>
              <a:buFont typeface="Wingdings" pitchFamily="2" charset="2"/>
              <a:buChar char="l"/>
            </a:pPr>
            <a:r>
              <a:rPr lang="zh-CN" altLang="en-US" b="1" dirty="0">
                <a:ea typeface="宋体" pitchFamily="2" charset="-122"/>
                <a:cs typeface="Arial Unicode MS" pitchFamily="34" charset="-122"/>
              </a:rPr>
              <a:t> </a:t>
            </a:r>
            <a:r>
              <a:rPr lang="en-US" altLang="zh-CN" b="1" dirty="0" smtClean="0">
                <a:ea typeface="宋体" pitchFamily="2" charset="-122"/>
                <a:cs typeface="Arial Unicode MS" pitchFamily="34" charset="-122"/>
              </a:rPr>
              <a:t>IP </a:t>
            </a:r>
            <a:r>
              <a:rPr lang="zh-CN" altLang="en-US" b="1" dirty="0" smtClean="0">
                <a:ea typeface="宋体" pitchFamily="2" charset="-122"/>
                <a:cs typeface="Arial Unicode MS" pitchFamily="34" charset="-122"/>
              </a:rPr>
              <a:t>地址：</a:t>
            </a:r>
            <a:r>
              <a:rPr lang="en-US" altLang="zh-CN" dirty="0" err="1" smtClean="0">
                <a:ea typeface="宋体" pitchFamily="2" charset="-122"/>
                <a:cs typeface="Arial Unicode MS" pitchFamily="34" charset="-122"/>
              </a:rPr>
              <a:t>InetAddress</a:t>
            </a:r>
            <a:endParaRPr lang="en-US" altLang="zh-CN" dirty="0" smtClean="0">
              <a:ea typeface="宋体" pitchFamily="2" charset="-122"/>
              <a:cs typeface="Arial Unicode MS" pitchFamily="34" charset="-122"/>
            </a:endParaRPr>
          </a:p>
          <a:p>
            <a:pPr lvl="1">
              <a:buFont typeface="Wingdings" pitchFamily="2" charset="2"/>
              <a:buChar char="Ø"/>
            </a:pPr>
            <a:r>
              <a:rPr lang="zh-CN" altLang="en-US" dirty="0" smtClean="0">
                <a:ea typeface="宋体" pitchFamily="2" charset="-122"/>
                <a:cs typeface="Arial Unicode MS" pitchFamily="34" charset="-122"/>
              </a:rPr>
              <a:t>唯一的标识 </a:t>
            </a:r>
            <a:r>
              <a:rPr lang="en-US" altLang="zh-CN" dirty="0" smtClean="0">
                <a:ea typeface="宋体" pitchFamily="2" charset="-122"/>
                <a:cs typeface="Arial Unicode MS" pitchFamily="34" charset="-122"/>
              </a:rPr>
              <a:t>Internet </a:t>
            </a:r>
            <a:r>
              <a:rPr lang="zh-CN" altLang="en-US" dirty="0" smtClean="0">
                <a:ea typeface="宋体" pitchFamily="2" charset="-122"/>
                <a:cs typeface="Arial Unicode MS" pitchFamily="34" charset="-122"/>
              </a:rPr>
              <a:t>上</a:t>
            </a:r>
            <a:r>
              <a:rPr lang="zh-CN" altLang="en-US" dirty="0">
                <a:ea typeface="宋体" pitchFamily="2" charset="-122"/>
                <a:cs typeface="Arial Unicode MS" pitchFamily="34" charset="-122"/>
              </a:rPr>
              <a:t>的</a:t>
            </a:r>
            <a:r>
              <a:rPr lang="zh-CN" altLang="en-US" dirty="0" smtClean="0">
                <a:ea typeface="宋体" pitchFamily="2" charset="-122"/>
                <a:cs typeface="Arial Unicode MS" pitchFamily="34" charset="-122"/>
              </a:rPr>
              <a:t>计算机</a:t>
            </a:r>
            <a:endParaRPr lang="en-US" altLang="zh-CN" dirty="0" smtClean="0">
              <a:ea typeface="宋体" pitchFamily="2" charset="-122"/>
              <a:cs typeface="Arial Unicode MS" pitchFamily="34" charset="-122"/>
            </a:endParaRPr>
          </a:p>
          <a:p>
            <a:pPr lvl="1">
              <a:buFont typeface="Wingdings" pitchFamily="2" charset="2"/>
              <a:buChar char="Ø"/>
            </a:pPr>
            <a:r>
              <a:rPr lang="zh-CN" altLang="en-US" dirty="0" smtClean="0">
                <a:ea typeface="宋体" pitchFamily="2" charset="-122"/>
                <a:cs typeface="Arial Unicode MS" pitchFamily="34" charset="-122"/>
              </a:rPr>
              <a:t>本地回环地址</a:t>
            </a:r>
            <a:r>
              <a:rPr lang="en-US" altLang="zh-CN" dirty="0" smtClean="0">
                <a:ea typeface="宋体" pitchFamily="2" charset="-122"/>
                <a:cs typeface="Arial Unicode MS" pitchFamily="34" charset="-122"/>
              </a:rPr>
              <a:t>(</a:t>
            </a:r>
            <a:r>
              <a:rPr lang="en-US" altLang="zh-CN" dirty="0" err="1" smtClean="0">
                <a:ea typeface="宋体" pitchFamily="2" charset="-122"/>
                <a:cs typeface="Arial Unicode MS" pitchFamily="34" charset="-122"/>
              </a:rPr>
              <a:t>hostAddress</a:t>
            </a:r>
            <a:r>
              <a:rPr lang="en-US" altLang="zh-CN" dirty="0" smtClean="0">
                <a:ea typeface="宋体" pitchFamily="2" charset="-122"/>
                <a:cs typeface="Arial Unicode MS" pitchFamily="34" charset="-122"/>
              </a:rPr>
              <a:t>)</a:t>
            </a:r>
            <a:r>
              <a:rPr lang="zh-CN" altLang="en-US" dirty="0" smtClean="0">
                <a:ea typeface="宋体" pitchFamily="2" charset="-122"/>
                <a:cs typeface="Arial Unicode MS" pitchFamily="34" charset="-122"/>
              </a:rPr>
              <a:t>：</a:t>
            </a:r>
            <a:r>
              <a:rPr lang="en-US" altLang="zh-CN" dirty="0" smtClean="0">
                <a:ea typeface="宋体" pitchFamily="2" charset="-122"/>
                <a:cs typeface="Arial Unicode MS" pitchFamily="34" charset="-122"/>
              </a:rPr>
              <a:t>127.0.0.1      </a:t>
            </a:r>
            <a:r>
              <a:rPr lang="zh-CN" altLang="en-US" dirty="0" smtClean="0">
                <a:ea typeface="宋体" pitchFamily="2" charset="-122"/>
                <a:cs typeface="Arial Unicode MS" pitchFamily="34" charset="-122"/>
              </a:rPr>
              <a:t>主机名</a:t>
            </a:r>
            <a:r>
              <a:rPr lang="en-US" altLang="zh-CN" dirty="0" smtClean="0">
                <a:ea typeface="宋体" pitchFamily="2" charset="-122"/>
                <a:cs typeface="Arial Unicode MS" pitchFamily="34" charset="-122"/>
              </a:rPr>
              <a:t>(</a:t>
            </a:r>
            <a:r>
              <a:rPr lang="en-US" altLang="zh-CN" dirty="0" err="1" smtClean="0">
                <a:ea typeface="宋体" pitchFamily="2" charset="-122"/>
                <a:cs typeface="Arial Unicode MS" pitchFamily="34" charset="-122"/>
              </a:rPr>
              <a:t>hostName</a:t>
            </a:r>
            <a:r>
              <a:rPr lang="en-US" altLang="zh-CN" dirty="0" smtClean="0">
                <a:ea typeface="宋体" pitchFamily="2" charset="-122"/>
                <a:cs typeface="Arial Unicode MS" pitchFamily="34" charset="-122"/>
              </a:rPr>
              <a:t>)</a:t>
            </a:r>
            <a:r>
              <a:rPr lang="zh-CN" altLang="en-US" dirty="0" smtClean="0">
                <a:ea typeface="宋体" pitchFamily="2" charset="-122"/>
                <a:cs typeface="Arial Unicode MS" pitchFamily="34" charset="-122"/>
              </a:rPr>
              <a:t>：</a:t>
            </a:r>
            <a:r>
              <a:rPr lang="en-US" altLang="zh-CN" dirty="0" err="1" smtClean="0">
                <a:ea typeface="宋体" pitchFamily="2" charset="-122"/>
                <a:cs typeface="Arial Unicode MS" pitchFamily="34" charset="-122"/>
              </a:rPr>
              <a:t>localhost</a:t>
            </a:r>
            <a:endParaRPr lang="en-US" altLang="zh-CN" dirty="0" smtClean="0">
              <a:ea typeface="宋体" pitchFamily="2" charset="-122"/>
              <a:cs typeface="Arial Unicode MS" pitchFamily="34" charset="-122"/>
            </a:endParaRPr>
          </a:p>
          <a:p>
            <a:pPr lvl="1">
              <a:buFont typeface="Wingdings" pitchFamily="2" charset="2"/>
              <a:buChar char="Ø"/>
            </a:pPr>
            <a:r>
              <a:rPr lang="zh-CN" altLang="en-US" dirty="0" smtClean="0">
                <a:ea typeface="宋体" pitchFamily="2" charset="-122"/>
                <a:cs typeface="Arial Unicode MS" pitchFamily="34" charset="-122"/>
              </a:rPr>
              <a:t>不易记忆</a:t>
            </a:r>
            <a:endParaRPr lang="en-US" altLang="zh-CN" dirty="0">
              <a:ea typeface="宋体" pitchFamily="2" charset="-122"/>
              <a:cs typeface="Arial Unicode MS" pitchFamily="34" charset="-122"/>
            </a:endParaRPr>
          </a:p>
          <a:p>
            <a:pPr marL="342900" lvl="1" indent="-342900">
              <a:spcBef>
                <a:spcPts val="1800"/>
              </a:spcBef>
              <a:buFont typeface="Wingdings" pitchFamily="2" charset="2"/>
              <a:buChar char="l"/>
            </a:pPr>
            <a:r>
              <a:rPr lang="zh-CN" altLang="en-US" sz="2800" b="1" dirty="0" smtClean="0">
                <a:ea typeface="宋体" pitchFamily="2" charset="-122"/>
                <a:cs typeface="Arial Unicode MS" pitchFamily="34" charset="-122"/>
              </a:rPr>
              <a:t>端口</a:t>
            </a:r>
            <a:r>
              <a:rPr lang="zh-CN" altLang="en-US" sz="2800" b="1" dirty="0">
                <a:ea typeface="宋体" pitchFamily="2" charset="-122"/>
                <a:cs typeface="Arial Unicode MS" pitchFamily="34" charset="-122"/>
              </a:rPr>
              <a:t>号</a:t>
            </a:r>
            <a:r>
              <a:rPr lang="zh-CN" altLang="en-US" sz="2800" dirty="0">
                <a:ea typeface="宋体" pitchFamily="2" charset="-122"/>
                <a:cs typeface="Arial Unicode MS" pitchFamily="34" charset="-122"/>
              </a:rPr>
              <a:t>标识正在计算机上运行的进程（程序</a:t>
            </a:r>
            <a:r>
              <a:rPr lang="zh-CN" altLang="en-US" sz="2800" dirty="0" smtClean="0">
                <a:ea typeface="宋体" pitchFamily="2" charset="-122"/>
                <a:cs typeface="Arial Unicode MS" pitchFamily="34" charset="-122"/>
              </a:rPr>
              <a:t>）</a:t>
            </a:r>
            <a:endParaRPr lang="en-US" altLang="zh-CN" sz="2800" dirty="0">
              <a:ea typeface="宋体" pitchFamily="2" charset="-122"/>
              <a:cs typeface="Arial Unicode MS" pitchFamily="34" charset="-122"/>
            </a:endParaRPr>
          </a:p>
          <a:p>
            <a:pPr marL="742950" lvl="2" indent="-342900">
              <a:buFont typeface="Wingdings" pitchFamily="2" charset="2"/>
              <a:buChar char="Ø"/>
            </a:pPr>
            <a:r>
              <a:rPr lang="zh-CN" altLang="en-US" sz="2400" dirty="0" smtClean="0">
                <a:ea typeface="宋体" pitchFamily="2" charset="-122"/>
                <a:cs typeface="Arial Unicode MS" pitchFamily="34" charset="-122"/>
              </a:rPr>
              <a:t>不同的进程有不同的端口号</a:t>
            </a:r>
            <a:endParaRPr lang="en-US" altLang="zh-CN" sz="2400" dirty="0" smtClean="0">
              <a:ea typeface="宋体" pitchFamily="2" charset="-122"/>
              <a:cs typeface="Arial Unicode MS" pitchFamily="34" charset="-122"/>
            </a:endParaRPr>
          </a:p>
          <a:p>
            <a:pPr marL="742950" lvl="2" indent="-342900">
              <a:buFont typeface="Wingdings" pitchFamily="2" charset="2"/>
              <a:buChar char="Ø"/>
            </a:pPr>
            <a:r>
              <a:rPr lang="zh-CN" altLang="en-US" sz="2400" dirty="0">
                <a:ea typeface="宋体" pitchFamily="2" charset="-122"/>
                <a:cs typeface="Arial Unicode MS" pitchFamily="34" charset="-122"/>
              </a:rPr>
              <a:t>被规定为一个 </a:t>
            </a:r>
            <a:r>
              <a:rPr lang="en-US" altLang="zh-CN" sz="2400" dirty="0">
                <a:ea typeface="宋体" pitchFamily="2" charset="-122"/>
                <a:cs typeface="Arial Unicode MS" pitchFamily="34" charset="-122"/>
              </a:rPr>
              <a:t>16 </a:t>
            </a:r>
            <a:r>
              <a:rPr lang="zh-CN" altLang="en-US" sz="2400" dirty="0">
                <a:ea typeface="宋体" pitchFamily="2" charset="-122"/>
                <a:cs typeface="Arial Unicode MS" pitchFamily="34" charset="-122"/>
              </a:rPr>
              <a:t>位的整数 </a:t>
            </a:r>
            <a:r>
              <a:rPr lang="en-US" altLang="zh-CN" sz="2400" dirty="0">
                <a:ea typeface="宋体" pitchFamily="2" charset="-122"/>
                <a:cs typeface="Arial Unicode MS" pitchFamily="34" charset="-122"/>
              </a:rPr>
              <a:t>0~65535</a:t>
            </a:r>
            <a:r>
              <a:rPr lang="zh-CN" altLang="en-US" sz="2400" dirty="0">
                <a:ea typeface="宋体" pitchFamily="2" charset="-122"/>
                <a:cs typeface="Arial Unicode MS" pitchFamily="34" charset="-122"/>
              </a:rPr>
              <a:t>。其中，</a:t>
            </a:r>
            <a:r>
              <a:rPr lang="en-US" altLang="zh-CN" sz="2400" dirty="0">
                <a:ea typeface="宋体" pitchFamily="2" charset="-122"/>
                <a:cs typeface="Arial Unicode MS" pitchFamily="34" charset="-122"/>
              </a:rPr>
              <a:t>0~1023</a:t>
            </a:r>
            <a:r>
              <a:rPr lang="zh-CN" altLang="en-US" sz="2400" dirty="0">
                <a:ea typeface="宋体" pitchFamily="2" charset="-122"/>
                <a:cs typeface="Arial Unicode MS" pitchFamily="34" charset="-122"/>
              </a:rPr>
              <a:t>被预先定义的服务通信占用</a:t>
            </a:r>
            <a:r>
              <a:rPr lang="zh-CN" altLang="en-US" sz="2400">
                <a:ea typeface="宋体" pitchFamily="2" charset="-122"/>
                <a:cs typeface="Arial Unicode MS" pitchFamily="34" charset="-122"/>
              </a:rPr>
              <a:t>（</a:t>
            </a:r>
            <a:r>
              <a:rPr lang="zh-CN" altLang="en-US" sz="2400" smtClean="0">
                <a:ea typeface="宋体" pitchFamily="2" charset="-122"/>
                <a:cs typeface="Arial Unicode MS" pitchFamily="34" charset="-122"/>
              </a:rPr>
              <a:t>如</a:t>
            </a:r>
            <a:r>
              <a:rPr lang="en-US" altLang="zh-CN" sz="2400">
                <a:ea typeface="宋体" pitchFamily="2" charset="-122"/>
                <a:cs typeface="Arial Unicode MS" pitchFamily="34" charset="-122"/>
              </a:rPr>
              <a:t>http</a:t>
            </a:r>
            <a:r>
              <a:rPr lang="zh-CN" altLang="en-US" sz="2400">
                <a:ea typeface="宋体" pitchFamily="2" charset="-122"/>
                <a:cs typeface="Arial Unicode MS" pitchFamily="34" charset="-122"/>
              </a:rPr>
              <a:t>占用端口</a:t>
            </a:r>
            <a:r>
              <a:rPr lang="en-US" altLang="zh-CN" sz="2400" smtClean="0">
                <a:ea typeface="宋体" pitchFamily="2" charset="-122"/>
                <a:cs typeface="Arial Unicode MS" pitchFamily="34" charset="-122"/>
              </a:rPr>
              <a:t>80</a:t>
            </a:r>
            <a:r>
              <a:rPr lang="zh-CN" altLang="en-US" sz="2400" smtClean="0">
                <a:ea typeface="宋体" pitchFamily="2" charset="-122"/>
                <a:cs typeface="Arial Unicode MS" pitchFamily="34" charset="-122"/>
              </a:rPr>
              <a:t>，</a:t>
            </a:r>
            <a:r>
              <a:rPr lang="en-US" altLang="zh-CN" sz="2400" smtClean="0">
                <a:ea typeface="宋体" pitchFamily="2" charset="-122"/>
                <a:cs typeface="Arial Unicode MS" pitchFamily="34" charset="-122"/>
              </a:rPr>
              <a:t>Tomcat</a:t>
            </a:r>
            <a:r>
              <a:rPr lang="zh-CN" altLang="en-US" sz="2400" smtClean="0">
                <a:ea typeface="宋体" pitchFamily="2" charset="-122"/>
                <a:cs typeface="Arial Unicode MS" pitchFamily="34" charset="-122"/>
              </a:rPr>
              <a:t>占用端口</a:t>
            </a:r>
            <a:r>
              <a:rPr lang="en-US" altLang="zh-CN" sz="2400" smtClean="0">
                <a:ea typeface="宋体" pitchFamily="2" charset="-122"/>
                <a:cs typeface="Arial Unicode MS" pitchFamily="34" charset="-122"/>
              </a:rPr>
              <a:t>8080</a:t>
            </a:r>
            <a:r>
              <a:rPr lang="zh-CN" altLang="en-US" sz="2400" smtClean="0">
                <a:ea typeface="宋体" pitchFamily="2" charset="-122"/>
                <a:cs typeface="Arial Unicode MS" pitchFamily="34" charset="-122"/>
              </a:rPr>
              <a:t>，</a:t>
            </a:r>
            <a:r>
              <a:rPr lang="en-US" altLang="zh-CN" sz="2400" smtClean="0">
                <a:ea typeface="宋体" pitchFamily="2" charset="-122"/>
                <a:cs typeface="Arial Unicode MS" pitchFamily="34" charset="-122"/>
              </a:rPr>
              <a:t>MySql</a:t>
            </a:r>
            <a:r>
              <a:rPr lang="zh-CN" altLang="en-US" sz="2400" dirty="0" smtClean="0">
                <a:ea typeface="宋体" pitchFamily="2" charset="-122"/>
                <a:cs typeface="Arial Unicode MS" pitchFamily="34" charset="-122"/>
              </a:rPr>
              <a:t>占用</a:t>
            </a:r>
            <a:r>
              <a:rPr lang="zh-CN" altLang="en-US" sz="2400" smtClean="0">
                <a:ea typeface="宋体" pitchFamily="2" charset="-122"/>
                <a:cs typeface="Arial Unicode MS" pitchFamily="34" charset="-122"/>
              </a:rPr>
              <a:t>端口</a:t>
            </a:r>
            <a:r>
              <a:rPr lang="en-US" altLang="zh-CN" sz="2400" smtClean="0">
                <a:ea typeface="宋体" pitchFamily="2" charset="-122"/>
                <a:cs typeface="Arial Unicode MS" pitchFamily="34" charset="-122"/>
              </a:rPr>
              <a:t>3306,Oracle</a:t>
            </a:r>
            <a:r>
              <a:rPr lang="zh-CN" altLang="en-US" sz="2400" smtClean="0">
                <a:ea typeface="宋体" pitchFamily="2" charset="-122"/>
                <a:cs typeface="Arial Unicode MS" pitchFamily="34" charset="-122"/>
              </a:rPr>
              <a:t>占用端口</a:t>
            </a:r>
            <a:r>
              <a:rPr lang="en-US" altLang="zh-CN" sz="2400" smtClean="0">
                <a:ea typeface="宋体" pitchFamily="2" charset="-122"/>
                <a:cs typeface="Arial Unicode MS" pitchFamily="34" charset="-122"/>
              </a:rPr>
              <a:t>1521</a:t>
            </a:r>
            <a:r>
              <a:rPr lang="zh-CN" altLang="en-US" sz="2400" smtClean="0">
                <a:ea typeface="宋体" pitchFamily="2" charset="-122"/>
                <a:cs typeface="Arial Unicode MS" pitchFamily="34" charset="-122"/>
              </a:rPr>
              <a:t>等</a:t>
            </a:r>
            <a:r>
              <a:rPr lang="zh-CN" altLang="en-US" sz="2400" dirty="0">
                <a:ea typeface="宋体" pitchFamily="2" charset="-122"/>
                <a:cs typeface="Arial Unicode MS" pitchFamily="34" charset="-122"/>
              </a:rPr>
              <a:t>）。除非我们需要访问这些特定服务，否则，就</a:t>
            </a:r>
            <a:r>
              <a:rPr lang="zh-CN" altLang="en-US" sz="2400" b="1" dirty="0">
                <a:solidFill>
                  <a:srgbClr val="0000FF"/>
                </a:solidFill>
                <a:ea typeface="宋体" pitchFamily="2" charset="-122"/>
                <a:cs typeface="Arial Unicode MS" pitchFamily="34" charset="-122"/>
              </a:rPr>
              <a:t>应该使用 </a:t>
            </a:r>
            <a:r>
              <a:rPr lang="en-US" altLang="zh-CN" sz="2400" b="1" dirty="0">
                <a:solidFill>
                  <a:srgbClr val="0000FF"/>
                </a:solidFill>
                <a:ea typeface="宋体" pitchFamily="2" charset="-122"/>
                <a:cs typeface="Arial Unicode MS" pitchFamily="34" charset="-122"/>
              </a:rPr>
              <a:t>1024~65535 </a:t>
            </a:r>
            <a:r>
              <a:rPr lang="zh-CN" altLang="en-US" sz="2400" b="1" dirty="0">
                <a:solidFill>
                  <a:srgbClr val="0000FF"/>
                </a:solidFill>
                <a:ea typeface="宋体" pitchFamily="2" charset="-122"/>
                <a:cs typeface="Arial Unicode MS" pitchFamily="34" charset="-122"/>
              </a:rPr>
              <a:t>这些端口中的某一个进行通信，以免发生端口冲突</a:t>
            </a:r>
            <a:r>
              <a:rPr lang="zh-CN" altLang="en-US" sz="2400" dirty="0">
                <a:ea typeface="宋体" pitchFamily="2" charset="-122"/>
                <a:cs typeface="Arial Unicode MS" pitchFamily="34" charset="-122"/>
              </a:rPr>
              <a:t>。 </a:t>
            </a:r>
            <a:endParaRPr lang="en-US" altLang="zh-CN" sz="2400" dirty="0" smtClean="0">
              <a:ea typeface="宋体" pitchFamily="2" charset="-122"/>
              <a:cs typeface="Arial Unicode MS" pitchFamily="34" charset="-122"/>
            </a:endParaRPr>
          </a:p>
          <a:p>
            <a:pPr>
              <a:spcBef>
                <a:spcPts val="1800"/>
              </a:spcBef>
              <a:buFont typeface="Wingdings" pitchFamily="2" charset="2"/>
              <a:buChar char="l"/>
            </a:pPr>
            <a:r>
              <a:rPr lang="zh-CN" altLang="en-US" sz="2400" b="1" dirty="0" smtClean="0">
                <a:solidFill>
                  <a:srgbClr val="0000FF"/>
                </a:solidFill>
                <a:ea typeface="宋体" pitchFamily="2" charset="-122"/>
                <a:cs typeface="Arial Unicode MS" pitchFamily="34" charset="-122"/>
              </a:rPr>
              <a:t>端口</a:t>
            </a:r>
            <a:r>
              <a:rPr lang="zh-CN" altLang="en-US" sz="2400" b="1" dirty="0">
                <a:solidFill>
                  <a:srgbClr val="0000FF"/>
                </a:solidFill>
                <a:ea typeface="宋体" pitchFamily="2" charset="-122"/>
                <a:cs typeface="Arial Unicode MS" pitchFamily="34" charset="-122"/>
              </a:rPr>
              <a:t>号与</a:t>
            </a:r>
            <a:r>
              <a:rPr lang="en-US" altLang="zh-CN" sz="2400" b="1" dirty="0">
                <a:solidFill>
                  <a:srgbClr val="0000FF"/>
                </a:solidFill>
                <a:ea typeface="宋体" pitchFamily="2" charset="-122"/>
                <a:cs typeface="Arial Unicode MS" pitchFamily="34" charset="-122"/>
              </a:rPr>
              <a:t>IP</a:t>
            </a:r>
            <a:r>
              <a:rPr lang="zh-CN" altLang="en-US" sz="2400" b="1" dirty="0">
                <a:solidFill>
                  <a:srgbClr val="0000FF"/>
                </a:solidFill>
                <a:ea typeface="宋体" pitchFamily="2" charset="-122"/>
                <a:cs typeface="Arial Unicode MS" pitchFamily="34" charset="-122"/>
              </a:rPr>
              <a:t>地址的组合得出一个网络套</a:t>
            </a:r>
            <a:r>
              <a:rPr lang="zh-CN" altLang="en-US" sz="2400" b="1">
                <a:solidFill>
                  <a:srgbClr val="0000FF"/>
                </a:solidFill>
                <a:ea typeface="宋体" pitchFamily="2" charset="-122"/>
                <a:cs typeface="Arial Unicode MS" pitchFamily="34" charset="-122"/>
              </a:rPr>
              <a:t>接</a:t>
            </a:r>
            <a:r>
              <a:rPr lang="zh-CN" altLang="en-US" sz="2400" b="1" smtClean="0">
                <a:solidFill>
                  <a:srgbClr val="0000FF"/>
                </a:solidFill>
                <a:ea typeface="宋体" pitchFamily="2" charset="-122"/>
                <a:cs typeface="Arial Unicode MS" pitchFamily="34" charset="-122"/>
              </a:rPr>
              <a:t>字：</a:t>
            </a:r>
            <a:r>
              <a:rPr lang="en-US" altLang="zh-CN" sz="2400" b="1" smtClean="0">
                <a:solidFill>
                  <a:srgbClr val="0000FF"/>
                </a:solidFill>
                <a:ea typeface="宋体" pitchFamily="2" charset="-122"/>
                <a:cs typeface="Arial Unicode MS" pitchFamily="34" charset="-122"/>
              </a:rPr>
              <a:t>Socket</a:t>
            </a:r>
            <a:r>
              <a:rPr lang="zh-CN" altLang="en-US" sz="240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p:txBody>
      </p:sp>
    </p:spTree>
    <p:extLst>
      <p:ext uri="{BB962C8B-B14F-4D97-AF65-F5344CB8AC3E}">
        <p14:creationId xmlns:p14="http://schemas.microsoft.com/office/powerpoint/2010/main" xmlns="" val="3167413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012160" y="1769368"/>
            <a:ext cx="2232248" cy="352839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55576" y="1772816"/>
            <a:ext cx="2232248" cy="352839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a:endCxn id="12" idx="1"/>
          </p:cNvCxnSpPr>
          <p:nvPr/>
        </p:nvCxnSpPr>
        <p:spPr>
          <a:xfrm>
            <a:off x="2483768" y="2780928"/>
            <a:ext cx="3960440" cy="3600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475656" y="2456892"/>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444208" y="249289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475656" y="2132856"/>
            <a:ext cx="936104" cy="369332"/>
          </a:xfrm>
          <a:prstGeom prst="rect">
            <a:avLst/>
          </a:prstGeom>
          <a:noFill/>
        </p:spPr>
        <p:txBody>
          <a:bodyPr wrap="square" rtlCol="0">
            <a:spAutoFit/>
          </a:bodyPr>
          <a:lstStyle/>
          <a:p>
            <a:r>
              <a:rPr lang="en-US" altLang="zh-CN" dirty="0" smtClean="0"/>
              <a:t>QQ</a:t>
            </a:r>
            <a:endParaRPr lang="zh-CN" altLang="en-US" dirty="0"/>
          </a:p>
        </p:txBody>
      </p:sp>
      <p:sp>
        <p:nvSpPr>
          <p:cNvPr id="14" name="TextBox 13"/>
          <p:cNvSpPr txBox="1"/>
          <p:nvPr/>
        </p:nvSpPr>
        <p:spPr>
          <a:xfrm>
            <a:off x="6444208" y="2118338"/>
            <a:ext cx="936104" cy="369332"/>
          </a:xfrm>
          <a:prstGeom prst="rect">
            <a:avLst/>
          </a:prstGeom>
          <a:noFill/>
        </p:spPr>
        <p:txBody>
          <a:bodyPr wrap="square" rtlCol="0">
            <a:spAutoFit/>
          </a:bodyPr>
          <a:lstStyle/>
          <a:p>
            <a:r>
              <a:rPr lang="en-US" altLang="zh-CN" dirty="0" smtClean="0"/>
              <a:t>QQ</a:t>
            </a:r>
            <a:endParaRPr lang="zh-CN" altLang="en-US" dirty="0"/>
          </a:p>
        </p:txBody>
      </p:sp>
      <p:sp>
        <p:nvSpPr>
          <p:cNvPr id="15" name="TextBox 14"/>
          <p:cNvSpPr txBox="1"/>
          <p:nvPr/>
        </p:nvSpPr>
        <p:spPr>
          <a:xfrm>
            <a:off x="899592" y="2502188"/>
            <a:ext cx="1044116" cy="369332"/>
          </a:xfrm>
          <a:prstGeom prst="rect">
            <a:avLst/>
          </a:prstGeom>
          <a:noFill/>
        </p:spPr>
        <p:txBody>
          <a:bodyPr wrap="square" rtlCol="0">
            <a:spAutoFit/>
          </a:bodyPr>
          <a:lstStyle/>
          <a:p>
            <a:r>
              <a:rPr lang="en-US" altLang="zh-CN" dirty="0" smtClean="0"/>
              <a:t>8998</a:t>
            </a:r>
            <a:endParaRPr lang="zh-CN" altLang="en-US" dirty="0"/>
          </a:p>
        </p:txBody>
      </p:sp>
      <p:sp>
        <p:nvSpPr>
          <p:cNvPr id="16" name="TextBox 15"/>
          <p:cNvSpPr txBox="1"/>
          <p:nvPr/>
        </p:nvSpPr>
        <p:spPr>
          <a:xfrm>
            <a:off x="7074278" y="2272226"/>
            <a:ext cx="1044116" cy="369332"/>
          </a:xfrm>
          <a:prstGeom prst="rect">
            <a:avLst/>
          </a:prstGeom>
          <a:noFill/>
        </p:spPr>
        <p:txBody>
          <a:bodyPr wrap="square" rtlCol="0">
            <a:spAutoFit/>
          </a:bodyPr>
          <a:lstStyle/>
          <a:p>
            <a:r>
              <a:rPr lang="en-US" altLang="zh-CN" dirty="0" smtClean="0"/>
              <a:t>8998</a:t>
            </a:r>
            <a:endParaRPr lang="zh-CN" altLang="en-US" dirty="0"/>
          </a:p>
        </p:txBody>
      </p:sp>
      <p:cxnSp>
        <p:nvCxnSpPr>
          <p:cNvPr id="17" name="直接箭头连接符 16"/>
          <p:cNvCxnSpPr/>
          <p:nvPr/>
        </p:nvCxnSpPr>
        <p:spPr>
          <a:xfrm flipH="1">
            <a:off x="2483768" y="2996952"/>
            <a:ext cx="381642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475656" y="375303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345270" y="375303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475656" y="4509120"/>
            <a:ext cx="1008112" cy="369332"/>
          </a:xfrm>
          <a:prstGeom prst="rect">
            <a:avLst/>
          </a:prstGeom>
          <a:noFill/>
        </p:spPr>
        <p:txBody>
          <a:bodyPr wrap="square" rtlCol="0">
            <a:spAutoFit/>
          </a:bodyPr>
          <a:lstStyle/>
          <a:p>
            <a:r>
              <a:rPr lang="en-US" altLang="zh-CN" dirty="0" smtClean="0"/>
              <a:t>MSN</a:t>
            </a:r>
            <a:endParaRPr lang="zh-CN" altLang="en-US" dirty="0"/>
          </a:p>
        </p:txBody>
      </p:sp>
      <p:sp>
        <p:nvSpPr>
          <p:cNvPr id="21" name="TextBox 20"/>
          <p:cNvSpPr txBox="1"/>
          <p:nvPr/>
        </p:nvSpPr>
        <p:spPr>
          <a:xfrm>
            <a:off x="6570222" y="4465948"/>
            <a:ext cx="1008112" cy="369332"/>
          </a:xfrm>
          <a:prstGeom prst="rect">
            <a:avLst/>
          </a:prstGeom>
          <a:noFill/>
        </p:spPr>
        <p:txBody>
          <a:bodyPr wrap="square" rtlCol="0">
            <a:spAutoFit/>
          </a:bodyPr>
          <a:lstStyle/>
          <a:p>
            <a:r>
              <a:rPr lang="en-US" altLang="zh-CN" dirty="0" smtClean="0"/>
              <a:t>MSN</a:t>
            </a:r>
            <a:endParaRPr lang="zh-CN" altLang="en-US" dirty="0"/>
          </a:p>
        </p:txBody>
      </p:sp>
      <p:cxnSp>
        <p:nvCxnSpPr>
          <p:cNvPr id="9" name="直接箭头连接符 8"/>
          <p:cNvCxnSpPr>
            <a:endCxn id="18" idx="3"/>
          </p:cNvCxnSpPr>
          <p:nvPr/>
        </p:nvCxnSpPr>
        <p:spPr>
          <a:xfrm flipH="1">
            <a:off x="2627784" y="4077072"/>
            <a:ext cx="367240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76981" y="3753036"/>
            <a:ext cx="1044116" cy="369332"/>
          </a:xfrm>
          <a:prstGeom prst="rect">
            <a:avLst/>
          </a:prstGeom>
          <a:noFill/>
        </p:spPr>
        <p:txBody>
          <a:bodyPr wrap="square" rtlCol="0">
            <a:spAutoFit/>
          </a:bodyPr>
          <a:lstStyle/>
          <a:p>
            <a:r>
              <a:rPr lang="en-US" altLang="zh-CN" dirty="0" smtClean="0"/>
              <a:t>7898</a:t>
            </a:r>
            <a:endParaRPr lang="zh-CN" altLang="en-US" dirty="0"/>
          </a:p>
        </p:txBody>
      </p:sp>
      <p:sp>
        <p:nvSpPr>
          <p:cNvPr id="23" name="TextBox 22"/>
          <p:cNvSpPr txBox="1"/>
          <p:nvPr/>
        </p:nvSpPr>
        <p:spPr>
          <a:xfrm>
            <a:off x="7218022" y="3931823"/>
            <a:ext cx="1044116" cy="369332"/>
          </a:xfrm>
          <a:prstGeom prst="rect">
            <a:avLst/>
          </a:prstGeom>
          <a:noFill/>
        </p:spPr>
        <p:txBody>
          <a:bodyPr wrap="square" rtlCol="0">
            <a:spAutoFit/>
          </a:bodyPr>
          <a:lstStyle/>
          <a:p>
            <a:r>
              <a:rPr lang="en-US" altLang="zh-CN"/>
              <a:t>7898</a:t>
            </a:r>
            <a:endParaRPr lang="zh-CN" altLang="en-US" dirty="0"/>
          </a:p>
        </p:txBody>
      </p:sp>
      <p:cxnSp>
        <p:nvCxnSpPr>
          <p:cNvPr id="24" name="直接箭头连接符 23"/>
          <p:cNvCxnSpPr/>
          <p:nvPr/>
        </p:nvCxnSpPr>
        <p:spPr>
          <a:xfrm>
            <a:off x="2528846" y="3929210"/>
            <a:ext cx="381642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0852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203848" y="764704"/>
            <a:ext cx="3682752" cy="710952"/>
          </a:xfrm>
        </p:spPr>
        <p:txBody>
          <a:bodyPr>
            <a:normAutofit/>
          </a:bodyPr>
          <a:lstStyle/>
          <a:p>
            <a:r>
              <a:rPr lang="en-US" altLang="zh-CN" b="1" dirty="0" smtClean="0">
                <a:latin typeface="+mn-lt"/>
                <a:ea typeface="宋体" pitchFamily="2" charset="-122"/>
                <a:cs typeface="Arial Unicode MS" pitchFamily="34" charset="-122"/>
              </a:rPr>
              <a:t>InetAddress</a:t>
            </a:r>
            <a:r>
              <a:rPr lang="zh-CN" altLang="en-US" b="1" dirty="0">
                <a:latin typeface="+mn-lt"/>
                <a:ea typeface="宋体" pitchFamily="2" charset="-122"/>
                <a:cs typeface="Arial Unicode MS" pitchFamily="34" charset="-122"/>
              </a:rPr>
              <a:t>类 </a:t>
            </a:r>
          </a:p>
        </p:txBody>
      </p:sp>
      <p:sp>
        <p:nvSpPr>
          <p:cNvPr id="35843" name="Rectangle 3"/>
          <p:cNvSpPr>
            <a:spLocks noGrp="1" noChangeArrowheads="1"/>
          </p:cNvSpPr>
          <p:nvPr>
            <p:ph type="body" idx="1"/>
          </p:nvPr>
        </p:nvSpPr>
        <p:spPr>
          <a:xfrm>
            <a:off x="395536" y="1772816"/>
            <a:ext cx="8496944" cy="4392488"/>
          </a:xfrm>
        </p:spPr>
        <p:txBody>
          <a:bodyPr>
            <a:normAutofit/>
          </a:bodyPr>
          <a:lstStyle/>
          <a:p>
            <a:pPr algn="just">
              <a:buFont typeface="Wingdings" pitchFamily="2" charset="2"/>
              <a:buChar char="l"/>
            </a:pPr>
            <a:r>
              <a:rPr lang="en-US" altLang="zh-CN" sz="2400" dirty="0">
                <a:ea typeface="宋体" pitchFamily="2" charset="-122"/>
                <a:cs typeface="Arial Unicode MS" pitchFamily="34" charset="-122"/>
              </a:rPr>
              <a:t>Internet</a:t>
            </a:r>
            <a:r>
              <a:rPr lang="zh-CN" altLang="en-US" sz="2400" dirty="0">
                <a:ea typeface="宋体" pitchFamily="2" charset="-122"/>
                <a:cs typeface="Arial Unicode MS" pitchFamily="34" charset="-122"/>
              </a:rPr>
              <a:t>上的主机有两种方式表示地址</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lvl="1" algn="just">
              <a:buFont typeface="Wingdings" pitchFamily="2" charset="2"/>
              <a:buChar char="Ø"/>
            </a:pPr>
            <a:r>
              <a:rPr lang="zh-CN" altLang="en-US" dirty="0" smtClean="0">
                <a:solidFill>
                  <a:srgbClr val="C00000"/>
                </a:solidFill>
                <a:ea typeface="宋体" pitchFamily="2" charset="-122"/>
                <a:cs typeface="Arial Unicode MS" pitchFamily="34" charset="-122"/>
              </a:rPr>
              <a:t>域名</a:t>
            </a:r>
            <a:r>
              <a:rPr lang="en-US" altLang="zh-CN" dirty="0" smtClean="0">
                <a:solidFill>
                  <a:srgbClr val="C00000"/>
                </a:solidFill>
                <a:ea typeface="宋体" pitchFamily="2" charset="-122"/>
                <a:cs typeface="Arial Unicode MS" pitchFamily="34" charset="-122"/>
              </a:rPr>
              <a:t>(</a:t>
            </a:r>
            <a:r>
              <a:rPr lang="en-US" altLang="zh-CN" dirty="0" err="1" smtClean="0">
                <a:solidFill>
                  <a:srgbClr val="C00000"/>
                </a:solidFill>
                <a:ea typeface="宋体" pitchFamily="2" charset="-122"/>
                <a:cs typeface="Arial Unicode MS" pitchFamily="34" charset="-122"/>
              </a:rPr>
              <a:t>hostName</a:t>
            </a:r>
            <a:r>
              <a:rPr lang="en-US" altLang="zh-CN" dirty="0">
                <a:solidFill>
                  <a:srgbClr val="C00000"/>
                </a:solidFill>
                <a:ea typeface="宋体" pitchFamily="2" charset="-122"/>
                <a:cs typeface="Arial Unicode MS" pitchFamily="34" charset="-122"/>
              </a:rPr>
              <a:t>)</a:t>
            </a:r>
            <a:r>
              <a:rPr lang="zh-CN" altLang="en-US" dirty="0" smtClean="0">
                <a:solidFill>
                  <a:srgbClr val="C00000"/>
                </a:solidFill>
                <a:ea typeface="宋体" pitchFamily="2" charset="-122"/>
                <a:cs typeface="Arial Unicode MS" pitchFamily="34" charset="-122"/>
              </a:rPr>
              <a:t>：</a:t>
            </a:r>
            <a:r>
              <a:rPr lang="en-US" altLang="zh-CN" dirty="0" smtClean="0">
                <a:ea typeface="宋体" pitchFamily="2" charset="-122"/>
                <a:cs typeface="Arial Unicode MS" pitchFamily="34" charset="-122"/>
              </a:rPr>
              <a:t>www.atguigu.com</a:t>
            </a:r>
            <a:endParaRPr lang="en-US" altLang="zh-CN" dirty="0">
              <a:ea typeface="宋体" pitchFamily="2" charset="-122"/>
              <a:cs typeface="Arial Unicode MS" pitchFamily="34" charset="-122"/>
            </a:endParaRPr>
          </a:p>
          <a:p>
            <a:pPr lvl="1" algn="just">
              <a:buFont typeface="Wingdings" pitchFamily="2" charset="2"/>
              <a:buChar char="Ø"/>
            </a:pPr>
            <a:r>
              <a:rPr lang="en-US" altLang="zh-CN" dirty="0" smtClean="0">
                <a:solidFill>
                  <a:srgbClr val="C00000"/>
                </a:solidFill>
                <a:ea typeface="宋体" pitchFamily="2" charset="-122"/>
                <a:cs typeface="Arial Unicode MS" pitchFamily="34" charset="-122"/>
              </a:rPr>
              <a:t>IP </a:t>
            </a:r>
            <a:r>
              <a:rPr lang="zh-CN" altLang="en-US" dirty="0" smtClean="0">
                <a:solidFill>
                  <a:srgbClr val="C00000"/>
                </a:solidFill>
                <a:ea typeface="宋体" pitchFamily="2" charset="-122"/>
                <a:cs typeface="Arial Unicode MS" pitchFamily="34" charset="-122"/>
              </a:rPr>
              <a:t>地址</a:t>
            </a:r>
            <a:r>
              <a:rPr lang="en-US" altLang="zh-CN" dirty="0" smtClean="0">
                <a:solidFill>
                  <a:srgbClr val="C00000"/>
                </a:solidFill>
                <a:ea typeface="宋体" pitchFamily="2" charset="-122"/>
                <a:cs typeface="Arial Unicode MS" pitchFamily="34" charset="-122"/>
              </a:rPr>
              <a:t>(</a:t>
            </a:r>
            <a:r>
              <a:rPr lang="en-US" altLang="zh-CN" dirty="0" err="1" smtClean="0">
                <a:solidFill>
                  <a:srgbClr val="C00000"/>
                </a:solidFill>
                <a:ea typeface="宋体" pitchFamily="2" charset="-122"/>
                <a:cs typeface="Arial Unicode MS" pitchFamily="34" charset="-122"/>
              </a:rPr>
              <a:t>hostAddress</a:t>
            </a:r>
            <a:r>
              <a:rPr lang="en-US" altLang="zh-CN" dirty="0" smtClean="0">
                <a:solidFill>
                  <a:srgbClr val="C00000"/>
                </a:solidFill>
                <a:ea typeface="宋体" pitchFamily="2" charset="-122"/>
                <a:cs typeface="Arial Unicode MS" pitchFamily="34" charset="-122"/>
              </a:rPr>
              <a:t>)</a:t>
            </a:r>
            <a:r>
              <a:rPr lang="zh-CN" altLang="en-US" dirty="0" smtClean="0">
                <a:solidFill>
                  <a:srgbClr val="C00000"/>
                </a:solidFill>
                <a:ea typeface="宋体" pitchFamily="2" charset="-122"/>
                <a:cs typeface="Arial Unicode MS" pitchFamily="34" charset="-122"/>
              </a:rPr>
              <a:t>：</a:t>
            </a:r>
            <a:r>
              <a:rPr lang="en-US" altLang="zh-CN" dirty="0" smtClean="0">
                <a:ea typeface="宋体" pitchFamily="2" charset="-122"/>
                <a:cs typeface="Arial Unicode MS" pitchFamily="34" charset="-122"/>
              </a:rPr>
              <a:t>202.108.35.210</a:t>
            </a:r>
            <a:endParaRPr lang="en-US" altLang="zh-CN" dirty="0">
              <a:ea typeface="宋体" pitchFamily="2" charset="-122"/>
              <a:cs typeface="Arial Unicode MS" pitchFamily="34" charset="-122"/>
            </a:endParaRPr>
          </a:p>
          <a:p>
            <a:pPr algn="just">
              <a:buFont typeface="Wingdings" pitchFamily="2" charset="2"/>
              <a:buChar char="l"/>
            </a:pPr>
            <a:r>
              <a:rPr lang="en-US" altLang="zh-CN" sz="2400" dirty="0" smtClean="0">
                <a:ea typeface="宋体" pitchFamily="2" charset="-122"/>
                <a:cs typeface="Arial Unicode MS" pitchFamily="34" charset="-122"/>
              </a:rPr>
              <a:t>InetAddress</a:t>
            </a:r>
            <a:r>
              <a:rPr lang="zh-CN" altLang="en-US" sz="2400" dirty="0" smtClean="0">
                <a:ea typeface="宋体" pitchFamily="2" charset="-122"/>
                <a:cs typeface="Arial Unicode MS" pitchFamily="34" charset="-122"/>
              </a:rPr>
              <a:t>类主要表示</a:t>
            </a:r>
            <a:r>
              <a:rPr lang="en-US" altLang="zh-CN" sz="2400" dirty="0" smtClean="0">
                <a:ea typeface="宋体" pitchFamily="2" charset="-122"/>
                <a:cs typeface="Arial Unicode MS" pitchFamily="34" charset="-122"/>
              </a:rPr>
              <a:t>IP</a:t>
            </a:r>
            <a:r>
              <a:rPr lang="zh-CN" altLang="en-US" sz="2400" dirty="0" smtClean="0">
                <a:ea typeface="宋体" pitchFamily="2" charset="-122"/>
                <a:cs typeface="Arial Unicode MS" pitchFamily="34" charset="-122"/>
              </a:rPr>
              <a:t>地址，两个子类：</a:t>
            </a:r>
            <a:r>
              <a:rPr lang="en-US" altLang="zh-CN" sz="2400" dirty="0" smtClean="0">
                <a:ea typeface="宋体" pitchFamily="2" charset="-122"/>
                <a:cs typeface="Arial Unicode MS" pitchFamily="34" charset="-122"/>
              </a:rPr>
              <a:t>Inet4Address</a:t>
            </a:r>
            <a:r>
              <a:rPr lang="zh-CN" altLang="en-US" sz="2400" dirty="0" smtClean="0">
                <a:ea typeface="宋体" pitchFamily="2" charset="-122"/>
                <a:cs typeface="Arial Unicode MS" pitchFamily="34" charset="-122"/>
              </a:rPr>
              <a:t>、</a:t>
            </a:r>
            <a:r>
              <a:rPr lang="en-US" altLang="zh-CN" sz="2400" dirty="0" smtClean="0">
                <a:ea typeface="宋体" pitchFamily="2" charset="-122"/>
                <a:cs typeface="Arial Unicode MS" pitchFamily="34" charset="-122"/>
              </a:rPr>
              <a:t>Inet6Address</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algn="just">
              <a:buFont typeface="Wingdings" pitchFamily="2" charset="2"/>
              <a:buChar char="l"/>
            </a:pPr>
            <a:r>
              <a:rPr lang="en-US" altLang="zh-CN" sz="2400" dirty="0" smtClean="0">
                <a:ea typeface="宋体" pitchFamily="2" charset="-122"/>
                <a:cs typeface="Arial Unicode MS" pitchFamily="34" charset="-122"/>
              </a:rPr>
              <a:t>InetAddress </a:t>
            </a:r>
            <a:r>
              <a:rPr lang="zh-CN" altLang="en-US" sz="2400" dirty="0" smtClean="0">
                <a:ea typeface="宋体" pitchFamily="2" charset="-122"/>
                <a:cs typeface="Arial Unicode MS" pitchFamily="34" charset="-122"/>
              </a:rPr>
              <a:t>类对象含有一个 </a:t>
            </a:r>
            <a:r>
              <a:rPr lang="en-US" altLang="zh-CN" sz="2400" dirty="0" smtClean="0">
                <a:ea typeface="宋体" pitchFamily="2" charset="-122"/>
                <a:cs typeface="Arial Unicode MS" pitchFamily="34" charset="-122"/>
              </a:rPr>
              <a:t>Internet </a:t>
            </a:r>
            <a:r>
              <a:rPr lang="zh-CN" altLang="en-US" sz="2400" dirty="0" smtClean="0">
                <a:ea typeface="宋体" pitchFamily="2" charset="-122"/>
                <a:cs typeface="Arial Unicode MS" pitchFamily="34" charset="-122"/>
              </a:rPr>
              <a:t>主机地址的域名和</a:t>
            </a:r>
            <a:r>
              <a:rPr lang="en-US" altLang="zh-CN" sz="2400" dirty="0" smtClean="0">
                <a:ea typeface="宋体" pitchFamily="2" charset="-122"/>
                <a:cs typeface="Arial Unicode MS" pitchFamily="34" charset="-122"/>
              </a:rPr>
              <a:t>IP</a:t>
            </a:r>
            <a:r>
              <a:rPr lang="zh-CN" altLang="en-US" sz="2400" dirty="0" smtClean="0">
                <a:ea typeface="宋体" pitchFamily="2" charset="-122"/>
                <a:cs typeface="Arial Unicode MS" pitchFamily="34" charset="-122"/>
              </a:rPr>
              <a:t>地址：</a:t>
            </a:r>
            <a:r>
              <a:rPr lang="en-US" altLang="zh-CN" sz="2400" dirty="0" smtClean="0">
                <a:ea typeface="宋体" pitchFamily="2" charset="-122"/>
                <a:cs typeface="Arial Unicode MS" pitchFamily="34" charset="-122"/>
              </a:rPr>
              <a:t>www.atguigu.com </a:t>
            </a:r>
            <a:r>
              <a:rPr lang="zh-CN" altLang="en-US" sz="2400" dirty="0" smtClean="0">
                <a:ea typeface="宋体" pitchFamily="2" charset="-122"/>
                <a:cs typeface="Arial Unicode MS" pitchFamily="34" charset="-122"/>
              </a:rPr>
              <a:t>和 </a:t>
            </a:r>
            <a:r>
              <a:rPr lang="en-US" altLang="zh-CN" sz="2400" dirty="0" smtClean="0">
                <a:ea typeface="宋体" pitchFamily="2" charset="-122"/>
                <a:cs typeface="Arial Unicode MS" pitchFamily="34" charset="-122"/>
              </a:rPr>
              <a:t>202.108.35.210</a:t>
            </a:r>
            <a:r>
              <a:rPr lang="zh-CN" altLang="en-US" sz="2400" dirty="0" smtClean="0">
                <a:ea typeface="宋体" pitchFamily="2" charset="-122"/>
                <a:cs typeface="Arial Unicode MS" pitchFamily="34" charset="-122"/>
              </a:rPr>
              <a:t>。</a:t>
            </a:r>
          </a:p>
          <a:p>
            <a:pPr>
              <a:buFont typeface="Wingdings" pitchFamily="2" charset="2"/>
              <a:buChar char="l"/>
            </a:pPr>
            <a:r>
              <a:rPr lang="zh-CN" altLang="en-US" sz="2400" dirty="0" smtClean="0">
                <a:ea typeface="宋体" pitchFamily="2" charset="-122"/>
                <a:cs typeface="Arial Unicode MS" pitchFamily="34" charset="-122"/>
              </a:rPr>
              <a:t>域名容易记忆，当在连接网络时输入一个主机的域名后，域名服务器（</a:t>
            </a:r>
            <a:r>
              <a:rPr lang="en-US" altLang="zh-CN" sz="2400" dirty="0" smtClean="0">
                <a:ea typeface="宋体" pitchFamily="2" charset="-122"/>
                <a:cs typeface="Arial Unicode MS" pitchFamily="34" charset="-122"/>
              </a:rPr>
              <a:t>DNS</a:t>
            </a:r>
            <a:r>
              <a:rPr lang="zh-CN" altLang="en-US" sz="2400" dirty="0" smtClean="0">
                <a:ea typeface="宋体" pitchFamily="2" charset="-122"/>
                <a:cs typeface="Arial Unicode MS" pitchFamily="34" charset="-122"/>
              </a:rPr>
              <a:t>）负责将域名转化成</a:t>
            </a:r>
            <a:r>
              <a:rPr lang="en-US" altLang="zh-CN" sz="2400" dirty="0" smtClean="0">
                <a:ea typeface="宋体" pitchFamily="2" charset="-122"/>
                <a:cs typeface="Arial Unicode MS" pitchFamily="34" charset="-122"/>
              </a:rPr>
              <a:t>IP</a:t>
            </a:r>
            <a:r>
              <a:rPr lang="zh-CN" altLang="en-US" sz="2400" dirty="0" smtClean="0">
                <a:ea typeface="宋体" pitchFamily="2" charset="-122"/>
                <a:cs typeface="Arial Unicode MS" pitchFamily="34" charset="-122"/>
              </a:rPr>
              <a:t>地址，这样才能和主机建立连接。 </a:t>
            </a:r>
            <a:r>
              <a:rPr lang="en-US" altLang="zh-CN" sz="2400" b="1" dirty="0" smtClean="0">
                <a:solidFill>
                  <a:srgbClr val="0000FF"/>
                </a:solidFill>
                <a:ea typeface="宋体" pitchFamily="2" charset="-122"/>
                <a:cs typeface="Arial Unicode MS" pitchFamily="34" charset="-122"/>
              </a:rPr>
              <a:t>-------</a:t>
            </a:r>
            <a:r>
              <a:rPr lang="zh-CN" altLang="en-US" sz="2400" b="1" dirty="0" smtClean="0">
                <a:solidFill>
                  <a:srgbClr val="0000FF"/>
                </a:solidFill>
                <a:ea typeface="宋体" pitchFamily="2" charset="-122"/>
                <a:cs typeface="Arial Unicode MS" pitchFamily="34" charset="-122"/>
              </a:rPr>
              <a:t>域名解析</a:t>
            </a:r>
            <a:endParaRPr lang="zh-CN" altLang="en-US" sz="2400" b="1" dirty="0">
              <a:solidFill>
                <a:srgbClr val="0000FF"/>
              </a:solidFill>
              <a:ea typeface="宋体" pitchFamily="2" charset="-122"/>
              <a:cs typeface="Arial Unicode MS" pitchFamily="34" charset="-122"/>
            </a:endParaRPr>
          </a:p>
        </p:txBody>
      </p:sp>
    </p:spTree>
    <p:extLst>
      <p:ext uri="{BB962C8B-B14F-4D97-AF65-F5344CB8AC3E}">
        <p14:creationId xmlns:p14="http://schemas.microsoft.com/office/powerpoint/2010/main" xmlns="" val="2367228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412776"/>
            <a:ext cx="3528392" cy="2304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017368" y="1412776"/>
            <a:ext cx="2448272" cy="133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3568" y="1690328"/>
            <a:ext cx="3211328" cy="2932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TextBox 6"/>
          <p:cNvSpPr txBox="1"/>
          <p:nvPr/>
        </p:nvSpPr>
        <p:spPr>
          <a:xfrm>
            <a:off x="5436096" y="1052736"/>
            <a:ext cx="1440160" cy="369332"/>
          </a:xfrm>
          <a:prstGeom prst="rect">
            <a:avLst/>
          </a:prstGeom>
          <a:noFill/>
        </p:spPr>
        <p:txBody>
          <a:bodyPr wrap="square" rtlCol="0">
            <a:spAutoFit/>
          </a:bodyPr>
          <a:lstStyle/>
          <a:p>
            <a:r>
              <a:rPr lang="en-US" altLang="zh-CN" b="1" dirty="0" smtClean="0"/>
              <a:t>DNS</a:t>
            </a:r>
            <a:endParaRPr lang="zh-CN" altLang="en-US" b="1" dirty="0"/>
          </a:p>
        </p:txBody>
      </p:sp>
      <p:sp>
        <p:nvSpPr>
          <p:cNvPr id="8" name="TextBox 7"/>
          <p:cNvSpPr txBox="1"/>
          <p:nvPr/>
        </p:nvSpPr>
        <p:spPr>
          <a:xfrm>
            <a:off x="5220072" y="1690328"/>
            <a:ext cx="1872208" cy="369332"/>
          </a:xfrm>
          <a:prstGeom prst="rect">
            <a:avLst/>
          </a:prstGeom>
          <a:noFill/>
        </p:spPr>
        <p:txBody>
          <a:bodyPr wrap="square" rtlCol="0">
            <a:spAutoFit/>
          </a:bodyPr>
          <a:lstStyle/>
          <a:p>
            <a:r>
              <a:rPr lang="en-US" altLang="zh-CN" dirty="0"/>
              <a:t>42.121.6.2</a:t>
            </a:r>
            <a:endParaRPr lang="zh-CN" altLang="en-US" dirty="0"/>
          </a:p>
        </p:txBody>
      </p:sp>
      <p:cxnSp>
        <p:nvCxnSpPr>
          <p:cNvPr id="10" name="直接箭头连接符 9"/>
          <p:cNvCxnSpPr>
            <a:stCxn id="4098" idx="3"/>
          </p:cNvCxnSpPr>
          <p:nvPr/>
        </p:nvCxnSpPr>
        <p:spPr>
          <a:xfrm>
            <a:off x="3894896" y="1836964"/>
            <a:ext cx="112247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1"/>
          </p:cNvCxnSpPr>
          <p:nvPr/>
        </p:nvCxnSpPr>
        <p:spPr>
          <a:xfrm flipH="1">
            <a:off x="3131840" y="2078850"/>
            <a:ext cx="1885528" cy="77408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75344" y="2744924"/>
            <a:ext cx="1440160" cy="369332"/>
          </a:xfrm>
          <a:prstGeom prst="rect">
            <a:avLst/>
          </a:prstGeom>
          <a:noFill/>
        </p:spPr>
        <p:txBody>
          <a:bodyPr wrap="square" rtlCol="0">
            <a:spAutoFit/>
          </a:bodyPr>
          <a:lstStyle/>
          <a:p>
            <a:r>
              <a:rPr lang="en-US" altLang="zh-CN" dirty="0"/>
              <a:t>42.121.6.2</a:t>
            </a:r>
            <a:endParaRPr lang="zh-CN" altLang="en-US" dirty="0"/>
          </a:p>
        </p:txBody>
      </p:sp>
      <p:cxnSp>
        <p:nvCxnSpPr>
          <p:cNvPr id="16" name="直接箭头连接符 15"/>
          <p:cNvCxnSpPr/>
          <p:nvPr/>
        </p:nvCxnSpPr>
        <p:spPr>
          <a:xfrm>
            <a:off x="2987824" y="3114256"/>
            <a:ext cx="1872208" cy="7780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01332" y="3522936"/>
            <a:ext cx="2304256" cy="369332"/>
          </a:xfrm>
          <a:prstGeom prst="rect">
            <a:avLst/>
          </a:prstGeom>
          <a:noFill/>
        </p:spPr>
        <p:txBody>
          <a:bodyPr wrap="square" rtlCol="0">
            <a:spAutoFit/>
          </a:bodyPr>
          <a:lstStyle/>
          <a:p>
            <a:r>
              <a:rPr lang="zh-CN" altLang="en-US" b="1" dirty="0" smtClean="0">
                <a:latin typeface="宋体" pitchFamily="2" charset="-122"/>
                <a:ea typeface="宋体" pitchFamily="2" charset="-122"/>
              </a:rPr>
              <a:t>网络服务器</a:t>
            </a:r>
            <a:endParaRPr lang="zh-CN" altLang="en-US" b="1" dirty="0">
              <a:latin typeface="宋体" pitchFamily="2" charset="-122"/>
              <a:ea typeface="宋体" pitchFamily="2" charset="-122"/>
            </a:endParaRPr>
          </a:p>
        </p:txBody>
      </p:sp>
      <p:cxnSp>
        <p:nvCxnSpPr>
          <p:cNvPr id="19" name="直接箭头连接符 18"/>
          <p:cNvCxnSpPr/>
          <p:nvPr/>
        </p:nvCxnSpPr>
        <p:spPr>
          <a:xfrm>
            <a:off x="1691680" y="3483588"/>
            <a:ext cx="0" cy="60829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83568" y="4293096"/>
            <a:ext cx="2808312"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830816" y="4590274"/>
            <a:ext cx="2484688" cy="646331"/>
          </a:xfrm>
          <a:prstGeom prst="rect">
            <a:avLst/>
          </a:prstGeom>
          <a:noFill/>
        </p:spPr>
        <p:txBody>
          <a:bodyPr wrap="square" rtlCol="0">
            <a:spAutoFit/>
          </a:bodyPr>
          <a:lstStyle/>
          <a:p>
            <a:r>
              <a:rPr lang="en-US" altLang="zh-CN" dirty="0"/>
              <a:t>C:\</a:t>
            </a:r>
            <a:r>
              <a:rPr lang="en-US" altLang="zh-CN" dirty="0" smtClean="0"/>
              <a:t>Windows\System32\drivers\etc\hosts</a:t>
            </a:r>
            <a:endParaRPr lang="zh-CN" altLang="en-US" dirty="0"/>
          </a:p>
        </p:txBody>
      </p:sp>
      <p:sp>
        <p:nvSpPr>
          <p:cNvPr id="22" name="TextBox 21"/>
          <p:cNvSpPr txBox="1"/>
          <p:nvPr/>
        </p:nvSpPr>
        <p:spPr>
          <a:xfrm>
            <a:off x="345458" y="5589240"/>
            <a:ext cx="3794494" cy="1015663"/>
          </a:xfrm>
          <a:prstGeom prst="rect">
            <a:avLst/>
          </a:prstGeom>
          <a:noFill/>
        </p:spPr>
        <p:txBody>
          <a:bodyPr wrap="square" rtlCol="0">
            <a:spAutoFit/>
          </a:bodyPr>
          <a:lstStyle/>
          <a:p>
            <a:r>
              <a:rPr lang="zh-CN" altLang="en-US" sz="2000" dirty="0">
                <a:ea typeface="宋体" pitchFamily="2" charset="-122"/>
              </a:rPr>
              <a:t>先找本机</a:t>
            </a:r>
            <a:r>
              <a:rPr lang="en-US" altLang="zh-CN" sz="2000" dirty="0">
                <a:ea typeface="宋体" pitchFamily="2" charset="-122"/>
              </a:rPr>
              <a:t>hosts</a:t>
            </a:r>
            <a:r>
              <a:rPr lang="zh-CN" altLang="en-US" sz="2000" dirty="0">
                <a:ea typeface="宋体" pitchFamily="2" charset="-122"/>
              </a:rPr>
              <a:t>，是否有输入的域名地址，没有的话，再通过</a:t>
            </a:r>
            <a:r>
              <a:rPr lang="en-US" altLang="zh-CN" sz="2000" dirty="0">
                <a:ea typeface="宋体" pitchFamily="2" charset="-122"/>
              </a:rPr>
              <a:t>DNS</a:t>
            </a:r>
            <a:r>
              <a:rPr lang="zh-CN" altLang="en-US" sz="2000" dirty="0">
                <a:ea typeface="宋体" pitchFamily="2" charset="-122"/>
              </a:rPr>
              <a:t>服务器，找主机。</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355976" y="4095452"/>
            <a:ext cx="4756463" cy="264591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24024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699792" y="620688"/>
            <a:ext cx="4546848" cy="767483"/>
          </a:xfrm>
        </p:spPr>
        <p:txBody>
          <a:bodyPr>
            <a:normAutofit/>
          </a:bodyPr>
          <a:lstStyle/>
          <a:p>
            <a:r>
              <a:rPr lang="en-US" altLang="zh-CN" b="1" dirty="0" err="1" smtClean="0">
                <a:latin typeface="+mn-lt"/>
                <a:ea typeface="宋体" pitchFamily="2" charset="-122"/>
              </a:rPr>
              <a:t>InetAdress</a:t>
            </a:r>
            <a:r>
              <a:rPr lang="zh-CN" altLang="en-US" b="1" dirty="0">
                <a:latin typeface="+mn-lt"/>
                <a:ea typeface="宋体" pitchFamily="2" charset="-122"/>
              </a:rPr>
              <a:t>类</a:t>
            </a:r>
          </a:p>
        </p:txBody>
      </p:sp>
      <p:sp>
        <p:nvSpPr>
          <p:cNvPr id="2" name="内容占位符 1"/>
          <p:cNvSpPr>
            <a:spLocks noGrp="1"/>
          </p:cNvSpPr>
          <p:nvPr>
            <p:ph idx="1"/>
          </p:nvPr>
        </p:nvSpPr>
        <p:spPr>
          <a:xfrm>
            <a:off x="457200" y="1412776"/>
            <a:ext cx="8229600" cy="4525963"/>
          </a:xfrm>
        </p:spPr>
        <p:txBody>
          <a:bodyPr>
            <a:normAutofit/>
          </a:bodyPr>
          <a:lstStyle/>
          <a:p>
            <a:pPr>
              <a:buFont typeface="Wingdings" pitchFamily="2" charset="2"/>
              <a:buChar char="l"/>
            </a:pPr>
            <a:r>
              <a:rPr lang="en-US" altLang="zh-CN" sz="2400" dirty="0" smtClean="0">
                <a:ea typeface="宋体" pitchFamily="2" charset="-122"/>
              </a:rPr>
              <a:t>InetAddress</a:t>
            </a:r>
            <a:r>
              <a:rPr lang="zh-CN" altLang="en-US" sz="2400" dirty="0" smtClean="0">
                <a:ea typeface="宋体" pitchFamily="2" charset="-122"/>
              </a:rPr>
              <a:t>类没有提供公共的构造器，而是提供了如下两个静态方法来获取</a:t>
            </a:r>
            <a:r>
              <a:rPr lang="en-US" altLang="zh-CN" sz="2400" dirty="0" smtClean="0">
                <a:ea typeface="宋体" pitchFamily="2" charset="-122"/>
              </a:rPr>
              <a:t>InetAddress</a:t>
            </a:r>
            <a:r>
              <a:rPr lang="zh-CN" altLang="en-US" sz="2400" dirty="0" smtClean="0">
                <a:ea typeface="宋体" pitchFamily="2" charset="-122"/>
              </a:rPr>
              <a:t>实例</a:t>
            </a:r>
            <a:endParaRPr lang="en-US" altLang="zh-CN" sz="2400" dirty="0" smtClean="0">
              <a:ea typeface="宋体" pitchFamily="2" charset="-122"/>
            </a:endParaRPr>
          </a:p>
          <a:p>
            <a:pPr>
              <a:buFont typeface="Wingdings" pitchFamily="2" charset="2"/>
              <a:buChar char="l"/>
            </a:pPr>
            <a:endParaRPr lang="en-US" altLang="zh-CN" sz="2400" dirty="0">
              <a:ea typeface="宋体" pitchFamily="2" charset="-122"/>
            </a:endParaRPr>
          </a:p>
          <a:p>
            <a:pPr>
              <a:buFont typeface="Wingdings" pitchFamily="2" charset="2"/>
              <a:buChar char="l"/>
            </a:pPr>
            <a:endParaRPr lang="en-US" altLang="zh-CN" sz="2400" dirty="0" smtClean="0">
              <a:ea typeface="宋体" pitchFamily="2" charset="-122"/>
            </a:endParaRPr>
          </a:p>
          <a:p>
            <a:pPr>
              <a:buFont typeface="Wingdings" pitchFamily="2" charset="2"/>
              <a:buChar char="l"/>
            </a:pPr>
            <a:endParaRPr lang="en-US" altLang="zh-CN" sz="2400" dirty="0">
              <a:ea typeface="宋体" pitchFamily="2" charset="-122"/>
            </a:endParaRPr>
          </a:p>
          <a:p>
            <a:pPr>
              <a:buFont typeface="Wingdings" pitchFamily="2" charset="2"/>
              <a:buChar char="l"/>
            </a:pPr>
            <a:r>
              <a:rPr lang="en-US" altLang="zh-CN" sz="2400" dirty="0" smtClean="0">
                <a:ea typeface="宋体" pitchFamily="2" charset="-122"/>
              </a:rPr>
              <a:t>InetAddress</a:t>
            </a:r>
            <a:r>
              <a:rPr lang="zh-CN" altLang="en-US" sz="2400" dirty="0" smtClean="0">
                <a:ea typeface="宋体" pitchFamily="2" charset="-122"/>
              </a:rPr>
              <a:t>提供了如下几个常用的方法</a:t>
            </a:r>
            <a:endParaRPr lang="en-US" altLang="zh-CN" sz="2400" dirty="0" smtClean="0">
              <a:ea typeface="宋体" pitchFamily="2" charset="-122"/>
            </a:endParaRPr>
          </a:p>
          <a:p>
            <a:pPr marL="0" indent="0">
              <a:buNone/>
            </a:pPr>
            <a:endParaRPr lang="en-US" altLang="zh-CN" sz="2400" dirty="0" smtClean="0">
              <a:ea typeface="宋体" pitchFamily="2" charset="-122"/>
            </a:endParaRPr>
          </a:p>
          <a:p>
            <a:pPr marL="0" indent="0">
              <a:buNone/>
            </a:pPr>
            <a:r>
              <a:rPr lang="en-US" altLang="zh-CN" sz="2400" dirty="0">
                <a:ea typeface="宋体" pitchFamily="2" charset="-122"/>
              </a:rPr>
              <a:t> </a:t>
            </a:r>
            <a:r>
              <a:rPr lang="en-US" altLang="zh-CN" sz="2400" dirty="0" smtClean="0">
                <a:ea typeface="宋体" pitchFamily="2" charset="-122"/>
              </a:rPr>
              <a:t>    </a:t>
            </a:r>
            <a:endParaRPr lang="zh-CN" altLang="en-US" sz="2400" dirty="0">
              <a:ea typeface="宋体" pitchFamily="2" charset="-122"/>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01864" y="2847534"/>
            <a:ext cx="7198528" cy="53553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01864" y="2233463"/>
            <a:ext cx="7558568" cy="53247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27584" y="4033664"/>
            <a:ext cx="5760640" cy="14538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827584" y="5487488"/>
            <a:ext cx="4752528" cy="54793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7" name="Picture 7"/>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903000" y="6035427"/>
            <a:ext cx="4752528" cy="4939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10454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0590" y="2060848"/>
            <a:ext cx="8283548" cy="2880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2"/>
          <p:cNvSpPr txBox="1">
            <a:spLocks noChangeArrowheads="1"/>
          </p:cNvSpPr>
          <p:nvPr/>
        </p:nvSpPr>
        <p:spPr>
          <a:xfrm>
            <a:off x="1979712" y="858456"/>
            <a:ext cx="5565304" cy="64807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600" b="1" dirty="0" err="1" smtClean="0">
                <a:latin typeface="+mn-lt"/>
                <a:ea typeface="宋体" pitchFamily="2" charset="-122"/>
                <a:cs typeface="Arial Unicode MS" pitchFamily="34" charset="-122"/>
              </a:rPr>
              <a:t>InetAdress</a:t>
            </a:r>
            <a:r>
              <a:rPr lang="en-US" altLang="zh-CN" sz="3600" b="1" dirty="0" smtClean="0">
                <a:latin typeface="+mn-lt"/>
                <a:ea typeface="宋体" pitchFamily="2" charset="-122"/>
                <a:cs typeface="Arial Unicode MS" pitchFamily="34" charset="-122"/>
              </a:rPr>
              <a:t> </a:t>
            </a:r>
            <a:r>
              <a:rPr lang="zh-CN" altLang="en-US" sz="3600" b="1" dirty="0" smtClean="0">
                <a:latin typeface="+mn-lt"/>
                <a:ea typeface="宋体" pitchFamily="2" charset="-122"/>
                <a:cs typeface="Arial Unicode MS" pitchFamily="34" charset="-122"/>
              </a:rPr>
              <a:t>代码示例</a:t>
            </a:r>
            <a:endParaRPr lang="zh-CN" altLang="en-US" sz="3600" b="1" dirty="0">
              <a:latin typeface="+mn-lt"/>
              <a:ea typeface="宋体" pitchFamily="2" charset="-122"/>
              <a:cs typeface="Arial Unicode MS" pitchFamily="34" charset="-122"/>
            </a:endParaRPr>
          </a:p>
        </p:txBody>
      </p:sp>
    </p:spTree>
    <p:extLst>
      <p:ext uri="{BB962C8B-B14F-4D97-AF65-F5344CB8AC3E}">
        <p14:creationId xmlns:p14="http://schemas.microsoft.com/office/powerpoint/2010/main" xmlns="" val="1766900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15-4 TCP</a:t>
            </a:r>
            <a:r>
              <a:rPr lang="zh-CN" altLang="en-US" sz="4800" smtClean="0">
                <a:solidFill>
                  <a:schemeClr val="bg1"/>
                </a:solidFill>
                <a:ea typeface="隶书" panose="02010509060101010101" pitchFamily="49" charset="-122"/>
              </a:rPr>
              <a:t>网络通信</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xmlns="" val="4015277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圆角矩形 150"/>
          <p:cNvSpPr/>
          <p:nvPr/>
        </p:nvSpPr>
        <p:spPr>
          <a:xfrm>
            <a:off x="2098124" y="4149661"/>
            <a:ext cx="772424" cy="71238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5" name="TextBox 4"/>
          <p:cNvSpPr txBox="1"/>
          <p:nvPr/>
        </p:nvSpPr>
        <p:spPr>
          <a:xfrm>
            <a:off x="4635718" y="44624"/>
            <a:ext cx="4316336" cy="646331"/>
          </a:xfrm>
          <a:prstGeom prst="rect">
            <a:avLst/>
          </a:prstGeom>
          <a:noFill/>
        </p:spPr>
        <p:txBody>
          <a:bodyPr wrap="square" rtlCol="0">
            <a:spAutoFit/>
          </a:bodyPr>
          <a:lstStyle/>
          <a:p>
            <a:r>
              <a:rPr lang="en-US" altLang="zh-CN" sz="3600" b="1" dirty="0" smtClean="0">
                <a:solidFill>
                  <a:srgbClr val="FFFF00"/>
                </a:solidFill>
                <a:latin typeface="Courier New" panose="02070309020205020404" pitchFamily="49" charset="0"/>
                <a:ea typeface="宋体" pitchFamily="2" charset="-122"/>
                <a:cs typeface="Courier New" panose="02070309020205020404" pitchFamily="49" charset="0"/>
              </a:rPr>
              <a:t>Java</a:t>
            </a:r>
            <a:r>
              <a:rPr lang="zh-CN" altLang="en-US" sz="3600" b="1" dirty="0" smtClean="0">
                <a:solidFill>
                  <a:srgbClr val="FFFF00"/>
                </a:solidFill>
                <a:latin typeface="Courier New" panose="02070309020205020404" pitchFamily="49" charset="0"/>
                <a:ea typeface="宋体" pitchFamily="2" charset="-122"/>
                <a:cs typeface="Courier New" panose="02070309020205020404" pitchFamily="49" charset="0"/>
              </a:rPr>
              <a:t>基础知识图解</a:t>
            </a:r>
            <a:endParaRPr lang="zh-CN" altLang="en-US" sz="3600" b="1" dirty="0">
              <a:solidFill>
                <a:srgbClr val="FFFF00"/>
              </a:solidFill>
              <a:latin typeface="Courier New" panose="02070309020205020404" pitchFamily="49" charset="0"/>
              <a:ea typeface="宋体" pitchFamily="2" charset="-122"/>
              <a:cs typeface="Courier New" panose="02070309020205020404" pitchFamily="49" charset="0"/>
            </a:endParaRPr>
          </a:p>
        </p:txBody>
      </p:sp>
      <p:sp>
        <p:nvSpPr>
          <p:cNvPr id="101" name="圆角矩形 100"/>
          <p:cNvSpPr/>
          <p:nvPr/>
        </p:nvSpPr>
        <p:spPr>
          <a:xfrm>
            <a:off x="183802" y="908720"/>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2" name="圆角矩形 101"/>
          <p:cNvSpPr/>
          <p:nvPr/>
        </p:nvSpPr>
        <p:spPr>
          <a:xfrm>
            <a:off x="2056010" y="920552"/>
            <a:ext cx="145536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3" name="圆角矩形 102"/>
          <p:cNvSpPr/>
          <p:nvPr/>
        </p:nvSpPr>
        <p:spPr>
          <a:xfrm>
            <a:off x="5584402" y="908720"/>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4" name="圆角矩形 103"/>
          <p:cNvSpPr/>
          <p:nvPr/>
        </p:nvSpPr>
        <p:spPr>
          <a:xfrm>
            <a:off x="4899776" y="2420888"/>
            <a:ext cx="968368"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5" name="圆角矩形 104"/>
          <p:cNvSpPr/>
          <p:nvPr/>
        </p:nvSpPr>
        <p:spPr>
          <a:xfrm>
            <a:off x="6948264" y="2420888"/>
            <a:ext cx="9361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6" name="圆角矩形 105"/>
          <p:cNvSpPr/>
          <p:nvPr/>
        </p:nvSpPr>
        <p:spPr>
          <a:xfrm>
            <a:off x="5951345" y="2420888"/>
            <a:ext cx="852903"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7" name="圆角矩形 106"/>
          <p:cNvSpPr/>
          <p:nvPr/>
        </p:nvSpPr>
        <p:spPr>
          <a:xfrm>
            <a:off x="8013450" y="2420888"/>
            <a:ext cx="73501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8" name="圆角矩形 107"/>
          <p:cNvSpPr/>
          <p:nvPr/>
        </p:nvSpPr>
        <p:spPr>
          <a:xfrm>
            <a:off x="5548670" y="3429000"/>
            <a:ext cx="1800562" cy="4320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9" name="圆角矩形 108"/>
          <p:cNvSpPr/>
          <p:nvPr/>
        </p:nvSpPr>
        <p:spPr>
          <a:xfrm>
            <a:off x="7890449" y="4243927"/>
            <a:ext cx="982318" cy="4559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0" name="圆角矩形 109"/>
          <p:cNvSpPr/>
          <p:nvPr/>
        </p:nvSpPr>
        <p:spPr>
          <a:xfrm>
            <a:off x="4009150" y="4222587"/>
            <a:ext cx="929716" cy="414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1" name="圆角矩形 110"/>
          <p:cNvSpPr/>
          <p:nvPr/>
        </p:nvSpPr>
        <p:spPr>
          <a:xfrm>
            <a:off x="7143489" y="4228965"/>
            <a:ext cx="596863" cy="4076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2" name="圆角矩形 111"/>
          <p:cNvSpPr/>
          <p:nvPr/>
        </p:nvSpPr>
        <p:spPr>
          <a:xfrm>
            <a:off x="6278876" y="4206563"/>
            <a:ext cx="669388" cy="55221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3" name="圆角矩形 112"/>
          <p:cNvSpPr/>
          <p:nvPr/>
        </p:nvSpPr>
        <p:spPr>
          <a:xfrm>
            <a:off x="5080346" y="4246349"/>
            <a:ext cx="973610" cy="39023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5" name="圆角矩形 114"/>
          <p:cNvSpPr/>
          <p:nvPr/>
        </p:nvSpPr>
        <p:spPr>
          <a:xfrm>
            <a:off x="5240809" y="4862046"/>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6" name="圆角矩形 115"/>
          <p:cNvSpPr/>
          <p:nvPr/>
        </p:nvSpPr>
        <p:spPr>
          <a:xfrm>
            <a:off x="8173668"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7" name="圆角矩形 116"/>
          <p:cNvSpPr/>
          <p:nvPr/>
        </p:nvSpPr>
        <p:spPr>
          <a:xfrm>
            <a:off x="7449589"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8" name="圆角矩形 117"/>
          <p:cNvSpPr/>
          <p:nvPr/>
        </p:nvSpPr>
        <p:spPr>
          <a:xfrm>
            <a:off x="6699146" y="5877271"/>
            <a:ext cx="642973" cy="65678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9" name="圆角矩形 118"/>
          <p:cNvSpPr/>
          <p:nvPr/>
        </p:nvSpPr>
        <p:spPr>
          <a:xfrm>
            <a:off x="5771249" y="5877272"/>
            <a:ext cx="81054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0" name="圆角矩形 119"/>
          <p:cNvSpPr/>
          <p:nvPr/>
        </p:nvSpPr>
        <p:spPr>
          <a:xfrm>
            <a:off x="5051169"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2" name="圆角矩形 121"/>
          <p:cNvSpPr/>
          <p:nvPr/>
        </p:nvSpPr>
        <p:spPr>
          <a:xfrm>
            <a:off x="4101491" y="5863217"/>
            <a:ext cx="7939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3" name="圆角矩形 122"/>
          <p:cNvSpPr/>
          <p:nvPr/>
        </p:nvSpPr>
        <p:spPr>
          <a:xfrm>
            <a:off x="3301875"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4" name="圆角矩形 123"/>
          <p:cNvSpPr/>
          <p:nvPr/>
        </p:nvSpPr>
        <p:spPr>
          <a:xfrm>
            <a:off x="2464439" y="5877272"/>
            <a:ext cx="646804"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5" name="圆角矩形 124"/>
          <p:cNvSpPr/>
          <p:nvPr/>
        </p:nvSpPr>
        <p:spPr>
          <a:xfrm>
            <a:off x="226633" y="5877272"/>
            <a:ext cx="1354123"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6" name="圆角矩形 125"/>
          <p:cNvSpPr/>
          <p:nvPr/>
        </p:nvSpPr>
        <p:spPr>
          <a:xfrm>
            <a:off x="2098124" y="2222160"/>
            <a:ext cx="1190599"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3" name="TextBox 132"/>
          <p:cNvSpPr txBox="1"/>
          <p:nvPr/>
        </p:nvSpPr>
        <p:spPr>
          <a:xfrm>
            <a:off x="183802" y="955467"/>
            <a:ext cx="1584176" cy="338554"/>
          </a:xfrm>
          <a:prstGeom prst="rect">
            <a:avLst/>
          </a:prstGeom>
          <a:noFill/>
        </p:spPr>
        <p:txBody>
          <a:bodyPr wrap="square" rtlCol="0">
            <a:spAutoFit/>
          </a:bodyPr>
          <a:lstStyle/>
          <a:p>
            <a:r>
              <a:rPr lang="en-US" altLang="zh-CN" sz="1600" smtClean="0">
                <a:ea typeface="宋体" pitchFamily="2" charset="-122"/>
                <a:cs typeface="Times New Roman" pitchFamily="18" charset="0"/>
              </a:rPr>
              <a:t>Java</a:t>
            </a:r>
            <a:r>
              <a:rPr lang="zh-CN" altLang="en-US" sz="1600" smtClean="0">
                <a:ea typeface="宋体" pitchFamily="2" charset="-122"/>
                <a:cs typeface="Times New Roman" pitchFamily="18" charset="0"/>
              </a:rPr>
              <a:t>发展</a:t>
            </a:r>
            <a:r>
              <a:rPr lang="zh-CN" altLang="en-US" sz="1600" dirty="0" smtClean="0">
                <a:ea typeface="宋体" pitchFamily="2" charset="-122"/>
                <a:cs typeface="Times New Roman" pitchFamily="18" charset="0"/>
              </a:rPr>
              <a:t>历程</a:t>
            </a:r>
            <a:endParaRPr lang="zh-CN" altLang="en-US" sz="1600" dirty="0">
              <a:ea typeface="宋体" pitchFamily="2" charset="-122"/>
              <a:cs typeface="Times New Roman" pitchFamily="18" charset="0"/>
            </a:endParaRPr>
          </a:p>
        </p:txBody>
      </p:sp>
      <p:sp>
        <p:nvSpPr>
          <p:cNvPr id="134" name="TextBox 133"/>
          <p:cNvSpPr txBox="1"/>
          <p:nvPr/>
        </p:nvSpPr>
        <p:spPr>
          <a:xfrm>
            <a:off x="2072520" y="972944"/>
            <a:ext cx="1491368"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环境搭建</a:t>
            </a:r>
            <a:endParaRPr lang="zh-CN" altLang="en-US" sz="1600" dirty="0">
              <a:ea typeface="宋体" pitchFamily="2" charset="-122"/>
              <a:cs typeface="Times New Roman" pitchFamily="18" charset="0"/>
            </a:endParaRPr>
          </a:p>
        </p:txBody>
      </p:sp>
      <p:sp>
        <p:nvSpPr>
          <p:cNvPr id="135" name="TextBox 134"/>
          <p:cNvSpPr txBox="1"/>
          <p:nvPr/>
        </p:nvSpPr>
        <p:spPr>
          <a:xfrm>
            <a:off x="5638543" y="941365"/>
            <a:ext cx="1440160"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基础程序设计</a:t>
            </a:r>
            <a:endParaRPr lang="zh-CN" altLang="en-US" sz="1600" dirty="0">
              <a:ea typeface="宋体" pitchFamily="2" charset="-122"/>
              <a:cs typeface="Times New Roman" pitchFamily="18" charset="0"/>
            </a:endParaRPr>
          </a:p>
        </p:txBody>
      </p:sp>
      <p:sp>
        <p:nvSpPr>
          <p:cNvPr id="136" name="TextBox 135"/>
          <p:cNvSpPr txBox="1"/>
          <p:nvPr/>
        </p:nvSpPr>
        <p:spPr>
          <a:xfrm>
            <a:off x="4913261" y="2492896"/>
            <a:ext cx="1098899"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数据类型</a:t>
            </a:r>
            <a:endParaRPr lang="zh-CN" altLang="en-US" sz="1600" dirty="0">
              <a:ea typeface="宋体" pitchFamily="2" charset="-122"/>
              <a:cs typeface="Times New Roman" pitchFamily="18" charset="0"/>
            </a:endParaRPr>
          </a:p>
        </p:txBody>
      </p:sp>
      <p:sp>
        <p:nvSpPr>
          <p:cNvPr id="137" name="TextBox 136"/>
          <p:cNvSpPr txBox="1"/>
          <p:nvPr/>
        </p:nvSpPr>
        <p:spPr>
          <a:xfrm>
            <a:off x="6928225" y="2460555"/>
            <a:ext cx="1109769" cy="338554"/>
          </a:xfrm>
          <a:prstGeom prst="rect">
            <a:avLst/>
          </a:prstGeom>
          <a:noFill/>
        </p:spPr>
        <p:txBody>
          <a:bodyPr wrap="square" rtlCol="0">
            <a:spAutoFit/>
          </a:bodyPr>
          <a:lstStyle/>
          <a:p>
            <a:r>
              <a:rPr lang="zh-CN" altLang="en-US" sz="1600" dirty="0">
                <a:ea typeface="宋体" pitchFamily="2" charset="-122"/>
                <a:cs typeface="Times New Roman" pitchFamily="18" charset="0"/>
              </a:rPr>
              <a:t>流程</a:t>
            </a:r>
            <a:r>
              <a:rPr lang="zh-CN" altLang="en-US" sz="1600" dirty="0" smtClean="0">
                <a:ea typeface="宋体" pitchFamily="2" charset="-122"/>
                <a:cs typeface="Times New Roman" pitchFamily="18" charset="0"/>
              </a:rPr>
              <a:t>控制</a:t>
            </a:r>
            <a:endParaRPr lang="zh-CN" altLang="en-US" sz="1600" dirty="0">
              <a:ea typeface="宋体" pitchFamily="2" charset="-122"/>
              <a:cs typeface="Times New Roman" pitchFamily="18" charset="0"/>
            </a:endParaRPr>
          </a:p>
        </p:txBody>
      </p:sp>
      <p:sp>
        <p:nvSpPr>
          <p:cNvPr id="138" name="TextBox 137"/>
          <p:cNvSpPr txBox="1"/>
          <p:nvPr/>
        </p:nvSpPr>
        <p:spPr>
          <a:xfrm>
            <a:off x="5968098" y="2460555"/>
            <a:ext cx="913069" cy="338554"/>
          </a:xfrm>
          <a:prstGeom prst="rect">
            <a:avLst/>
          </a:prstGeom>
          <a:noFill/>
        </p:spPr>
        <p:txBody>
          <a:bodyPr wrap="square" rtlCol="0">
            <a:spAutoFit/>
          </a:bodyPr>
          <a:lstStyle/>
          <a:p>
            <a:r>
              <a:rPr lang="zh-CN" altLang="en-US" sz="1600" dirty="0">
                <a:ea typeface="宋体" pitchFamily="2" charset="-122"/>
                <a:cs typeface="Times New Roman" pitchFamily="18" charset="0"/>
              </a:rPr>
              <a:t>运算符</a:t>
            </a:r>
          </a:p>
        </p:txBody>
      </p:sp>
      <p:sp>
        <p:nvSpPr>
          <p:cNvPr id="139" name="TextBox 138"/>
          <p:cNvSpPr txBox="1"/>
          <p:nvPr/>
        </p:nvSpPr>
        <p:spPr>
          <a:xfrm>
            <a:off x="8049725" y="2442374"/>
            <a:ext cx="698739" cy="338554"/>
          </a:xfrm>
          <a:prstGeom prst="rect">
            <a:avLst/>
          </a:prstGeom>
          <a:noFill/>
        </p:spPr>
        <p:txBody>
          <a:bodyPr wrap="square" rtlCol="0">
            <a:spAutoFit/>
          </a:bodyPr>
          <a:lstStyle/>
          <a:p>
            <a:r>
              <a:rPr lang="zh-CN" altLang="en-US" sz="1600" dirty="0">
                <a:ea typeface="宋体" pitchFamily="2" charset="-122"/>
                <a:cs typeface="Times New Roman" pitchFamily="18" charset="0"/>
              </a:rPr>
              <a:t>数组</a:t>
            </a:r>
          </a:p>
        </p:txBody>
      </p:sp>
      <p:sp>
        <p:nvSpPr>
          <p:cNvPr id="140" name="TextBox 139"/>
          <p:cNvSpPr txBox="1"/>
          <p:nvPr/>
        </p:nvSpPr>
        <p:spPr>
          <a:xfrm>
            <a:off x="5652120" y="3504467"/>
            <a:ext cx="1711778" cy="369332"/>
          </a:xfrm>
          <a:prstGeom prst="rect">
            <a:avLst/>
          </a:prstGeom>
          <a:noFill/>
        </p:spPr>
        <p:txBody>
          <a:bodyPr wrap="square" rtlCol="0">
            <a:spAutoFit/>
          </a:bodyPr>
          <a:lstStyle/>
          <a:p>
            <a:r>
              <a:rPr lang="zh-CN" altLang="en-US" dirty="0" smtClean="0">
                <a:ea typeface="宋体" pitchFamily="2" charset="-122"/>
                <a:cs typeface="Times New Roman" pitchFamily="18" charset="0"/>
              </a:rPr>
              <a:t>面向对象</a:t>
            </a:r>
            <a:r>
              <a:rPr lang="zh-CN" altLang="en-US" dirty="0">
                <a:ea typeface="宋体" pitchFamily="2" charset="-122"/>
                <a:cs typeface="Times New Roman" pitchFamily="18" charset="0"/>
              </a:rPr>
              <a:t>编程</a:t>
            </a:r>
          </a:p>
        </p:txBody>
      </p:sp>
      <p:sp>
        <p:nvSpPr>
          <p:cNvPr id="141" name="TextBox 140"/>
          <p:cNvSpPr txBox="1"/>
          <p:nvPr/>
        </p:nvSpPr>
        <p:spPr>
          <a:xfrm>
            <a:off x="4041415" y="4286197"/>
            <a:ext cx="932483" cy="338554"/>
          </a:xfrm>
          <a:prstGeom prst="rect">
            <a:avLst/>
          </a:prstGeom>
          <a:noFill/>
        </p:spPr>
        <p:txBody>
          <a:bodyPr wrap="square" rtlCol="0">
            <a:spAutoFit/>
          </a:bodyPr>
          <a:lstStyle/>
          <a:p>
            <a:r>
              <a:rPr lang="zh-CN" altLang="en-US" sz="1600" smtClean="0">
                <a:ea typeface="宋体" pitchFamily="2" charset="-122"/>
                <a:cs typeface="Times New Roman" pitchFamily="18" charset="0"/>
              </a:rPr>
              <a:t>类</a:t>
            </a:r>
            <a:r>
              <a:rPr lang="en-US" altLang="zh-CN" sz="1600">
                <a:ea typeface="宋体" pitchFamily="2" charset="-122"/>
                <a:cs typeface="Times New Roman" pitchFamily="18" charset="0"/>
              </a:rPr>
              <a:t>/</a:t>
            </a:r>
            <a:r>
              <a:rPr lang="zh-CN" altLang="en-US" sz="1600" smtClean="0">
                <a:ea typeface="宋体" pitchFamily="2" charset="-122"/>
                <a:cs typeface="Times New Roman" pitchFamily="18" charset="0"/>
              </a:rPr>
              <a:t>对象</a:t>
            </a:r>
            <a:endParaRPr lang="zh-CN" altLang="en-US" sz="1600" dirty="0">
              <a:ea typeface="宋体" pitchFamily="2" charset="-122"/>
              <a:cs typeface="Times New Roman" pitchFamily="18" charset="0"/>
            </a:endParaRPr>
          </a:p>
        </p:txBody>
      </p:sp>
      <p:sp>
        <p:nvSpPr>
          <p:cNvPr id="142" name="TextBox 141"/>
          <p:cNvSpPr txBox="1"/>
          <p:nvPr/>
        </p:nvSpPr>
        <p:spPr>
          <a:xfrm>
            <a:off x="5045353" y="4290674"/>
            <a:ext cx="1043596" cy="338554"/>
          </a:xfrm>
          <a:prstGeom prst="rect">
            <a:avLst/>
          </a:prstGeom>
          <a:noFill/>
        </p:spPr>
        <p:txBody>
          <a:bodyPr wrap="square" rtlCol="0">
            <a:spAutoFit/>
          </a:bodyPr>
          <a:lstStyle/>
          <a:p>
            <a:r>
              <a:rPr lang="zh-CN" altLang="en-US" sz="1600" smtClean="0">
                <a:ea typeface="宋体" pitchFamily="2" charset="-122"/>
                <a:cs typeface="Times New Roman" pitchFamily="18" charset="0"/>
              </a:rPr>
              <a:t>类的结构</a:t>
            </a:r>
            <a:endParaRPr lang="zh-CN" altLang="en-US" sz="1600" dirty="0">
              <a:ea typeface="宋体" pitchFamily="2" charset="-122"/>
              <a:cs typeface="Times New Roman" pitchFamily="18" charset="0"/>
            </a:endParaRPr>
          </a:p>
        </p:txBody>
      </p:sp>
      <p:sp>
        <p:nvSpPr>
          <p:cNvPr id="144" name="TextBox 143"/>
          <p:cNvSpPr txBox="1"/>
          <p:nvPr/>
        </p:nvSpPr>
        <p:spPr>
          <a:xfrm>
            <a:off x="7884368" y="4293096"/>
            <a:ext cx="1008745"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设计模式</a:t>
            </a:r>
            <a:endParaRPr lang="zh-CN" altLang="en-US" sz="1600" dirty="0">
              <a:ea typeface="宋体" pitchFamily="2" charset="-122"/>
              <a:cs typeface="Times New Roman" pitchFamily="18" charset="0"/>
            </a:endParaRPr>
          </a:p>
        </p:txBody>
      </p:sp>
      <p:sp>
        <p:nvSpPr>
          <p:cNvPr id="145" name="TextBox 144"/>
          <p:cNvSpPr txBox="1"/>
          <p:nvPr/>
        </p:nvSpPr>
        <p:spPr>
          <a:xfrm>
            <a:off x="7155329" y="427219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接口</a:t>
            </a:r>
          </a:p>
        </p:txBody>
      </p:sp>
      <p:sp>
        <p:nvSpPr>
          <p:cNvPr id="146" name="TextBox 145"/>
          <p:cNvSpPr txBox="1"/>
          <p:nvPr/>
        </p:nvSpPr>
        <p:spPr>
          <a:xfrm>
            <a:off x="6324788" y="4212377"/>
            <a:ext cx="653395" cy="584775"/>
          </a:xfrm>
          <a:prstGeom prst="rect">
            <a:avLst/>
          </a:prstGeom>
          <a:noFill/>
        </p:spPr>
        <p:txBody>
          <a:bodyPr wrap="square" rtlCol="0">
            <a:spAutoFit/>
          </a:bodyPr>
          <a:lstStyle/>
          <a:p>
            <a:r>
              <a:rPr lang="zh-CN" altLang="en-US" sz="1600" dirty="0">
                <a:ea typeface="宋体" pitchFamily="2" charset="-122"/>
                <a:cs typeface="Times New Roman" pitchFamily="18" charset="0"/>
              </a:rPr>
              <a:t>三</a:t>
            </a:r>
            <a:r>
              <a:rPr lang="zh-CN" altLang="en-US" sz="1600" dirty="0" smtClean="0">
                <a:ea typeface="宋体" pitchFamily="2" charset="-122"/>
                <a:cs typeface="Times New Roman" pitchFamily="18" charset="0"/>
              </a:rPr>
              <a:t>大特性</a:t>
            </a:r>
            <a:endParaRPr lang="zh-CN" altLang="en-US" sz="1600" dirty="0">
              <a:ea typeface="宋体" pitchFamily="2" charset="-122"/>
              <a:cs typeface="Times New Roman" pitchFamily="18" charset="0"/>
            </a:endParaRPr>
          </a:p>
        </p:txBody>
      </p:sp>
      <p:sp>
        <p:nvSpPr>
          <p:cNvPr id="147" name="TextBox 146"/>
          <p:cNvSpPr txBox="1"/>
          <p:nvPr/>
        </p:nvSpPr>
        <p:spPr>
          <a:xfrm>
            <a:off x="5267263" y="4908793"/>
            <a:ext cx="1413706"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应用程序开发</a:t>
            </a:r>
            <a:endParaRPr lang="zh-CN" altLang="en-US" sz="1600" dirty="0">
              <a:ea typeface="宋体" pitchFamily="2" charset="-122"/>
              <a:cs typeface="Times New Roman" pitchFamily="18" charset="0"/>
            </a:endParaRPr>
          </a:p>
        </p:txBody>
      </p:sp>
      <p:sp>
        <p:nvSpPr>
          <p:cNvPr id="148" name="TextBox 147"/>
          <p:cNvSpPr txBox="1"/>
          <p:nvPr/>
        </p:nvSpPr>
        <p:spPr>
          <a:xfrm>
            <a:off x="2464439" y="5926560"/>
            <a:ext cx="812219"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JDBC</a:t>
            </a:r>
            <a:endParaRPr lang="zh-CN" altLang="en-US" sz="1600" dirty="0">
              <a:ea typeface="宋体" pitchFamily="2" charset="-122"/>
              <a:cs typeface="Times New Roman" pitchFamily="18" charset="0"/>
            </a:endParaRPr>
          </a:p>
        </p:txBody>
      </p:sp>
      <p:sp>
        <p:nvSpPr>
          <p:cNvPr id="149" name="TextBox 148"/>
          <p:cNvSpPr txBox="1"/>
          <p:nvPr/>
        </p:nvSpPr>
        <p:spPr>
          <a:xfrm>
            <a:off x="3322977" y="5924019"/>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集合</a:t>
            </a:r>
            <a:endParaRPr lang="zh-CN" altLang="en-US" sz="1600" dirty="0">
              <a:ea typeface="宋体" pitchFamily="2" charset="-122"/>
              <a:cs typeface="Times New Roman" pitchFamily="18" charset="0"/>
            </a:endParaRPr>
          </a:p>
        </p:txBody>
      </p:sp>
      <p:sp>
        <p:nvSpPr>
          <p:cNvPr id="150" name="TextBox 149"/>
          <p:cNvSpPr txBox="1"/>
          <p:nvPr/>
        </p:nvSpPr>
        <p:spPr>
          <a:xfrm>
            <a:off x="4115065" y="5901292"/>
            <a:ext cx="956506" cy="338554"/>
          </a:xfrm>
          <a:prstGeom prst="rect">
            <a:avLst/>
          </a:prstGeom>
          <a:noFill/>
        </p:spPr>
        <p:txBody>
          <a:bodyPr wrap="square" rtlCol="0">
            <a:spAutoFit/>
          </a:bodyPr>
          <a:lstStyle/>
          <a:p>
            <a:r>
              <a:rPr lang="en-US" altLang="zh-CN" sz="1600" smtClean="0">
                <a:ea typeface="宋体" pitchFamily="2" charset="-122"/>
                <a:cs typeface="Times New Roman" pitchFamily="18" charset="0"/>
              </a:rPr>
              <a:t>IO/NIO</a:t>
            </a:r>
            <a:endParaRPr lang="zh-CN" altLang="en-US" sz="1600" dirty="0">
              <a:ea typeface="宋体" pitchFamily="2" charset="-122"/>
              <a:cs typeface="Times New Roman" pitchFamily="18" charset="0"/>
            </a:endParaRPr>
          </a:p>
        </p:txBody>
      </p:sp>
      <p:sp>
        <p:nvSpPr>
          <p:cNvPr id="152" name="TextBox 151"/>
          <p:cNvSpPr txBox="1"/>
          <p:nvPr/>
        </p:nvSpPr>
        <p:spPr>
          <a:xfrm>
            <a:off x="5081579" y="5949280"/>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类库</a:t>
            </a:r>
          </a:p>
        </p:txBody>
      </p:sp>
      <p:sp>
        <p:nvSpPr>
          <p:cNvPr id="153" name="TextBox 152"/>
          <p:cNvSpPr txBox="1"/>
          <p:nvPr/>
        </p:nvSpPr>
        <p:spPr>
          <a:xfrm>
            <a:off x="5771249" y="5949280"/>
            <a:ext cx="810226" cy="338554"/>
          </a:xfrm>
          <a:prstGeom prst="rect">
            <a:avLst/>
          </a:prstGeom>
          <a:noFill/>
        </p:spPr>
        <p:txBody>
          <a:bodyPr wrap="square" rtlCol="0">
            <a:spAutoFit/>
          </a:bodyPr>
          <a:lstStyle/>
          <a:p>
            <a:r>
              <a:rPr lang="zh-CN" altLang="en-US" sz="1600" dirty="0">
                <a:ea typeface="宋体" pitchFamily="2" charset="-122"/>
                <a:cs typeface="Times New Roman" pitchFamily="18" charset="0"/>
              </a:rPr>
              <a:t>多线程</a:t>
            </a:r>
          </a:p>
        </p:txBody>
      </p:sp>
      <p:sp>
        <p:nvSpPr>
          <p:cNvPr id="154" name="TextBox 153"/>
          <p:cNvSpPr txBox="1"/>
          <p:nvPr/>
        </p:nvSpPr>
        <p:spPr>
          <a:xfrm>
            <a:off x="6707353" y="5949280"/>
            <a:ext cx="740879" cy="584775"/>
          </a:xfrm>
          <a:prstGeom prst="rect">
            <a:avLst/>
          </a:prstGeom>
          <a:noFill/>
        </p:spPr>
        <p:txBody>
          <a:bodyPr wrap="square" rtlCol="0">
            <a:spAutoFit/>
          </a:bodyPr>
          <a:lstStyle/>
          <a:p>
            <a:r>
              <a:rPr lang="zh-CN" altLang="en-US" sz="1600" smtClean="0">
                <a:ea typeface="宋体" pitchFamily="2" charset="-122"/>
                <a:cs typeface="Times New Roman" pitchFamily="18" charset="0"/>
              </a:rPr>
              <a:t>异常处理</a:t>
            </a:r>
            <a:endParaRPr lang="zh-CN" altLang="en-US" sz="1600" dirty="0">
              <a:ea typeface="宋体" pitchFamily="2" charset="-122"/>
              <a:cs typeface="Times New Roman" pitchFamily="18" charset="0"/>
            </a:endParaRPr>
          </a:p>
        </p:txBody>
      </p:sp>
      <p:sp>
        <p:nvSpPr>
          <p:cNvPr id="155" name="TextBox 154"/>
          <p:cNvSpPr txBox="1"/>
          <p:nvPr/>
        </p:nvSpPr>
        <p:spPr>
          <a:xfrm>
            <a:off x="7462133" y="591818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反射</a:t>
            </a:r>
          </a:p>
        </p:txBody>
      </p:sp>
      <p:sp>
        <p:nvSpPr>
          <p:cNvPr id="156" name="TextBox 155"/>
          <p:cNvSpPr txBox="1"/>
          <p:nvPr/>
        </p:nvSpPr>
        <p:spPr>
          <a:xfrm>
            <a:off x="8177923" y="5924019"/>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网络</a:t>
            </a:r>
          </a:p>
        </p:txBody>
      </p:sp>
      <p:sp>
        <p:nvSpPr>
          <p:cNvPr id="157" name="TextBox 156"/>
          <p:cNvSpPr txBox="1"/>
          <p:nvPr/>
        </p:nvSpPr>
        <p:spPr>
          <a:xfrm>
            <a:off x="154625" y="5949280"/>
            <a:ext cx="1395437"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Oracle/MySQL</a:t>
            </a:r>
            <a:endParaRPr lang="zh-CN" altLang="en-US" sz="1600" dirty="0">
              <a:ea typeface="宋体" pitchFamily="2" charset="-122"/>
              <a:cs typeface="Times New Roman" pitchFamily="18" charset="0"/>
            </a:endParaRPr>
          </a:p>
        </p:txBody>
      </p:sp>
      <p:sp>
        <p:nvSpPr>
          <p:cNvPr id="159" name="TextBox 158"/>
          <p:cNvSpPr txBox="1"/>
          <p:nvPr/>
        </p:nvSpPr>
        <p:spPr>
          <a:xfrm>
            <a:off x="2123729" y="4221088"/>
            <a:ext cx="864095" cy="584775"/>
          </a:xfrm>
          <a:prstGeom prst="rect">
            <a:avLst/>
          </a:prstGeom>
          <a:noFill/>
        </p:spPr>
        <p:txBody>
          <a:bodyPr wrap="square" rtlCol="0">
            <a:spAutoFit/>
          </a:bodyPr>
          <a:lstStyle/>
          <a:p>
            <a:r>
              <a:rPr lang="en-US" altLang="zh-CN" sz="1600" smtClean="0">
                <a:ea typeface="宋体" pitchFamily="2" charset="-122"/>
                <a:cs typeface="Times New Roman" pitchFamily="18" charset="0"/>
              </a:rPr>
              <a:t>Java</a:t>
            </a:r>
            <a:r>
              <a:rPr lang="zh-CN" altLang="en-US" sz="1600" smtClean="0">
                <a:ea typeface="宋体" pitchFamily="2" charset="-122"/>
                <a:cs typeface="Times New Roman" pitchFamily="18" charset="0"/>
              </a:rPr>
              <a:t>新</a:t>
            </a:r>
            <a:r>
              <a:rPr lang="zh-CN" altLang="en-US" sz="1600" dirty="0" smtClean="0">
                <a:ea typeface="宋体" pitchFamily="2" charset="-122"/>
                <a:cs typeface="Times New Roman" pitchFamily="18" charset="0"/>
              </a:rPr>
              <a:t>特性</a:t>
            </a:r>
            <a:endParaRPr lang="zh-CN" altLang="en-US" sz="1600" dirty="0">
              <a:ea typeface="宋体" pitchFamily="2" charset="-122"/>
              <a:cs typeface="Times New Roman" pitchFamily="18" charset="0"/>
            </a:endParaRPr>
          </a:p>
        </p:txBody>
      </p:sp>
      <p:cxnSp>
        <p:nvCxnSpPr>
          <p:cNvPr id="165" name="直接箭头连接符 164"/>
          <p:cNvCxnSpPr>
            <a:stCxn id="101" idx="3"/>
            <a:endCxn id="102" idx="1"/>
          </p:cNvCxnSpPr>
          <p:nvPr/>
        </p:nvCxnSpPr>
        <p:spPr>
          <a:xfrm>
            <a:off x="1623962" y="1124744"/>
            <a:ext cx="432048" cy="1183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34" idx="3"/>
            <a:endCxn id="103" idx="1"/>
          </p:cNvCxnSpPr>
          <p:nvPr/>
        </p:nvCxnSpPr>
        <p:spPr>
          <a:xfrm flipV="1">
            <a:off x="3563888" y="1124744"/>
            <a:ext cx="2020514" cy="1747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p:nvPr/>
        </p:nvCxnSpPr>
        <p:spPr>
          <a:xfrm>
            <a:off x="6278876" y="1368407"/>
            <a:ext cx="0" cy="1052481"/>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endCxn id="104" idx="0"/>
          </p:cNvCxnSpPr>
          <p:nvPr/>
        </p:nvCxnSpPr>
        <p:spPr>
          <a:xfrm rot="10800000" flipV="1">
            <a:off x="5383960" y="1882928"/>
            <a:ext cx="1456572" cy="537959"/>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107" idx="0"/>
          </p:cNvCxnSpPr>
          <p:nvPr/>
        </p:nvCxnSpPr>
        <p:spPr>
          <a:xfrm>
            <a:off x="6529953" y="1882929"/>
            <a:ext cx="1851004" cy="537959"/>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6200000" flipH="1">
            <a:off x="2578947" y="2437978"/>
            <a:ext cx="3957616" cy="1366106"/>
          </a:xfrm>
          <a:prstGeom prst="bentConnector3">
            <a:avLst>
              <a:gd name="adj1" fmla="val 99658"/>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3876037" y="3629784"/>
            <a:ext cx="167783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08" idx="2"/>
            <a:endCxn id="109" idx="0"/>
          </p:cNvCxnSpPr>
          <p:nvPr/>
        </p:nvCxnSpPr>
        <p:spPr>
          <a:xfrm rot="16200000" flipH="1">
            <a:off x="7223840" y="3086158"/>
            <a:ext cx="382879" cy="1932657"/>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108" idx="2"/>
            <a:endCxn id="113" idx="0"/>
          </p:cNvCxnSpPr>
          <p:nvPr/>
        </p:nvCxnSpPr>
        <p:spPr>
          <a:xfrm rot="5400000">
            <a:off x="5815401" y="3612798"/>
            <a:ext cx="385301" cy="88180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stCxn id="108" idx="2"/>
            <a:endCxn id="110" idx="0"/>
          </p:cNvCxnSpPr>
          <p:nvPr/>
        </p:nvCxnSpPr>
        <p:spPr>
          <a:xfrm rot="5400000">
            <a:off x="5280711" y="3054346"/>
            <a:ext cx="361539" cy="1974943"/>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08" idx="2"/>
            <a:endCxn id="111" idx="0"/>
          </p:cNvCxnSpPr>
          <p:nvPr/>
        </p:nvCxnSpPr>
        <p:spPr>
          <a:xfrm rot="16200000" flipH="1">
            <a:off x="6761478" y="3548521"/>
            <a:ext cx="367917" cy="99297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08" idx="2"/>
            <a:endCxn id="112" idx="0"/>
          </p:cNvCxnSpPr>
          <p:nvPr/>
        </p:nvCxnSpPr>
        <p:spPr>
          <a:xfrm rot="16200000" flipH="1">
            <a:off x="6358503" y="3951495"/>
            <a:ext cx="345515" cy="16461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115" idx="2"/>
            <a:endCxn id="124" idx="0"/>
          </p:cNvCxnSpPr>
          <p:nvPr/>
        </p:nvCxnSpPr>
        <p:spPr>
          <a:xfrm rot="5400000">
            <a:off x="4082776" y="3999159"/>
            <a:ext cx="583178" cy="317304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0" name="肘形连接符 179"/>
          <p:cNvCxnSpPr>
            <a:stCxn id="115" idx="2"/>
            <a:endCxn id="123" idx="0"/>
          </p:cNvCxnSpPr>
          <p:nvPr/>
        </p:nvCxnSpPr>
        <p:spPr>
          <a:xfrm rot="5400000">
            <a:off x="4501494" y="4417877"/>
            <a:ext cx="583178" cy="233561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stCxn id="115" idx="2"/>
            <a:endCxn id="122" idx="0"/>
          </p:cNvCxnSpPr>
          <p:nvPr/>
        </p:nvCxnSpPr>
        <p:spPr>
          <a:xfrm rot="5400000">
            <a:off x="4945105" y="4847432"/>
            <a:ext cx="569123" cy="146244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15" idx="2"/>
            <a:endCxn id="120" idx="0"/>
          </p:cNvCxnSpPr>
          <p:nvPr/>
        </p:nvCxnSpPr>
        <p:spPr>
          <a:xfrm rot="5400000">
            <a:off x="5376141" y="5292524"/>
            <a:ext cx="583178" cy="58631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183"/>
          <p:cNvCxnSpPr>
            <a:stCxn id="115" idx="2"/>
            <a:endCxn id="119" idx="0"/>
          </p:cNvCxnSpPr>
          <p:nvPr/>
        </p:nvCxnSpPr>
        <p:spPr>
          <a:xfrm rot="16200000" flipH="1">
            <a:off x="5777116" y="5477867"/>
            <a:ext cx="583178" cy="21563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184"/>
          <p:cNvCxnSpPr>
            <a:stCxn id="115" idx="2"/>
            <a:endCxn id="118" idx="0"/>
          </p:cNvCxnSpPr>
          <p:nvPr/>
        </p:nvCxnSpPr>
        <p:spPr>
          <a:xfrm rot="16200000" flipH="1">
            <a:off x="6199173" y="5055810"/>
            <a:ext cx="583177" cy="105974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6" name="肘形连接符 185"/>
          <p:cNvCxnSpPr>
            <a:stCxn id="115" idx="2"/>
            <a:endCxn id="155" idx="0"/>
          </p:cNvCxnSpPr>
          <p:nvPr/>
        </p:nvCxnSpPr>
        <p:spPr>
          <a:xfrm rot="16200000" flipH="1">
            <a:off x="6553883" y="4701099"/>
            <a:ext cx="624087" cy="1810075"/>
          </a:xfrm>
          <a:prstGeom prst="bentConnector3">
            <a:avLst>
              <a:gd name="adj1" fmla="val 45626"/>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肘形连接符 186"/>
          <p:cNvCxnSpPr>
            <a:stCxn id="115" idx="2"/>
            <a:endCxn id="116" idx="0"/>
          </p:cNvCxnSpPr>
          <p:nvPr/>
        </p:nvCxnSpPr>
        <p:spPr>
          <a:xfrm rot="16200000" flipH="1">
            <a:off x="6937390" y="4317592"/>
            <a:ext cx="583178" cy="253618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H="1">
            <a:off x="1580756" y="6068035"/>
            <a:ext cx="883684"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870549" y="4564216"/>
            <a:ext cx="100548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05" idx="0"/>
          </p:cNvCxnSpPr>
          <p:nvPr/>
        </p:nvCxnSpPr>
        <p:spPr>
          <a:xfrm>
            <a:off x="7416316" y="1894647"/>
            <a:ext cx="0" cy="52624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123728" y="2268907"/>
            <a:ext cx="1192390"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Eclipse</a:t>
            </a:r>
            <a:r>
              <a:rPr lang="zh-CN" altLang="en-US" sz="1600" dirty="0" smtClean="0">
                <a:ea typeface="宋体" pitchFamily="2" charset="-122"/>
                <a:cs typeface="Times New Roman" pitchFamily="18" charset="0"/>
              </a:rPr>
              <a:t>使用</a:t>
            </a:r>
            <a:endParaRPr lang="zh-CN" altLang="en-US" sz="1600" dirty="0">
              <a:ea typeface="宋体" pitchFamily="2" charset="-122"/>
              <a:cs typeface="Times New Roman" pitchFamily="18" charset="0"/>
            </a:endParaRPr>
          </a:p>
        </p:txBody>
      </p:sp>
      <p:cxnSp>
        <p:nvCxnSpPr>
          <p:cNvPr id="98" name="直接箭头连接符 97"/>
          <p:cNvCxnSpPr>
            <a:endCxn id="169" idx="3"/>
          </p:cNvCxnSpPr>
          <p:nvPr/>
        </p:nvCxnSpPr>
        <p:spPr>
          <a:xfrm flipH="1">
            <a:off x="3316118" y="2420888"/>
            <a:ext cx="558584"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2" name="圆角矩形 181"/>
          <p:cNvSpPr/>
          <p:nvPr/>
        </p:nvSpPr>
        <p:spPr>
          <a:xfrm>
            <a:off x="683568" y="1421514"/>
            <a:ext cx="646804" cy="35856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6" name="圆角矩形 195"/>
          <p:cNvSpPr/>
          <p:nvPr/>
        </p:nvSpPr>
        <p:spPr>
          <a:xfrm>
            <a:off x="665483" y="2924944"/>
            <a:ext cx="646804" cy="38178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7" name="圆角矩形 196"/>
          <p:cNvSpPr/>
          <p:nvPr/>
        </p:nvSpPr>
        <p:spPr>
          <a:xfrm>
            <a:off x="305068" y="2420126"/>
            <a:ext cx="1134583" cy="37898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8" name="圆角矩形 197"/>
          <p:cNvSpPr/>
          <p:nvPr/>
        </p:nvSpPr>
        <p:spPr>
          <a:xfrm>
            <a:off x="269066" y="3429000"/>
            <a:ext cx="1061306" cy="40980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9" name="圆角矩形 198"/>
          <p:cNvSpPr/>
          <p:nvPr/>
        </p:nvSpPr>
        <p:spPr>
          <a:xfrm>
            <a:off x="333608" y="4009421"/>
            <a:ext cx="1009380" cy="53248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00" name="TextBox 199"/>
          <p:cNvSpPr txBox="1"/>
          <p:nvPr/>
        </p:nvSpPr>
        <p:spPr>
          <a:xfrm>
            <a:off x="683568" y="1441528"/>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泛型</a:t>
            </a:r>
          </a:p>
        </p:txBody>
      </p:sp>
      <p:sp>
        <p:nvSpPr>
          <p:cNvPr id="201" name="TextBox 200"/>
          <p:cNvSpPr txBox="1"/>
          <p:nvPr/>
        </p:nvSpPr>
        <p:spPr>
          <a:xfrm>
            <a:off x="683568" y="2946430"/>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枚举</a:t>
            </a:r>
          </a:p>
        </p:txBody>
      </p:sp>
      <p:sp>
        <p:nvSpPr>
          <p:cNvPr id="202" name="TextBox 201"/>
          <p:cNvSpPr txBox="1"/>
          <p:nvPr/>
        </p:nvSpPr>
        <p:spPr>
          <a:xfrm>
            <a:off x="323528" y="2442374"/>
            <a:ext cx="1098578"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装箱</a:t>
            </a:r>
            <a:r>
              <a:rPr lang="en-US" altLang="zh-CN" sz="1600" dirty="0" smtClean="0">
                <a:ea typeface="宋体" pitchFamily="2" charset="-122"/>
                <a:cs typeface="Times New Roman" pitchFamily="18" charset="0"/>
              </a:rPr>
              <a:t>/</a:t>
            </a:r>
            <a:r>
              <a:rPr lang="zh-CN" altLang="en-US" sz="1600" dirty="0" smtClean="0">
                <a:ea typeface="宋体" pitchFamily="2" charset="-122"/>
                <a:cs typeface="Times New Roman" pitchFamily="18" charset="0"/>
              </a:rPr>
              <a:t>拆箱</a:t>
            </a:r>
            <a:endParaRPr lang="zh-CN" altLang="en-US" sz="1600" dirty="0">
              <a:ea typeface="宋体" pitchFamily="2" charset="-122"/>
              <a:cs typeface="Times New Roman" pitchFamily="18" charset="0"/>
            </a:endParaRPr>
          </a:p>
        </p:txBody>
      </p:sp>
      <p:sp>
        <p:nvSpPr>
          <p:cNvPr id="203" name="TextBox 202"/>
          <p:cNvSpPr txBox="1"/>
          <p:nvPr/>
        </p:nvSpPr>
        <p:spPr>
          <a:xfrm>
            <a:off x="323528" y="3501008"/>
            <a:ext cx="100811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可变参数</a:t>
            </a:r>
            <a:endParaRPr lang="zh-CN" altLang="en-US" sz="1600" dirty="0">
              <a:ea typeface="宋体" pitchFamily="2" charset="-122"/>
              <a:cs typeface="Times New Roman" pitchFamily="18" charset="0"/>
            </a:endParaRPr>
          </a:p>
        </p:txBody>
      </p:sp>
      <p:sp>
        <p:nvSpPr>
          <p:cNvPr id="204" name="TextBox 203"/>
          <p:cNvSpPr txBox="1"/>
          <p:nvPr/>
        </p:nvSpPr>
        <p:spPr>
          <a:xfrm>
            <a:off x="431538" y="3996353"/>
            <a:ext cx="972110" cy="584775"/>
          </a:xfrm>
          <a:prstGeom prst="rect">
            <a:avLst/>
          </a:prstGeom>
          <a:noFill/>
        </p:spPr>
        <p:txBody>
          <a:bodyPr wrap="square" rtlCol="0">
            <a:spAutoFit/>
          </a:bodyPr>
          <a:lstStyle/>
          <a:p>
            <a:r>
              <a:rPr lang="en-US" altLang="zh-CN" sz="1600" smtClean="0">
                <a:ea typeface="宋体" pitchFamily="2" charset="-122"/>
                <a:cs typeface="Times New Roman" pitchFamily="18" charset="0"/>
              </a:rPr>
              <a:t>Lambda</a:t>
            </a:r>
          </a:p>
          <a:p>
            <a:r>
              <a:rPr lang="zh-CN" altLang="en-US" sz="1600" smtClean="0">
                <a:ea typeface="宋体" pitchFamily="2" charset="-122"/>
                <a:cs typeface="Times New Roman" pitchFamily="18" charset="0"/>
              </a:rPr>
              <a:t>表达式</a:t>
            </a:r>
            <a:endParaRPr lang="zh-CN" altLang="en-US" sz="1600" dirty="0">
              <a:ea typeface="宋体" pitchFamily="2" charset="-122"/>
              <a:cs typeface="Times New Roman" pitchFamily="18" charset="0"/>
            </a:endParaRPr>
          </a:p>
        </p:txBody>
      </p:sp>
      <p:cxnSp>
        <p:nvCxnSpPr>
          <p:cNvPr id="205" name="肘形连接符 204"/>
          <p:cNvCxnSpPr>
            <a:stCxn id="159" idx="1"/>
            <a:endCxn id="200" idx="3"/>
          </p:cNvCxnSpPr>
          <p:nvPr/>
        </p:nvCxnSpPr>
        <p:spPr>
          <a:xfrm rot="10800000">
            <a:off x="1340499" y="1610806"/>
            <a:ext cx="783230" cy="2902671"/>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7" name="肘形连接符 206"/>
          <p:cNvCxnSpPr>
            <a:stCxn id="159" idx="1"/>
            <a:endCxn id="201" idx="3"/>
          </p:cNvCxnSpPr>
          <p:nvPr/>
        </p:nvCxnSpPr>
        <p:spPr>
          <a:xfrm rot="10800000">
            <a:off x="1340499" y="3115708"/>
            <a:ext cx="783230" cy="1397769"/>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9" name="肘形连接符 208"/>
          <p:cNvCxnSpPr>
            <a:stCxn id="151" idx="1"/>
            <a:endCxn id="202" idx="3"/>
          </p:cNvCxnSpPr>
          <p:nvPr/>
        </p:nvCxnSpPr>
        <p:spPr>
          <a:xfrm rot="10800000">
            <a:off x="1422106" y="2611652"/>
            <a:ext cx="676018" cy="1894203"/>
          </a:xfrm>
          <a:prstGeom prst="bentConnector3">
            <a:avLst>
              <a:gd name="adj1" fmla="val 54038"/>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肘形连接符 210"/>
          <p:cNvCxnSpPr>
            <a:stCxn id="159" idx="1"/>
            <a:endCxn id="198" idx="3"/>
          </p:cNvCxnSpPr>
          <p:nvPr/>
        </p:nvCxnSpPr>
        <p:spPr>
          <a:xfrm rot="10800000">
            <a:off x="1330373" y="3633902"/>
            <a:ext cx="793357" cy="879574"/>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3" name="肘形连接符 212"/>
          <p:cNvCxnSpPr>
            <a:stCxn id="151" idx="1"/>
            <a:endCxn id="204" idx="3"/>
          </p:cNvCxnSpPr>
          <p:nvPr/>
        </p:nvCxnSpPr>
        <p:spPr>
          <a:xfrm rot="10800000">
            <a:off x="1403648" y="4288742"/>
            <a:ext cx="694476" cy="217113"/>
          </a:xfrm>
          <a:prstGeom prst="bentConnector3">
            <a:avLst>
              <a:gd name="adj1" fmla="val 5393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7" name="圆角矩形 96"/>
          <p:cNvSpPr/>
          <p:nvPr/>
        </p:nvSpPr>
        <p:spPr>
          <a:xfrm>
            <a:off x="2098124" y="2831450"/>
            <a:ext cx="1190599"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cxnSp>
        <p:nvCxnSpPr>
          <p:cNvPr id="99" name="直接箭头连接符 98"/>
          <p:cNvCxnSpPr/>
          <p:nvPr/>
        </p:nvCxnSpPr>
        <p:spPr>
          <a:xfrm flipH="1">
            <a:off x="3316118" y="3030178"/>
            <a:ext cx="558584"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155474" y="2878197"/>
            <a:ext cx="1192390" cy="338554"/>
          </a:xfrm>
          <a:prstGeom prst="rect">
            <a:avLst/>
          </a:prstGeom>
          <a:noFill/>
        </p:spPr>
        <p:txBody>
          <a:bodyPr wrap="square" rtlCol="0">
            <a:spAutoFit/>
          </a:bodyPr>
          <a:lstStyle/>
          <a:p>
            <a:r>
              <a:rPr lang="en-US" altLang="zh-CN" sz="1600" smtClean="0">
                <a:ea typeface="宋体" pitchFamily="2" charset="-122"/>
                <a:cs typeface="Times New Roman" pitchFamily="18" charset="0"/>
              </a:rPr>
              <a:t>IDEA </a:t>
            </a:r>
            <a:r>
              <a:rPr lang="zh-CN" altLang="en-US" sz="1600" smtClean="0">
                <a:ea typeface="宋体" pitchFamily="2" charset="-122"/>
                <a:cs typeface="Times New Roman" pitchFamily="18" charset="0"/>
              </a:rPr>
              <a:t>使用</a:t>
            </a:r>
            <a:endParaRPr lang="zh-CN" altLang="en-US" sz="1600" dirty="0">
              <a:ea typeface="宋体" pitchFamily="2" charset="-122"/>
              <a:cs typeface="Times New Roman" pitchFamily="18" charset="0"/>
            </a:endParaRPr>
          </a:p>
        </p:txBody>
      </p:sp>
      <p:sp>
        <p:nvSpPr>
          <p:cNvPr id="121" name="圆角矩形 120"/>
          <p:cNvSpPr/>
          <p:nvPr/>
        </p:nvSpPr>
        <p:spPr>
          <a:xfrm>
            <a:off x="8397654" y="3219269"/>
            <a:ext cx="566834" cy="6103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7" name="TextBox 126"/>
          <p:cNvSpPr txBox="1"/>
          <p:nvPr/>
        </p:nvSpPr>
        <p:spPr>
          <a:xfrm>
            <a:off x="8409765" y="3212976"/>
            <a:ext cx="698739" cy="584775"/>
          </a:xfrm>
          <a:prstGeom prst="rect">
            <a:avLst/>
          </a:prstGeom>
          <a:noFill/>
        </p:spPr>
        <p:txBody>
          <a:bodyPr wrap="square" rtlCol="0">
            <a:spAutoFit/>
          </a:bodyPr>
          <a:lstStyle/>
          <a:p>
            <a:r>
              <a:rPr lang="zh-CN" altLang="en-US" sz="1600" smtClean="0">
                <a:ea typeface="宋体" pitchFamily="2" charset="-122"/>
                <a:cs typeface="Times New Roman" pitchFamily="18" charset="0"/>
              </a:rPr>
              <a:t>数据结构</a:t>
            </a:r>
            <a:endParaRPr lang="zh-CN" altLang="en-US" sz="1600" dirty="0">
              <a:ea typeface="宋体" pitchFamily="2" charset="-122"/>
              <a:cs typeface="Times New Roman" pitchFamily="18" charset="0"/>
            </a:endParaRPr>
          </a:p>
        </p:txBody>
      </p:sp>
      <p:sp>
        <p:nvSpPr>
          <p:cNvPr id="128" name="圆角矩形 127"/>
          <p:cNvSpPr/>
          <p:nvPr/>
        </p:nvSpPr>
        <p:spPr>
          <a:xfrm>
            <a:off x="7605566" y="3228445"/>
            <a:ext cx="566834" cy="6103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9" name="TextBox 128"/>
          <p:cNvSpPr txBox="1"/>
          <p:nvPr/>
        </p:nvSpPr>
        <p:spPr>
          <a:xfrm>
            <a:off x="7617677" y="3228445"/>
            <a:ext cx="698739" cy="584775"/>
          </a:xfrm>
          <a:prstGeom prst="rect">
            <a:avLst/>
          </a:prstGeom>
          <a:noFill/>
        </p:spPr>
        <p:txBody>
          <a:bodyPr wrap="square" rtlCol="0">
            <a:spAutoFit/>
          </a:bodyPr>
          <a:lstStyle/>
          <a:p>
            <a:r>
              <a:rPr lang="zh-CN" altLang="en-US" sz="1600" smtClean="0">
                <a:ea typeface="宋体" pitchFamily="2" charset="-122"/>
                <a:cs typeface="Times New Roman" pitchFamily="18" charset="0"/>
              </a:rPr>
              <a:t>排序算法</a:t>
            </a:r>
            <a:endParaRPr lang="zh-CN" altLang="en-US" sz="1600" dirty="0">
              <a:ea typeface="宋体" pitchFamily="2" charset="-122"/>
              <a:cs typeface="Times New Roman" pitchFamily="18" charset="0"/>
            </a:endParaRPr>
          </a:p>
        </p:txBody>
      </p:sp>
      <p:cxnSp>
        <p:nvCxnSpPr>
          <p:cNvPr id="18" name="肘形连接符 17"/>
          <p:cNvCxnSpPr>
            <a:stCxn id="107" idx="2"/>
            <a:endCxn id="121" idx="0"/>
          </p:cNvCxnSpPr>
          <p:nvPr/>
        </p:nvCxnSpPr>
        <p:spPr>
          <a:xfrm rot="16200000" flipH="1">
            <a:off x="8347848" y="2886045"/>
            <a:ext cx="366333" cy="30011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4" name="圆角矩形 113"/>
          <p:cNvSpPr/>
          <p:nvPr/>
        </p:nvSpPr>
        <p:spPr>
          <a:xfrm>
            <a:off x="4097976" y="2425090"/>
            <a:ext cx="690048"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0" name="TextBox 129"/>
          <p:cNvSpPr txBox="1"/>
          <p:nvPr/>
        </p:nvSpPr>
        <p:spPr>
          <a:xfrm>
            <a:off x="4041415" y="2484657"/>
            <a:ext cx="818617" cy="338554"/>
          </a:xfrm>
          <a:prstGeom prst="rect">
            <a:avLst/>
          </a:prstGeom>
          <a:noFill/>
        </p:spPr>
        <p:txBody>
          <a:bodyPr wrap="square" rtlCol="0">
            <a:spAutoFit/>
          </a:bodyPr>
          <a:lstStyle/>
          <a:p>
            <a:r>
              <a:rPr lang="zh-CN" altLang="en-US" sz="1600" smtClean="0">
                <a:ea typeface="宋体" pitchFamily="2" charset="-122"/>
                <a:cs typeface="Times New Roman" pitchFamily="18" charset="0"/>
              </a:rPr>
              <a:t>关键字</a:t>
            </a:r>
            <a:endParaRPr lang="zh-CN" altLang="en-US" sz="1600" dirty="0">
              <a:ea typeface="宋体" pitchFamily="2" charset="-122"/>
              <a:cs typeface="Times New Roman" pitchFamily="18" charset="0"/>
            </a:endParaRPr>
          </a:p>
        </p:txBody>
      </p:sp>
      <p:cxnSp>
        <p:nvCxnSpPr>
          <p:cNvPr id="11" name="肘形连接符 10"/>
          <p:cNvCxnSpPr/>
          <p:nvPr/>
        </p:nvCxnSpPr>
        <p:spPr>
          <a:xfrm rot="5400000">
            <a:off x="4816564" y="952188"/>
            <a:ext cx="1084322" cy="186148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8" name="圆角矩形 207"/>
          <p:cNvSpPr/>
          <p:nvPr/>
        </p:nvSpPr>
        <p:spPr>
          <a:xfrm>
            <a:off x="565723" y="1882049"/>
            <a:ext cx="793467" cy="38685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10" name="TextBox 209"/>
          <p:cNvSpPr txBox="1"/>
          <p:nvPr/>
        </p:nvSpPr>
        <p:spPr>
          <a:xfrm>
            <a:off x="540931" y="1938318"/>
            <a:ext cx="849054" cy="338554"/>
          </a:xfrm>
          <a:prstGeom prst="rect">
            <a:avLst/>
          </a:prstGeom>
          <a:noFill/>
        </p:spPr>
        <p:txBody>
          <a:bodyPr wrap="square" rtlCol="0">
            <a:spAutoFit/>
          </a:bodyPr>
          <a:lstStyle/>
          <a:p>
            <a:r>
              <a:rPr lang="zh-CN" altLang="en-US" sz="1600" smtClean="0">
                <a:ea typeface="宋体" pitchFamily="2" charset="-122"/>
                <a:cs typeface="Times New Roman" pitchFamily="18" charset="0"/>
              </a:rPr>
              <a:t>元注解</a:t>
            </a:r>
            <a:endParaRPr lang="zh-CN" altLang="en-US" sz="1600" dirty="0">
              <a:ea typeface="宋体" pitchFamily="2" charset="-122"/>
              <a:cs typeface="Times New Roman" pitchFamily="18" charset="0"/>
            </a:endParaRPr>
          </a:p>
        </p:txBody>
      </p:sp>
      <p:cxnSp>
        <p:nvCxnSpPr>
          <p:cNvPr id="214" name="肘形连接符 213"/>
          <p:cNvCxnSpPr>
            <a:stCxn id="151" idx="1"/>
            <a:endCxn id="210" idx="3"/>
          </p:cNvCxnSpPr>
          <p:nvPr/>
        </p:nvCxnSpPr>
        <p:spPr>
          <a:xfrm rot="10800000">
            <a:off x="1389986" y="2107596"/>
            <a:ext cx="708139" cy="2398259"/>
          </a:xfrm>
          <a:prstGeom prst="bentConnector3">
            <a:avLst>
              <a:gd name="adj1" fmla="val 51927"/>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4" name="肘形连接符 243"/>
          <p:cNvCxnSpPr>
            <a:stCxn id="107" idx="2"/>
            <a:endCxn id="128" idx="0"/>
          </p:cNvCxnSpPr>
          <p:nvPr/>
        </p:nvCxnSpPr>
        <p:spPr>
          <a:xfrm rot="5400000">
            <a:off x="7947216" y="2794703"/>
            <a:ext cx="375509" cy="49197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5" name="圆角矩形 264"/>
          <p:cNvSpPr/>
          <p:nvPr/>
        </p:nvSpPr>
        <p:spPr>
          <a:xfrm>
            <a:off x="261245" y="4657144"/>
            <a:ext cx="1061306" cy="40980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60" name="TextBox 259"/>
          <p:cNvSpPr txBox="1"/>
          <p:nvPr/>
        </p:nvSpPr>
        <p:spPr>
          <a:xfrm>
            <a:off x="224606" y="4692769"/>
            <a:ext cx="1134584" cy="338554"/>
          </a:xfrm>
          <a:prstGeom prst="rect">
            <a:avLst/>
          </a:prstGeom>
          <a:noFill/>
        </p:spPr>
        <p:txBody>
          <a:bodyPr wrap="square" rtlCol="0">
            <a:spAutoFit/>
          </a:bodyPr>
          <a:lstStyle/>
          <a:p>
            <a:r>
              <a:rPr lang="en-US" altLang="zh-CN" sz="1600" smtClean="0">
                <a:ea typeface="宋体" pitchFamily="2" charset="-122"/>
                <a:cs typeface="Times New Roman" pitchFamily="18" charset="0"/>
              </a:rPr>
              <a:t>Stream API</a:t>
            </a:r>
            <a:endParaRPr lang="zh-CN" altLang="en-US" sz="1600" dirty="0">
              <a:ea typeface="宋体" pitchFamily="2" charset="-122"/>
              <a:cs typeface="Times New Roman" pitchFamily="18" charset="0"/>
            </a:endParaRPr>
          </a:p>
        </p:txBody>
      </p:sp>
      <p:sp>
        <p:nvSpPr>
          <p:cNvPr id="269" name="圆角矩形 268"/>
          <p:cNvSpPr/>
          <p:nvPr/>
        </p:nvSpPr>
        <p:spPr>
          <a:xfrm>
            <a:off x="224606" y="5157600"/>
            <a:ext cx="1061306" cy="56653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70" name="TextBox 269"/>
          <p:cNvSpPr txBox="1"/>
          <p:nvPr/>
        </p:nvSpPr>
        <p:spPr>
          <a:xfrm>
            <a:off x="253843" y="5148481"/>
            <a:ext cx="1134584" cy="584775"/>
          </a:xfrm>
          <a:prstGeom prst="rect">
            <a:avLst/>
          </a:prstGeom>
          <a:noFill/>
        </p:spPr>
        <p:txBody>
          <a:bodyPr wrap="square" rtlCol="0">
            <a:spAutoFit/>
          </a:bodyPr>
          <a:lstStyle/>
          <a:p>
            <a:r>
              <a:rPr lang="en-US" altLang="zh-CN" sz="1600" smtClean="0">
                <a:ea typeface="宋体" pitchFamily="2" charset="-122"/>
                <a:cs typeface="Times New Roman" pitchFamily="18" charset="0"/>
              </a:rPr>
              <a:t>Date/Time API</a:t>
            </a:r>
            <a:endParaRPr lang="zh-CN" altLang="en-US" sz="1600" dirty="0">
              <a:ea typeface="宋体" pitchFamily="2" charset="-122"/>
              <a:cs typeface="Times New Roman" pitchFamily="18" charset="0"/>
            </a:endParaRPr>
          </a:p>
        </p:txBody>
      </p:sp>
      <p:cxnSp>
        <p:nvCxnSpPr>
          <p:cNvPr id="272" name="肘形连接符 271"/>
          <p:cNvCxnSpPr>
            <a:stCxn id="151" idx="1"/>
            <a:endCxn id="260" idx="3"/>
          </p:cNvCxnSpPr>
          <p:nvPr/>
        </p:nvCxnSpPr>
        <p:spPr>
          <a:xfrm rot="10800000" flipV="1">
            <a:off x="1359190" y="4505854"/>
            <a:ext cx="738934" cy="356192"/>
          </a:xfrm>
          <a:prstGeom prst="bentConnector3">
            <a:avLst>
              <a:gd name="adj1" fmla="val 51847"/>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4" name="肘形连接符 273"/>
          <p:cNvCxnSpPr>
            <a:stCxn id="151" idx="1"/>
            <a:endCxn id="270" idx="3"/>
          </p:cNvCxnSpPr>
          <p:nvPr/>
        </p:nvCxnSpPr>
        <p:spPr>
          <a:xfrm rot="10800000" flipV="1">
            <a:off x="1388428" y="4505853"/>
            <a:ext cx="709697" cy="935015"/>
          </a:xfrm>
          <a:prstGeom prst="bentConnector3">
            <a:avLst>
              <a:gd name="adj1" fmla="val 5192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47495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979712" y="692696"/>
            <a:ext cx="5832648" cy="1008112"/>
          </a:xfrm>
        </p:spPr>
        <p:txBody>
          <a:bodyPr>
            <a:normAutofit/>
          </a:bodyPr>
          <a:lstStyle/>
          <a:p>
            <a:r>
              <a:rPr lang="zh-CN" altLang="en-US" b="1" dirty="0" smtClean="0">
                <a:latin typeface="+mn-lt"/>
                <a:ea typeface="宋体" pitchFamily="2" charset="-122"/>
              </a:rPr>
              <a:t>通讯要素</a:t>
            </a:r>
            <a:r>
              <a:rPr lang="en-US" altLang="zh-CN" b="1" dirty="0" smtClean="0">
                <a:latin typeface="+mn-lt"/>
                <a:ea typeface="宋体" pitchFamily="2" charset="-122"/>
              </a:rPr>
              <a:t>2</a:t>
            </a:r>
            <a:r>
              <a:rPr lang="zh-CN" altLang="en-US" b="1" dirty="0" smtClean="0">
                <a:latin typeface="+mn-lt"/>
                <a:ea typeface="宋体" pitchFamily="2" charset="-122"/>
              </a:rPr>
              <a:t>：网络通信协议</a:t>
            </a:r>
            <a:endParaRPr lang="en-US" altLang="zh-CN" b="1" dirty="0">
              <a:latin typeface="+mn-lt"/>
              <a:ea typeface="宋体" pitchFamily="2" charset="-122"/>
            </a:endParaRPr>
          </a:p>
        </p:txBody>
      </p:sp>
      <p:sp>
        <p:nvSpPr>
          <p:cNvPr id="3" name="TextBox 2"/>
          <p:cNvSpPr txBox="1"/>
          <p:nvPr/>
        </p:nvSpPr>
        <p:spPr>
          <a:xfrm>
            <a:off x="683568" y="1844824"/>
            <a:ext cx="7920880" cy="4093428"/>
          </a:xfrm>
          <a:prstGeom prst="rect">
            <a:avLst/>
          </a:prstGeom>
          <a:noFill/>
        </p:spPr>
        <p:txBody>
          <a:bodyPr wrap="square" rtlCol="0">
            <a:spAutoFit/>
          </a:bodyPr>
          <a:lstStyle/>
          <a:p>
            <a:pPr marL="285750" indent="-285750">
              <a:buFont typeface="Wingdings" pitchFamily="2" charset="2"/>
              <a:buChar char="l"/>
            </a:pPr>
            <a:r>
              <a:rPr lang="zh-CN" altLang="en-US" sz="2400" b="1" dirty="0" smtClean="0">
                <a:latin typeface="宋体" pitchFamily="2" charset="-122"/>
                <a:ea typeface="宋体" pitchFamily="2" charset="-122"/>
              </a:rPr>
              <a:t>网络通信协议</a:t>
            </a:r>
            <a:endParaRPr lang="en-US" altLang="zh-CN" sz="2400" b="1" dirty="0" smtClean="0">
              <a:latin typeface="宋体" pitchFamily="2" charset="-122"/>
              <a:ea typeface="宋体" pitchFamily="2" charset="-122"/>
            </a:endParaRPr>
          </a:p>
          <a:p>
            <a:r>
              <a:rPr lang="en-US" altLang="zh-CN" sz="2400" dirty="0">
                <a:latin typeface="宋体" pitchFamily="2" charset="-122"/>
                <a:ea typeface="宋体" pitchFamily="2" charset="-122"/>
              </a:rPr>
              <a:t> </a:t>
            </a:r>
            <a:r>
              <a:rPr lang="en-US" altLang="zh-CN" sz="2400" dirty="0" smtClean="0">
                <a:latin typeface="宋体" pitchFamily="2" charset="-122"/>
                <a:ea typeface="宋体" pitchFamily="2" charset="-122"/>
              </a:rPr>
              <a:t> </a:t>
            </a:r>
            <a:r>
              <a:rPr lang="zh-CN" altLang="en-US" sz="2400" dirty="0" smtClean="0">
                <a:latin typeface="宋体" pitchFamily="2" charset="-122"/>
                <a:ea typeface="宋体" pitchFamily="2" charset="-122"/>
              </a:rPr>
              <a:t>计算机网络中实现通信必须有一些约定，即通信协议，对速率、传输代码、代码结构、传输控制步骤、出错控制等制定标准。</a:t>
            </a:r>
            <a:endParaRPr lang="en-US" altLang="zh-CN" sz="2400" dirty="0" smtClean="0">
              <a:latin typeface="宋体" pitchFamily="2" charset="-122"/>
              <a:ea typeface="宋体" pitchFamily="2" charset="-122"/>
            </a:endParaRPr>
          </a:p>
          <a:p>
            <a:pPr marL="285750" indent="-285750">
              <a:spcBef>
                <a:spcPts val="2400"/>
              </a:spcBef>
              <a:buFont typeface="Wingdings" pitchFamily="2" charset="2"/>
              <a:buChar char="l"/>
            </a:pPr>
            <a:r>
              <a:rPr lang="zh-CN" altLang="en-US" sz="2400" b="1" dirty="0" smtClean="0">
                <a:latin typeface="宋体" pitchFamily="2" charset="-122"/>
                <a:ea typeface="宋体" pitchFamily="2" charset="-122"/>
              </a:rPr>
              <a:t>通信协议分层的思想</a:t>
            </a:r>
            <a:endParaRPr lang="en-US" altLang="zh-CN" sz="2400" b="1" dirty="0" smtClean="0">
              <a:latin typeface="宋体" pitchFamily="2" charset="-122"/>
              <a:ea typeface="宋体" pitchFamily="2" charset="-122"/>
            </a:endParaRPr>
          </a:p>
          <a:p>
            <a:r>
              <a:rPr lang="en-US" altLang="zh-CN" sz="2400" dirty="0">
                <a:latin typeface="宋体" pitchFamily="2" charset="-122"/>
                <a:ea typeface="宋体" pitchFamily="2" charset="-122"/>
              </a:rPr>
              <a:t> </a:t>
            </a:r>
            <a:r>
              <a:rPr lang="en-US" altLang="zh-CN" sz="2400" dirty="0" smtClean="0">
                <a:latin typeface="宋体" pitchFamily="2" charset="-122"/>
                <a:ea typeface="宋体" pitchFamily="2" charset="-122"/>
              </a:rPr>
              <a:t> </a:t>
            </a:r>
            <a:r>
              <a:rPr lang="zh-CN" altLang="en-US" sz="2400" dirty="0" smtClean="0">
                <a:latin typeface="宋体" pitchFamily="2" charset="-122"/>
                <a:ea typeface="宋体" pitchFamily="2" charset="-122"/>
              </a:rPr>
              <a:t>由于结点之间联系很复杂，在制定协议时，把复杂成份分解成一些简单的成份，再将它们复合起来。最常用的复合方式是层次方式，即同层间可以通信、上一层可以调用下一层，而与再下一层不发生关系。各层互不影响，利于系统的开发和扩展。</a:t>
            </a:r>
            <a:endParaRPr lang="zh-CN" altLang="en-US" sz="2400" dirty="0">
              <a:latin typeface="宋体" pitchFamily="2" charset="-122"/>
              <a:ea typeface="宋体" pitchFamily="2" charset="-122"/>
            </a:endParaRPr>
          </a:p>
        </p:txBody>
      </p:sp>
    </p:spTree>
    <p:extLst>
      <p:ext uri="{BB962C8B-B14F-4D97-AF65-F5344CB8AC3E}">
        <p14:creationId xmlns:p14="http://schemas.microsoft.com/office/powerpoint/2010/main" xmlns="" val="4196395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483768" y="764704"/>
            <a:ext cx="4762872" cy="792088"/>
          </a:xfrm>
        </p:spPr>
        <p:txBody>
          <a:bodyPr/>
          <a:lstStyle/>
          <a:p>
            <a:r>
              <a:rPr lang="en-US" altLang="zh-CN" b="1" dirty="0" smtClean="0">
                <a:latin typeface="+mn-lt"/>
                <a:ea typeface="宋体" pitchFamily="2" charset="-122"/>
                <a:cs typeface="Arial Unicode MS" pitchFamily="34" charset="-122"/>
              </a:rPr>
              <a:t>TCP/IP</a:t>
            </a:r>
            <a:r>
              <a:rPr lang="zh-CN" altLang="en-US" b="1" dirty="0">
                <a:latin typeface="+mn-lt"/>
                <a:ea typeface="宋体" pitchFamily="2" charset="-122"/>
                <a:cs typeface="Arial Unicode MS" pitchFamily="34" charset="-122"/>
              </a:rPr>
              <a:t>协议簇 </a:t>
            </a:r>
          </a:p>
        </p:txBody>
      </p:sp>
      <p:sp>
        <p:nvSpPr>
          <p:cNvPr id="7171" name="Rectangle 3"/>
          <p:cNvSpPr>
            <a:spLocks noGrp="1" noChangeArrowheads="1"/>
          </p:cNvSpPr>
          <p:nvPr>
            <p:ph type="body" idx="1"/>
          </p:nvPr>
        </p:nvSpPr>
        <p:spPr>
          <a:xfrm>
            <a:off x="251520" y="1628800"/>
            <a:ext cx="8712968" cy="4392488"/>
          </a:xfrm>
        </p:spPr>
        <p:txBody>
          <a:bodyPr>
            <a:noAutofit/>
          </a:bodyPr>
          <a:lstStyle/>
          <a:p>
            <a:pPr>
              <a:spcBef>
                <a:spcPts val="1800"/>
              </a:spcBef>
              <a:buFont typeface="Wingdings" pitchFamily="2" charset="2"/>
              <a:buChar char="l"/>
            </a:pPr>
            <a:r>
              <a:rPr lang="zh-CN" altLang="en-US" sz="2400" dirty="0">
                <a:ea typeface="宋体" pitchFamily="2" charset="-122"/>
                <a:cs typeface="Arial Unicode MS" pitchFamily="34" charset="-122"/>
              </a:rPr>
              <a:t>传输层协议中有两个非常重要的协议：</a:t>
            </a:r>
            <a:endParaRPr lang="en-US" altLang="zh-CN" sz="2400" dirty="0">
              <a:ea typeface="宋体" pitchFamily="2" charset="-122"/>
              <a:cs typeface="Arial Unicode MS" pitchFamily="34" charset="-122"/>
            </a:endParaRPr>
          </a:p>
          <a:p>
            <a:pPr marL="800100" lvl="1" indent="-342900">
              <a:buFont typeface="Wingdings" pitchFamily="2" charset="2"/>
              <a:buChar char="Ø"/>
            </a:pPr>
            <a:r>
              <a:rPr lang="zh-CN" altLang="en-US" dirty="0">
                <a:ea typeface="宋体" pitchFamily="2" charset="-122"/>
                <a:cs typeface="Arial Unicode MS" pitchFamily="34" charset="-122"/>
              </a:rPr>
              <a:t>传输控制协议</a:t>
            </a:r>
            <a:r>
              <a:rPr lang="en-US" altLang="zh-CN" dirty="0">
                <a:ea typeface="宋体" pitchFamily="2" charset="-122"/>
                <a:cs typeface="Arial Unicode MS" pitchFamily="34" charset="-122"/>
              </a:rPr>
              <a:t>TCP(Transmission Control Protocol)</a:t>
            </a:r>
          </a:p>
          <a:p>
            <a:pPr marL="800100" lvl="1" indent="-342900">
              <a:buFont typeface="Wingdings" pitchFamily="2" charset="2"/>
              <a:buChar char="Ø"/>
            </a:pPr>
            <a:r>
              <a:rPr lang="zh-CN" altLang="en-US" dirty="0">
                <a:ea typeface="宋体" pitchFamily="2" charset="-122"/>
                <a:cs typeface="Arial Unicode MS" pitchFamily="34" charset="-122"/>
              </a:rPr>
              <a:t>用户数据报协议</a:t>
            </a:r>
            <a:r>
              <a:rPr lang="en-US" altLang="zh-CN" dirty="0">
                <a:ea typeface="宋体" pitchFamily="2" charset="-122"/>
                <a:cs typeface="Arial Unicode MS" pitchFamily="34" charset="-122"/>
              </a:rPr>
              <a:t>UDP(User Datagram Protocol)</a:t>
            </a:r>
            <a:r>
              <a:rPr lang="zh-CN" altLang="en-US" dirty="0" smtClean="0">
                <a:ea typeface="宋体" pitchFamily="2" charset="-122"/>
                <a:cs typeface="Arial Unicode MS" pitchFamily="34" charset="-122"/>
              </a:rPr>
              <a:t>。</a:t>
            </a:r>
            <a:endParaRPr lang="en-US" altLang="zh-CN" sz="2400" b="1" dirty="0" smtClean="0">
              <a:solidFill>
                <a:srgbClr val="0000FF"/>
              </a:solidFill>
              <a:ea typeface="宋体" pitchFamily="2" charset="-122"/>
              <a:cs typeface="Arial Unicode MS" pitchFamily="34" charset="-122"/>
            </a:endParaRPr>
          </a:p>
          <a:p>
            <a:pPr>
              <a:spcBef>
                <a:spcPts val="1800"/>
              </a:spcBef>
              <a:buFont typeface="Wingdings" pitchFamily="2" charset="2"/>
              <a:buChar char="l"/>
            </a:pPr>
            <a:r>
              <a:rPr lang="en-US" altLang="zh-CN" sz="2400" b="1" dirty="0" smtClean="0">
                <a:solidFill>
                  <a:srgbClr val="0000FF"/>
                </a:solidFill>
                <a:ea typeface="宋体" pitchFamily="2" charset="-122"/>
                <a:cs typeface="Arial Unicode MS" pitchFamily="34" charset="-122"/>
              </a:rPr>
              <a:t>TCP/IP </a:t>
            </a:r>
            <a:r>
              <a:rPr lang="zh-CN" altLang="en-US" sz="2400" b="1" dirty="0" smtClean="0">
                <a:solidFill>
                  <a:srgbClr val="0000FF"/>
                </a:solidFill>
                <a:ea typeface="宋体" pitchFamily="2" charset="-122"/>
                <a:cs typeface="Arial Unicode MS" pitchFamily="34" charset="-122"/>
              </a:rPr>
              <a:t>以</a:t>
            </a:r>
            <a:r>
              <a:rPr lang="zh-CN" altLang="en-US" sz="2400" b="1" dirty="0">
                <a:solidFill>
                  <a:srgbClr val="0000FF"/>
                </a:solidFill>
                <a:ea typeface="宋体" pitchFamily="2" charset="-122"/>
                <a:cs typeface="Arial Unicode MS" pitchFamily="34" charset="-122"/>
              </a:rPr>
              <a:t>其两个主要协议：传输控制协议(</a:t>
            </a:r>
            <a:r>
              <a:rPr lang="en-US" altLang="zh-CN" sz="2400" b="1" dirty="0">
                <a:solidFill>
                  <a:srgbClr val="0000FF"/>
                </a:solidFill>
                <a:ea typeface="宋体" pitchFamily="2" charset="-122"/>
                <a:cs typeface="Arial Unicode MS" pitchFamily="34" charset="-122"/>
              </a:rPr>
              <a:t>TCP)</a:t>
            </a:r>
            <a:r>
              <a:rPr lang="zh-CN" altLang="en-US" sz="2400" b="1" dirty="0">
                <a:solidFill>
                  <a:srgbClr val="0000FF"/>
                </a:solidFill>
                <a:ea typeface="宋体" pitchFamily="2" charset="-122"/>
                <a:cs typeface="Arial Unicode MS" pitchFamily="34" charset="-122"/>
              </a:rPr>
              <a:t>和网络互联协议(</a:t>
            </a:r>
            <a:r>
              <a:rPr lang="en-US" altLang="zh-CN" sz="2400" b="1" dirty="0">
                <a:solidFill>
                  <a:srgbClr val="0000FF"/>
                </a:solidFill>
                <a:ea typeface="宋体" pitchFamily="2" charset="-122"/>
                <a:cs typeface="Arial Unicode MS" pitchFamily="34" charset="-122"/>
              </a:rPr>
              <a:t>IP)</a:t>
            </a:r>
            <a:r>
              <a:rPr lang="zh-CN" altLang="en-US" sz="2400" dirty="0">
                <a:ea typeface="宋体" pitchFamily="2" charset="-122"/>
                <a:cs typeface="Arial Unicode MS" pitchFamily="34" charset="-122"/>
              </a:rPr>
              <a:t>而得名，实际上是一组协议，包括多个具有不同功能且互为关联的协议</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a:buFont typeface="Wingdings" pitchFamily="2" charset="2"/>
              <a:buChar char="l"/>
            </a:pPr>
            <a:r>
              <a:rPr lang="en-US" altLang="zh-CN" sz="2400" dirty="0" smtClean="0">
                <a:ea typeface="宋体" pitchFamily="2" charset="-122"/>
                <a:cs typeface="Arial Unicode MS" pitchFamily="34" charset="-122"/>
              </a:rPr>
              <a:t>IP(Internet Protocol)</a:t>
            </a:r>
            <a:r>
              <a:rPr lang="zh-CN" altLang="en-US" sz="2400" dirty="0" smtClean="0">
                <a:ea typeface="宋体" pitchFamily="2" charset="-122"/>
                <a:cs typeface="Arial Unicode MS" pitchFamily="34" charset="-122"/>
              </a:rPr>
              <a:t>协议是网络层的主要协议，支持网间互连的数据通信。</a:t>
            </a:r>
            <a:endParaRPr lang="en-US" altLang="zh-CN" sz="2400" dirty="0" smtClean="0">
              <a:ea typeface="宋体" pitchFamily="2" charset="-122"/>
              <a:cs typeface="Arial Unicode MS" pitchFamily="34" charset="-122"/>
            </a:endParaRPr>
          </a:p>
          <a:p>
            <a:pPr>
              <a:spcBef>
                <a:spcPts val="1800"/>
              </a:spcBef>
              <a:buFont typeface="Wingdings" pitchFamily="2" charset="2"/>
              <a:buChar char="l"/>
            </a:pPr>
            <a:r>
              <a:rPr lang="en-US" altLang="zh-CN" sz="2400" dirty="0" smtClean="0">
                <a:ea typeface="宋体" pitchFamily="2" charset="-122"/>
                <a:cs typeface="Arial Unicode MS" pitchFamily="34" charset="-122"/>
              </a:rPr>
              <a:t>TCP/IP</a:t>
            </a:r>
            <a:r>
              <a:rPr lang="zh-CN" altLang="en-US" sz="2400" dirty="0">
                <a:ea typeface="宋体" pitchFamily="2" charset="-122"/>
                <a:cs typeface="Arial Unicode MS" pitchFamily="34" charset="-122"/>
              </a:rPr>
              <a:t>协议模型从更实用的角度出发，形成了高效的四层体系结构，</a:t>
            </a:r>
            <a:r>
              <a:rPr lang="zh-CN" altLang="en-US" sz="2400" dirty="0" smtClean="0">
                <a:ea typeface="宋体" pitchFamily="2" charset="-122"/>
                <a:cs typeface="Arial Unicode MS" pitchFamily="34" charset="-122"/>
              </a:rPr>
              <a:t>即</a:t>
            </a:r>
            <a:r>
              <a:rPr lang="zh-CN" altLang="en-US" sz="2400" b="1" dirty="0" smtClean="0">
                <a:solidFill>
                  <a:srgbClr val="0000FF"/>
                </a:solidFill>
                <a:ea typeface="宋体" pitchFamily="2" charset="-122"/>
                <a:cs typeface="Arial Unicode MS" pitchFamily="34" charset="-122"/>
              </a:rPr>
              <a:t>物理链路层</a:t>
            </a:r>
            <a:r>
              <a:rPr lang="zh-CN" altLang="en-US" sz="2400" b="1" dirty="0">
                <a:solidFill>
                  <a:srgbClr val="0000FF"/>
                </a:solidFill>
                <a:ea typeface="宋体" pitchFamily="2" charset="-122"/>
                <a:cs typeface="Arial Unicode MS" pitchFamily="34" charset="-122"/>
              </a:rPr>
              <a:t>、</a:t>
            </a:r>
            <a:r>
              <a:rPr lang="en-US" altLang="zh-CN" sz="2400" b="1" dirty="0">
                <a:solidFill>
                  <a:srgbClr val="0000FF"/>
                </a:solidFill>
                <a:ea typeface="宋体" pitchFamily="2" charset="-122"/>
                <a:cs typeface="Arial Unicode MS" pitchFamily="34" charset="-122"/>
              </a:rPr>
              <a:t>IP</a:t>
            </a:r>
            <a:r>
              <a:rPr lang="zh-CN" altLang="en-US" sz="2400" b="1" dirty="0">
                <a:solidFill>
                  <a:srgbClr val="0000FF"/>
                </a:solidFill>
                <a:ea typeface="宋体" pitchFamily="2" charset="-122"/>
                <a:cs typeface="Arial Unicode MS" pitchFamily="34" charset="-122"/>
              </a:rPr>
              <a:t>层、传输层和应用层</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a:buFont typeface="Wingdings" pitchFamily="2" charset="2"/>
              <a:buChar char="l"/>
            </a:pPr>
            <a:endParaRPr lang="zh-CN" altLang="en-US" sz="2400" dirty="0">
              <a:ea typeface="宋体" pitchFamily="2" charset="-122"/>
              <a:cs typeface="Arial Unicode MS" pitchFamily="34" charset="-122"/>
            </a:endParaRPr>
          </a:p>
        </p:txBody>
      </p:sp>
    </p:spTree>
    <p:extLst>
      <p:ext uri="{BB962C8B-B14F-4D97-AF65-F5344CB8AC3E}">
        <p14:creationId xmlns:p14="http://schemas.microsoft.com/office/powerpoint/2010/main" xmlns="" val="32558539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idx="4294967295"/>
          </p:nvPr>
        </p:nvSpPr>
        <p:spPr>
          <a:xfrm>
            <a:off x="2771800" y="887008"/>
            <a:ext cx="4176464" cy="719906"/>
          </a:xfrm>
        </p:spPr>
        <p:txBody>
          <a:bodyPr anchor="ctr">
            <a:normAutofit/>
          </a:bodyPr>
          <a:lstStyle/>
          <a:p>
            <a:r>
              <a:rPr lang="en-US" altLang="zh-CN" sz="4000" b="1" dirty="0" smtClean="0">
                <a:latin typeface="+mn-lt"/>
                <a:ea typeface="宋体" pitchFamily="2" charset="-122"/>
                <a:cs typeface="Arial Unicode MS" pitchFamily="34" charset="-122"/>
              </a:rPr>
              <a:t>TCP </a:t>
            </a:r>
            <a:r>
              <a:rPr lang="zh-CN" altLang="en-US" sz="4000" b="1" dirty="0" smtClean="0">
                <a:latin typeface="+mn-lt"/>
                <a:ea typeface="宋体" pitchFamily="2" charset="-122"/>
                <a:cs typeface="Arial Unicode MS" pitchFamily="34" charset="-122"/>
              </a:rPr>
              <a:t>和 </a:t>
            </a:r>
            <a:r>
              <a:rPr lang="en-US" altLang="zh-CN" sz="4000" b="1" dirty="0" smtClean="0">
                <a:latin typeface="+mn-lt"/>
                <a:ea typeface="宋体" pitchFamily="2" charset="-122"/>
                <a:cs typeface="Arial Unicode MS" pitchFamily="34" charset="-122"/>
              </a:rPr>
              <a:t>UDP</a:t>
            </a:r>
            <a:endParaRPr lang="zh-CN" altLang="en-US" sz="4000" b="1" dirty="0">
              <a:latin typeface="+mn-lt"/>
              <a:ea typeface="宋体" pitchFamily="2" charset="-122"/>
              <a:cs typeface="Arial Unicode MS" pitchFamily="34" charset="-122"/>
            </a:endParaRPr>
          </a:p>
        </p:txBody>
      </p:sp>
      <p:sp>
        <p:nvSpPr>
          <p:cNvPr id="41987" name="TextBox 2"/>
          <p:cNvSpPr txBox="1">
            <a:spLocks noChangeArrowheads="1"/>
          </p:cNvSpPr>
          <p:nvPr/>
        </p:nvSpPr>
        <p:spPr bwMode="auto">
          <a:xfrm>
            <a:off x="211128" y="1628800"/>
            <a:ext cx="8784976" cy="43088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indent="4445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342900" indent="-342900">
              <a:spcBef>
                <a:spcPts val="1200"/>
              </a:spcBef>
              <a:buFont typeface="Wingdings" pitchFamily="2" charset="2"/>
              <a:buChar char="l"/>
            </a:pPr>
            <a:r>
              <a:rPr kumimoji="0" lang="en-US" altLang="zh-CN" b="1" dirty="0" smtClean="0">
                <a:solidFill>
                  <a:srgbClr val="C00000"/>
                </a:solidFill>
                <a:latin typeface="+mn-lt"/>
                <a:cs typeface="Arial Unicode MS" pitchFamily="34" charset="-122"/>
              </a:rPr>
              <a:t>TCP</a:t>
            </a:r>
            <a:r>
              <a:rPr kumimoji="0" lang="zh-CN" altLang="en-US" b="1" dirty="0" smtClean="0">
                <a:solidFill>
                  <a:srgbClr val="C00000"/>
                </a:solidFill>
                <a:latin typeface="+mn-lt"/>
                <a:cs typeface="Arial Unicode MS" pitchFamily="34" charset="-122"/>
              </a:rPr>
              <a:t>协议：</a:t>
            </a:r>
            <a:endParaRPr kumimoji="0" lang="en-US" altLang="zh-CN" b="1" dirty="0" smtClean="0">
              <a:solidFill>
                <a:srgbClr val="C00000"/>
              </a:solidFill>
              <a:latin typeface="+mn-lt"/>
              <a:cs typeface="Arial Unicode MS" pitchFamily="34" charset="-122"/>
            </a:endParaRPr>
          </a:p>
          <a:p>
            <a:pPr marL="1085850" lvl="1" indent="-342900">
              <a:buFont typeface="Wingdings" pitchFamily="2" charset="2"/>
              <a:buChar char="Ø"/>
            </a:pPr>
            <a:r>
              <a:rPr kumimoji="0" lang="zh-CN" altLang="en-US" dirty="0" smtClean="0">
                <a:latin typeface="+mn-lt"/>
                <a:cs typeface="Arial Unicode MS" pitchFamily="34" charset="-122"/>
              </a:rPr>
              <a:t>使用</a:t>
            </a:r>
            <a:r>
              <a:rPr kumimoji="0" lang="en-US" altLang="zh-CN" dirty="0">
                <a:latin typeface="+mn-lt"/>
                <a:cs typeface="Arial Unicode MS" pitchFamily="34" charset="-122"/>
              </a:rPr>
              <a:t>TCP</a:t>
            </a:r>
            <a:r>
              <a:rPr kumimoji="0" lang="zh-CN" altLang="en-US" dirty="0" smtClean="0">
                <a:latin typeface="+mn-lt"/>
                <a:cs typeface="Arial Unicode MS" pitchFamily="34" charset="-122"/>
              </a:rPr>
              <a:t>协议前，须</a:t>
            </a:r>
            <a:r>
              <a:rPr kumimoji="0" lang="zh-CN" altLang="en-US" dirty="0">
                <a:latin typeface="+mn-lt"/>
                <a:cs typeface="Arial Unicode MS" pitchFamily="34" charset="-122"/>
              </a:rPr>
              <a:t>先建立</a:t>
            </a:r>
            <a:r>
              <a:rPr kumimoji="0" lang="en-US" altLang="zh-CN" dirty="0">
                <a:latin typeface="+mn-lt"/>
                <a:cs typeface="Arial Unicode MS" pitchFamily="34" charset="-122"/>
              </a:rPr>
              <a:t>TCP</a:t>
            </a:r>
            <a:r>
              <a:rPr kumimoji="0" lang="zh-CN" altLang="en-US" dirty="0" smtClean="0">
                <a:latin typeface="+mn-lt"/>
                <a:cs typeface="Arial Unicode MS" pitchFamily="34" charset="-122"/>
              </a:rPr>
              <a:t>连接，形成传输数据通道</a:t>
            </a:r>
            <a:endParaRPr kumimoji="0" lang="en-US" altLang="zh-CN" dirty="0" smtClean="0">
              <a:latin typeface="+mn-lt"/>
              <a:cs typeface="Arial Unicode MS" pitchFamily="34" charset="-122"/>
            </a:endParaRPr>
          </a:p>
          <a:p>
            <a:pPr marL="1085850" lvl="1" indent="-342900">
              <a:buFont typeface="Wingdings" pitchFamily="2" charset="2"/>
              <a:buChar char="Ø"/>
            </a:pPr>
            <a:r>
              <a:rPr kumimoji="0" lang="zh-CN" altLang="en-US" dirty="0" smtClean="0">
                <a:latin typeface="+mn-lt"/>
                <a:cs typeface="Arial Unicode MS" pitchFamily="34" charset="-122"/>
              </a:rPr>
              <a:t>传输前，采用“</a:t>
            </a:r>
            <a:r>
              <a:rPr kumimoji="0" lang="zh-CN" altLang="en-US" b="1" dirty="0" smtClean="0">
                <a:latin typeface="+mn-lt"/>
                <a:cs typeface="Arial Unicode MS" pitchFamily="34" charset="-122"/>
              </a:rPr>
              <a:t>三次握手</a:t>
            </a:r>
            <a:r>
              <a:rPr kumimoji="0" lang="zh-CN" altLang="en-US" dirty="0" smtClean="0">
                <a:latin typeface="+mn-lt"/>
                <a:cs typeface="Arial Unicode MS" pitchFamily="34" charset="-122"/>
              </a:rPr>
              <a:t>”方式，是可靠的</a:t>
            </a:r>
            <a:endParaRPr kumimoji="0" lang="en-US" altLang="zh-CN" dirty="0" smtClean="0">
              <a:latin typeface="+mn-lt"/>
              <a:cs typeface="Arial Unicode MS" pitchFamily="34" charset="-122"/>
            </a:endParaRPr>
          </a:p>
          <a:p>
            <a:pPr marL="1085850" lvl="1" indent="-342900">
              <a:buFont typeface="Wingdings" pitchFamily="2" charset="2"/>
              <a:buChar char="Ø"/>
            </a:pPr>
            <a:r>
              <a:rPr kumimoji="0" lang="en-US" altLang="zh-CN" dirty="0">
                <a:latin typeface="+mn-lt"/>
                <a:cs typeface="Arial Unicode MS" pitchFamily="34" charset="-122"/>
              </a:rPr>
              <a:t>TCP</a:t>
            </a:r>
            <a:r>
              <a:rPr kumimoji="0" lang="zh-CN" altLang="en-US" dirty="0">
                <a:latin typeface="+mn-lt"/>
                <a:cs typeface="Arial Unicode MS" pitchFamily="34" charset="-122"/>
              </a:rPr>
              <a:t>协议进行通信的两个应用</a:t>
            </a:r>
            <a:r>
              <a:rPr kumimoji="0" lang="zh-CN" altLang="en-US" dirty="0" smtClean="0">
                <a:latin typeface="+mn-lt"/>
                <a:cs typeface="Arial Unicode MS" pitchFamily="34" charset="-122"/>
              </a:rPr>
              <a:t>进程：客户端、服务端</a:t>
            </a:r>
            <a:endParaRPr kumimoji="0" lang="en-US" altLang="zh-CN" dirty="0" smtClean="0">
              <a:latin typeface="+mn-lt"/>
              <a:cs typeface="Arial Unicode MS" pitchFamily="34" charset="-122"/>
            </a:endParaRPr>
          </a:p>
          <a:p>
            <a:pPr marL="1085850" lvl="1" indent="-342900">
              <a:buFont typeface="Wingdings" pitchFamily="2" charset="2"/>
              <a:buChar char="Ø"/>
            </a:pPr>
            <a:r>
              <a:rPr kumimoji="0" lang="zh-CN" altLang="en-US" dirty="0" smtClean="0">
                <a:latin typeface="+mn-lt"/>
                <a:cs typeface="Arial Unicode MS" pitchFamily="34" charset="-122"/>
              </a:rPr>
              <a:t>在连接中可进行大数据量的传输</a:t>
            </a:r>
            <a:endParaRPr kumimoji="0" lang="en-US" altLang="zh-CN" dirty="0" smtClean="0">
              <a:latin typeface="+mn-lt"/>
              <a:cs typeface="Arial Unicode MS" pitchFamily="34" charset="-122"/>
            </a:endParaRPr>
          </a:p>
          <a:p>
            <a:pPr marL="1085850" lvl="1" indent="-342900">
              <a:buFont typeface="Wingdings" pitchFamily="2" charset="2"/>
              <a:buChar char="Ø"/>
            </a:pPr>
            <a:r>
              <a:rPr kumimoji="0" lang="zh-CN" altLang="en-US" dirty="0" smtClean="0">
                <a:latin typeface="+mn-lt"/>
                <a:cs typeface="Arial Unicode MS" pitchFamily="34" charset="-122"/>
              </a:rPr>
              <a:t>传输完毕，需释放已建立</a:t>
            </a:r>
            <a:r>
              <a:rPr kumimoji="0" lang="zh-CN" altLang="en-US" dirty="0">
                <a:latin typeface="+mn-lt"/>
                <a:cs typeface="Arial Unicode MS" pitchFamily="34" charset="-122"/>
              </a:rPr>
              <a:t>的</a:t>
            </a:r>
            <a:r>
              <a:rPr kumimoji="0" lang="zh-CN" altLang="en-US" dirty="0" smtClean="0">
                <a:latin typeface="+mn-lt"/>
                <a:cs typeface="Arial Unicode MS" pitchFamily="34" charset="-122"/>
              </a:rPr>
              <a:t>连接，效率低</a:t>
            </a:r>
          </a:p>
          <a:p>
            <a:pPr marL="342900" indent="-342900">
              <a:spcBef>
                <a:spcPts val="1200"/>
              </a:spcBef>
              <a:buFont typeface="Wingdings" pitchFamily="2" charset="2"/>
              <a:buChar char="l"/>
            </a:pPr>
            <a:r>
              <a:rPr kumimoji="0" lang="en-US" altLang="zh-CN" b="1" dirty="0" smtClean="0">
                <a:solidFill>
                  <a:srgbClr val="C00000"/>
                </a:solidFill>
                <a:latin typeface="+mn-lt"/>
                <a:cs typeface="Arial Unicode MS" pitchFamily="34" charset="-122"/>
              </a:rPr>
              <a:t>UDP</a:t>
            </a:r>
            <a:r>
              <a:rPr kumimoji="0" lang="zh-CN" altLang="en-US" b="1" dirty="0" smtClean="0">
                <a:solidFill>
                  <a:srgbClr val="C00000"/>
                </a:solidFill>
                <a:latin typeface="+mn-lt"/>
                <a:cs typeface="Arial Unicode MS" pitchFamily="34" charset="-122"/>
              </a:rPr>
              <a:t>协议：</a:t>
            </a:r>
            <a:endParaRPr kumimoji="0" lang="en-US" altLang="zh-CN" b="1" dirty="0" smtClean="0">
              <a:solidFill>
                <a:srgbClr val="C00000"/>
              </a:solidFill>
              <a:latin typeface="+mn-lt"/>
              <a:cs typeface="Arial Unicode MS" pitchFamily="34" charset="-122"/>
            </a:endParaRPr>
          </a:p>
          <a:p>
            <a:pPr marL="1085850" lvl="1" indent="-342900">
              <a:buFont typeface="Wingdings" pitchFamily="2" charset="2"/>
              <a:buChar char="Ø"/>
            </a:pPr>
            <a:r>
              <a:rPr kumimoji="0" lang="zh-CN" altLang="en-US" dirty="0" smtClean="0">
                <a:latin typeface="+mn-lt"/>
                <a:cs typeface="Arial Unicode MS" pitchFamily="34" charset="-122"/>
              </a:rPr>
              <a:t>将数据、源、目的封装成数据包，不需要建立连接</a:t>
            </a:r>
            <a:endParaRPr kumimoji="0" lang="en-US" altLang="zh-CN" dirty="0" smtClean="0">
              <a:latin typeface="+mn-lt"/>
              <a:cs typeface="Arial Unicode MS" pitchFamily="34" charset="-122"/>
            </a:endParaRPr>
          </a:p>
          <a:p>
            <a:pPr marL="1085850" lvl="1" indent="-342900">
              <a:buFont typeface="Wingdings" pitchFamily="2" charset="2"/>
              <a:buChar char="Ø"/>
            </a:pPr>
            <a:r>
              <a:rPr kumimoji="0" lang="zh-CN" altLang="en-US" dirty="0" smtClean="0">
                <a:latin typeface="+mn-lt"/>
                <a:cs typeface="Arial Unicode MS" pitchFamily="34" charset="-122"/>
              </a:rPr>
              <a:t>每个数据报的大小限制在</a:t>
            </a:r>
            <a:r>
              <a:rPr kumimoji="0" lang="en-US" altLang="zh-CN" dirty="0" smtClean="0">
                <a:latin typeface="+mn-lt"/>
                <a:cs typeface="Arial Unicode MS" pitchFamily="34" charset="-122"/>
              </a:rPr>
              <a:t>64K</a:t>
            </a:r>
            <a:r>
              <a:rPr kumimoji="0" lang="zh-CN" altLang="en-US" dirty="0" smtClean="0">
                <a:latin typeface="+mn-lt"/>
                <a:cs typeface="Arial Unicode MS" pitchFamily="34" charset="-122"/>
              </a:rPr>
              <a:t>内</a:t>
            </a:r>
            <a:endParaRPr kumimoji="0" lang="en-US" altLang="zh-CN" dirty="0" smtClean="0">
              <a:latin typeface="+mn-lt"/>
              <a:cs typeface="Arial Unicode MS" pitchFamily="34" charset="-122"/>
            </a:endParaRPr>
          </a:p>
          <a:p>
            <a:pPr marL="1085850" lvl="1" indent="-342900">
              <a:buFont typeface="Wingdings" pitchFamily="2" charset="2"/>
              <a:buChar char="Ø"/>
            </a:pPr>
            <a:r>
              <a:rPr kumimoji="0" lang="zh-CN" altLang="en-US" dirty="0" smtClean="0">
                <a:latin typeface="+mn-lt"/>
                <a:cs typeface="Arial Unicode MS" pitchFamily="34" charset="-122"/>
              </a:rPr>
              <a:t>因无需连接，故是不可靠的</a:t>
            </a:r>
            <a:endParaRPr kumimoji="0" lang="en-US" altLang="zh-CN" dirty="0" smtClean="0">
              <a:latin typeface="+mn-lt"/>
              <a:cs typeface="Arial Unicode MS" pitchFamily="34" charset="-122"/>
            </a:endParaRPr>
          </a:p>
          <a:p>
            <a:pPr marL="1085850" lvl="1" indent="-342900">
              <a:buFont typeface="Wingdings" pitchFamily="2" charset="2"/>
              <a:buChar char="Ø"/>
            </a:pPr>
            <a:r>
              <a:rPr kumimoji="0" lang="zh-CN" altLang="en-US" dirty="0" smtClean="0">
                <a:latin typeface="+mn-lt"/>
                <a:cs typeface="Arial Unicode MS" pitchFamily="34" charset="-122"/>
              </a:rPr>
              <a:t>发送数据结束时无需释放资源，速度快</a:t>
            </a:r>
            <a:endParaRPr kumimoji="0" lang="zh-CN" altLang="en-US" sz="1800" dirty="0">
              <a:latin typeface="+mn-lt"/>
              <a:cs typeface="Arial Unicode MS" pitchFamily="34" charset="-122"/>
            </a:endParaRPr>
          </a:p>
        </p:txBody>
      </p:sp>
    </p:spTree>
    <p:extLst>
      <p:ext uri="{BB962C8B-B14F-4D97-AF65-F5344CB8AC3E}">
        <p14:creationId xmlns:p14="http://schemas.microsoft.com/office/powerpoint/2010/main" xmlns="" val="141127089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539552" y="1844824"/>
            <a:ext cx="8280920" cy="4608512"/>
          </a:xfrm>
        </p:spPr>
        <p:txBody>
          <a:bodyPr>
            <a:noAutofit/>
          </a:bodyPr>
          <a:lstStyle/>
          <a:p>
            <a:pPr>
              <a:buFont typeface="Wingdings" pitchFamily="2" charset="2"/>
              <a:buChar char="l"/>
            </a:pPr>
            <a:r>
              <a:rPr lang="zh-CN" altLang="en-US" sz="2400" dirty="0">
                <a:ea typeface="宋体" pitchFamily="2" charset="-122"/>
                <a:cs typeface="Arial Unicode MS" pitchFamily="34" charset="-122"/>
              </a:rPr>
              <a:t>利用套接字</a:t>
            </a:r>
            <a:r>
              <a:rPr lang="zh-CN" altLang="en-US" sz="2400" dirty="0" smtClean="0">
                <a:ea typeface="宋体" pitchFamily="2" charset="-122"/>
                <a:cs typeface="Arial Unicode MS" pitchFamily="34" charset="-122"/>
              </a:rPr>
              <a:t>(</a:t>
            </a:r>
            <a:r>
              <a:rPr lang="en-US" altLang="zh-CN" sz="2400" dirty="0" smtClean="0">
                <a:ea typeface="宋体" pitchFamily="2" charset="-122"/>
                <a:cs typeface="Arial Unicode MS" pitchFamily="34" charset="-122"/>
              </a:rPr>
              <a:t>Socket)</a:t>
            </a:r>
            <a:r>
              <a:rPr lang="zh-CN" altLang="en-US" sz="2400" dirty="0" smtClean="0">
                <a:ea typeface="宋体" pitchFamily="2" charset="-122"/>
                <a:cs typeface="Arial Unicode MS" pitchFamily="34" charset="-122"/>
              </a:rPr>
              <a:t>开发</a:t>
            </a:r>
            <a:r>
              <a:rPr lang="zh-CN" altLang="en-US" sz="2400" dirty="0">
                <a:ea typeface="宋体" pitchFamily="2" charset="-122"/>
                <a:cs typeface="Arial Unicode MS" pitchFamily="34" charset="-122"/>
              </a:rPr>
              <a:t>网络应用程序早已被广泛的采用，以至于成为事实上的标准</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a:buFont typeface="Wingdings" pitchFamily="2" charset="2"/>
              <a:buChar char="l"/>
            </a:pPr>
            <a:r>
              <a:rPr lang="zh-CN" altLang="en-US" sz="2400" dirty="0" smtClean="0">
                <a:ea typeface="宋体" pitchFamily="2" charset="-122"/>
                <a:cs typeface="Arial Unicode MS" pitchFamily="34" charset="-122"/>
              </a:rPr>
              <a:t>通信的两端都要有</a:t>
            </a:r>
            <a:r>
              <a:rPr lang="en-US" altLang="zh-CN" sz="2400" dirty="0" smtClean="0">
                <a:ea typeface="宋体" pitchFamily="2" charset="-122"/>
                <a:cs typeface="Arial Unicode MS" pitchFamily="34" charset="-122"/>
              </a:rPr>
              <a:t>Socket</a:t>
            </a:r>
            <a:r>
              <a:rPr lang="zh-CN" altLang="en-US" sz="2400" dirty="0" smtClean="0">
                <a:ea typeface="宋体" pitchFamily="2" charset="-122"/>
                <a:cs typeface="Arial Unicode MS" pitchFamily="34" charset="-122"/>
              </a:rPr>
              <a:t>，是两台机器间通信的端点</a:t>
            </a:r>
            <a:endParaRPr lang="en-US" altLang="zh-CN" sz="2400" dirty="0" smtClean="0">
              <a:ea typeface="宋体" pitchFamily="2" charset="-122"/>
              <a:cs typeface="Arial Unicode MS" pitchFamily="34" charset="-122"/>
            </a:endParaRPr>
          </a:p>
          <a:p>
            <a:pPr>
              <a:lnSpc>
                <a:spcPct val="130000"/>
              </a:lnSpc>
              <a:buFont typeface="Wingdings" pitchFamily="2" charset="2"/>
              <a:buChar char="l"/>
            </a:pPr>
            <a:r>
              <a:rPr lang="zh-CN" altLang="zh-CN" sz="2400" dirty="0">
                <a:ea typeface="宋体" pitchFamily="2" charset="-122"/>
              </a:rPr>
              <a:t>网络通信其实就是Socket间的通信。</a:t>
            </a:r>
          </a:p>
          <a:p>
            <a:pPr>
              <a:lnSpc>
                <a:spcPct val="130000"/>
              </a:lnSpc>
              <a:buFont typeface="Wingdings" pitchFamily="2" charset="2"/>
              <a:buChar char="l"/>
            </a:pPr>
            <a:r>
              <a:rPr lang="en-US" altLang="zh-CN" sz="2400" dirty="0" smtClean="0">
                <a:ea typeface="宋体" pitchFamily="2" charset="-122"/>
              </a:rPr>
              <a:t>Socket</a:t>
            </a:r>
            <a:r>
              <a:rPr lang="zh-CN" altLang="en-US" sz="2400" dirty="0" smtClean="0">
                <a:ea typeface="宋体" pitchFamily="2" charset="-122"/>
              </a:rPr>
              <a:t>允许程序把网络连接当成一个流，</a:t>
            </a:r>
            <a:r>
              <a:rPr lang="zh-CN" altLang="zh-CN" sz="2400" dirty="0" smtClean="0">
                <a:ea typeface="宋体" pitchFamily="2" charset="-122"/>
              </a:rPr>
              <a:t>数据</a:t>
            </a:r>
            <a:r>
              <a:rPr lang="zh-CN" altLang="zh-CN" sz="2400" dirty="0">
                <a:ea typeface="宋体" pitchFamily="2" charset="-122"/>
              </a:rPr>
              <a:t>在两个Socket间通过IO传输</a:t>
            </a:r>
            <a:r>
              <a:rPr lang="zh-CN" altLang="zh-CN" sz="2400" dirty="0" smtClean="0">
                <a:ea typeface="宋体" pitchFamily="2" charset="-122"/>
              </a:rPr>
              <a:t>。</a:t>
            </a:r>
            <a:endParaRPr lang="en-US" altLang="zh-CN" sz="2400" dirty="0" smtClean="0">
              <a:ea typeface="宋体" pitchFamily="2" charset="-122"/>
            </a:endParaRPr>
          </a:p>
          <a:p>
            <a:pPr marL="57150" lvl="1" indent="-342900">
              <a:spcBef>
                <a:spcPts val="1200"/>
              </a:spcBef>
              <a:buFont typeface="Wingdings" pitchFamily="2" charset="2"/>
              <a:buChar char="l"/>
            </a:pPr>
            <a:r>
              <a:rPr lang="zh-CN" altLang="en-US" dirty="0">
                <a:latin typeface="宋体" panose="02010600030101010101" pitchFamily="2" charset="-122"/>
                <a:ea typeface="宋体" panose="02010600030101010101" pitchFamily="2" charset="-122"/>
                <a:cs typeface="Arial Unicode MS" pitchFamily="34" charset="-122"/>
              </a:rPr>
              <a:t>一般主动发起通信的应用程序属</a:t>
            </a:r>
            <a:r>
              <a:rPr lang="zh-CN" altLang="en-US" b="1" dirty="0">
                <a:solidFill>
                  <a:srgbClr val="C00000"/>
                </a:solidFill>
                <a:latin typeface="宋体" panose="02010600030101010101" pitchFamily="2" charset="-122"/>
                <a:ea typeface="宋体" panose="02010600030101010101" pitchFamily="2" charset="-122"/>
                <a:cs typeface="Arial Unicode MS" pitchFamily="34" charset="-122"/>
              </a:rPr>
              <a:t>客户端</a:t>
            </a:r>
            <a:r>
              <a:rPr lang="zh-CN" altLang="en-US" dirty="0">
                <a:latin typeface="宋体" panose="02010600030101010101" pitchFamily="2" charset="-122"/>
                <a:ea typeface="宋体" panose="02010600030101010101" pitchFamily="2" charset="-122"/>
                <a:cs typeface="Arial Unicode MS" pitchFamily="34" charset="-122"/>
              </a:rPr>
              <a:t>，等待</a:t>
            </a:r>
            <a:r>
              <a:rPr lang="zh-CN" altLang="en-US" dirty="0" smtClean="0">
                <a:latin typeface="宋体" panose="02010600030101010101" pitchFamily="2" charset="-122"/>
                <a:ea typeface="宋体" panose="02010600030101010101" pitchFamily="2" charset="-122"/>
                <a:cs typeface="Arial Unicode MS" pitchFamily="34" charset="-122"/>
              </a:rPr>
              <a:t>通信请求的  </a:t>
            </a:r>
            <a:r>
              <a:rPr lang="en-US" altLang="zh-CN" dirty="0" smtClean="0">
                <a:latin typeface="宋体" panose="02010600030101010101" pitchFamily="2" charset="-122"/>
                <a:ea typeface="宋体" panose="02010600030101010101" pitchFamily="2" charset="-122"/>
                <a:cs typeface="Arial Unicode MS" pitchFamily="34" charset="-122"/>
              </a:rPr>
              <a:t>       </a:t>
            </a:r>
          </a:p>
          <a:p>
            <a:pPr marL="0" lvl="1" indent="0">
              <a:spcBef>
                <a:spcPts val="1200"/>
              </a:spcBef>
              <a:buNone/>
            </a:pPr>
            <a:r>
              <a:rPr lang="en-US" altLang="zh-CN" dirty="0">
                <a:latin typeface="宋体" panose="02010600030101010101" pitchFamily="2" charset="-122"/>
                <a:ea typeface="宋体" panose="02010600030101010101" pitchFamily="2" charset="-122"/>
                <a:cs typeface="Arial Unicode MS" pitchFamily="34" charset="-122"/>
              </a:rPr>
              <a:t> </a:t>
            </a:r>
            <a:r>
              <a:rPr lang="en-US" altLang="zh-CN" dirty="0" smtClean="0">
                <a:latin typeface="宋体" panose="02010600030101010101" pitchFamily="2" charset="-122"/>
                <a:ea typeface="宋体" panose="02010600030101010101" pitchFamily="2" charset="-122"/>
                <a:cs typeface="Arial Unicode MS" pitchFamily="34" charset="-122"/>
              </a:rPr>
              <a:t> </a:t>
            </a:r>
            <a:r>
              <a:rPr lang="zh-CN" altLang="en-US" dirty="0" smtClean="0">
                <a:latin typeface="宋体" panose="02010600030101010101" pitchFamily="2" charset="-122"/>
                <a:ea typeface="宋体" panose="02010600030101010101" pitchFamily="2" charset="-122"/>
                <a:cs typeface="Arial Unicode MS" pitchFamily="34" charset="-122"/>
              </a:rPr>
              <a:t>为</a:t>
            </a:r>
            <a:r>
              <a:rPr lang="zh-CN" altLang="en-US" b="1" dirty="0">
                <a:solidFill>
                  <a:srgbClr val="C00000"/>
                </a:solidFill>
                <a:latin typeface="宋体" panose="02010600030101010101" pitchFamily="2" charset="-122"/>
                <a:ea typeface="宋体" panose="02010600030101010101" pitchFamily="2" charset="-122"/>
                <a:cs typeface="Arial Unicode MS" pitchFamily="34" charset="-122"/>
              </a:rPr>
              <a:t>服务</a:t>
            </a:r>
            <a:r>
              <a:rPr lang="zh-CN" altLang="en-US" b="1" dirty="0" smtClean="0">
                <a:solidFill>
                  <a:srgbClr val="C00000"/>
                </a:solidFill>
                <a:latin typeface="宋体" panose="02010600030101010101" pitchFamily="2" charset="-122"/>
                <a:ea typeface="宋体" panose="02010600030101010101" pitchFamily="2" charset="-122"/>
                <a:cs typeface="Arial Unicode MS" pitchFamily="34" charset="-122"/>
              </a:rPr>
              <a:t>端</a:t>
            </a:r>
            <a:endParaRPr lang="zh-CN" altLang="en-US" b="1" dirty="0">
              <a:solidFill>
                <a:srgbClr val="C00000"/>
              </a:solidFill>
              <a:latin typeface="宋体" panose="02010600030101010101" pitchFamily="2" charset="-122"/>
              <a:ea typeface="宋体" panose="02010600030101010101" pitchFamily="2" charset="-122"/>
              <a:cs typeface="Arial Unicode MS" pitchFamily="34" charset="-122"/>
            </a:endParaRPr>
          </a:p>
        </p:txBody>
      </p:sp>
      <p:sp>
        <p:nvSpPr>
          <p:cNvPr id="4" name="标题 1"/>
          <p:cNvSpPr txBox="1">
            <a:spLocks/>
          </p:cNvSpPr>
          <p:nvPr/>
        </p:nvSpPr>
        <p:spPr>
          <a:xfrm>
            <a:off x="2987824" y="687558"/>
            <a:ext cx="3528392"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sz="4000" b="1" dirty="0" smtClean="0">
                <a:latin typeface="+mn-lt"/>
                <a:ea typeface="宋体" pitchFamily="2" charset="-122"/>
              </a:rPr>
              <a:t>Socket</a:t>
            </a:r>
            <a:endParaRPr lang="zh-CN" altLang="en-US" sz="4000" b="1" dirty="0">
              <a:latin typeface="+mn-lt"/>
              <a:ea typeface="宋体" pitchFamily="2" charset="-122"/>
            </a:endParaRPr>
          </a:p>
        </p:txBody>
      </p:sp>
    </p:spTree>
    <p:extLst>
      <p:ext uri="{BB962C8B-B14F-4D97-AF65-F5344CB8AC3E}">
        <p14:creationId xmlns:p14="http://schemas.microsoft.com/office/powerpoint/2010/main" xmlns="" val="37515249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Box 2"/>
          <p:cNvSpPr txBox="1">
            <a:spLocks noChangeArrowheads="1"/>
          </p:cNvSpPr>
          <p:nvPr/>
        </p:nvSpPr>
        <p:spPr bwMode="auto">
          <a:xfrm>
            <a:off x="395536" y="1556792"/>
            <a:ext cx="8280920" cy="11387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indent="4445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342900" indent="-342900">
              <a:buFont typeface="Wingdings" pitchFamily="2" charset="2"/>
              <a:buChar char="l"/>
            </a:pPr>
            <a:r>
              <a:rPr kumimoji="0" lang="en-US" altLang="zh-CN" dirty="0" smtClean="0">
                <a:latin typeface="+mn-lt"/>
                <a:cs typeface="Arial Unicode MS" pitchFamily="34" charset="-122"/>
              </a:rPr>
              <a:t>Java</a:t>
            </a:r>
            <a:r>
              <a:rPr kumimoji="0" lang="zh-CN" altLang="en-US" dirty="0">
                <a:latin typeface="+mn-lt"/>
                <a:cs typeface="Arial Unicode MS" pitchFamily="34" charset="-122"/>
              </a:rPr>
              <a:t>语言的基于套接字编程分为</a:t>
            </a:r>
            <a:r>
              <a:rPr kumimoji="0" lang="zh-CN" altLang="en-US" dirty="0" smtClean="0">
                <a:latin typeface="+mn-lt"/>
                <a:cs typeface="Arial Unicode MS" pitchFamily="34" charset="-122"/>
              </a:rPr>
              <a:t>服务端编程</a:t>
            </a:r>
            <a:r>
              <a:rPr kumimoji="0" lang="zh-CN" altLang="en-US" dirty="0">
                <a:latin typeface="+mn-lt"/>
                <a:cs typeface="Arial Unicode MS" pitchFamily="34" charset="-122"/>
              </a:rPr>
              <a:t>和客户端编程，其通信模型如</a:t>
            </a:r>
            <a:r>
              <a:rPr kumimoji="0" lang="zh-CN" altLang="en-US" dirty="0" smtClean="0">
                <a:latin typeface="+mn-lt"/>
                <a:cs typeface="Arial Unicode MS" pitchFamily="34" charset="-122"/>
              </a:rPr>
              <a:t>图所示：</a:t>
            </a:r>
            <a:endParaRPr kumimoji="0" lang="zh-CN" altLang="en-US" dirty="0">
              <a:latin typeface="+mn-lt"/>
              <a:cs typeface="Arial Unicode MS" pitchFamily="34" charset="-122"/>
            </a:endParaRPr>
          </a:p>
          <a:p>
            <a:pPr marL="285750" indent="-285750">
              <a:buFont typeface="Arial" pitchFamily="34" charset="0"/>
              <a:buChar char="•"/>
            </a:pPr>
            <a:endParaRPr kumimoji="0" lang="zh-CN" altLang="en-US" sz="2000" dirty="0">
              <a:latin typeface="+mn-lt"/>
              <a:cs typeface="Arial Unicode MS" pitchFamily="34" charset="-122"/>
            </a:endParaRPr>
          </a:p>
        </p:txBody>
      </p:sp>
      <p:sp>
        <p:nvSpPr>
          <p:cNvPr id="44036" name="Rectangle 2"/>
          <p:cNvSpPr>
            <a:spLocks noChangeArrowheads="1"/>
          </p:cNvSpPr>
          <p:nvPr/>
        </p:nvSpPr>
        <p:spPr bwMode="auto">
          <a:xfrm>
            <a:off x="0" y="43934"/>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zh-CN" altLang="en-US">
              <a:ea typeface="宋体" pitchFamily="2" charset="-122"/>
            </a:endParaRPr>
          </a:p>
        </p:txBody>
      </p:sp>
      <p:pic>
        <p:nvPicPr>
          <p:cNvPr id="44037" name="Picture 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9790" y="2420888"/>
            <a:ext cx="9008714" cy="38358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4038" name="Rectangle 3"/>
          <p:cNvSpPr>
            <a:spLocks noChangeArrowheads="1"/>
          </p:cNvSpPr>
          <p:nvPr/>
        </p:nvSpPr>
        <p:spPr bwMode="auto">
          <a:xfrm>
            <a:off x="3372120" y="6293931"/>
            <a:ext cx="232775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r>
              <a:rPr lang="zh-CN" altLang="en-US" b="1" dirty="0" smtClean="0">
                <a:ea typeface="宋体" pitchFamily="2" charset="-122"/>
                <a:cs typeface="Times New Roman" pitchFamily="18" charset="0"/>
              </a:rPr>
              <a:t>基于</a:t>
            </a:r>
            <a:r>
              <a:rPr lang="en-US" altLang="zh-CN" b="1" dirty="0">
                <a:ea typeface="宋体" pitchFamily="2" charset="-122"/>
                <a:cs typeface="Times New Roman" pitchFamily="18" charset="0"/>
              </a:rPr>
              <a:t>TCP</a:t>
            </a:r>
            <a:r>
              <a:rPr lang="zh-CN" altLang="en-US" b="1" dirty="0">
                <a:ea typeface="宋体" pitchFamily="2" charset="-122"/>
                <a:cs typeface="Times New Roman" pitchFamily="18" charset="0"/>
              </a:rPr>
              <a:t>的</a:t>
            </a:r>
            <a:r>
              <a:rPr lang="en-US" altLang="zh-CN" b="1" dirty="0">
                <a:ea typeface="宋体" pitchFamily="2" charset="-122"/>
                <a:cs typeface="Times New Roman" pitchFamily="18" charset="0"/>
              </a:rPr>
              <a:t>Socket</a:t>
            </a:r>
            <a:r>
              <a:rPr lang="zh-CN" altLang="en-US" b="1" dirty="0">
                <a:ea typeface="宋体" pitchFamily="2" charset="-122"/>
                <a:cs typeface="Times New Roman" pitchFamily="18" charset="0"/>
              </a:rPr>
              <a:t>通信</a:t>
            </a:r>
            <a:endParaRPr lang="zh-CN" altLang="en-US" dirty="0">
              <a:ea typeface="宋体" pitchFamily="2" charset="-122"/>
            </a:endParaRPr>
          </a:p>
        </p:txBody>
      </p:sp>
      <p:sp>
        <p:nvSpPr>
          <p:cNvPr id="7" name="标题 1"/>
          <p:cNvSpPr txBox="1">
            <a:spLocks/>
          </p:cNvSpPr>
          <p:nvPr/>
        </p:nvSpPr>
        <p:spPr>
          <a:xfrm>
            <a:off x="1979712" y="620688"/>
            <a:ext cx="5472608" cy="103003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sz="4000" b="1" smtClean="0">
                <a:latin typeface="+mn-lt"/>
                <a:ea typeface="宋体" pitchFamily="2" charset="-122"/>
              </a:rPr>
              <a:t>基于</a:t>
            </a:r>
            <a:r>
              <a:rPr lang="en-US" altLang="zh-CN" sz="4000" b="1" smtClean="0">
                <a:latin typeface="+mn-lt"/>
                <a:ea typeface="宋体" pitchFamily="2" charset="-122"/>
              </a:rPr>
              <a:t>Socket</a:t>
            </a:r>
            <a:r>
              <a:rPr lang="zh-CN" altLang="en-US" sz="4000" b="1" smtClean="0">
                <a:latin typeface="+mn-lt"/>
                <a:ea typeface="宋体" pitchFamily="2" charset="-122"/>
              </a:rPr>
              <a:t>的</a:t>
            </a:r>
            <a:r>
              <a:rPr lang="en-US" altLang="zh-CN" sz="4000" b="1" smtClean="0">
                <a:latin typeface="+mn-lt"/>
                <a:ea typeface="宋体" pitchFamily="2" charset="-122"/>
              </a:rPr>
              <a:t>TCP</a:t>
            </a:r>
            <a:r>
              <a:rPr lang="zh-CN" altLang="en-US" sz="4000" b="1" smtClean="0">
                <a:latin typeface="+mn-lt"/>
                <a:ea typeface="宋体" pitchFamily="2" charset="-122"/>
              </a:rPr>
              <a:t>编程</a:t>
            </a:r>
            <a:endParaRPr lang="zh-CN" altLang="en-US" sz="4000" b="1" dirty="0">
              <a:latin typeface="+mn-lt"/>
              <a:ea typeface="宋体" pitchFamily="2" charset="-122"/>
            </a:endParaRPr>
          </a:p>
        </p:txBody>
      </p:sp>
    </p:spTree>
    <p:extLst>
      <p:ext uri="{BB962C8B-B14F-4D97-AF65-F5344CB8AC3E}">
        <p14:creationId xmlns:p14="http://schemas.microsoft.com/office/powerpoint/2010/main" xmlns="" val="224668429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idx="4294967295"/>
          </p:nvPr>
        </p:nvSpPr>
        <p:spPr>
          <a:xfrm>
            <a:off x="1547664" y="620688"/>
            <a:ext cx="6280869" cy="1030040"/>
          </a:xfrm>
        </p:spPr>
        <p:txBody>
          <a:bodyPr anchor="ctr">
            <a:normAutofit/>
          </a:bodyPr>
          <a:lstStyle/>
          <a:p>
            <a:r>
              <a:rPr lang="en-US" altLang="zh-CN" sz="4000" b="1" dirty="0">
                <a:latin typeface="+mn-lt"/>
                <a:ea typeface="宋体" pitchFamily="2" charset="-122"/>
                <a:cs typeface="Arial Unicode MS" pitchFamily="34" charset="-122"/>
              </a:rPr>
              <a:t>Socket</a:t>
            </a:r>
            <a:r>
              <a:rPr lang="zh-CN" altLang="en-US" sz="4000" b="1" dirty="0">
                <a:latin typeface="+mn-lt"/>
                <a:ea typeface="宋体" pitchFamily="2" charset="-122"/>
                <a:cs typeface="Arial Unicode MS" pitchFamily="34" charset="-122"/>
              </a:rPr>
              <a:t>类的常用方法</a:t>
            </a:r>
          </a:p>
        </p:txBody>
      </p:sp>
      <p:graphicFrame>
        <p:nvGraphicFramePr>
          <p:cNvPr id="47136" name="Group 32"/>
          <p:cNvGraphicFramePr>
            <a:graphicFrameLocks noGrp="1"/>
          </p:cNvGraphicFramePr>
          <p:nvPr>
            <p:extLst>
              <p:ext uri="{D42A27DB-BD31-4B8C-83A1-F6EECF244321}">
                <p14:modId xmlns:p14="http://schemas.microsoft.com/office/powerpoint/2010/main" xmlns="" val="2315408588"/>
              </p:ext>
            </p:extLst>
          </p:nvPr>
        </p:nvGraphicFramePr>
        <p:xfrm>
          <a:off x="251520" y="1844824"/>
          <a:ext cx="8640960" cy="4638288"/>
        </p:xfrm>
        <a:graphic>
          <a:graphicData uri="http://schemas.openxmlformats.org/drawingml/2006/table">
            <a:tbl>
              <a:tblPr/>
              <a:tblGrid>
                <a:gridCol w="3312368"/>
                <a:gridCol w="5328592"/>
              </a:tblGrid>
              <a:tr h="43204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chemeClr val="tx1"/>
                          </a:solidFill>
                          <a:effectLst/>
                          <a:latin typeface="+mn-lt"/>
                          <a:ea typeface="宋体" pitchFamily="2" charset="-122"/>
                          <a:cs typeface="Arial Unicode MS" pitchFamily="34" charset="-122"/>
                        </a:rPr>
                        <a:t>方法</a:t>
                      </a:r>
                    </a:p>
                  </a:txBody>
                  <a:tcPr marL="68580" marR="68580" marT="0" marB="0"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chemeClr val="tx1"/>
                          </a:solidFill>
                          <a:effectLst/>
                          <a:latin typeface="+mn-lt"/>
                          <a:ea typeface="宋体" pitchFamily="2" charset="-122"/>
                          <a:cs typeface="Arial Unicode MS" pitchFamily="34" charset="-122"/>
                        </a:rPr>
                        <a:t>功能</a:t>
                      </a:r>
                    </a:p>
                  </a:txBody>
                  <a:tcPr marL="68580" marR="68580" marT="0" marB="0"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r>
              <a:tr h="3968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InetAddress getLocalAddress()</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返回对方</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中的</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IP</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的</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InetAddress</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对象</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zh-CN" sz="2000" b="0" i="0" u="none" strike="noStrike" cap="none" normalizeH="0" baseline="0" smtClean="0">
                          <a:ln>
                            <a:noFill/>
                          </a:ln>
                          <a:solidFill>
                            <a:schemeClr val="tx1"/>
                          </a:solidFill>
                          <a:effectLst/>
                          <a:latin typeface="+mn-lt"/>
                          <a:ea typeface="宋体" pitchFamily="2" charset="-122"/>
                          <a:cs typeface="Arial Unicode MS" pitchFamily="34" charset="-122"/>
                        </a:rPr>
                        <a:t>int getLocalPort()</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mn-lt"/>
                          <a:ea typeface="宋体" pitchFamily="2" charset="-122"/>
                          <a:cs typeface="Arial Unicode MS" pitchFamily="34" charset="-122"/>
                        </a:rPr>
                        <a:t>返回本地</a:t>
                      </a:r>
                      <a:r>
                        <a:rPr kumimoji="0" lang="zh-CN" altLang="zh-CN" sz="2400" b="0" i="0" u="none" strike="noStrike" cap="none" normalizeH="0" baseline="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smtClean="0">
                          <a:ln>
                            <a:noFill/>
                          </a:ln>
                          <a:solidFill>
                            <a:schemeClr val="tx1"/>
                          </a:solidFill>
                          <a:effectLst/>
                          <a:latin typeface="+mn-lt"/>
                          <a:ea typeface="宋体" pitchFamily="2" charset="-122"/>
                          <a:cs typeface="Arial Unicode MS" pitchFamily="34" charset="-122"/>
                        </a:rPr>
                        <a:t>中的端口号</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zh-CN" sz="2000" b="0" i="0" u="none" strike="noStrike" cap="none" normalizeH="0" baseline="0" smtClean="0">
                          <a:ln>
                            <a:noFill/>
                          </a:ln>
                          <a:solidFill>
                            <a:schemeClr val="tx1"/>
                          </a:solidFill>
                          <a:effectLst/>
                          <a:latin typeface="+mn-lt"/>
                          <a:ea typeface="宋体" pitchFamily="2" charset="-122"/>
                          <a:cs typeface="Arial Unicode MS" pitchFamily="34" charset="-122"/>
                        </a:rPr>
                        <a:t>InetAddress getInetAddress()</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mn-lt"/>
                          <a:ea typeface="宋体" pitchFamily="2" charset="-122"/>
                          <a:cs typeface="Arial Unicode MS" pitchFamily="34" charset="-122"/>
                        </a:rPr>
                        <a:t>返回对方</a:t>
                      </a:r>
                      <a:r>
                        <a:rPr kumimoji="0" lang="zh-CN" altLang="zh-CN" sz="2400" b="0" i="0" u="none" strike="noStrike" cap="none" normalizeH="0" baseline="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smtClean="0">
                          <a:ln>
                            <a:noFill/>
                          </a:ln>
                          <a:solidFill>
                            <a:schemeClr val="tx1"/>
                          </a:solidFill>
                          <a:effectLst/>
                          <a:latin typeface="+mn-lt"/>
                          <a:ea typeface="宋体" pitchFamily="2" charset="-122"/>
                          <a:cs typeface="Arial Unicode MS" pitchFamily="34" charset="-122"/>
                        </a:rPr>
                        <a:t>中</a:t>
                      </a:r>
                      <a:r>
                        <a:rPr kumimoji="0" lang="zh-CN" altLang="zh-CN" sz="2400" b="0" i="0" u="none" strike="noStrike" cap="none" normalizeH="0" baseline="0" smtClean="0">
                          <a:ln>
                            <a:noFill/>
                          </a:ln>
                          <a:solidFill>
                            <a:schemeClr val="tx1"/>
                          </a:solidFill>
                          <a:effectLst/>
                          <a:latin typeface="+mn-lt"/>
                          <a:ea typeface="宋体" pitchFamily="2" charset="-122"/>
                          <a:cs typeface="Arial Unicode MS" pitchFamily="34" charset="-122"/>
                        </a:rPr>
                        <a:t>IP</a:t>
                      </a:r>
                      <a:r>
                        <a:rPr kumimoji="0" lang="zh-CN" altLang="en-US" sz="2400" b="0" i="0" u="none" strike="noStrike" cap="none" normalizeH="0" baseline="0" smtClean="0">
                          <a:ln>
                            <a:noFill/>
                          </a:ln>
                          <a:solidFill>
                            <a:schemeClr val="tx1"/>
                          </a:solidFill>
                          <a:effectLst/>
                          <a:latin typeface="+mn-lt"/>
                          <a:ea typeface="宋体" pitchFamily="2" charset="-122"/>
                          <a:cs typeface="Arial Unicode MS" pitchFamily="34" charset="-122"/>
                        </a:rPr>
                        <a:t>地址</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mn-lt"/>
                          <a:ea typeface="宋体" pitchFamily="2" charset="-122"/>
                          <a:cs typeface="Arial Unicode MS" pitchFamily="34" charset="-122"/>
                        </a:rPr>
                        <a:t>int getPort()</a:t>
                      </a:r>
                      <a:endParaRPr kumimoji="0" lang="zh-CN" altLang="zh-CN" sz="2000" b="0" i="0" u="none" strike="noStrike" cap="none" normalizeH="0" baseline="0" smtClean="0">
                        <a:ln>
                          <a:noFill/>
                        </a:ln>
                        <a:solidFill>
                          <a:schemeClr val="tx1"/>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返回对方</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中的端口号</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mn-lt"/>
                          <a:ea typeface="宋体" pitchFamily="2" charset="-122"/>
                          <a:cs typeface="Arial Unicode MS" pitchFamily="34" charset="-122"/>
                        </a:rPr>
                        <a:t>void close() throws IOException</a:t>
                      </a:r>
                      <a:endParaRPr kumimoji="0" lang="zh-CN" altLang="zh-CN" sz="2000" b="0" i="0" u="none" strike="noStrike" cap="none" normalizeH="0" baseline="0" smtClean="0">
                        <a:ln>
                          <a:noFill/>
                        </a:ln>
                        <a:solidFill>
                          <a:schemeClr val="tx1"/>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关闭</a:t>
                      </a:r>
                      <a:r>
                        <a:rPr kumimoji="0" lang="en-US"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，不可在以后的网络连接中使用，除非创建新的套接字</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err="1" smtClean="0">
                          <a:ln>
                            <a:noFill/>
                          </a:ln>
                          <a:solidFill>
                            <a:srgbClr val="FF0000"/>
                          </a:solidFill>
                          <a:effectLst/>
                          <a:latin typeface="+mn-lt"/>
                          <a:ea typeface="宋体" pitchFamily="2" charset="-122"/>
                          <a:cs typeface="Arial Unicode MS" pitchFamily="34" charset="-122"/>
                        </a:rPr>
                        <a:t>InputStream</a:t>
                      </a:r>
                      <a:r>
                        <a:rPr kumimoji="0" lang="en-US" altLang="zh-CN" sz="2000" b="0" i="0" u="none" strike="noStrike" cap="none" normalizeH="0" baseline="0" dirty="0" smtClean="0">
                          <a:ln>
                            <a:noFill/>
                          </a:ln>
                          <a:solidFill>
                            <a:srgbClr val="FF0000"/>
                          </a:solidFill>
                          <a:effectLst/>
                          <a:latin typeface="+mn-lt"/>
                          <a:ea typeface="宋体" pitchFamily="2" charset="-122"/>
                          <a:cs typeface="Arial Unicode MS" pitchFamily="34" charset="-122"/>
                        </a:rPr>
                        <a:t> </a:t>
                      </a:r>
                      <a:r>
                        <a:rPr kumimoji="0" lang="en-US" altLang="zh-CN" sz="2000" b="0" i="0" u="none" strike="noStrike" cap="none" normalizeH="0" baseline="0" dirty="0" err="1" smtClean="0">
                          <a:ln>
                            <a:noFill/>
                          </a:ln>
                          <a:solidFill>
                            <a:srgbClr val="FF0000"/>
                          </a:solidFill>
                          <a:effectLst/>
                          <a:latin typeface="+mn-lt"/>
                          <a:ea typeface="宋体" pitchFamily="2" charset="-122"/>
                          <a:cs typeface="Arial Unicode MS" pitchFamily="34" charset="-122"/>
                        </a:rPr>
                        <a:t>getInputStream</a:t>
                      </a:r>
                      <a:r>
                        <a:rPr kumimoji="0" lang="en-US" altLang="zh-CN" sz="2000" b="0" i="0" u="none" strike="noStrike" cap="none" normalizeH="0" baseline="0" dirty="0" smtClean="0">
                          <a:ln>
                            <a:noFill/>
                          </a:ln>
                          <a:solidFill>
                            <a:srgbClr val="FF0000"/>
                          </a:solidFill>
                          <a:effectLst/>
                          <a:latin typeface="+mn-lt"/>
                          <a:ea typeface="宋体" pitchFamily="2" charset="-122"/>
                          <a:cs typeface="Arial Unicode MS" pitchFamily="34" charset="-122"/>
                        </a:rPr>
                        <a:t>()                  throws </a:t>
                      </a:r>
                      <a:r>
                        <a:rPr kumimoji="0" lang="en-US" altLang="zh-CN" sz="2000" b="0" i="0" u="none" strike="noStrike" cap="none" normalizeH="0" baseline="0" dirty="0" err="1" smtClean="0">
                          <a:ln>
                            <a:noFill/>
                          </a:ln>
                          <a:solidFill>
                            <a:srgbClr val="FF0000"/>
                          </a:solidFill>
                          <a:effectLst/>
                          <a:latin typeface="+mn-lt"/>
                          <a:ea typeface="宋体" pitchFamily="2" charset="-122"/>
                          <a:cs typeface="Arial Unicode MS" pitchFamily="34" charset="-122"/>
                        </a:rPr>
                        <a:t>IOException</a:t>
                      </a:r>
                      <a:endParaRPr kumimoji="0" lang="zh-CN" altLang="zh-CN" sz="2000" b="0" i="0" u="none" strike="noStrike" cap="none" normalizeH="0" baseline="0" dirty="0" smtClean="0">
                        <a:ln>
                          <a:noFill/>
                        </a:ln>
                        <a:solidFill>
                          <a:srgbClr val="FF0000"/>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获取与</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相关联的字节输入流，用于从</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中读数据。</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err="1" smtClean="0">
                          <a:ln>
                            <a:noFill/>
                          </a:ln>
                          <a:solidFill>
                            <a:srgbClr val="FF0000"/>
                          </a:solidFill>
                          <a:effectLst/>
                          <a:latin typeface="+mn-lt"/>
                          <a:ea typeface="宋体" pitchFamily="2" charset="-122"/>
                          <a:cs typeface="Arial Unicode MS" pitchFamily="34" charset="-122"/>
                        </a:rPr>
                        <a:t>OutputStream</a:t>
                      </a:r>
                      <a:r>
                        <a:rPr kumimoji="0" lang="en-US" altLang="zh-CN" sz="2000" b="0" i="0" u="none" strike="noStrike" cap="none" normalizeH="0" baseline="0" dirty="0" smtClean="0">
                          <a:ln>
                            <a:noFill/>
                          </a:ln>
                          <a:solidFill>
                            <a:srgbClr val="FF0000"/>
                          </a:solidFill>
                          <a:effectLst/>
                          <a:latin typeface="+mn-lt"/>
                          <a:ea typeface="宋体" pitchFamily="2" charset="-122"/>
                          <a:cs typeface="Arial Unicode MS" pitchFamily="34" charset="-122"/>
                        </a:rPr>
                        <a:t> </a:t>
                      </a:r>
                      <a:r>
                        <a:rPr kumimoji="0" lang="en-US" altLang="zh-CN" sz="2000" b="0" i="0" u="none" strike="noStrike" cap="none" normalizeH="0" baseline="0" dirty="0" err="1" smtClean="0">
                          <a:ln>
                            <a:noFill/>
                          </a:ln>
                          <a:solidFill>
                            <a:srgbClr val="FF0000"/>
                          </a:solidFill>
                          <a:effectLst/>
                          <a:latin typeface="+mn-lt"/>
                          <a:ea typeface="宋体" pitchFamily="2" charset="-122"/>
                          <a:cs typeface="Arial Unicode MS" pitchFamily="34" charset="-122"/>
                        </a:rPr>
                        <a:t>getOutputStream</a:t>
                      </a:r>
                      <a:r>
                        <a:rPr kumimoji="0" lang="en-US" altLang="zh-CN" sz="2000" b="0" i="0" u="none" strike="noStrike" cap="none" normalizeH="0" baseline="0" dirty="0" smtClean="0">
                          <a:ln>
                            <a:noFill/>
                          </a:ln>
                          <a:solidFill>
                            <a:srgbClr val="FF0000"/>
                          </a:solidFill>
                          <a:effectLst/>
                          <a:latin typeface="+mn-lt"/>
                          <a:ea typeface="宋体" pitchFamily="2" charset="-122"/>
                          <a:cs typeface="Arial Unicode MS" pitchFamily="34" charset="-122"/>
                        </a:rPr>
                        <a:t>()                              throws </a:t>
                      </a:r>
                      <a:r>
                        <a:rPr kumimoji="0" lang="en-US" altLang="zh-CN" sz="2000" b="0" i="0" u="none" strike="noStrike" cap="none" normalizeH="0" baseline="0" dirty="0" err="1" smtClean="0">
                          <a:ln>
                            <a:noFill/>
                          </a:ln>
                          <a:solidFill>
                            <a:srgbClr val="FF0000"/>
                          </a:solidFill>
                          <a:effectLst/>
                          <a:latin typeface="+mn-lt"/>
                          <a:ea typeface="宋体" pitchFamily="2" charset="-122"/>
                          <a:cs typeface="Arial Unicode MS" pitchFamily="34" charset="-122"/>
                        </a:rPr>
                        <a:t>IOException</a:t>
                      </a:r>
                      <a:endParaRPr kumimoji="0" lang="zh-CN" altLang="zh-CN" sz="2000" b="0" i="0" u="none" strike="noStrike" cap="none" normalizeH="0" baseline="0" dirty="0" smtClean="0">
                        <a:ln>
                          <a:noFill/>
                        </a:ln>
                        <a:solidFill>
                          <a:srgbClr val="FF0000"/>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获取与</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相关联的字节输出流，用于向</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中写数据。</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30604571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idx="4294967295"/>
          </p:nvPr>
        </p:nvSpPr>
        <p:spPr>
          <a:xfrm>
            <a:off x="1331640" y="692696"/>
            <a:ext cx="6768355" cy="792088"/>
          </a:xfrm>
        </p:spPr>
        <p:txBody>
          <a:bodyPr anchor="ctr">
            <a:normAutofit/>
          </a:bodyPr>
          <a:lstStyle/>
          <a:p>
            <a:r>
              <a:rPr lang="en-US" altLang="zh-CN" sz="4000" b="1" dirty="0" err="1">
                <a:latin typeface="+mn-lt"/>
                <a:ea typeface="宋体" pitchFamily="2" charset="-122"/>
                <a:cs typeface="Arial Unicode MS" pitchFamily="34" charset="-122"/>
              </a:rPr>
              <a:t>ServerSocket</a:t>
            </a:r>
            <a:r>
              <a:rPr lang="zh-CN" altLang="en-US" sz="4000" b="1" dirty="0">
                <a:latin typeface="+mn-lt"/>
                <a:ea typeface="宋体" pitchFamily="2" charset="-122"/>
                <a:cs typeface="Arial Unicode MS" pitchFamily="34" charset="-122"/>
              </a:rPr>
              <a:t>类的常用方法</a:t>
            </a:r>
            <a:endParaRPr lang="zh-CN" altLang="en-US" sz="4800" b="1" dirty="0">
              <a:latin typeface="+mn-lt"/>
              <a:ea typeface="宋体" pitchFamily="2" charset="-122"/>
              <a:cs typeface="Arial Unicode MS" pitchFamily="34" charset="-122"/>
            </a:endParaRPr>
          </a:p>
        </p:txBody>
      </p:sp>
      <p:graphicFrame>
        <p:nvGraphicFramePr>
          <p:cNvPr id="49181" name="Group 29"/>
          <p:cNvGraphicFramePr>
            <a:graphicFrameLocks noGrp="1"/>
          </p:cNvGraphicFramePr>
          <p:nvPr>
            <p:extLst>
              <p:ext uri="{D42A27DB-BD31-4B8C-83A1-F6EECF244321}">
                <p14:modId xmlns:p14="http://schemas.microsoft.com/office/powerpoint/2010/main" xmlns="" val="3616245825"/>
              </p:ext>
            </p:extLst>
          </p:nvPr>
        </p:nvGraphicFramePr>
        <p:xfrm>
          <a:off x="539552" y="1772816"/>
          <a:ext cx="7992888" cy="4685562"/>
        </p:xfrm>
        <a:graphic>
          <a:graphicData uri="http://schemas.openxmlformats.org/drawingml/2006/table">
            <a:tbl>
              <a:tblPr/>
              <a:tblGrid>
                <a:gridCol w="3240360"/>
                <a:gridCol w="4752528"/>
              </a:tblGrid>
              <a:tr h="210397">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方  法</a:t>
                      </a:r>
                    </a:p>
                  </a:txBody>
                  <a:tcPr marL="68580" marR="68580" marT="0" marB="0" anchor="ctr"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功  能</a:t>
                      </a:r>
                    </a:p>
                  </a:txBody>
                  <a:tcPr marL="68580" marR="68580" marT="0" marB="0" anchor="ctr"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r>
              <a:tr h="630096">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mn-lt"/>
                          <a:ea typeface="宋体" pitchFamily="2" charset="-122"/>
                          <a:cs typeface="Arial Unicode MS" pitchFamily="34" charset="-122"/>
                        </a:rPr>
                        <a:t>Socket accept() throws IOException </a:t>
                      </a:r>
                      <a:endParaRPr kumimoji="0" lang="zh-CN" altLang="zh-CN" sz="1800" b="0" i="0" u="none" strike="noStrike" cap="none" normalizeH="0" baseline="0" smtClean="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等待客户端的连接请求，返回与该客户端进行通信用的</a:t>
                      </a: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对象</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7935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void </a:t>
                      </a: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setSoTimeout</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a:t>
                      </a: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int</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 timeout)               throws </a:t>
                      </a: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SocketException</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 </a:t>
                      </a:r>
                      <a:endParaRPr kumimoji="0" lang="zh-CN" altLang="zh-CN" sz="1800" b="0" i="0" u="none" strike="noStrike" cap="none" normalizeH="0" baseline="0" dirty="0" smtClean="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设置</a:t>
                      </a:r>
                      <a:r>
                        <a:rPr kumimoji="0" lang="en-US"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方法等待连接的时间为</a:t>
                      </a:r>
                      <a:r>
                        <a:rPr kumimoji="0" lang="en-US"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timeout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毫秒。若时间已到，还没有客户端连接，则抛出</a:t>
                      </a:r>
                      <a:r>
                        <a:rPr kumimoji="0" lang="en-US" altLang="zh-CN" sz="2000" b="0" i="0" u="none" strike="noStrike" cap="none" normalizeH="0" baseline="0" dirty="0" err="1" smtClean="0">
                          <a:ln>
                            <a:noFill/>
                          </a:ln>
                          <a:solidFill>
                            <a:schemeClr val="tx1"/>
                          </a:solidFill>
                          <a:effectLst/>
                          <a:latin typeface="+mn-lt"/>
                          <a:ea typeface="宋体" pitchFamily="2" charset="-122"/>
                          <a:cs typeface="Arial Unicode MS" pitchFamily="34" charset="-122"/>
                        </a:rPr>
                        <a:t>InterruptedIOException</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异常，</a:t>
                      </a:r>
                      <a:r>
                        <a:rPr kumimoji="0" lang="en-US"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方法不再阻塞，该倾听</a:t>
                      </a:r>
                      <a:r>
                        <a:rPr kumimoji="0" lang="en-US"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可继续使用。若</a:t>
                      </a: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timeout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值为</a:t>
                      </a: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0</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，则表示</a:t>
                      </a: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永远等待。该方法必须在倾听</a:t>
                      </a: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创建后，在</a:t>
                      </a: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之前调用才有效。</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mn-lt"/>
                          <a:ea typeface="宋体" pitchFamily="2" charset="-122"/>
                          <a:cs typeface="Arial Unicode MS" pitchFamily="34" charset="-122"/>
                        </a:rPr>
                        <a:t>void close()throws IOException</a:t>
                      </a:r>
                      <a:endParaRPr kumimoji="0" lang="zh-CN" altLang="zh-CN" sz="1800" b="0" i="0" u="none" strike="noStrike" cap="none" normalizeH="0" baseline="0" smtClean="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mn-lt"/>
                          <a:ea typeface="宋体" pitchFamily="2" charset="-122"/>
                          <a:cs typeface="Arial Unicode MS" pitchFamily="34" charset="-122"/>
                        </a:rPr>
                        <a:t>关闭监听</a:t>
                      </a:r>
                      <a:r>
                        <a:rPr kumimoji="0" lang="zh-CN" altLang="zh-CN" sz="2000" b="0" i="0" u="none" strike="noStrike" cap="none" normalizeH="0" baseline="0" smtClean="0">
                          <a:ln>
                            <a:noFill/>
                          </a:ln>
                          <a:solidFill>
                            <a:schemeClr val="tx1"/>
                          </a:solidFill>
                          <a:effectLst/>
                          <a:latin typeface="+mn-lt"/>
                          <a:ea typeface="宋体" pitchFamily="2" charset="-122"/>
                          <a:cs typeface="Arial Unicode MS" pitchFamily="34" charset="-122"/>
                        </a:rPr>
                        <a:t>Socket</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InetAddress </a:t>
                      </a: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getInetAddress</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a:t>
                      </a:r>
                      <a:endParaRPr kumimoji="0" lang="zh-CN" altLang="zh-CN" sz="1800" b="0" i="0" u="none" strike="noStrike" cap="none" normalizeH="0" baseline="0" dirty="0" smtClean="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mn-lt"/>
                          <a:ea typeface="宋体" pitchFamily="2" charset="-122"/>
                          <a:cs typeface="Arial Unicode MS" pitchFamily="34" charset="-122"/>
                        </a:rPr>
                        <a:t>返回此服务器套接字的本地地址</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int</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 </a:t>
                      </a: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getLocalPort</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a:t>
                      </a:r>
                      <a:endParaRPr kumimoji="0" lang="zh-CN" altLang="zh-CN" sz="1800" b="0" i="0" u="none" strike="noStrike" cap="none" normalizeH="0" baseline="0" dirty="0" smtClean="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mn-lt"/>
                          <a:ea typeface="宋体" pitchFamily="2" charset="-122"/>
                          <a:cs typeface="Arial Unicode MS" pitchFamily="34" charset="-122"/>
                        </a:rPr>
                        <a:t>返回此套接字在其上监听的端口号</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SocketAddress</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      </a:t>
                      </a: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getLocalSocketAddress</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a:t>
                      </a:r>
                      <a:endParaRPr kumimoji="0" lang="zh-CN" altLang="zh-CN" sz="1800" b="0" i="0" u="none" strike="noStrike" cap="none" normalizeH="0" baseline="0" dirty="0" smtClean="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返回此套接字绑定的端点的地址</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52949686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a:xfrm>
            <a:off x="1979712" y="620688"/>
            <a:ext cx="5472608" cy="1030039"/>
          </a:xfrm>
        </p:spPr>
        <p:txBody>
          <a:bodyPr anchor="ctr">
            <a:normAutofit/>
          </a:bodyPr>
          <a:lstStyle/>
          <a:p>
            <a:r>
              <a:rPr lang="zh-CN" altLang="en-US" sz="4000" b="1" dirty="0" smtClean="0">
                <a:latin typeface="+mn-lt"/>
                <a:ea typeface="宋体" pitchFamily="2" charset="-122"/>
              </a:rPr>
              <a:t>基于</a:t>
            </a:r>
            <a:r>
              <a:rPr lang="en-US" altLang="zh-CN" sz="4000" b="1" dirty="0">
                <a:latin typeface="+mn-lt"/>
                <a:ea typeface="宋体" pitchFamily="2" charset="-122"/>
              </a:rPr>
              <a:t>Socket</a:t>
            </a:r>
            <a:r>
              <a:rPr lang="zh-CN" altLang="en-US" sz="4000" b="1" dirty="0" smtClean="0">
                <a:latin typeface="+mn-lt"/>
                <a:ea typeface="宋体" pitchFamily="2" charset="-122"/>
              </a:rPr>
              <a:t>的</a:t>
            </a:r>
            <a:r>
              <a:rPr lang="en-US" altLang="zh-CN" sz="4000" b="1" dirty="0" smtClean="0">
                <a:latin typeface="+mn-lt"/>
                <a:ea typeface="宋体" pitchFamily="2" charset="-122"/>
              </a:rPr>
              <a:t>TCP</a:t>
            </a:r>
            <a:r>
              <a:rPr lang="zh-CN" altLang="en-US" sz="4000" b="1" dirty="0" smtClean="0">
                <a:latin typeface="+mn-lt"/>
                <a:ea typeface="宋体" pitchFamily="2" charset="-122"/>
              </a:rPr>
              <a:t>编程</a:t>
            </a:r>
            <a:endParaRPr lang="zh-CN" altLang="en-US" sz="4000" b="1" dirty="0">
              <a:latin typeface="+mn-lt"/>
              <a:ea typeface="宋体" pitchFamily="2" charset="-122"/>
            </a:endParaRPr>
          </a:p>
        </p:txBody>
      </p:sp>
      <p:sp>
        <p:nvSpPr>
          <p:cNvPr id="3" name="TextBox 2"/>
          <p:cNvSpPr txBox="1"/>
          <p:nvPr/>
        </p:nvSpPr>
        <p:spPr>
          <a:xfrm>
            <a:off x="107504" y="1556792"/>
            <a:ext cx="8712968" cy="4893647"/>
          </a:xfrm>
          <a:prstGeom prst="rect">
            <a:avLst/>
          </a:prstGeom>
          <a:noFill/>
        </p:spPr>
        <p:txBody>
          <a:bodyPr wrap="square">
            <a:spAutoFit/>
          </a:bodyPr>
          <a:lstStyle>
            <a:lvl1pPr indent="4445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a:lnSpc>
                <a:spcPct val="150000"/>
              </a:lnSpc>
              <a:buFont typeface="Wingdings" pitchFamily="2" charset="2"/>
              <a:buChar char="l"/>
            </a:pPr>
            <a:r>
              <a:rPr kumimoji="0" lang="zh-CN" altLang="en-US" sz="2800" b="1" dirty="0">
                <a:solidFill>
                  <a:schemeClr val="hlink"/>
                </a:solidFill>
                <a:latin typeface="+mn-lt"/>
                <a:cs typeface="Arial Unicode MS" pitchFamily="34" charset="-122"/>
              </a:rPr>
              <a:t>客户端</a:t>
            </a:r>
            <a:r>
              <a:rPr kumimoji="0" lang="en-US" altLang="zh-CN" sz="2800" b="1" dirty="0">
                <a:solidFill>
                  <a:schemeClr val="hlink"/>
                </a:solidFill>
                <a:latin typeface="+mn-lt"/>
                <a:cs typeface="Arial Unicode MS" pitchFamily="34" charset="-122"/>
              </a:rPr>
              <a:t>Socket</a:t>
            </a:r>
            <a:r>
              <a:rPr kumimoji="0" lang="zh-CN" altLang="en-US" sz="2800" b="1" dirty="0">
                <a:solidFill>
                  <a:srgbClr val="0000FF"/>
                </a:solidFill>
                <a:latin typeface="+mn-lt"/>
                <a:cs typeface="Arial Unicode MS" pitchFamily="34" charset="-122"/>
              </a:rPr>
              <a:t>的工作过程包含以下四个基本的步骤</a:t>
            </a:r>
            <a:r>
              <a:rPr kumimoji="0" lang="zh-CN" altLang="en-US" sz="2800" b="1" dirty="0" smtClean="0">
                <a:solidFill>
                  <a:schemeClr val="hlink"/>
                </a:solidFill>
                <a:latin typeface="+mn-lt"/>
                <a:cs typeface="Arial Unicode MS" pitchFamily="34" charset="-122"/>
              </a:rPr>
              <a:t>：</a:t>
            </a:r>
            <a:endParaRPr kumimoji="0" lang="en-US" altLang="zh-CN" sz="2800" b="1" dirty="0" smtClean="0">
              <a:solidFill>
                <a:schemeClr val="hlink"/>
              </a:solidFill>
              <a:latin typeface="+mn-lt"/>
              <a:cs typeface="Arial Unicode MS" pitchFamily="34" charset="-122"/>
            </a:endParaRPr>
          </a:p>
          <a:p>
            <a:pPr marL="1085850" lvl="1" indent="-342900">
              <a:lnSpc>
                <a:spcPct val="150000"/>
              </a:lnSpc>
              <a:buFont typeface="Wingdings" pitchFamily="2" charset="2"/>
              <a:buChar char="Ø"/>
            </a:pPr>
            <a:r>
              <a:rPr kumimoji="0" lang="zh-CN" altLang="en-US" sz="2000" b="1" dirty="0" smtClean="0">
                <a:latin typeface="+mn-lt"/>
                <a:cs typeface="Arial Unicode MS" pitchFamily="34" charset="-122"/>
              </a:rPr>
              <a:t>创建 </a:t>
            </a:r>
            <a:r>
              <a:rPr kumimoji="0" lang="en-US" altLang="zh-CN" sz="2000" b="1" dirty="0" smtClean="0">
                <a:latin typeface="+mn-lt"/>
                <a:cs typeface="Arial Unicode MS" pitchFamily="34" charset="-122"/>
              </a:rPr>
              <a:t>Socket</a:t>
            </a:r>
            <a:r>
              <a:rPr kumimoji="0" lang="zh-CN" altLang="en-US" sz="2000" b="1" dirty="0">
                <a:latin typeface="+mn-lt"/>
                <a:cs typeface="Arial Unicode MS" pitchFamily="34" charset="-122"/>
              </a:rPr>
              <a:t>：</a:t>
            </a:r>
            <a:r>
              <a:rPr kumimoji="0" lang="zh-CN" altLang="en-US" sz="2000" dirty="0" smtClean="0">
                <a:latin typeface="+mn-lt"/>
                <a:cs typeface="Arial Unicode MS" pitchFamily="34" charset="-122"/>
              </a:rPr>
              <a:t>根据指定服务端的 </a:t>
            </a:r>
            <a:r>
              <a:rPr kumimoji="0" lang="en-US" altLang="zh-CN" sz="2000" dirty="0" smtClean="0">
                <a:latin typeface="+mn-lt"/>
                <a:cs typeface="Arial Unicode MS" pitchFamily="34" charset="-122"/>
              </a:rPr>
              <a:t>IP </a:t>
            </a:r>
            <a:r>
              <a:rPr kumimoji="0" lang="zh-CN" altLang="en-US" sz="2000" dirty="0" smtClean="0">
                <a:latin typeface="+mn-lt"/>
                <a:cs typeface="Arial Unicode MS" pitchFamily="34" charset="-122"/>
              </a:rPr>
              <a:t>地址</a:t>
            </a:r>
            <a:r>
              <a:rPr kumimoji="0" lang="zh-CN" altLang="en-US" sz="2000" dirty="0">
                <a:latin typeface="+mn-lt"/>
                <a:cs typeface="Arial Unicode MS" pitchFamily="34" charset="-122"/>
              </a:rPr>
              <a:t>或端口号</a:t>
            </a:r>
            <a:r>
              <a:rPr kumimoji="0" lang="zh-CN" altLang="en-US" sz="2000" dirty="0" smtClean="0">
                <a:latin typeface="+mn-lt"/>
                <a:cs typeface="Arial Unicode MS" pitchFamily="34" charset="-122"/>
              </a:rPr>
              <a:t>构造 </a:t>
            </a:r>
            <a:r>
              <a:rPr kumimoji="0" lang="en-US" altLang="zh-CN" sz="2000" dirty="0" smtClean="0">
                <a:latin typeface="+mn-lt"/>
                <a:cs typeface="Arial Unicode MS" pitchFamily="34" charset="-122"/>
              </a:rPr>
              <a:t>Socket </a:t>
            </a:r>
            <a:r>
              <a:rPr kumimoji="0" lang="zh-CN" altLang="en-US" sz="2000" dirty="0" smtClean="0">
                <a:latin typeface="+mn-lt"/>
                <a:cs typeface="Arial Unicode MS" pitchFamily="34" charset="-122"/>
              </a:rPr>
              <a:t>类</a:t>
            </a:r>
            <a:r>
              <a:rPr kumimoji="0" lang="zh-CN" altLang="en-US" sz="2000" dirty="0">
                <a:latin typeface="+mn-lt"/>
                <a:cs typeface="Arial Unicode MS" pitchFamily="34" charset="-122"/>
              </a:rPr>
              <a:t>对象</a:t>
            </a:r>
            <a:r>
              <a:rPr kumimoji="0" lang="zh-CN" altLang="en-US" sz="2000" dirty="0" smtClean="0">
                <a:latin typeface="+mn-lt"/>
                <a:cs typeface="Arial Unicode MS" pitchFamily="34" charset="-122"/>
              </a:rPr>
              <a:t>。若服务器</a:t>
            </a:r>
            <a:r>
              <a:rPr kumimoji="0" lang="zh-CN" altLang="en-US" sz="2000" dirty="0">
                <a:latin typeface="+mn-lt"/>
                <a:cs typeface="Arial Unicode MS" pitchFamily="34" charset="-122"/>
              </a:rPr>
              <a:t>端响应，则建立客户端到服务器的通信线路</a:t>
            </a:r>
            <a:r>
              <a:rPr kumimoji="0" lang="zh-CN" altLang="en-US" sz="2000" dirty="0" smtClean="0">
                <a:latin typeface="+mn-lt"/>
                <a:cs typeface="Arial Unicode MS" pitchFamily="34" charset="-122"/>
              </a:rPr>
              <a:t>。若连接失败，会出现异常。</a:t>
            </a:r>
            <a:endParaRPr kumimoji="0" lang="en-US" altLang="zh-CN" sz="2000" dirty="0" smtClean="0">
              <a:latin typeface="+mn-lt"/>
              <a:cs typeface="Arial Unicode MS" pitchFamily="34" charset="-122"/>
            </a:endParaRPr>
          </a:p>
          <a:p>
            <a:pPr marL="1085850" lvl="1" indent="-342900">
              <a:lnSpc>
                <a:spcPct val="150000"/>
              </a:lnSpc>
              <a:buFont typeface="Wingdings" pitchFamily="2" charset="2"/>
              <a:buChar char="Ø"/>
            </a:pPr>
            <a:r>
              <a:rPr kumimoji="0" lang="zh-CN" altLang="en-US" sz="2000" b="1" dirty="0" smtClean="0">
                <a:latin typeface="+mn-lt"/>
                <a:cs typeface="Arial Unicode MS" pitchFamily="34" charset="-122"/>
              </a:rPr>
              <a:t>打开</a:t>
            </a:r>
            <a:r>
              <a:rPr kumimoji="0" lang="zh-CN" altLang="en-US" sz="2000" b="1" dirty="0">
                <a:latin typeface="+mn-lt"/>
                <a:cs typeface="Arial Unicode MS" pitchFamily="34" charset="-122"/>
              </a:rPr>
              <a:t>连接</a:t>
            </a:r>
            <a:r>
              <a:rPr kumimoji="0" lang="zh-CN" altLang="en-US" sz="2000" b="1" dirty="0" smtClean="0">
                <a:latin typeface="+mn-lt"/>
                <a:cs typeface="Arial Unicode MS" pitchFamily="34" charset="-122"/>
              </a:rPr>
              <a:t>到 </a:t>
            </a:r>
            <a:r>
              <a:rPr kumimoji="0" lang="en-US" altLang="zh-CN" sz="2000" b="1" dirty="0" smtClean="0">
                <a:latin typeface="+mn-lt"/>
                <a:cs typeface="Arial Unicode MS" pitchFamily="34" charset="-122"/>
              </a:rPr>
              <a:t>Socket </a:t>
            </a:r>
            <a:r>
              <a:rPr kumimoji="0" lang="zh-CN" altLang="en-US" sz="2000" b="1" dirty="0" smtClean="0">
                <a:latin typeface="+mn-lt"/>
                <a:cs typeface="Arial Unicode MS" pitchFamily="34" charset="-122"/>
              </a:rPr>
              <a:t>的</a:t>
            </a:r>
            <a:r>
              <a:rPr kumimoji="0" lang="zh-CN" altLang="en-US" sz="2000" b="1" dirty="0">
                <a:latin typeface="+mn-lt"/>
                <a:cs typeface="Arial Unicode MS" pitchFamily="34" charset="-122"/>
              </a:rPr>
              <a:t>输入</a:t>
            </a:r>
            <a:r>
              <a:rPr kumimoji="0" lang="en-US" altLang="zh-CN" sz="2000" b="1" dirty="0">
                <a:latin typeface="+mn-lt"/>
                <a:cs typeface="Arial Unicode MS" pitchFamily="34" charset="-122"/>
              </a:rPr>
              <a:t>/</a:t>
            </a:r>
            <a:r>
              <a:rPr kumimoji="0" lang="zh-CN" altLang="en-US" sz="2000" b="1" dirty="0">
                <a:latin typeface="+mn-lt"/>
                <a:cs typeface="Arial Unicode MS" pitchFamily="34" charset="-122"/>
              </a:rPr>
              <a:t>出</a:t>
            </a:r>
            <a:r>
              <a:rPr kumimoji="0" lang="zh-CN" altLang="en-US" sz="2000" b="1" dirty="0" smtClean="0">
                <a:latin typeface="+mn-lt"/>
                <a:cs typeface="Arial Unicode MS" pitchFamily="34" charset="-122"/>
              </a:rPr>
              <a:t>流： </a:t>
            </a:r>
            <a:r>
              <a:rPr kumimoji="0" lang="zh-CN" altLang="en-US" sz="2000" dirty="0" smtClean="0">
                <a:latin typeface="+mn-lt"/>
                <a:cs typeface="Arial Unicode MS" pitchFamily="34" charset="-122"/>
              </a:rPr>
              <a:t>使用 </a:t>
            </a:r>
            <a:r>
              <a:rPr kumimoji="0" lang="en-US" altLang="zh-CN" sz="2000" dirty="0" err="1" smtClean="0">
                <a:latin typeface="+mn-lt"/>
                <a:cs typeface="Arial Unicode MS" pitchFamily="34" charset="-122"/>
              </a:rPr>
              <a:t>getInputStream</a:t>
            </a:r>
            <a:r>
              <a:rPr kumimoji="0" lang="en-US" altLang="zh-CN" sz="2000" dirty="0" smtClean="0">
                <a:latin typeface="+mn-lt"/>
                <a:cs typeface="Arial Unicode MS" pitchFamily="34" charset="-122"/>
              </a:rPr>
              <a:t>()</a:t>
            </a:r>
            <a:r>
              <a:rPr kumimoji="0" lang="zh-CN" altLang="en-US" sz="2000" dirty="0" smtClean="0">
                <a:latin typeface="+mn-lt"/>
                <a:cs typeface="Arial Unicode MS" pitchFamily="34" charset="-122"/>
              </a:rPr>
              <a:t>方法</a:t>
            </a:r>
            <a:r>
              <a:rPr kumimoji="0" lang="zh-CN" altLang="en-US" sz="2000" dirty="0">
                <a:latin typeface="+mn-lt"/>
                <a:cs typeface="Arial Unicode MS" pitchFamily="34" charset="-122"/>
              </a:rPr>
              <a:t>获得输入流，</a:t>
            </a:r>
            <a:r>
              <a:rPr kumimoji="0" lang="zh-CN" altLang="en-US" sz="2000" dirty="0" smtClean="0">
                <a:latin typeface="+mn-lt"/>
                <a:cs typeface="Arial Unicode MS" pitchFamily="34" charset="-122"/>
              </a:rPr>
              <a:t>使用 </a:t>
            </a:r>
            <a:r>
              <a:rPr kumimoji="0" lang="en-US" altLang="zh-CN" sz="2000" dirty="0" err="1" smtClean="0">
                <a:latin typeface="+mn-lt"/>
                <a:cs typeface="Arial Unicode MS" pitchFamily="34" charset="-122"/>
              </a:rPr>
              <a:t>getOutputStream</a:t>
            </a:r>
            <a:r>
              <a:rPr kumimoji="0" lang="en-US" altLang="zh-CN" sz="2000" dirty="0" smtClean="0">
                <a:latin typeface="+mn-lt"/>
                <a:cs typeface="Arial Unicode MS" pitchFamily="34" charset="-122"/>
              </a:rPr>
              <a:t>()</a:t>
            </a:r>
            <a:r>
              <a:rPr kumimoji="0" lang="zh-CN" altLang="en-US" sz="2000" dirty="0" smtClean="0">
                <a:latin typeface="+mn-lt"/>
                <a:cs typeface="Arial Unicode MS" pitchFamily="34" charset="-122"/>
              </a:rPr>
              <a:t>方法</a:t>
            </a:r>
            <a:r>
              <a:rPr kumimoji="0" lang="zh-CN" altLang="en-US" sz="2000" dirty="0">
                <a:latin typeface="+mn-lt"/>
                <a:cs typeface="Arial Unicode MS" pitchFamily="34" charset="-122"/>
              </a:rPr>
              <a:t>获得输出</a:t>
            </a:r>
            <a:r>
              <a:rPr kumimoji="0" lang="zh-CN" altLang="en-US" sz="2000" dirty="0" smtClean="0">
                <a:latin typeface="+mn-lt"/>
                <a:cs typeface="Arial Unicode MS" pitchFamily="34" charset="-122"/>
              </a:rPr>
              <a:t>流，进行数据传输</a:t>
            </a:r>
            <a:endParaRPr kumimoji="0" lang="en-US" altLang="zh-CN" sz="2000" dirty="0" smtClean="0">
              <a:latin typeface="+mn-lt"/>
              <a:cs typeface="Arial Unicode MS" pitchFamily="34" charset="-122"/>
            </a:endParaRPr>
          </a:p>
          <a:p>
            <a:pPr marL="1085850" lvl="1" indent="-342900">
              <a:lnSpc>
                <a:spcPct val="150000"/>
              </a:lnSpc>
              <a:buFont typeface="Wingdings" pitchFamily="2" charset="2"/>
              <a:buChar char="Ø"/>
            </a:pPr>
            <a:r>
              <a:rPr kumimoji="0" lang="zh-CN" altLang="en-US" sz="2000" b="1" dirty="0" smtClean="0">
                <a:latin typeface="+mn-lt"/>
                <a:cs typeface="Arial Unicode MS" pitchFamily="34" charset="-122"/>
              </a:rPr>
              <a:t>按照</a:t>
            </a:r>
            <a:r>
              <a:rPr kumimoji="0" lang="zh-CN" altLang="en-US" sz="2000" b="1" dirty="0">
                <a:latin typeface="+mn-lt"/>
                <a:cs typeface="Arial Unicode MS" pitchFamily="34" charset="-122"/>
              </a:rPr>
              <a:t>一定的协议</a:t>
            </a:r>
            <a:r>
              <a:rPr kumimoji="0" lang="zh-CN" altLang="en-US" sz="2000" b="1" dirty="0" smtClean="0">
                <a:latin typeface="+mn-lt"/>
                <a:cs typeface="Arial Unicode MS" pitchFamily="34" charset="-122"/>
              </a:rPr>
              <a:t>对 </a:t>
            </a:r>
            <a:r>
              <a:rPr kumimoji="0" lang="en-US" altLang="zh-CN" sz="2000" b="1" dirty="0" smtClean="0">
                <a:latin typeface="+mn-lt"/>
                <a:cs typeface="Arial Unicode MS" pitchFamily="34" charset="-122"/>
              </a:rPr>
              <a:t>Socket  </a:t>
            </a:r>
            <a:r>
              <a:rPr kumimoji="0" lang="zh-CN" altLang="en-US" sz="2000" b="1" dirty="0" smtClean="0">
                <a:latin typeface="+mn-lt"/>
                <a:cs typeface="Arial Unicode MS" pitchFamily="34" charset="-122"/>
              </a:rPr>
              <a:t>进行</a:t>
            </a:r>
            <a:r>
              <a:rPr kumimoji="0" lang="zh-CN" altLang="en-US" sz="2000" b="1" dirty="0">
                <a:latin typeface="+mn-lt"/>
                <a:cs typeface="Arial Unicode MS" pitchFamily="34" charset="-122"/>
              </a:rPr>
              <a:t>读</a:t>
            </a:r>
            <a:r>
              <a:rPr kumimoji="0" lang="en-US" altLang="zh-CN" sz="2000" b="1" dirty="0">
                <a:latin typeface="+mn-lt"/>
                <a:cs typeface="Arial Unicode MS" pitchFamily="34" charset="-122"/>
              </a:rPr>
              <a:t>/</a:t>
            </a:r>
            <a:r>
              <a:rPr kumimoji="0" lang="zh-CN" altLang="en-US" sz="2000" b="1" dirty="0">
                <a:latin typeface="+mn-lt"/>
                <a:cs typeface="Arial Unicode MS" pitchFamily="34" charset="-122"/>
              </a:rPr>
              <a:t>写</a:t>
            </a:r>
            <a:r>
              <a:rPr kumimoji="0" lang="zh-CN" altLang="en-US" sz="2000" b="1" dirty="0" smtClean="0">
                <a:latin typeface="+mn-lt"/>
                <a:cs typeface="Arial Unicode MS" pitchFamily="34" charset="-122"/>
              </a:rPr>
              <a:t>操作：</a:t>
            </a:r>
            <a:r>
              <a:rPr kumimoji="0" lang="zh-CN" altLang="en-US" sz="2000" dirty="0" smtClean="0">
                <a:latin typeface="+mn-lt"/>
                <a:cs typeface="Arial Unicode MS" pitchFamily="34" charset="-122"/>
              </a:rPr>
              <a:t>通过</a:t>
            </a:r>
            <a:r>
              <a:rPr kumimoji="0" lang="zh-CN" altLang="en-US" sz="2000" dirty="0">
                <a:latin typeface="+mn-lt"/>
                <a:cs typeface="Arial Unicode MS" pitchFamily="34" charset="-122"/>
              </a:rPr>
              <a:t>输入流读取服务器放入线路的信息（但不能读取自己放入线路的信息），通过输出流将信息写入线程</a:t>
            </a:r>
            <a:r>
              <a:rPr kumimoji="0" lang="zh-CN" altLang="en-US" sz="2000" dirty="0" smtClean="0">
                <a:latin typeface="+mn-lt"/>
                <a:cs typeface="Arial Unicode MS" pitchFamily="34" charset="-122"/>
              </a:rPr>
              <a:t>。</a:t>
            </a:r>
            <a:endParaRPr kumimoji="0" lang="en-US" altLang="zh-CN" sz="2000" dirty="0" smtClean="0">
              <a:latin typeface="+mn-lt"/>
              <a:cs typeface="Arial Unicode MS" pitchFamily="34" charset="-122"/>
            </a:endParaRPr>
          </a:p>
          <a:p>
            <a:pPr marL="1085850" lvl="1" indent="-342900">
              <a:lnSpc>
                <a:spcPct val="150000"/>
              </a:lnSpc>
              <a:buFont typeface="Wingdings" pitchFamily="2" charset="2"/>
              <a:buChar char="Ø"/>
            </a:pPr>
            <a:r>
              <a:rPr kumimoji="0" lang="zh-CN" altLang="en-US" sz="2000" b="1" dirty="0" smtClean="0">
                <a:latin typeface="+mn-lt"/>
                <a:cs typeface="Arial Unicode MS" pitchFamily="34" charset="-122"/>
              </a:rPr>
              <a:t>关闭 </a:t>
            </a:r>
            <a:r>
              <a:rPr kumimoji="0" lang="en-US" altLang="zh-CN" sz="2000" b="1" dirty="0" smtClean="0">
                <a:latin typeface="+mn-lt"/>
                <a:cs typeface="Arial Unicode MS" pitchFamily="34" charset="-122"/>
              </a:rPr>
              <a:t>Socket</a:t>
            </a:r>
            <a:r>
              <a:rPr kumimoji="0" lang="zh-CN" altLang="en-US" sz="2000" b="1" dirty="0" smtClean="0">
                <a:latin typeface="+mn-lt"/>
                <a:cs typeface="Arial Unicode MS" pitchFamily="34" charset="-122"/>
              </a:rPr>
              <a:t>：</a:t>
            </a:r>
            <a:r>
              <a:rPr kumimoji="0" lang="zh-CN" altLang="en-US" sz="2000" dirty="0" smtClean="0">
                <a:latin typeface="+mn-lt"/>
                <a:cs typeface="Arial Unicode MS" pitchFamily="34" charset="-122"/>
              </a:rPr>
              <a:t>断开</a:t>
            </a:r>
            <a:r>
              <a:rPr kumimoji="0" lang="zh-CN" altLang="en-US" sz="2000" dirty="0">
                <a:latin typeface="+mn-lt"/>
                <a:cs typeface="Arial Unicode MS" pitchFamily="34" charset="-122"/>
              </a:rPr>
              <a:t>客户端到服务器的连接，释放线路 </a:t>
            </a:r>
          </a:p>
        </p:txBody>
      </p:sp>
    </p:spTree>
    <p:extLst>
      <p:ext uri="{BB962C8B-B14F-4D97-AF65-F5344CB8AC3E}">
        <p14:creationId xmlns:p14="http://schemas.microsoft.com/office/powerpoint/2010/main" xmlns="" val="13139873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331640" y="692696"/>
            <a:ext cx="6933456" cy="864096"/>
          </a:xfrm>
        </p:spPr>
        <p:txBody>
          <a:bodyPr/>
          <a:lstStyle/>
          <a:p>
            <a:r>
              <a:rPr lang="zh-CN" altLang="en-US" b="1" dirty="0">
                <a:latin typeface="+mn-lt"/>
                <a:ea typeface="宋体" pitchFamily="2" charset="-122"/>
                <a:cs typeface="Arial Unicode MS" pitchFamily="34" charset="-122"/>
              </a:rPr>
              <a:t>客户端创建</a:t>
            </a:r>
            <a:r>
              <a:rPr lang="en-US" altLang="zh-CN" b="1" dirty="0" smtClean="0">
                <a:latin typeface="+mn-lt"/>
                <a:ea typeface="宋体" pitchFamily="2" charset="-122"/>
                <a:cs typeface="Arial Unicode MS" pitchFamily="34" charset="-122"/>
              </a:rPr>
              <a:t>Socket</a:t>
            </a:r>
            <a:r>
              <a:rPr lang="zh-CN" altLang="en-US" b="1" dirty="0" smtClean="0">
                <a:latin typeface="+mn-lt"/>
                <a:ea typeface="宋体" pitchFamily="2" charset="-122"/>
                <a:cs typeface="Arial Unicode MS" pitchFamily="34" charset="-122"/>
              </a:rPr>
              <a:t>对象</a:t>
            </a:r>
            <a:endParaRPr lang="zh-CN" altLang="en-US" b="1" dirty="0">
              <a:latin typeface="+mn-lt"/>
              <a:ea typeface="宋体" pitchFamily="2" charset="-122"/>
              <a:cs typeface="Arial Unicode MS" pitchFamily="34" charset="-122"/>
            </a:endParaRPr>
          </a:p>
        </p:txBody>
      </p:sp>
      <p:sp>
        <p:nvSpPr>
          <p:cNvPr id="61443" name="Rectangle 3"/>
          <p:cNvSpPr>
            <a:spLocks noGrp="1" noChangeArrowheads="1"/>
          </p:cNvSpPr>
          <p:nvPr>
            <p:ph type="body" idx="1"/>
          </p:nvPr>
        </p:nvSpPr>
        <p:spPr>
          <a:xfrm>
            <a:off x="395536" y="1484784"/>
            <a:ext cx="8424936" cy="4104456"/>
          </a:xfrm>
        </p:spPr>
        <p:txBody>
          <a:bodyPr>
            <a:normAutofit/>
          </a:bodyPr>
          <a:lstStyle/>
          <a:p>
            <a:pPr algn="just">
              <a:buFont typeface="Wingdings" pitchFamily="2" charset="2"/>
              <a:buChar char="l"/>
            </a:pPr>
            <a:r>
              <a:rPr lang="zh-CN" altLang="en-US" sz="2400" dirty="0" smtClean="0">
                <a:ea typeface="宋体" pitchFamily="2" charset="-122"/>
                <a:cs typeface="Arial Unicode MS" pitchFamily="34" charset="-122"/>
              </a:rPr>
              <a:t>客户端</a:t>
            </a:r>
            <a:r>
              <a:rPr lang="zh-CN" altLang="en-US" sz="2400" dirty="0">
                <a:ea typeface="宋体" pitchFamily="2" charset="-122"/>
                <a:cs typeface="Arial Unicode MS" pitchFamily="34" charset="-122"/>
              </a:rPr>
              <a:t>程序可以使用</a:t>
            </a:r>
            <a:r>
              <a:rPr lang="en-US" altLang="zh-CN" sz="2400" dirty="0">
                <a:ea typeface="宋体" pitchFamily="2" charset="-122"/>
                <a:cs typeface="Arial Unicode MS" pitchFamily="34" charset="-122"/>
              </a:rPr>
              <a:t>Socket</a:t>
            </a:r>
            <a:r>
              <a:rPr lang="zh-CN" altLang="en-US" sz="2400" dirty="0">
                <a:ea typeface="宋体" pitchFamily="2" charset="-122"/>
                <a:cs typeface="Arial Unicode MS" pitchFamily="34" charset="-122"/>
              </a:rPr>
              <a:t>类创建对象，</a:t>
            </a:r>
            <a:r>
              <a:rPr lang="en-US" altLang="zh-CN" sz="2400" b="1" dirty="0" err="1">
                <a:solidFill>
                  <a:srgbClr val="0000FF"/>
                </a:solidFill>
                <a:ea typeface="宋体" pitchFamily="2" charset="-122"/>
                <a:cs typeface="Arial Unicode MS" pitchFamily="34" charset="-122"/>
              </a:rPr>
              <a:t>创建的同时会自动向服务器方发起连接</a:t>
            </a:r>
            <a:r>
              <a:rPr lang="en-US" altLang="zh-CN" sz="2400" dirty="0" err="1">
                <a:ea typeface="宋体" pitchFamily="2" charset="-122"/>
                <a:cs typeface="Arial Unicode MS" pitchFamily="34" charset="-122"/>
              </a:rPr>
              <a:t>。Socket</a:t>
            </a:r>
            <a:r>
              <a:rPr lang="zh-CN" altLang="en-US" sz="2400" dirty="0">
                <a:ea typeface="宋体" pitchFamily="2" charset="-122"/>
                <a:cs typeface="Arial Unicode MS" pitchFamily="34" charset="-122"/>
              </a:rPr>
              <a:t>的构造方法是：</a:t>
            </a:r>
            <a:endParaRPr lang="zh-CN" altLang="zh-CN" sz="2400" dirty="0">
              <a:ea typeface="宋体" pitchFamily="2" charset="-122"/>
              <a:cs typeface="Arial Unicode MS" pitchFamily="34" charset="-122"/>
            </a:endParaRPr>
          </a:p>
          <a:p>
            <a:pPr lvl="1">
              <a:buFont typeface="Wingdings" pitchFamily="2" charset="2"/>
              <a:buChar char="Ø"/>
            </a:pPr>
            <a:r>
              <a:rPr lang="zh-CN" altLang="zh-CN" sz="2000" dirty="0">
                <a:solidFill>
                  <a:schemeClr val="hlink"/>
                </a:solidFill>
                <a:ea typeface="宋体" pitchFamily="2" charset="-122"/>
                <a:cs typeface="Arial Unicode MS" pitchFamily="34" charset="-122"/>
              </a:rPr>
              <a:t>Socket(String host,int port)throws UnknownHostException,</a:t>
            </a:r>
            <a:r>
              <a:rPr lang="zh-CN" altLang="zh-CN" sz="2000" dirty="0" smtClean="0">
                <a:solidFill>
                  <a:schemeClr val="hlink"/>
                </a:solidFill>
                <a:ea typeface="宋体" pitchFamily="2" charset="-122"/>
                <a:cs typeface="Arial Unicode MS" pitchFamily="34" charset="-122"/>
              </a:rPr>
              <a:t>IOExceptio</a:t>
            </a:r>
            <a:r>
              <a:rPr lang="en-US" altLang="zh-CN" sz="2000" dirty="0" smtClean="0">
                <a:solidFill>
                  <a:schemeClr val="hlink"/>
                </a:solidFill>
                <a:ea typeface="宋体" pitchFamily="2" charset="-122"/>
                <a:cs typeface="Arial Unicode MS" pitchFamily="34" charset="-122"/>
              </a:rPr>
              <a:t>n</a:t>
            </a:r>
            <a:r>
              <a:rPr lang="zh-CN" altLang="en-US" sz="2000" dirty="0" smtClean="0">
                <a:solidFill>
                  <a:schemeClr val="hlink"/>
                </a:solidFill>
                <a:ea typeface="宋体" pitchFamily="2" charset="-122"/>
                <a:cs typeface="Arial Unicode MS" pitchFamily="34" charset="-122"/>
              </a:rPr>
              <a:t>：</a:t>
            </a:r>
            <a:r>
              <a:rPr lang="zh-CN" altLang="zh-CN" sz="2000" dirty="0" smtClean="0">
                <a:ea typeface="宋体" pitchFamily="2" charset="-122"/>
                <a:cs typeface="Arial Unicode MS" pitchFamily="34" charset="-122"/>
              </a:rPr>
              <a:t>向</a:t>
            </a:r>
            <a:r>
              <a:rPr lang="zh-CN" altLang="zh-CN" sz="2000" dirty="0">
                <a:ea typeface="宋体" pitchFamily="2" charset="-122"/>
                <a:cs typeface="Arial Unicode MS" pitchFamily="34" charset="-122"/>
              </a:rPr>
              <a:t>服务器(域名是host。端口号为port)发起TCP连接，若成功，则创建Socket对象，否则抛出异常</a:t>
            </a:r>
            <a:r>
              <a:rPr lang="zh-CN" altLang="zh-CN" sz="2000" dirty="0" smtClean="0">
                <a:ea typeface="宋体" pitchFamily="2" charset="-122"/>
                <a:cs typeface="Arial Unicode MS" pitchFamily="34" charset="-122"/>
              </a:rPr>
              <a:t>。</a:t>
            </a:r>
            <a:endParaRPr lang="en-US" altLang="zh-CN" sz="2000" dirty="0" smtClean="0">
              <a:ea typeface="宋体" pitchFamily="2" charset="-122"/>
              <a:cs typeface="Arial Unicode MS" pitchFamily="34" charset="-122"/>
            </a:endParaRPr>
          </a:p>
          <a:p>
            <a:pPr lvl="1">
              <a:buFont typeface="Wingdings" pitchFamily="2" charset="2"/>
              <a:buChar char="Ø"/>
            </a:pPr>
            <a:r>
              <a:rPr lang="zh-CN" altLang="zh-CN" sz="2000" dirty="0" smtClean="0">
                <a:solidFill>
                  <a:schemeClr val="hlink"/>
                </a:solidFill>
                <a:ea typeface="宋体" pitchFamily="2" charset="-122"/>
                <a:cs typeface="Arial Unicode MS" pitchFamily="34" charset="-122"/>
              </a:rPr>
              <a:t>Socket</a:t>
            </a:r>
            <a:r>
              <a:rPr lang="zh-CN" altLang="zh-CN" sz="2000" dirty="0">
                <a:solidFill>
                  <a:schemeClr val="hlink"/>
                </a:solidFill>
                <a:ea typeface="宋体" pitchFamily="2" charset="-122"/>
                <a:cs typeface="Arial Unicode MS" pitchFamily="34" charset="-122"/>
              </a:rPr>
              <a:t>(InetAddress address,int port)throws </a:t>
            </a:r>
            <a:r>
              <a:rPr lang="zh-CN" altLang="zh-CN" sz="2000" dirty="0" smtClean="0">
                <a:solidFill>
                  <a:schemeClr val="hlink"/>
                </a:solidFill>
                <a:ea typeface="宋体" pitchFamily="2" charset="-122"/>
                <a:cs typeface="Arial Unicode MS" pitchFamily="34" charset="-122"/>
              </a:rPr>
              <a:t>IOException</a:t>
            </a:r>
            <a:r>
              <a:rPr lang="zh-CN" altLang="en-US" sz="2000" dirty="0" smtClean="0">
                <a:solidFill>
                  <a:schemeClr val="hlink"/>
                </a:solidFill>
                <a:ea typeface="宋体" pitchFamily="2" charset="-122"/>
                <a:cs typeface="Arial Unicode MS" pitchFamily="34" charset="-122"/>
              </a:rPr>
              <a:t>：</a:t>
            </a:r>
            <a:r>
              <a:rPr lang="zh-CN" altLang="zh-CN" sz="2000" dirty="0" smtClean="0">
                <a:ea typeface="宋体" pitchFamily="2" charset="-122"/>
                <a:cs typeface="Arial Unicode MS" pitchFamily="34" charset="-122"/>
              </a:rPr>
              <a:t>根据</a:t>
            </a:r>
            <a:r>
              <a:rPr lang="zh-CN" altLang="zh-CN" sz="2000" dirty="0">
                <a:ea typeface="宋体" pitchFamily="2" charset="-122"/>
                <a:cs typeface="Arial Unicode MS" pitchFamily="34" charset="-122"/>
              </a:rPr>
              <a:t>InetAddress对象所表示的IP地址以及端口号port发起连接</a:t>
            </a:r>
            <a:r>
              <a:rPr lang="zh-CN" altLang="zh-CN" sz="2000" dirty="0" smtClean="0">
                <a:ea typeface="宋体" pitchFamily="2" charset="-122"/>
                <a:cs typeface="Arial Unicode MS" pitchFamily="34" charset="-122"/>
              </a:rPr>
              <a:t>。</a:t>
            </a:r>
            <a:endParaRPr lang="en-US" altLang="zh-CN" sz="2000" dirty="0" smtClean="0">
              <a:ea typeface="宋体" pitchFamily="2" charset="-122"/>
              <a:cs typeface="Arial Unicode MS" pitchFamily="34" charset="-122"/>
            </a:endParaRPr>
          </a:p>
          <a:p>
            <a:pPr>
              <a:spcBef>
                <a:spcPts val="1800"/>
              </a:spcBef>
              <a:buFont typeface="Wingdings" pitchFamily="2" charset="2"/>
              <a:buChar char="l"/>
            </a:pPr>
            <a:r>
              <a:rPr lang="zh-CN" altLang="en-US" sz="2600" dirty="0">
                <a:ea typeface="宋体" pitchFamily="2" charset="-122"/>
                <a:cs typeface="Arial Unicode MS" pitchFamily="34" charset="-122"/>
              </a:rPr>
              <a:t>客户端建立</a:t>
            </a:r>
            <a:r>
              <a:rPr lang="en-US" altLang="zh-CN" sz="2600" dirty="0" err="1">
                <a:ea typeface="宋体" pitchFamily="2" charset="-122"/>
                <a:cs typeface="Arial Unicode MS" pitchFamily="34" charset="-122"/>
              </a:rPr>
              <a:t>socketAtClient</a:t>
            </a:r>
            <a:r>
              <a:rPr lang="zh-CN" altLang="en-US" sz="2600" dirty="0">
                <a:ea typeface="宋体" pitchFamily="2" charset="-122"/>
                <a:cs typeface="Arial Unicode MS" pitchFamily="34" charset="-122"/>
              </a:rPr>
              <a:t>对象的过程就是向服务器发出套接字连接请求</a:t>
            </a:r>
          </a:p>
        </p:txBody>
      </p:sp>
      <p:sp>
        <p:nvSpPr>
          <p:cNvPr id="2" name="矩形 1"/>
          <p:cNvSpPr/>
          <p:nvPr/>
        </p:nvSpPr>
        <p:spPr>
          <a:xfrm>
            <a:off x="899592" y="4978721"/>
            <a:ext cx="6192688" cy="1569660"/>
          </a:xfrm>
          <a:prstGeom prst="rect">
            <a:avLst/>
          </a:prstGeom>
        </p:spPr>
        <p:txBody>
          <a:bodyPr wrap="square">
            <a:spAutoFit/>
          </a:bodyPr>
          <a:lstStyle/>
          <a:p>
            <a:pPr marL="0" lvl="1"/>
            <a:r>
              <a:rPr lang="zh-CN" altLang="zh-CN" sz="2400" b="1" dirty="0">
                <a:solidFill>
                  <a:srgbClr val="C00000"/>
                </a:solidFill>
              </a:rPr>
              <a:t>Socket s = new Socket(“192.168</a:t>
            </a:r>
            <a:r>
              <a:rPr lang="zh-CN" altLang="zh-CN" sz="2400" b="1" dirty="0" smtClean="0">
                <a:solidFill>
                  <a:srgbClr val="C00000"/>
                </a:solidFill>
              </a:rPr>
              <a:t>.</a:t>
            </a:r>
            <a:r>
              <a:rPr lang="en-US" altLang="zh-CN" sz="2400" b="1" dirty="0" smtClean="0">
                <a:solidFill>
                  <a:srgbClr val="C00000"/>
                </a:solidFill>
              </a:rPr>
              <a:t>40</a:t>
            </a:r>
            <a:r>
              <a:rPr lang="zh-CN" altLang="zh-CN" sz="2400" b="1" dirty="0" smtClean="0">
                <a:solidFill>
                  <a:srgbClr val="C00000"/>
                </a:solidFill>
              </a:rPr>
              <a:t>.1</a:t>
            </a:r>
            <a:r>
              <a:rPr lang="en-US" altLang="zh-CN" sz="2400" b="1" dirty="0" smtClean="0">
                <a:solidFill>
                  <a:srgbClr val="C00000"/>
                </a:solidFill>
              </a:rPr>
              <a:t>65</a:t>
            </a:r>
            <a:r>
              <a:rPr lang="zh-CN" altLang="zh-CN" sz="2400" b="1" dirty="0" smtClean="0">
                <a:solidFill>
                  <a:srgbClr val="C00000"/>
                </a:solidFill>
              </a:rPr>
              <a:t>”</a:t>
            </a:r>
            <a:r>
              <a:rPr lang="zh-CN" altLang="zh-CN" sz="2400" b="1" dirty="0">
                <a:solidFill>
                  <a:srgbClr val="C00000"/>
                </a:solidFill>
              </a:rPr>
              <a:t>,9999);</a:t>
            </a:r>
          </a:p>
          <a:p>
            <a:pPr marL="0" lvl="1"/>
            <a:r>
              <a:rPr lang="zh-CN" altLang="zh-CN" sz="2400" b="1" dirty="0">
                <a:solidFill>
                  <a:srgbClr val="C00000"/>
                </a:solidFill>
              </a:rPr>
              <a:t>OutputStream out = s.getOutputStream();</a:t>
            </a:r>
          </a:p>
          <a:p>
            <a:pPr marL="0" lvl="1"/>
            <a:r>
              <a:rPr lang="zh-CN" altLang="zh-CN" sz="2400" b="1" dirty="0">
                <a:solidFill>
                  <a:srgbClr val="C00000"/>
                </a:solidFill>
              </a:rPr>
              <a:t>out.write(“hello”.getBytes());</a:t>
            </a:r>
          </a:p>
          <a:p>
            <a:pPr marL="0" lvl="1"/>
            <a:r>
              <a:rPr lang="zh-CN" altLang="zh-CN" sz="2400" b="1" dirty="0">
                <a:solidFill>
                  <a:srgbClr val="C00000"/>
                </a:solidFill>
              </a:rPr>
              <a:t>s.close();</a:t>
            </a:r>
          </a:p>
        </p:txBody>
      </p:sp>
    </p:spTree>
    <p:extLst>
      <p:ext uri="{BB962C8B-B14F-4D97-AF65-F5344CB8AC3E}">
        <p14:creationId xmlns:p14="http://schemas.microsoft.com/office/powerpoint/2010/main" xmlns="" val="24550582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358080" y="1844824"/>
            <a:ext cx="8534400" cy="4464496"/>
          </a:xfrm>
        </p:spPr>
        <p:txBody>
          <a:bodyPr>
            <a:normAutofit/>
          </a:bodyPr>
          <a:lstStyle/>
          <a:p>
            <a:pPr>
              <a:spcBef>
                <a:spcPts val="0"/>
              </a:spcBef>
              <a:spcAft>
                <a:spcPts val="1800"/>
              </a:spcAft>
              <a:buFont typeface="Wingdings" pitchFamily="2" charset="2"/>
              <a:buChar char="l"/>
            </a:pPr>
            <a:r>
              <a:rPr lang="zh-CN" altLang="en-US" b="1" dirty="0" smtClean="0">
                <a:solidFill>
                  <a:schemeClr val="hlink"/>
                </a:solidFill>
                <a:ea typeface="宋体" pitchFamily="2" charset="-122"/>
                <a:cs typeface="Arial Unicode MS" pitchFamily="34" charset="-122"/>
              </a:rPr>
              <a:t>服务器</a:t>
            </a:r>
            <a:r>
              <a:rPr lang="zh-CN" altLang="en-US" b="1" dirty="0">
                <a:solidFill>
                  <a:schemeClr val="hlink"/>
                </a:solidFill>
                <a:ea typeface="宋体" pitchFamily="2" charset="-122"/>
                <a:cs typeface="Arial Unicode MS" pitchFamily="34" charset="-122"/>
              </a:rPr>
              <a:t>程序的工作过程包含以下四个基本的</a:t>
            </a:r>
            <a:r>
              <a:rPr lang="zh-CN" altLang="en-US" b="1" dirty="0" smtClean="0">
                <a:solidFill>
                  <a:schemeClr val="hlink"/>
                </a:solidFill>
                <a:ea typeface="宋体" pitchFamily="2" charset="-122"/>
                <a:cs typeface="Arial Unicode MS" pitchFamily="34" charset="-122"/>
              </a:rPr>
              <a:t>步骤：</a:t>
            </a:r>
            <a:endParaRPr lang="en-US" altLang="zh-CN" b="1" dirty="0" smtClean="0">
              <a:solidFill>
                <a:schemeClr val="hlink"/>
              </a:solidFill>
              <a:ea typeface="宋体" pitchFamily="2" charset="-122"/>
              <a:cs typeface="Arial Unicode MS" pitchFamily="34" charset="-122"/>
            </a:endParaRPr>
          </a:p>
          <a:p>
            <a:pPr lvl="1">
              <a:buFont typeface="Wingdings" pitchFamily="2" charset="2"/>
              <a:buChar char="Ø"/>
            </a:pPr>
            <a:r>
              <a:rPr lang="zh-CN" altLang="en-US" b="1" dirty="0" smtClean="0">
                <a:ea typeface="宋体" pitchFamily="2" charset="-122"/>
                <a:cs typeface="Arial Unicode MS" pitchFamily="34" charset="-122"/>
              </a:rPr>
              <a:t>调用 </a:t>
            </a:r>
            <a:r>
              <a:rPr lang="en-US" altLang="zh-CN" b="1" dirty="0" err="1" smtClean="0">
                <a:ea typeface="宋体" pitchFamily="2" charset="-122"/>
                <a:cs typeface="Arial Unicode MS" pitchFamily="34" charset="-122"/>
              </a:rPr>
              <a:t>ServerSocket</a:t>
            </a:r>
            <a:r>
              <a:rPr lang="en-US" altLang="zh-CN" b="1" dirty="0" smtClean="0">
                <a:ea typeface="宋体" pitchFamily="2" charset="-122"/>
                <a:cs typeface="Arial Unicode MS" pitchFamily="34" charset="-122"/>
              </a:rPr>
              <a:t>(</a:t>
            </a:r>
            <a:r>
              <a:rPr lang="en-US" altLang="zh-CN" b="1" dirty="0" err="1" smtClean="0">
                <a:ea typeface="宋体" pitchFamily="2" charset="-122"/>
                <a:cs typeface="Arial Unicode MS" pitchFamily="34" charset="-122"/>
              </a:rPr>
              <a:t>int</a:t>
            </a:r>
            <a:r>
              <a:rPr lang="en-US" altLang="zh-CN" b="1" dirty="0" smtClean="0">
                <a:ea typeface="宋体" pitchFamily="2" charset="-122"/>
                <a:cs typeface="Arial Unicode MS" pitchFamily="34" charset="-122"/>
              </a:rPr>
              <a:t> </a:t>
            </a:r>
            <a:r>
              <a:rPr lang="en-US" altLang="zh-CN" b="1" dirty="0">
                <a:ea typeface="宋体" pitchFamily="2" charset="-122"/>
                <a:cs typeface="Arial Unicode MS" pitchFamily="34" charset="-122"/>
              </a:rPr>
              <a:t>port</a:t>
            </a:r>
            <a:r>
              <a:rPr lang="en-US" altLang="zh-CN" b="1" dirty="0" smtClean="0">
                <a:ea typeface="宋体" pitchFamily="2" charset="-122"/>
                <a:cs typeface="Arial Unicode MS" pitchFamily="34" charset="-122"/>
              </a:rPr>
              <a:t>) </a:t>
            </a:r>
            <a:r>
              <a:rPr lang="zh-CN" altLang="en-US" b="1" dirty="0" smtClean="0">
                <a:ea typeface="宋体" pitchFamily="2" charset="-122"/>
                <a:cs typeface="Arial Unicode MS" pitchFamily="34" charset="-122"/>
              </a:rPr>
              <a:t>：</a:t>
            </a:r>
            <a:r>
              <a:rPr lang="zh-CN" altLang="en-US" dirty="0" smtClean="0">
                <a:ea typeface="宋体" pitchFamily="2" charset="-122"/>
                <a:cs typeface="Arial Unicode MS" pitchFamily="34" charset="-122"/>
              </a:rPr>
              <a:t>创建</a:t>
            </a:r>
            <a:r>
              <a:rPr lang="zh-CN" altLang="en-US" dirty="0">
                <a:ea typeface="宋体" pitchFamily="2" charset="-122"/>
                <a:cs typeface="Arial Unicode MS" pitchFamily="34" charset="-122"/>
              </a:rPr>
              <a:t>一个服务器端套接字，并绑定到指定端口上</a:t>
            </a:r>
            <a:r>
              <a:rPr lang="zh-CN" altLang="en-US" dirty="0" smtClean="0">
                <a:ea typeface="宋体" pitchFamily="2" charset="-122"/>
                <a:cs typeface="Arial Unicode MS" pitchFamily="34" charset="-122"/>
              </a:rPr>
              <a:t>。用于监听客户端的请求。</a:t>
            </a:r>
            <a:endParaRPr lang="en-US" altLang="zh-CN" dirty="0" smtClean="0">
              <a:ea typeface="宋体" pitchFamily="2" charset="-122"/>
              <a:cs typeface="Arial Unicode MS" pitchFamily="34" charset="-122"/>
            </a:endParaRPr>
          </a:p>
          <a:p>
            <a:pPr lvl="1">
              <a:buFont typeface="Wingdings" pitchFamily="2" charset="2"/>
              <a:buChar char="Ø"/>
            </a:pPr>
            <a:r>
              <a:rPr lang="zh-CN" altLang="en-US" b="1" dirty="0" smtClean="0">
                <a:ea typeface="宋体" pitchFamily="2" charset="-122"/>
                <a:cs typeface="Arial Unicode MS" pitchFamily="34" charset="-122"/>
              </a:rPr>
              <a:t>调用 </a:t>
            </a:r>
            <a:r>
              <a:rPr lang="en-US" altLang="zh-CN" b="1" dirty="0" smtClean="0">
                <a:ea typeface="宋体" pitchFamily="2" charset="-122"/>
                <a:cs typeface="Arial Unicode MS" pitchFamily="34" charset="-122"/>
              </a:rPr>
              <a:t>accept()</a:t>
            </a:r>
            <a:r>
              <a:rPr lang="zh-CN" altLang="en-US" b="1" dirty="0" smtClean="0">
                <a:ea typeface="宋体" pitchFamily="2" charset="-122"/>
                <a:cs typeface="Arial Unicode MS" pitchFamily="34" charset="-122"/>
              </a:rPr>
              <a:t>：</a:t>
            </a:r>
            <a:r>
              <a:rPr lang="zh-CN" altLang="en-US" dirty="0" smtClean="0">
                <a:ea typeface="宋体" pitchFamily="2" charset="-122"/>
                <a:cs typeface="Arial Unicode MS" pitchFamily="34" charset="-122"/>
              </a:rPr>
              <a:t>监听</a:t>
            </a:r>
            <a:r>
              <a:rPr lang="zh-CN" altLang="en-US" dirty="0">
                <a:ea typeface="宋体" pitchFamily="2" charset="-122"/>
                <a:cs typeface="Arial Unicode MS" pitchFamily="34" charset="-122"/>
              </a:rPr>
              <a:t>连接请求，如果客户端请求连接，则接受连接，返回通信套接</a:t>
            </a:r>
            <a:r>
              <a:rPr lang="zh-CN" altLang="en-US" dirty="0" smtClean="0">
                <a:ea typeface="宋体" pitchFamily="2" charset="-122"/>
                <a:cs typeface="Arial Unicode MS" pitchFamily="34" charset="-122"/>
              </a:rPr>
              <a:t>字</a:t>
            </a:r>
            <a:r>
              <a:rPr lang="zh-CN" altLang="en-US" dirty="0">
                <a:ea typeface="宋体" pitchFamily="2" charset="-122"/>
                <a:cs typeface="Arial Unicode MS" pitchFamily="34" charset="-122"/>
              </a:rPr>
              <a:t>对象</a:t>
            </a:r>
            <a:r>
              <a:rPr lang="zh-CN" altLang="en-US" dirty="0" smtClean="0">
                <a:ea typeface="宋体" pitchFamily="2" charset="-122"/>
                <a:cs typeface="Arial Unicode MS" pitchFamily="34" charset="-122"/>
              </a:rPr>
              <a:t>。</a:t>
            </a:r>
            <a:endParaRPr lang="zh-CN" altLang="en-US" dirty="0">
              <a:ea typeface="宋体" pitchFamily="2" charset="-122"/>
              <a:cs typeface="Arial Unicode MS" pitchFamily="34" charset="-122"/>
            </a:endParaRPr>
          </a:p>
          <a:p>
            <a:pPr lvl="1">
              <a:buFont typeface="Wingdings" pitchFamily="2" charset="2"/>
              <a:buChar char="Ø"/>
            </a:pPr>
            <a:r>
              <a:rPr lang="zh-CN" altLang="en-US" b="1" dirty="0" smtClean="0">
                <a:ea typeface="宋体" pitchFamily="2" charset="-122"/>
                <a:cs typeface="Arial Unicode MS" pitchFamily="34" charset="-122"/>
              </a:rPr>
              <a:t>调用 该</a:t>
            </a:r>
            <a:r>
              <a:rPr lang="en-US" altLang="zh-CN" b="1" dirty="0" smtClean="0">
                <a:ea typeface="宋体" pitchFamily="2" charset="-122"/>
                <a:cs typeface="Arial Unicode MS" pitchFamily="34" charset="-122"/>
              </a:rPr>
              <a:t>Socket</a:t>
            </a:r>
            <a:r>
              <a:rPr lang="zh-CN" altLang="en-US" b="1" dirty="0" smtClean="0">
                <a:ea typeface="宋体" pitchFamily="2" charset="-122"/>
                <a:cs typeface="Arial Unicode MS" pitchFamily="34" charset="-122"/>
              </a:rPr>
              <a:t>类对象的 </a:t>
            </a:r>
            <a:r>
              <a:rPr lang="en-US" altLang="zh-CN" b="1" dirty="0" err="1" smtClean="0">
                <a:ea typeface="宋体" pitchFamily="2" charset="-122"/>
                <a:cs typeface="Arial Unicode MS" pitchFamily="34" charset="-122"/>
              </a:rPr>
              <a:t>getOutputStream</a:t>
            </a:r>
            <a:r>
              <a:rPr lang="en-US" altLang="zh-CN" b="1" dirty="0" smtClean="0">
                <a:ea typeface="宋体" pitchFamily="2" charset="-122"/>
                <a:cs typeface="Arial Unicode MS" pitchFamily="34" charset="-122"/>
              </a:rPr>
              <a:t>() </a:t>
            </a:r>
            <a:r>
              <a:rPr lang="zh-CN" altLang="en-US" b="1" dirty="0" smtClean="0">
                <a:ea typeface="宋体" pitchFamily="2" charset="-122"/>
                <a:cs typeface="Arial Unicode MS" pitchFamily="34" charset="-122"/>
              </a:rPr>
              <a:t>和 </a:t>
            </a:r>
            <a:r>
              <a:rPr lang="en-US" altLang="zh-CN" b="1" dirty="0" err="1" smtClean="0">
                <a:ea typeface="宋体" pitchFamily="2" charset="-122"/>
                <a:cs typeface="Arial Unicode MS" pitchFamily="34" charset="-122"/>
              </a:rPr>
              <a:t>getInputStream</a:t>
            </a:r>
            <a:r>
              <a:rPr lang="en-US" altLang="zh-CN" b="1" dirty="0" smtClean="0">
                <a:ea typeface="宋体" pitchFamily="2" charset="-122"/>
                <a:cs typeface="Arial Unicode MS" pitchFamily="34" charset="-122"/>
              </a:rPr>
              <a:t> ()</a:t>
            </a:r>
            <a:r>
              <a:rPr lang="zh-CN" altLang="en-US" b="1" dirty="0" smtClean="0">
                <a:ea typeface="宋体" pitchFamily="2" charset="-122"/>
                <a:cs typeface="Arial Unicode MS" pitchFamily="34" charset="-122"/>
              </a:rPr>
              <a:t>：</a:t>
            </a:r>
            <a:r>
              <a:rPr lang="zh-CN" altLang="en-US" dirty="0" smtClean="0">
                <a:ea typeface="宋体" pitchFamily="2" charset="-122"/>
                <a:cs typeface="Arial Unicode MS" pitchFamily="34" charset="-122"/>
              </a:rPr>
              <a:t>获取</a:t>
            </a:r>
            <a:r>
              <a:rPr lang="zh-CN" altLang="en-US" dirty="0">
                <a:ea typeface="宋体" pitchFamily="2" charset="-122"/>
                <a:cs typeface="Arial Unicode MS" pitchFamily="34" charset="-122"/>
              </a:rPr>
              <a:t>输出流和输入流，开始网络数据的发送和接收。</a:t>
            </a:r>
          </a:p>
          <a:p>
            <a:pPr lvl="1">
              <a:buFont typeface="Wingdings" pitchFamily="2" charset="2"/>
              <a:buChar char="Ø"/>
            </a:pPr>
            <a:r>
              <a:rPr lang="zh-CN" altLang="en-US" b="1" dirty="0" smtClean="0">
                <a:ea typeface="宋体" pitchFamily="2" charset="-122"/>
                <a:cs typeface="Arial Unicode MS" pitchFamily="34" charset="-122"/>
              </a:rPr>
              <a:t>关闭</a:t>
            </a:r>
            <a:r>
              <a:rPr lang="en-US" altLang="zh-CN" b="1" dirty="0" err="1" smtClean="0">
                <a:ea typeface="宋体" pitchFamily="2" charset="-122"/>
                <a:cs typeface="Arial Unicode MS" pitchFamily="34" charset="-122"/>
              </a:rPr>
              <a:t>ServerSocket</a:t>
            </a:r>
            <a:r>
              <a:rPr lang="zh-CN" altLang="en-US" b="1" dirty="0" smtClean="0">
                <a:ea typeface="宋体" pitchFamily="2" charset="-122"/>
                <a:cs typeface="Arial Unicode MS" pitchFamily="34" charset="-122"/>
              </a:rPr>
              <a:t>和</a:t>
            </a:r>
            <a:r>
              <a:rPr lang="en-US" altLang="zh-CN" b="1" dirty="0" smtClean="0">
                <a:ea typeface="宋体" pitchFamily="2" charset="-122"/>
                <a:cs typeface="Arial Unicode MS" pitchFamily="34" charset="-122"/>
              </a:rPr>
              <a:t>Socket</a:t>
            </a:r>
            <a:r>
              <a:rPr lang="zh-CN" altLang="en-US" b="1" dirty="0" smtClean="0">
                <a:ea typeface="宋体" pitchFamily="2" charset="-122"/>
                <a:cs typeface="Arial Unicode MS" pitchFamily="34" charset="-122"/>
              </a:rPr>
              <a:t>对象：</a:t>
            </a:r>
            <a:r>
              <a:rPr lang="zh-CN" altLang="en-US" dirty="0" smtClean="0">
                <a:ea typeface="宋体" pitchFamily="2" charset="-122"/>
                <a:cs typeface="Arial Unicode MS" pitchFamily="34" charset="-122"/>
              </a:rPr>
              <a:t>客户端访问结束，关闭</a:t>
            </a:r>
            <a:r>
              <a:rPr lang="zh-CN" altLang="en-US" dirty="0">
                <a:ea typeface="宋体" pitchFamily="2" charset="-122"/>
                <a:cs typeface="Arial Unicode MS" pitchFamily="34" charset="-122"/>
              </a:rPr>
              <a:t>通信套接字</a:t>
            </a:r>
            <a:r>
              <a:rPr lang="zh-CN" altLang="en-US" dirty="0" smtClean="0">
                <a:ea typeface="宋体" pitchFamily="2" charset="-122"/>
                <a:cs typeface="Arial Unicode MS" pitchFamily="34" charset="-122"/>
              </a:rPr>
              <a:t>。</a:t>
            </a:r>
            <a:endParaRPr lang="zh-CN" altLang="en-US" dirty="0">
              <a:ea typeface="宋体" pitchFamily="2" charset="-122"/>
              <a:cs typeface="Arial Unicode MS" pitchFamily="34" charset="-122"/>
            </a:endParaRPr>
          </a:p>
        </p:txBody>
      </p:sp>
      <p:sp>
        <p:nvSpPr>
          <p:cNvPr id="4" name="标题 1"/>
          <p:cNvSpPr>
            <a:spLocks noGrp="1"/>
          </p:cNvSpPr>
          <p:nvPr>
            <p:ph type="title" idx="4294967295"/>
          </p:nvPr>
        </p:nvSpPr>
        <p:spPr>
          <a:xfrm>
            <a:off x="2051720" y="692696"/>
            <a:ext cx="5328592" cy="958031"/>
          </a:xfrm>
        </p:spPr>
        <p:txBody>
          <a:bodyPr anchor="ctr">
            <a:normAutofit/>
          </a:bodyPr>
          <a:lstStyle/>
          <a:p>
            <a:r>
              <a:rPr lang="zh-CN" altLang="en-US" sz="4000" b="1" dirty="0" smtClean="0">
                <a:latin typeface="+mn-lt"/>
                <a:ea typeface="宋体" pitchFamily="2" charset="-122"/>
                <a:cs typeface="Arial Unicode MS" pitchFamily="34" charset="-122"/>
              </a:rPr>
              <a:t>基于</a:t>
            </a:r>
            <a:r>
              <a:rPr lang="en-US" altLang="zh-CN" sz="4000" b="1" dirty="0">
                <a:latin typeface="+mn-lt"/>
                <a:ea typeface="宋体" pitchFamily="2" charset="-122"/>
                <a:cs typeface="Arial Unicode MS" pitchFamily="34" charset="-122"/>
              </a:rPr>
              <a:t>Socket</a:t>
            </a:r>
            <a:r>
              <a:rPr lang="zh-CN" altLang="en-US" sz="4000" b="1" dirty="0" smtClean="0">
                <a:latin typeface="+mn-lt"/>
                <a:ea typeface="宋体" pitchFamily="2" charset="-122"/>
                <a:cs typeface="Arial Unicode MS" pitchFamily="34" charset="-122"/>
              </a:rPr>
              <a:t>的</a:t>
            </a:r>
            <a:r>
              <a:rPr lang="en-US" altLang="zh-CN" sz="4000" b="1" dirty="0" smtClean="0">
                <a:latin typeface="+mn-lt"/>
                <a:ea typeface="宋体" pitchFamily="2" charset="-122"/>
                <a:cs typeface="Arial Unicode MS" pitchFamily="34" charset="-122"/>
              </a:rPr>
              <a:t>TCP</a:t>
            </a:r>
            <a:r>
              <a:rPr lang="zh-CN" altLang="en-US" sz="4000" b="1" dirty="0" smtClean="0">
                <a:latin typeface="+mn-lt"/>
                <a:ea typeface="宋体" pitchFamily="2" charset="-122"/>
                <a:cs typeface="Arial Unicode MS" pitchFamily="34" charset="-122"/>
              </a:rPr>
              <a:t>编程</a:t>
            </a:r>
            <a:endParaRPr lang="zh-CN" altLang="en-US" sz="4000" b="1" dirty="0">
              <a:latin typeface="+mn-lt"/>
              <a:ea typeface="宋体" pitchFamily="2" charset="-122"/>
              <a:cs typeface="Arial Unicode MS" pitchFamily="34" charset="-122"/>
            </a:endParaRPr>
          </a:p>
        </p:txBody>
      </p:sp>
    </p:spTree>
    <p:extLst>
      <p:ext uri="{BB962C8B-B14F-4D97-AF65-F5344CB8AC3E}">
        <p14:creationId xmlns:p14="http://schemas.microsoft.com/office/powerpoint/2010/main" xmlns="" val="3527971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51920" y="808535"/>
            <a:ext cx="2232248" cy="646331"/>
          </a:xfrm>
          <a:prstGeom prst="rect">
            <a:avLst/>
          </a:prstGeom>
          <a:noFill/>
        </p:spPr>
        <p:txBody>
          <a:bodyPr wrap="square" rtlCol="0">
            <a:spAutoFit/>
          </a:bodyPr>
          <a:lstStyle/>
          <a:p>
            <a:r>
              <a:rPr lang="zh-CN" altLang="en-US" sz="3600" b="1" dirty="0" smtClean="0">
                <a:latin typeface="宋体" pitchFamily="2" charset="-122"/>
                <a:ea typeface="宋体" pitchFamily="2" charset="-122"/>
              </a:rPr>
              <a:t>主要内容</a:t>
            </a:r>
            <a:endParaRPr lang="zh-CN" altLang="en-US" sz="3600" b="1" dirty="0">
              <a:latin typeface="宋体" pitchFamily="2" charset="-122"/>
              <a:ea typeface="宋体" pitchFamily="2" charset="-122"/>
            </a:endParaRPr>
          </a:p>
        </p:txBody>
      </p:sp>
      <p:sp>
        <p:nvSpPr>
          <p:cNvPr id="3" name="TextBox 2"/>
          <p:cNvSpPr txBox="1"/>
          <p:nvPr/>
        </p:nvSpPr>
        <p:spPr>
          <a:xfrm>
            <a:off x="683568" y="1604211"/>
            <a:ext cx="7920880" cy="4196020"/>
          </a:xfrm>
          <a:prstGeom prst="rect">
            <a:avLst/>
          </a:prstGeom>
          <a:noFill/>
        </p:spPr>
        <p:txBody>
          <a:bodyPr wrap="square" rtlCol="0">
            <a:spAutoFit/>
          </a:bodyPr>
          <a:lstStyle/>
          <a:p>
            <a:pPr>
              <a:lnSpc>
                <a:spcPts val="4000"/>
              </a:lnSpc>
            </a:pPr>
            <a:r>
              <a:rPr lang="en-US" altLang="zh-CN" sz="2800" smtClean="0">
                <a:ea typeface="宋体" pitchFamily="2" charset="-122"/>
                <a:cs typeface="Arial Unicode MS" pitchFamily="34" charset="-122"/>
              </a:rPr>
              <a:t>15.1 </a:t>
            </a:r>
            <a:r>
              <a:rPr lang="zh-CN" altLang="en-US" sz="2800" smtClean="0">
                <a:ea typeface="宋体" pitchFamily="2" charset="-122"/>
                <a:cs typeface="Arial Unicode MS" pitchFamily="34" charset="-122"/>
              </a:rPr>
              <a:t>网络</a:t>
            </a:r>
            <a:r>
              <a:rPr lang="zh-CN" altLang="en-US" sz="2800" dirty="0">
                <a:ea typeface="宋体" pitchFamily="2" charset="-122"/>
                <a:cs typeface="Arial Unicode MS" pitchFamily="34" charset="-122"/>
              </a:rPr>
              <a:t>编程概述</a:t>
            </a:r>
            <a:endParaRPr lang="en-US" altLang="zh-CN" sz="2800" dirty="0">
              <a:ea typeface="宋体" pitchFamily="2" charset="-122"/>
              <a:cs typeface="Arial Unicode MS" pitchFamily="34" charset="-122"/>
            </a:endParaRPr>
          </a:p>
          <a:p>
            <a:pPr>
              <a:lnSpc>
                <a:spcPts val="4000"/>
              </a:lnSpc>
            </a:pPr>
            <a:r>
              <a:rPr lang="en-US" altLang="zh-CN" sz="2800" smtClean="0">
                <a:ea typeface="宋体" pitchFamily="2" charset="-122"/>
                <a:cs typeface="Arial Unicode MS" pitchFamily="34" charset="-122"/>
              </a:rPr>
              <a:t>15.2 </a:t>
            </a:r>
            <a:r>
              <a:rPr lang="zh-CN" altLang="en-US" sz="2800" smtClean="0">
                <a:ea typeface="宋体" pitchFamily="2" charset="-122"/>
                <a:cs typeface="Arial Unicode MS" pitchFamily="34" charset="-122"/>
              </a:rPr>
              <a:t>通讯</a:t>
            </a:r>
            <a:r>
              <a:rPr lang="zh-CN" altLang="en-US" sz="2800" dirty="0">
                <a:ea typeface="宋体" pitchFamily="2" charset="-122"/>
                <a:cs typeface="Arial Unicode MS" pitchFamily="34" charset="-122"/>
              </a:rPr>
              <a:t>要素</a:t>
            </a:r>
            <a:endParaRPr lang="en-US" altLang="zh-CN" sz="2800" dirty="0">
              <a:ea typeface="宋体" pitchFamily="2" charset="-122"/>
              <a:cs typeface="Arial Unicode MS" pitchFamily="34" charset="-122"/>
            </a:endParaRPr>
          </a:p>
          <a:p>
            <a:pPr marL="914400" lvl="1" indent="-457200">
              <a:lnSpc>
                <a:spcPts val="4000"/>
              </a:lnSpc>
              <a:buFont typeface="Wingdings" pitchFamily="2" charset="2"/>
              <a:buChar char="Ø"/>
            </a:pP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和端口号</a:t>
            </a:r>
            <a:endParaRPr lang="en-US" altLang="zh-CN" sz="2400" dirty="0">
              <a:ea typeface="宋体" pitchFamily="2" charset="-122"/>
              <a:cs typeface="Arial Unicode MS" pitchFamily="34" charset="-122"/>
            </a:endParaRPr>
          </a:p>
          <a:p>
            <a:pPr marL="914400" lvl="1" indent="-457200">
              <a:lnSpc>
                <a:spcPts val="4000"/>
              </a:lnSpc>
              <a:buFont typeface="Wingdings" pitchFamily="2" charset="2"/>
              <a:buChar char="Ø"/>
            </a:pPr>
            <a:r>
              <a:rPr lang="zh-CN" altLang="en-US" sz="2400" dirty="0">
                <a:ea typeface="宋体" pitchFamily="2" charset="-122"/>
                <a:cs typeface="Arial Unicode MS" pitchFamily="34" charset="-122"/>
              </a:rPr>
              <a:t>网络通信协议</a:t>
            </a:r>
            <a:endParaRPr lang="en-US" altLang="zh-CN" sz="2400" dirty="0">
              <a:ea typeface="宋体" pitchFamily="2" charset="-122"/>
            </a:endParaRPr>
          </a:p>
          <a:p>
            <a:pPr marL="0" lvl="1">
              <a:lnSpc>
                <a:spcPts val="4000"/>
              </a:lnSpc>
            </a:pPr>
            <a:r>
              <a:rPr lang="en-US" altLang="zh-CN" sz="2800" smtClean="0">
                <a:ea typeface="宋体" pitchFamily="2" charset="-122"/>
                <a:cs typeface="Arial Unicode MS" pitchFamily="34" charset="-122"/>
              </a:rPr>
              <a:t>15.3 </a:t>
            </a:r>
            <a:r>
              <a:rPr lang="en-US" altLang="zh-CN" sz="2800">
                <a:ea typeface="宋体" pitchFamily="2" charset="-122"/>
                <a:cs typeface="Arial Unicode MS" pitchFamily="34" charset="-122"/>
              </a:rPr>
              <a:t>InetAddress</a:t>
            </a:r>
            <a:r>
              <a:rPr lang="zh-CN" altLang="en-US" sz="2800" dirty="0">
                <a:ea typeface="宋体" pitchFamily="2" charset="-122"/>
                <a:cs typeface="Arial Unicode MS" pitchFamily="34" charset="-122"/>
              </a:rPr>
              <a:t>类</a:t>
            </a:r>
            <a:endParaRPr lang="en-US" altLang="zh-CN" sz="2800" dirty="0">
              <a:ea typeface="宋体" pitchFamily="2" charset="-122"/>
              <a:cs typeface="Arial Unicode MS" pitchFamily="34" charset="-122"/>
            </a:endParaRPr>
          </a:p>
          <a:p>
            <a:pPr marL="0" lvl="1">
              <a:lnSpc>
                <a:spcPts val="4000"/>
              </a:lnSpc>
            </a:pPr>
            <a:r>
              <a:rPr lang="en-US" altLang="zh-CN" sz="2800" smtClean="0">
                <a:ea typeface="宋体" pitchFamily="2" charset="-122"/>
                <a:cs typeface="Arial Unicode MS" pitchFamily="34" charset="-122"/>
              </a:rPr>
              <a:t>15.4 </a:t>
            </a:r>
            <a:r>
              <a:rPr lang="en-US" altLang="zh-CN" sz="2800">
                <a:ea typeface="宋体" pitchFamily="2" charset="-122"/>
                <a:cs typeface="Arial Unicode MS" pitchFamily="34" charset="-122"/>
              </a:rPr>
              <a:t>TCP</a:t>
            </a:r>
            <a:r>
              <a:rPr lang="zh-CN" altLang="en-US" sz="2800" dirty="0">
                <a:ea typeface="宋体" pitchFamily="2" charset="-122"/>
                <a:cs typeface="Arial Unicode MS" pitchFamily="34" charset="-122"/>
              </a:rPr>
              <a:t>网络通信</a:t>
            </a:r>
            <a:endParaRPr lang="en-US" altLang="zh-CN" sz="2800" dirty="0">
              <a:ea typeface="宋体" pitchFamily="2" charset="-122"/>
              <a:cs typeface="Arial Unicode MS" pitchFamily="34" charset="-122"/>
            </a:endParaRPr>
          </a:p>
          <a:p>
            <a:pPr marL="0" lvl="1">
              <a:lnSpc>
                <a:spcPts val="4000"/>
              </a:lnSpc>
            </a:pPr>
            <a:r>
              <a:rPr lang="en-US" altLang="zh-CN" sz="2800" smtClean="0">
                <a:ea typeface="宋体" pitchFamily="2" charset="-122"/>
                <a:cs typeface="Arial Unicode MS" pitchFamily="34" charset="-122"/>
              </a:rPr>
              <a:t>15.5 </a:t>
            </a:r>
            <a:r>
              <a:rPr lang="en-US" altLang="zh-CN" sz="2800">
                <a:ea typeface="宋体" pitchFamily="2" charset="-122"/>
                <a:cs typeface="Arial Unicode MS" pitchFamily="34" charset="-122"/>
              </a:rPr>
              <a:t>UDP</a:t>
            </a:r>
            <a:r>
              <a:rPr lang="zh-CN" altLang="en-US" sz="2800">
                <a:ea typeface="宋体" pitchFamily="2" charset="-122"/>
                <a:cs typeface="Arial Unicode MS" pitchFamily="34" charset="-122"/>
              </a:rPr>
              <a:t>网络</a:t>
            </a:r>
            <a:r>
              <a:rPr lang="zh-CN" altLang="en-US" sz="2800" smtClean="0">
                <a:ea typeface="宋体" pitchFamily="2" charset="-122"/>
                <a:cs typeface="Arial Unicode MS" pitchFamily="34" charset="-122"/>
              </a:rPr>
              <a:t>通信</a:t>
            </a:r>
            <a:endParaRPr lang="en-US" altLang="zh-CN" sz="2800" smtClean="0">
              <a:ea typeface="宋体" pitchFamily="2" charset="-122"/>
              <a:cs typeface="Arial Unicode MS" pitchFamily="34" charset="-122"/>
            </a:endParaRPr>
          </a:p>
          <a:p>
            <a:pPr marL="0" lvl="1">
              <a:lnSpc>
                <a:spcPts val="4000"/>
              </a:lnSpc>
            </a:pPr>
            <a:r>
              <a:rPr lang="en-US" altLang="zh-CN" sz="2800" smtClean="0">
                <a:ea typeface="宋体" pitchFamily="2" charset="-122"/>
                <a:cs typeface="Arial Unicode MS" pitchFamily="34" charset="-122"/>
              </a:rPr>
              <a:t>15.6 </a:t>
            </a:r>
            <a:r>
              <a:rPr lang="en-US" altLang="zh-CN" sz="2800">
                <a:ea typeface="宋体" pitchFamily="2" charset="-122"/>
                <a:cs typeface="Arial Unicode MS" pitchFamily="34" charset="-122"/>
              </a:rPr>
              <a:t>URL</a:t>
            </a:r>
            <a:r>
              <a:rPr lang="zh-CN" altLang="en-US" sz="2800" dirty="0">
                <a:ea typeface="宋体" pitchFamily="2" charset="-122"/>
                <a:cs typeface="Arial Unicode MS" pitchFamily="34" charset="-122"/>
              </a:rPr>
              <a:t>编程</a:t>
            </a:r>
            <a:endParaRPr lang="en-US" altLang="zh-CN" sz="2800" dirty="0">
              <a:ea typeface="宋体" pitchFamily="2" charset="-122"/>
              <a:cs typeface="Arial Unicode MS"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115616" y="764704"/>
            <a:ext cx="7416824" cy="926976"/>
          </a:xfrm>
        </p:spPr>
        <p:txBody>
          <a:bodyPr/>
          <a:lstStyle/>
          <a:p>
            <a:r>
              <a:rPr lang="zh-CN" altLang="en-US" sz="4000" b="1" dirty="0">
                <a:latin typeface="+mn-lt"/>
                <a:ea typeface="宋体" pitchFamily="2" charset="-122"/>
                <a:cs typeface="Arial Unicode MS" pitchFamily="34" charset="-122"/>
              </a:rPr>
              <a:t>服务器</a:t>
            </a:r>
            <a:r>
              <a:rPr lang="zh-CN" altLang="en-US" sz="4000" b="1" dirty="0" smtClean="0">
                <a:latin typeface="+mn-lt"/>
                <a:ea typeface="宋体" pitchFamily="2" charset="-122"/>
                <a:cs typeface="Arial Unicode MS" pitchFamily="34" charset="-122"/>
              </a:rPr>
              <a:t>建立 </a:t>
            </a:r>
            <a:r>
              <a:rPr lang="en-US" altLang="zh-CN" sz="4000" b="1" dirty="0" err="1" smtClean="0">
                <a:latin typeface="+mn-lt"/>
                <a:ea typeface="宋体" pitchFamily="2" charset="-122"/>
                <a:cs typeface="Arial Unicode MS" pitchFamily="34" charset="-122"/>
              </a:rPr>
              <a:t>ServerSocket</a:t>
            </a:r>
            <a:r>
              <a:rPr lang="en-US" altLang="zh-CN" sz="4000" b="1" dirty="0" smtClean="0">
                <a:latin typeface="+mn-lt"/>
                <a:ea typeface="宋体" pitchFamily="2" charset="-122"/>
                <a:cs typeface="Arial Unicode MS" pitchFamily="34" charset="-122"/>
              </a:rPr>
              <a:t> </a:t>
            </a:r>
            <a:r>
              <a:rPr lang="zh-CN" altLang="en-US" sz="4000" b="1" dirty="0" smtClean="0">
                <a:latin typeface="+mn-lt"/>
                <a:ea typeface="宋体" pitchFamily="2" charset="-122"/>
                <a:cs typeface="Arial Unicode MS" pitchFamily="34" charset="-122"/>
              </a:rPr>
              <a:t>对象</a:t>
            </a:r>
            <a:endParaRPr lang="zh-CN" altLang="en-US" sz="4000" b="1" dirty="0">
              <a:latin typeface="+mn-lt"/>
              <a:ea typeface="宋体" pitchFamily="2" charset="-122"/>
              <a:cs typeface="Arial Unicode MS" pitchFamily="34" charset="-122"/>
            </a:endParaRPr>
          </a:p>
        </p:txBody>
      </p:sp>
      <p:sp>
        <p:nvSpPr>
          <p:cNvPr id="58371" name="Rectangle 3"/>
          <p:cNvSpPr>
            <a:spLocks noGrp="1" noChangeArrowheads="1"/>
          </p:cNvSpPr>
          <p:nvPr>
            <p:ph type="body" idx="1"/>
          </p:nvPr>
        </p:nvSpPr>
        <p:spPr>
          <a:xfrm>
            <a:off x="251520" y="1700808"/>
            <a:ext cx="8424936" cy="2952328"/>
          </a:xfrm>
        </p:spPr>
        <p:txBody>
          <a:bodyPr>
            <a:normAutofit/>
          </a:bodyPr>
          <a:lstStyle/>
          <a:p>
            <a:pPr>
              <a:buFont typeface="Wingdings" pitchFamily="2" charset="2"/>
              <a:buChar char="l"/>
            </a:pPr>
            <a:r>
              <a:rPr lang="en-US" altLang="zh-CN" sz="2400" dirty="0" err="1" smtClean="0">
                <a:ea typeface="宋体" pitchFamily="2" charset="-122"/>
                <a:cs typeface="Arial Unicode MS" pitchFamily="34" charset="-122"/>
              </a:rPr>
              <a:t>ServerSocket</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对象</a:t>
            </a:r>
            <a:r>
              <a:rPr lang="zh-CN" altLang="en-US" sz="2400" dirty="0">
                <a:ea typeface="宋体" pitchFamily="2" charset="-122"/>
                <a:cs typeface="Arial Unicode MS" pitchFamily="34" charset="-122"/>
              </a:rPr>
              <a:t>负责等待客户端请求建立套接字连接，类似邮局某个窗口中的业务员。也就是说，</a:t>
            </a:r>
            <a:r>
              <a:rPr lang="zh-CN" altLang="en-US" sz="2400" b="1" dirty="0">
                <a:solidFill>
                  <a:srgbClr val="0000FF"/>
                </a:solidFill>
                <a:ea typeface="宋体" pitchFamily="2" charset="-122"/>
                <a:cs typeface="Arial Unicode MS" pitchFamily="34" charset="-122"/>
              </a:rPr>
              <a:t>服务器必须事先建立一个等待客户请求建立套接字连接的</a:t>
            </a:r>
            <a:r>
              <a:rPr lang="en-US" altLang="zh-CN" sz="2400" b="1" dirty="0" err="1">
                <a:solidFill>
                  <a:srgbClr val="0000FF"/>
                </a:solidFill>
                <a:ea typeface="宋体" pitchFamily="2" charset="-122"/>
                <a:cs typeface="Arial Unicode MS" pitchFamily="34" charset="-122"/>
              </a:rPr>
              <a:t>ServerSocket</a:t>
            </a:r>
            <a:r>
              <a:rPr lang="zh-CN" altLang="en-US" sz="2400" b="1" dirty="0">
                <a:solidFill>
                  <a:srgbClr val="0000FF"/>
                </a:solidFill>
                <a:ea typeface="宋体" pitchFamily="2" charset="-122"/>
                <a:cs typeface="Arial Unicode MS" pitchFamily="34" charset="-122"/>
              </a:rPr>
              <a:t>对象</a:t>
            </a:r>
            <a:r>
              <a:rPr lang="zh-CN" altLang="en-US" sz="2400" b="1" dirty="0" smtClean="0">
                <a:solidFill>
                  <a:srgbClr val="0000FF"/>
                </a:solidFill>
                <a:ea typeface="宋体" pitchFamily="2" charset="-122"/>
                <a:cs typeface="Arial Unicode MS" pitchFamily="34" charset="-122"/>
              </a:rPr>
              <a:t>。</a:t>
            </a:r>
            <a:endParaRPr lang="en-US" altLang="zh-CN" sz="2400" b="1" dirty="0" smtClean="0">
              <a:solidFill>
                <a:srgbClr val="0000FF"/>
              </a:solidFill>
              <a:ea typeface="宋体" pitchFamily="2" charset="-122"/>
              <a:cs typeface="Arial Unicode MS" pitchFamily="34" charset="-122"/>
            </a:endParaRPr>
          </a:p>
          <a:p>
            <a:pPr>
              <a:buFont typeface="Wingdings" pitchFamily="2" charset="2"/>
              <a:buChar char="l"/>
            </a:pPr>
            <a:r>
              <a:rPr lang="zh-CN" altLang="en-US" sz="2400" dirty="0">
                <a:ea typeface="宋体" pitchFamily="2" charset="-122"/>
                <a:cs typeface="Arial Unicode MS" pitchFamily="34" charset="-122"/>
              </a:rPr>
              <a:t>所谓“接收”客户的套接字请求，就是</a:t>
            </a:r>
            <a:r>
              <a:rPr lang="en-US" altLang="zh-CN" sz="2400" dirty="0">
                <a:ea typeface="宋体" pitchFamily="2" charset="-122"/>
                <a:cs typeface="Arial Unicode MS" pitchFamily="34" charset="-122"/>
              </a:rPr>
              <a:t>accept()</a:t>
            </a:r>
            <a:r>
              <a:rPr lang="zh-CN" altLang="en-US" sz="2400" dirty="0">
                <a:ea typeface="宋体" pitchFamily="2" charset="-122"/>
                <a:cs typeface="Arial Unicode MS" pitchFamily="34" charset="-122"/>
              </a:rPr>
              <a:t>方法会返回一</a:t>
            </a:r>
            <a:r>
              <a:rPr lang="zh-CN" altLang="en-US" sz="2400" dirty="0" smtClean="0">
                <a:ea typeface="宋体" pitchFamily="2" charset="-122"/>
                <a:cs typeface="Arial Unicode MS" pitchFamily="34" charset="-122"/>
              </a:rPr>
              <a:t>个 </a:t>
            </a:r>
            <a:r>
              <a:rPr lang="en-US" altLang="zh-CN" sz="2400" dirty="0" smtClean="0">
                <a:ea typeface="宋体" pitchFamily="2" charset="-122"/>
                <a:cs typeface="Arial Unicode MS" pitchFamily="34" charset="-122"/>
              </a:rPr>
              <a:t>Socket </a:t>
            </a:r>
            <a:r>
              <a:rPr lang="zh-CN" altLang="en-US" sz="2400" dirty="0" smtClean="0">
                <a:ea typeface="宋体" pitchFamily="2" charset="-122"/>
                <a:cs typeface="Arial Unicode MS" pitchFamily="34" charset="-122"/>
              </a:rPr>
              <a:t>对象</a:t>
            </a:r>
            <a:endParaRPr lang="zh-CN" altLang="en-US" sz="2400" dirty="0">
              <a:ea typeface="宋体" pitchFamily="2" charset="-122"/>
              <a:cs typeface="Arial Unicode MS" pitchFamily="34" charset="-122"/>
            </a:endParaRPr>
          </a:p>
          <a:p>
            <a:endParaRPr lang="zh-CN" altLang="en-US" sz="2400" dirty="0">
              <a:ea typeface="宋体" pitchFamily="2" charset="-122"/>
              <a:cs typeface="Arial Unicode MS" pitchFamily="34" charset="-122"/>
            </a:endParaRPr>
          </a:p>
        </p:txBody>
      </p:sp>
      <p:sp>
        <p:nvSpPr>
          <p:cNvPr id="2" name="矩形 1"/>
          <p:cNvSpPr/>
          <p:nvPr/>
        </p:nvSpPr>
        <p:spPr>
          <a:xfrm>
            <a:off x="827584" y="3645024"/>
            <a:ext cx="7056784" cy="2862322"/>
          </a:xfrm>
          <a:prstGeom prst="rect">
            <a:avLst/>
          </a:prstGeom>
        </p:spPr>
        <p:txBody>
          <a:bodyPr wrap="square">
            <a:spAutoFit/>
          </a:bodyPr>
          <a:lstStyle/>
          <a:p>
            <a:pPr marL="0" lvl="1"/>
            <a:r>
              <a:rPr lang="zh-CN" altLang="zh-CN" sz="2000" b="1" dirty="0">
                <a:solidFill>
                  <a:srgbClr val="C00000"/>
                </a:solidFill>
              </a:rPr>
              <a:t>ServerSocket ss = new ServerSocket(9999);</a:t>
            </a:r>
          </a:p>
          <a:p>
            <a:pPr marL="0" lvl="1"/>
            <a:r>
              <a:rPr lang="zh-CN" altLang="zh-CN" sz="2000" b="1" dirty="0">
                <a:solidFill>
                  <a:srgbClr val="C00000"/>
                </a:solidFill>
              </a:rPr>
              <a:t>Socket s = ss.accept ();</a:t>
            </a:r>
          </a:p>
          <a:p>
            <a:pPr marL="0" lvl="1"/>
            <a:r>
              <a:rPr lang="zh-CN" altLang="zh-CN" sz="2000" b="1" dirty="0">
                <a:solidFill>
                  <a:srgbClr val="C00000"/>
                </a:solidFill>
              </a:rPr>
              <a:t>InputStream in = s.getInputStream();</a:t>
            </a:r>
          </a:p>
          <a:p>
            <a:pPr marL="0" lvl="1"/>
            <a:r>
              <a:rPr lang="zh-CN" altLang="zh-CN" sz="2000" b="1" dirty="0">
                <a:solidFill>
                  <a:srgbClr val="C00000"/>
                </a:solidFill>
              </a:rPr>
              <a:t>byte[] buf = new byte[1024];</a:t>
            </a:r>
          </a:p>
          <a:p>
            <a:pPr marL="0" lvl="1"/>
            <a:r>
              <a:rPr lang="zh-CN" altLang="zh-CN" sz="2000" b="1" dirty="0">
                <a:solidFill>
                  <a:srgbClr val="C00000"/>
                </a:solidFill>
              </a:rPr>
              <a:t>int num = in.read(buf);</a:t>
            </a:r>
          </a:p>
          <a:p>
            <a:pPr marL="0" lvl="1"/>
            <a:r>
              <a:rPr lang="zh-CN" altLang="zh-CN" sz="2000" b="1" dirty="0">
                <a:solidFill>
                  <a:srgbClr val="C00000"/>
                </a:solidFill>
              </a:rPr>
              <a:t>String str = new String(buf,0,num);</a:t>
            </a:r>
          </a:p>
          <a:p>
            <a:pPr marL="0" lvl="1"/>
            <a:r>
              <a:rPr lang="zh-CN" altLang="zh-CN" sz="2000" b="1" dirty="0">
                <a:solidFill>
                  <a:srgbClr val="C00000"/>
                </a:solidFill>
              </a:rPr>
              <a:t>System.out.println(s.getInetAddress().toString()+”:”+str);</a:t>
            </a:r>
          </a:p>
          <a:p>
            <a:pPr marL="0" lvl="1"/>
            <a:r>
              <a:rPr lang="zh-CN" altLang="zh-CN" sz="2000" b="1" dirty="0">
                <a:solidFill>
                  <a:srgbClr val="C00000"/>
                </a:solidFill>
              </a:rPr>
              <a:t>s.close();</a:t>
            </a:r>
          </a:p>
          <a:p>
            <a:pPr marL="0" lvl="1"/>
            <a:r>
              <a:rPr lang="zh-CN" altLang="zh-CN" sz="2000" b="1" dirty="0">
                <a:solidFill>
                  <a:srgbClr val="C00000"/>
                </a:solidFill>
              </a:rPr>
              <a:t>ss.close();</a:t>
            </a:r>
          </a:p>
        </p:txBody>
      </p:sp>
    </p:spTree>
    <p:extLst>
      <p:ext uri="{BB962C8B-B14F-4D97-AF65-F5344CB8AC3E}">
        <p14:creationId xmlns:p14="http://schemas.microsoft.com/office/powerpoint/2010/main" xmlns="" val="25476657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3848" y="692696"/>
            <a:ext cx="3240360" cy="864096"/>
          </a:xfrm>
        </p:spPr>
        <p:txBody>
          <a:bodyPr/>
          <a:lstStyle/>
          <a:p>
            <a:r>
              <a:rPr lang="zh-CN" altLang="en-US" b="1" dirty="0" smtClean="0">
                <a:latin typeface="宋体" pitchFamily="2" charset="-122"/>
                <a:ea typeface="宋体" pitchFamily="2" charset="-122"/>
              </a:rPr>
              <a:t>例 题</a:t>
            </a:r>
            <a:endParaRPr lang="zh-CN" altLang="en-US" b="1" dirty="0">
              <a:latin typeface="宋体" pitchFamily="2" charset="-122"/>
              <a:ea typeface="宋体" pitchFamily="2" charset="-122"/>
            </a:endParaRPr>
          </a:p>
        </p:txBody>
      </p:sp>
      <p:sp>
        <p:nvSpPr>
          <p:cNvPr id="3" name="内容占位符 2"/>
          <p:cNvSpPr>
            <a:spLocks noGrp="1"/>
          </p:cNvSpPr>
          <p:nvPr>
            <p:ph idx="1"/>
          </p:nvPr>
        </p:nvSpPr>
        <p:spPr/>
        <p:txBody>
          <a:bodyPr/>
          <a:lstStyle/>
          <a:p>
            <a:pPr marL="0" indent="0">
              <a:buNone/>
            </a:pPr>
            <a:r>
              <a:rPr lang="en-US" altLang="zh-CN" dirty="0" smtClean="0">
                <a:latin typeface="宋体" pitchFamily="2" charset="-122"/>
                <a:ea typeface="宋体" pitchFamily="2" charset="-122"/>
              </a:rPr>
              <a:t>1.</a:t>
            </a:r>
            <a:r>
              <a:rPr lang="zh-CN" altLang="en-US" dirty="0">
                <a:latin typeface="宋体" pitchFamily="2" charset="-122"/>
                <a:ea typeface="宋体" pitchFamily="2" charset="-122"/>
              </a:rPr>
              <a:t>客户端发送内容给服务端，服务</a:t>
            </a:r>
            <a:r>
              <a:rPr lang="zh-CN" altLang="en-US" dirty="0" smtClean="0">
                <a:latin typeface="宋体" pitchFamily="2" charset="-122"/>
                <a:ea typeface="宋体" pitchFamily="2" charset="-122"/>
              </a:rPr>
              <a:t>端将内容打印到控制台上。</a:t>
            </a:r>
            <a:endParaRPr lang="en-US" altLang="zh-CN" dirty="0" smtClean="0">
              <a:latin typeface="宋体" pitchFamily="2" charset="-122"/>
              <a:ea typeface="宋体" pitchFamily="2" charset="-122"/>
            </a:endParaRPr>
          </a:p>
          <a:p>
            <a:pPr marL="0" indent="0">
              <a:buNone/>
            </a:pPr>
            <a:endParaRPr lang="en-US" altLang="zh-CN" dirty="0">
              <a:latin typeface="宋体" pitchFamily="2" charset="-122"/>
              <a:ea typeface="宋体" pitchFamily="2" charset="-122"/>
            </a:endParaRPr>
          </a:p>
          <a:p>
            <a:pPr marL="0" indent="0">
              <a:buNone/>
            </a:pPr>
            <a:r>
              <a:rPr lang="en-US" altLang="zh-CN" dirty="0" smtClean="0">
                <a:latin typeface="宋体" pitchFamily="2" charset="-122"/>
                <a:ea typeface="宋体" pitchFamily="2" charset="-122"/>
              </a:rPr>
              <a:t>2.</a:t>
            </a:r>
            <a:r>
              <a:rPr lang="zh-CN" altLang="en-US" dirty="0" smtClean="0">
                <a:latin typeface="宋体" pitchFamily="2" charset="-122"/>
                <a:ea typeface="宋体" pitchFamily="2" charset="-122"/>
              </a:rPr>
              <a:t>客户端发送内容给服务端，服务端给予反馈。</a:t>
            </a:r>
            <a:endParaRPr lang="en-US" altLang="zh-CN" dirty="0" smtClean="0">
              <a:latin typeface="宋体" pitchFamily="2" charset="-122"/>
              <a:ea typeface="宋体" pitchFamily="2" charset="-122"/>
            </a:endParaRPr>
          </a:p>
          <a:p>
            <a:pPr marL="0" indent="0">
              <a:buNone/>
            </a:pPr>
            <a:endParaRPr lang="en-US" altLang="zh-CN" dirty="0">
              <a:latin typeface="宋体" pitchFamily="2" charset="-122"/>
              <a:ea typeface="宋体" pitchFamily="2" charset="-122"/>
            </a:endParaRPr>
          </a:p>
          <a:p>
            <a:pPr marL="0" indent="0">
              <a:buNone/>
            </a:pPr>
            <a:r>
              <a:rPr lang="en-US" altLang="zh-CN" dirty="0">
                <a:latin typeface="宋体" pitchFamily="2" charset="-122"/>
                <a:ea typeface="宋体" pitchFamily="2" charset="-122"/>
              </a:rPr>
              <a:t>3</a:t>
            </a:r>
            <a:r>
              <a:rPr lang="en-US" altLang="zh-CN" dirty="0" smtClean="0">
                <a:latin typeface="宋体" pitchFamily="2" charset="-122"/>
                <a:ea typeface="宋体" pitchFamily="2" charset="-122"/>
              </a:rPr>
              <a:t>.</a:t>
            </a:r>
            <a:r>
              <a:rPr lang="zh-CN" altLang="en-US" dirty="0">
                <a:latin typeface="宋体" pitchFamily="2" charset="-122"/>
                <a:ea typeface="宋体" pitchFamily="2" charset="-122"/>
              </a:rPr>
              <a:t>从客户端</a:t>
            </a:r>
            <a:r>
              <a:rPr lang="zh-CN" altLang="en-US" dirty="0" smtClean="0">
                <a:latin typeface="宋体" pitchFamily="2" charset="-122"/>
                <a:ea typeface="宋体" pitchFamily="2" charset="-122"/>
              </a:rPr>
              <a:t>发送文件</a:t>
            </a:r>
            <a:r>
              <a:rPr lang="zh-CN" altLang="en-US" dirty="0">
                <a:latin typeface="宋体" pitchFamily="2" charset="-122"/>
                <a:ea typeface="宋体" pitchFamily="2" charset="-122"/>
              </a:rPr>
              <a:t>给服务端</a:t>
            </a:r>
            <a:r>
              <a:rPr lang="zh-CN" altLang="en-US" dirty="0" smtClean="0">
                <a:latin typeface="宋体" pitchFamily="2" charset="-122"/>
                <a:ea typeface="宋体" pitchFamily="2" charset="-122"/>
              </a:rPr>
              <a:t>，服务端保存到本地。并返回“发送成功”给客户端。并关闭相应的连接。</a:t>
            </a:r>
            <a:endParaRPr lang="zh-CN" altLang="en-US" dirty="0">
              <a:latin typeface="宋体" pitchFamily="2" charset="-122"/>
              <a:ea typeface="宋体" pitchFamily="2" charset="-122"/>
            </a:endParaRPr>
          </a:p>
        </p:txBody>
      </p:sp>
    </p:spTree>
    <p:extLst>
      <p:ext uri="{BB962C8B-B14F-4D97-AF65-F5344CB8AC3E}">
        <p14:creationId xmlns:p14="http://schemas.microsoft.com/office/powerpoint/2010/main" xmlns="" val="2986184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99792" y="692696"/>
            <a:ext cx="4042792" cy="864096"/>
          </a:xfrm>
        </p:spPr>
        <p:txBody>
          <a:bodyPr/>
          <a:lstStyle/>
          <a:p>
            <a:r>
              <a:rPr lang="zh-CN" altLang="en-US" b="1" dirty="0" smtClean="0">
                <a:latin typeface="+mn-lt"/>
                <a:ea typeface="宋体" pitchFamily="2" charset="-122"/>
                <a:cs typeface="Arial Unicode MS" pitchFamily="34" charset="-122"/>
              </a:rPr>
              <a:t>练  习</a:t>
            </a:r>
            <a:endParaRPr lang="zh-CN" altLang="en-US" b="1" dirty="0">
              <a:latin typeface="+mn-lt"/>
              <a:ea typeface="宋体" pitchFamily="2" charset="-122"/>
              <a:cs typeface="Arial Unicode MS" pitchFamily="34" charset="-122"/>
            </a:endParaRPr>
          </a:p>
        </p:txBody>
      </p:sp>
      <p:sp>
        <p:nvSpPr>
          <p:cNvPr id="3" name="内容占位符 2"/>
          <p:cNvSpPr>
            <a:spLocks noGrp="1"/>
          </p:cNvSpPr>
          <p:nvPr>
            <p:ph idx="1"/>
          </p:nvPr>
        </p:nvSpPr>
        <p:spPr>
          <a:xfrm>
            <a:off x="827584" y="1772816"/>
            <a:ext cx="7560840" cy="3096344"/>
          </a:xfrm>
        </p:spPr>
        <p:txBody>
          <a:bodyPr>
            <a:normAutofit/>
          </a:bodyPr>
          <a:lstStyle/>
          <a:p>
            <a:pPr marL="0" indent="0">
              <a:buNone/>
            </a:pPr>
            <a:r>
              <a:rPr lang="en-US" altLang="zh-CN" dirty="0" smtClean="0">
                <a:ea typeface="宋体" pitchFamily="2" charset="-122"/>
                <a:cs typeface="Arial Unicode MS" pitchFamily="34" charset="-122"/>
              </a:rPr>
              <a:t>1.</a:t>
            </a:r>
            <a:r>
              <a:rPr lang="zh-CN" altLang="en-US" dirty="0" smtClean="0">
                <a:ea typeface="宋体" pitchFamily="2" charset="-122"/>
                <a:cs typeface="Arial Unicode MS" pitchFamily="34" charset="-122"/>
              </a:rPr>
              <a:t>服务</a:t>
            </a:r>
            <a:r>
              <a:rPr lang="zh-CN" altLang="en-US" dirty="0">
                <a:ea typeface="宋体" pitchFamily="2" charset="-122"/>
                <a:cs typeface="Arial Unicode MS" pitchFamily="34" charset="-122"/>
              </a:rPr>
              <a:t>端</a:t>
            </a:r>
            <a:r>
              <a:rPr lang="zh-CN" altLang="en-US" dirty="0" smtClean="0">
                <a:ea typeface="宋体" pitchFamily="2" charset="-122"/>
                <a:cs typeface="Arial Unicode MS" pitchFamily="34" charset="-122"/>
              </a:rPr>
              <a:t>读取图片</a:t>
            </a:r>
            <a:r>
              <a:rPr lang="zh-CN" altLang="en-US" dirty="0">
                <a:ea typeface="宋体" pitchFamily="2" charset="-122"/>
                <a:cs typeface="Arial Unicode MS" pitchFamily="34" charset="-122"/>
              </a:rPr>
              <a:t>并发送给客户端，客户端保存图片到</a:t>
            </a:r>
            <a:r>
              <a:rPr lang="zh-CN" altLang="en-US" dirty="0" smtClean="0">
                <a:ea typeface="宋体" pitchFamily="2" charset="-122"/>
                <a:cs typeface="Arial Unicode MS" pitchFamily="34" charset="-122"/>
              </a:rPr>
              <a:t>本地</a:t>
            </a:r>
            <a:endParaRPr lang="en-US" altLang="zh-CN" dirty="0" smtClean="0">
              <a:ea typeface="宋体" pitchFamily="2" charset="-122"/>
              <a:cs typeface="Arial Unicode MS" pitchFamily="34" charset="-122"/>
            </a:endParaRPr>
          </a:p>
          <a:p>
            <a:pPr marL="0" indent="0">
              <a:buNone/>
            </a:pPr>
            <a:endParaRPr lang="en-US" altLang="zh-CN" dirty="0" smtClean="0">
              <a:ea typeface="宋体" pitchFamily="2" charset="-122"/>
              <a:cs typeface="Arial Unicode MS" pitchFamily="34" charset="-122"/>
            </a:endParaRPr>
          </a:p>
          <a:p>
            <a:pPr marL="0" indent="0">
              <a:buNone/>
            </a:pPr>
            <a:r>
              <a:rPr lang="en-US" altLang="zh-CN" dirty="0" smtClean="0">
                <a:ea typeface="宋体" pitchFamily="2" charset="-122"/>
                <a:cs typeface="Arial Unicode MS" pitchFamily="34" charset="-122"/>
              </a:rPr>
              <a:t>2.</a:t>
            </a:r>
            <a:r>
              <a:rPr lang="zh-CN" altLang="en-US" dirty="0">
                <a:ea typeface="宋体" pitchFamily="2" charset="-122"/>
                <a:cs typeface="Arial Unicode MS" pitchFamily="34" charset="-122"/>
              </a:rPr>
              <a:t>客户端给服务端发送文本，</a:t>
            </a:r>
            <a:r>
              <a:rPr lang="zh-CN" altLang="en-US" dirty="0" smtClean="0">
                <a:ea typeface="宋体" pitchFamily="2" charset="-122"/>
                <a:cs typeface="Arial Unicode MS" pitchFamily="34" charset="-122"/>
              </a:rPr>
              <a:t>服务端会</a:t>
            </a:r>
            <a:r>
              <a:rPr lang="zh-CN" altLang="en-US" dirty="0">
                <a:ea typeface="宋体" pitchFamily="2" charset="-122"/>
                <a:cs typeface="Arial Unicode MS" pitchFamily="34" charset="-122"/>
              </a:rPr>
              <a:t>将文本转成大写在返回给客户端。</a:t>
            </a:r>
            <a:endParaRPr lang="en-US" altLang="zh-CN" dirty="0">
              <a:ea typeface="宋体" pitchFamily="2" charset="-122"/>
              <a:cs typeface="Arial Unicode MS" pitchFamily="34" charset="-122"/>
            </a:endParaRPr>
          </a:p>
        </p:txBody>
      </p:sp>
    </p:spTree>
    <p:extLst>
      <p:ext uri="{BB962C8B-B14F-4D97-AF65-F5344CB8AC3E}">
        <p14:creationId xmlns:p14="http://schemas.microsoft.com/office/powerpoint/2010/main" xmlns="" val="1224300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764704"/>
            <a:ext cx="8229600" cy="857256"/>
          </a:xfrm>
        </p:spPr>
        <p:txBody>
          <a:bodyPr/>
          <a:lstStyle/>
          <a:p>
            <a:r>
              <a:rPr lang="zh-CN" altLang="en-US" b="1" dirty="0" smtClean="0">
                <a:latin typeface="+mn-lt"/>
                <a:ea typeface="宋体" pitchFamily="2" charset="-122"/>
              </a:rPr>
              <a:t>客户端</a:t>
            </a:r>
            <a:r>
              <a:rPr lang="en-US" altLang="zh-CN" b="1" dirty="0" smtClean="0">
                <a:latin typeface="+mn-lt"/>
                <a:ea typeface="宋体" pitchFamily="2" charset="-122"/>
              </a:rPr>
              <a:t>—</a:t>
            </a:r>
            <a:r>
              <a:rPr lang="zh-CN" altLang="en-US" b="1" dirty="0" smtClean="0">
                <a:latin typeface="+mn-lt"/>
                <a:ea typeface="宋体" pitchFamily="2" charset="-122"/>
              </a:rPr>
              <a:t>服务端</a:t>
            </a:r>
            <a:endParaRPr lang="zh-CN" altLang="en-US" b="1" dirty="0">
              <a:latin typeface="+mn-lt"/>
              <a:ea typeface="宋体" pitchFamily="2" charset="-122"/>
            </a:endParaRPr>
          </a:p>
        </p:txBody>
      </p:sp>
      <p:sp>
        <p:nvSpPr>
          <p:cNvPr id="3" name="内容占位符 2"/>
          <p:cNvSpPr>
            <a:spLocks noGrp="1"/>
          </p:cNvSpPr>
          <p:nvPr>
            <p:ph idx="1"/>
          </p:nvPr>
        </p:nvSpPr>
        <p:spPr/>
        <p:txBody>
          <a:bodyPr/>
          <a:lstStyle/>
          <a:p>
            <a:pPr>
              <a:buFont typeface="Wingdings" pitchFamily="2" charset="2"/>
              <a:buChar char="l"/>
            </a:pPr>
            <a:r>
              <a:rPr lang="zh-CN" altLang="en-US" sz="3200" dirty="0" smtClean="0">
                <a:ea typeface="宋体" pitchFamily="2" charset="-122"/>
              </a:rPr>
              <a:t>客户端：</a:t>
            </a:r>
            <a:endParaRPr lang="en-US" altLang="zh-CN" sz="3200" dirty="0" smtClean="0">
              <a:ea typeface="宋体" pitchFamily="2" charset="-122"/>
            </a:endParaRPr>
          </a:p>
          <a:p>
            <a:pPr lvl="1">
              <a:buFont typeface="Wingdings" pitchFamily="2" charset="2"/>
              <a:buChar char="Ø"/>
            </a:pPr>
            <a:r>
              <a:rPr lang="zh-CN" altLang="en-US" sz="2800" dirty="0" smtClean="0">
                <a:ea typeface="宋体" pitchFamily="2" charset="-122"/>
              </a:rPr>
              <a:t>自定义</a:t>
            </a:r>
            <a:endParaRPr lang="en-US" altLang="zh-CN" sz="2800" dirty="0" smtClean="0">
              <a:ea typeface="宋体" pitchFamily="2" charset="-122"/>
            </a:endParaRPr>
          </a:p>
          <a:p>
            <a:pPr lvl="1">
              <a:buFont typeface="Wingdings" pitchFamily="2" charset="2"/>
              <a:buChar char="Ø"/>
            </a:pPr>
            <a:r>
              <a:rPr lang="zh-CN" altLang="en-US" sz="2800" dirty="0" smtClean="0">
                <a:ea typeface="宋体" pitchFamily="2" charset="-122"/>
              </a:rPr>
              <a:t>浏览器</a:t>
            </a:r>
            <a:endParaRPr lang="en-US" altLang="zh-CN" sz="2800" dirty="0" smtClean="0">
              <a:ea typeface="宋体" pitchFamily="2" charset="-122"/>
            </a:endParaRPr>
          </a:p>
          <a:p>
            <a:pPr marL="0" indent="0">
              <a:buNone/>
            </a:pPr>
            <a:endParaRPr lang="en-US" altLang="zh-CN" dirty="0">
              <a:ea typeface="宋体" pitchFamily="2" charset="-122"/>
            </a:endParaRPr>
          </a:p>
          <a:p>
            <a:pPr>
              <a:buFont typeface="Wingdings" pitchFamily="2" charset="2"/>
              <a:buChar char="l"/>
            </a:pPr>
            <a:r>
              <a:rPr lang="zh-CN" altLang="en-US" sz="3200" dirty="0" smtClean="0">
                <a:ea typeface="宋体" pitchFamily="2" charset="-122"/>
              </a:rPr>
              <a:t>服务端：</a:t>
            </a:r>
            <a:endParaRPr lang="en-US" altLang="zh-CN" sz="3200" dirty="0" smtClean="0">
              <a:ea typeface="宋体" pitchFamily="2" charset="-122"/>
            </a:endParaRPr>
          </a:p>
          <a:p>
            <a:pPr lvl="1">
              <a:buFont typeface="Wingdings" pitchFamily="2" charset="2"/>
              <a:buChar char="Ø"/>
            </a:pPr>
            <a:r>
              <a:rPr lang="zh-CN" altLang="en-US" sz="2800" dirty="0" smtClean="0">
                <a:ea typeface="宋体" pitchFamily="2" charset="-122"/>
              </a:rPr>
              <a:t>自定义</a:t>
            </a:r>
            <a:endParaRPr lang="en-US" altLang="zh-CN" sz="2800" dirty="0" smtClean="0">
              <a:ea typeface="宋体" pitchFamily="2" charset="-122"/>
            </a:endParaRPr>
          </a:p>
          <a:p>
            <a:pPr lvl="1">
              <a:buFont typeface="Wingdings" pitchFamily="2" charset="2"/>
              <a:buChar char="Ø"/>
            </a:pPr>
            <a:r>
              <a:rPr lang="en-US" altLang="zh-CN" sz="2800" dirty="0" smtClean="0">
                <a:ea typeface="宋体" pitchFamily="2" charset="-122"/>
              </a:rPr>
              <a:t>Tomcat</a:t>
            </a:r>
            <a:r>
              <a:rPr lang="zh-CN" altLang="en-US" sz="2800" dirty="0" smtClean="0">
                <a:ea typeface="宋体" pitchFamily="2" charset="-122"/>
              </a:rPr>
              <a:t>服务器</a:t>
            </a:r>
            <a:endParaRPr lang="zh-CN" altLang="en-US" sz="2800" dirty="0">
              <a:ea typeface="宋体" pitchFamily="2" charset="-122"/>
            </a:endParaRPr>
          </a:p>
        </p:txBody>
      </p:sp>
    </p:spTree>
    <p:extLst>
      <p:ext uri="{BB962C8B-B14F-4D97-AF65-F5344CB8AC3E}">
        <p14:creationId xmlns:p14="http://schemas.microsoft.com/office/powerpoint/2010/main" xmlns="" val="522176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15-5 UDP</a:t>
            </a:r>
            <a:r>
              <a:rPr lang="zh-CN" altLang="en-US" sz="4800" smtClean="0">
                <a:solidFill>
                  <a:schemeClr val="bg1"/>
                </a:solidFill>
                <a:ea typeface="隶书" panose="02010509060101010101" pitchFamily="49" charset="-122"/>
              </a:rPr>
              <a:t>网络通信</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xmlns="" val="2983129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800" y="836712"/>
            <a:ext cx="4032448" cy="720080"/>
          </a:xfrm>
        </p:spPr>
        <p:txBody>
          <a:bodyPr>
            <a:normAutofit/>
          </a:bodyPr>
          <a:lstStyle/>
          <a:p>
            <a:r>
              <a:rPr lang="en-US" altLang="zh-CN" b="1" dirty="0" smtClean="0">
                <a:latin typeface="+mn-lt"/>
                <a:ea typeface="宋体" pitchFamily="2" charset="-122"/>
                <a:cs typeface="Arial Unicode MS" pitchFamily="34" charset="-122"/>
              </a:rPr>
              <a:t>UDP</a:t>
            </a:r>
            <a:r>
              <a:rPr lang="zh-CN" altLang="en-US" b="1" dirty="0" smtClean="0">
                <a:latin typeface="+mn-lt"/>
                <a:ea typeface="宋体" pitchFamily="2" charset="-122"/>
                <a:cs typeface="Arial Unicode MS" pitchFamily="34" charset="-122"/>
              </a:rPr>
              <a:t>网络通信</a:t>
            </a:r>
            <a:endParaRPr lang="zh-CN" altLang="en-US" b="1" dirty="0">
              <a:latin typeface="+mn-lt"/>
              <a:ea typeface="宋体" pitchFamily="2" charset="-122"/>
              <a:cs typeface="Arial Unicode MS" pitchFamily="34" charset="-122"/>
            </a:endParaRPr>
          </a:p>
        </p:txBody>
      </p:sp>
      <p:sp>
        <p:nvSpPr>
          <p:cNvPr id="3" name="内容占位符 2"/>
          <p:cNvSpPr>
            <a:spLocks noGrp="1"/>
          </p:cNvSpPr>
          <p:nvPr>
            <p:ph idx="1"/>
          </p:nvPr>
        </p:nvSpPr>
        <p:spPr>
          <a:xfrm>
            <a:off x="251520" y="1844825"/>
            <a:ext cx="8568952" cy="4320479"/>
          </a:xfrm>
        </p:spPr>
        <p:txBody>
          <a:bodyPr>
            <a:normAutofit/>
          </a:bodyPr>
          <a:lstStyle/>
          <a:p>
            <a:pPr>
              <a:buFont typeface="Wingdings" pitchFamily="2" charset="2"/>
              <a:buChar char="l"/>
            </a:pPr>
            <a:r>
              <a:rPr lang="zh-CN" altLang="en-US" sz="2400" dirty="0" smtClean="0">
                <a:ea typeface="宋体" pitchFamily="2" charset="-122"/>
                <a:cs typeface="Arial Unicode MS" pitchFamily="34" charset="-122"/>
              </a:rPr>
              <a:t>类 </a:t>
            </a:r>
            <a:r>
              <a:rPr lang="en-US" altLang="zh-CN" sz="2400" dirty="0" err="1" smtClean="0">
                <a:ea typeface="宋体" pitchFamily="2" charset="-122"/>
                <a:cs typeface="Arial Unicode MS" pitchFamily="34" charset="-122"/>
              </a:rPr>
              <a:t>DatagramSocket</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和 </a:t>
            </a:r>
            <a:r>
              <a:rPr lang="en-US" altLang="zh-CN" sz="2400" dirty="0" err="1" smtClean="0">
                <a:ea typeface="宋体" pitchFamily="2" charset="-122"/>
                <a:cs typeface="Arial Unicode MS" pitchFamily="34" charset="-122"/>
              </a:rPr>
              <a:t>DatagramPacket</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实现</a:t>
            </a:r>
            <a:r>
              <a:rPr lang="zh-CN" altLang="en-US" sz="2400" dirty="0">
                <a:ea typeface="宋体" pitchFamily="2" charset="-122"/>
                <a:cs typeface="Arial Unicode MS" pitchFamily="34" charset="-122"/>
              </a:rPr>
              <a:t>了</a:t>
            </a:r>
            <a:r>
              <a:rPr lang="zh-CN" altLang="en-US" sz="2400" dirty="0" smtClean="0">
                <a:ea typeface="宋体" pitchFamily="2" charset="-122"/>
                <a:cs typeface="Arial Unicode MS" pitchFamily="34" charset="-122"/>
              </a:rPr>
              <a:t>基于 </a:t>
            </a:r>
            <a:r>
              <a:rPr lang="en-US" altLang="zh-CN" sz="2400" dirty="0" smtClean="0">
                <a:ea typeface="宋体" pitchFamily="2" charset="-122"/>
                <a:cs typeface="Arial Unicode MS" pitchFamily="34" charset="-122"/>
              </a:rPr>
              <a:t>UDP </a:t>
            </a:r>
            <a:r>
              <a:rPr lang="zh-CN" altLang="en-US" sz="2400" dirty="0" smtClean="0">
                <a:ea typeface="宋体" pitchFamily="2" charset="-122"/>
                <a:cs typeface="Arial Unicode MS" pitchFamily="34" charset="-122"/>
              </a:rPr>
              <a:t>协议</a:t>
            </a:r>
            <a:r>
              <a:rPr lang="zh-CN" altLang="en-US" sz="2400" dirty="0">
                <a:ea typeface="宋体" pitchFamily="2" charset="-122"/>
                <a:cs typeface="Arial Unicode MS" pitchFamily="34" charset="-122"/>
              </a:rPr>
              <a:t>网络程序</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a:buFont typeface="Wingdings" pitchFamily="2" charset="2"/>
              <a:buChar char="l"/>
            </a:pPr>
            <a:r>
              <a:rPr lang="en-US" altLang="zh-CN" sz="2400" dirty="0">
                <a:ea typeface="宋体" pitchFamily="2" charset="-122"/>
                <a:cs typeface="Arial Unicode MS" pitchFamily="34" charset="-122"/>
              </a:rPr>
              <a:t>UDP</a:t>
            </a:r>
            <a:r>
              <a:rPr lang="zh-CN" altLang="en-US" sz="2400" dirty="0">
                <a:ea typeface="宋体" pitchFamily="2" charset="-122"/>
                <a:cs typeface="Arial Unicode MS" pitchFamily="34" charset="-122"/>
              </a:rPr>
              <a:t>数据报通过数据报套接字 </a:t>
            </a:r>
            <a:r>
              <a:rPr lang="en-US" altLang="zh-CN" sz="2400" dirty="0" err="1">
                <a:ea typeface="宋体" pitchFamily="2" charset="-122"/>
                <a:cs typeface="Arial Unicode MS" pitchFamily="34" charset="-122"/>
              </a:rPr>
              <a:t>DatagramSocket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发送和接收，</a:t>
            </a:r>
            <a:r>
              <a:rPr lang="zh-CN" altLang="en-US" sz="2400" dirty="0">
                <a:solidFill>
                  <a:srgbClr val="0000FF"/>
                </a:solidFill>
                <a:ea typeface="宋体" pitchFamily="2" charset="-122"/>
                <a:cs typeface="Arial Unicode MS" pitchFamily="34" charset="-122"/>
              </a:rPr>
              <a:t>系统不保证</a:t>
            </a:r>
            <a:r>
              <a:rPr lang="en-US" altLang="zh-CN" sz="2400" dirty="0">
                <a:solidFill>
                  <a:srgbClr val="0000FF"/>
                </a:solidFill>
                <a:ea typeface="宋体" pitchFamily="2" charset="-122"/>
                <a:cs typeface="Arial Unicode MS" pitchFamily="34" charset="-122"/>
              </a:rPr>
              <a:t>UDP</a:t>
            </a:r>
            <a:r>
              <a:rPr lang="zh-CN" altLang="en-US" sz="2400" dirty="0">
                <a:solidFill>
                  <a:srgbClr val="0000FF"/>
                </a:solidFill>
                <a:ea typeface="宋体" pitchFamily="2" charset="-122"/>
                <a:cs typeface="Arial Unicode MS" pitchFamily="34" charset="-122"/>
              </a:rPr>
              <a:t>数据报一定能够安全送到目的地，也不能确定什么时候可以抵达</a:t>
            </a:r>
            <a:r>
              <a:rPr lang="zh-CN" altLang="en-US" sz="2400" dirty="0" smtClean="0">
                <a:solidFill>
                  <a:srgbClr val="0000FF"/>
                </a:solidFill>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a:buFont typeface="Wingdings" pitchFamily="2" charset="2"/>
              <a:buChar char="l"/>
            </a:pPr>
            <a:r>
              <a:rPr lang="en-US" altLang="zh-CN" sz="2400" dirty="0" err="1" smtClean="0">
                <a:ea typeface="宋体" pitchFamily="2" charset="-122"/>
                <a:cs typeface="Arial Unicode MS" pitchFamily="34" charset="-122"/>
              </a:rPr>
              <a:t>DatagramPacket</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对象</a:t>
            </a:r>
            <a:r>
              <a:rPr lang="zh-CN" altLang="en-US" sz="2400" dirty="0">
                <a:ea typeface="宋体" pitchFamily="2" charset="-122"/>
                <a:cs typeface="Arial Unicode MS" pitchFamily="34" charset="-122"/>
              </a:rPr>
              <a:t>封装了</a:t>
            </a:r>
            <a:r>
              <a:rPr lang="en-US" altLang="zh-CN" sz="2400" dirty="0">
                <a:ea typeface="宋体" pitchFamily="2" charset="-122"/>
                <a:cs typeface="Arial Unicode MS" pitchFamily="34" charset="-122"/>
              </a:rPr>
              <a:t>UDP</a:t>
            </a:r>
            <a:r>
              <a:rPr lang="zh-CN" altLang="en-US" sz="2400" dirty="0">
                <a:ea typeface="宋体" pitchFamily="2" charset="-122"/>
                <a:cs typeface="Arial Unicode MS" pitchFamily="34" charset="-122"/>
              </a:rPr>
              <a:t>数据报，在数据报中包含</a:t>
            </a:r>
            <a:r>
              <a:rPr lang="zh-CN" altLang="en-US" sz="2400" dirty="0" smtClean="0">
                <a:ea typeface="宋体" pitchFamily="2" charset="-122"/>
                <a:cs typeface="Arial Unicode MS" pitchFamily="34" charset="-122"/>
              </a:rPr>
              <a:t>了发送端的</a:t>
            </a: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地址和端口号</a:t>
            </a:r>
            <a:r>
              <a:rPr lang="zh-CN" altLang="en-US" sz="2400" dirty="0" smtClean="0">
                <a:ea typeface="宋体" pitchFamily="2" charset="-122"/>
                <a:cs typeface="Arial Unicode MS" pitchFamily="34" charset="-122"/>
              </a:rPr>
              <a:t>以及接收端的</a:t>
            </a: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地址和端口号</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a:buFont typeface="Wingdings" pitchFamily="2" charset="2"/>
              <a:buChar char="l"/>
            </a:pPr>
            <a:r>
              <a:rPr lang="en-US" altLang="zh-CN" sz="2400" dirty="0" smtClean="0">
                <a:ea typeface="宋体" pitchFamily="2" charset="-122"/>
                <a:cs typeface="Arial Unicode MS" pitchFamily="34" charset="-122"/>
              </a:rPr>
              <a:t>UDP</a:t>
            </a:r>
            <a:r>
              <a:rPr lang="zh-CN" altLang="en-US" sz="2400" dirty="0" smtClean="0">
                <a:ea typeface="宋体" pitchFamily="2" charset="-122"/>
                <a:cs typeface="Arial Unicode MS" pitchFamily="34" charset="-122"/>
              </a:rPr>
              <a:t>协议中每个数据报都给出了完整的地址信息，因此无须建立发送方和接收方的连接</a:t>
            </a:r>
            <a:endParaRPr lang="en-US" altLang="zh-CN" sz="2400" dirty="0" smtClean="0">
              <a:ea typeface="宋体" pitchFamily="2" charset="-122"/>
              <a:cs typeface="Arial Unicode MS" pitchFamily="34" charset="-122"/>
            </a:endParaRPr>
          </a:p>
          <a:p>
            <a:endParaRPr lang="zh-CN" altLang="en-US" sz="2400" dirty="0">
              <a:ea typeface="宋体" pitchFamily="2" charset="-122"/>
              <a:cs typeface="Arial Unicode MS" pitchFamily="34" charset="-122"/>
            </a:endParaRPr>
          </a:p>
        </p:txBody>
      </p:sp>
    </p:spTree>
    <p:extLst>
      <p:ext uri="{BB962C8B-B14F-4D97-AF65-F5344CB8AC3E}">
        <p14:creationId xmlns:p14="http://schemas.microsoft.com/office/powerpoint/2010/main" xmlns="" val="1234009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0648" y="1743627"/>
            <a:ext cx="7992888" cy="4401205"/>
          </a:xfrm>
          <a:prstGeom prst="rect">
            <a:avLst/>
          </a:prstGeom>
          <a:noFill/>
        </p:spPr>
        <p:txBody>
          <a:bodyPr wrap="square" rtlCol="0">
            <a:spAutoFit/>
          </a:bodyPr>
          <a:lstStyle/>
          <a:p>
            <a:pPr marL="457200" indent="-457200">
              <a:buFont typeface="Wingdings" pitchFamily="2" charset="2"/>
              <a:buChar char="l"/>
            </a:pPr>
            <a:r>
              <a:rPr lang="zh-CN" altLang="en-US" sz="2800" dirty="0" smtClean="0">
                <a:ea typeface="宋体" pitchFamily="2" charset="-122"/>
              </a:rPr>
              <a:t>流  程：</a:t>
            </a:r>
            <a:endParaRPr lang="en-US" altLang="zh-CN" sz="2800" dirty="0" smtClean="0">
              <a:ea typeface="宋体" pitchFamily="2" charset="-122"/>
            </a:endParaRPr>
          </a:p>
          <a:p>
            <a:pPr marL="971550" lvl="1" indent="-514350">
              <a:lnSpc>
                <a:spcPct val="150000"/>
              </a:lnSpc>
              <a:buFont typeface="+mj-lt"/>
              <a:buAutoNum type="arabicPeriod"/>
            </a:pPr>
            <a:r>
              <a:rPr lang="zh-CN" altLang="zh-CN" sz="2800" dirty="0">
                <a:ea typeface="宋体" pitchFamily="2" charset="-122"/>
              </a:rPr>
              <a:t>DatagramSocket与DatagramPacket</a:t>
            </a:r>
          </a:p>
          <a:p>
            <a:pPr marL="971550" lvl="1" indent="-514350">
              <a:lnSpc>
                <a:spcPct val="150000"/>
              </a:lnSpc>
              <a:buFont typeface="+mj-lt"/>
              <a:buAutoNum type="arabicPeriod"/>
            </a:pPr>
            <a:r>
              <a:rPr lang="zh-CN" altLang="zh-CN" sz="2800" dirty="0">
                <a:ea typeface="宋体" pitchFamily="2" charset="-122"/>
              </a:rPr>
              <a:t>建立发送端，接收</a:t>
            </a:r>
            <a:r>
              <a:rPr lang="zh-CN" altLang="zh-CN" sz="2800" dirty="0" smtClean="0">
                <a:ea typeface="宋体" pitchFamily="2" charset="-122"/>
              </a:rPr>
              <a:t>端</a:t>
            </a:r>
            <a:endParaRPr lang="zh-CN" altLang="zh-CN" sz="2800" dirty="0">
              <a:ea typeface="宋体" pitchFamily="2" charset="-122"/>
            </a:endParaRPr>
          </a:p>
          <a:p>
            <a:pPr marL="971550" lvl="1" indent="-514350">
              <a:lnSpc>
                <a:spcPct val="150000"/>
              </a:lnSpc>
              <a:buFont typeface="+mj-lt"/>
              <a:buAutoNum type="arabicPeriod"/>
            </a:pPr>
            <a:r>
              <a:rPr lang="zh-CN" altLang="zh-CN" sz="2800" dirty="0">
                <a:ea typeface="宋体" pitchFamily="2" charset="-122"/>
              </a:rPr>
              <a:t>建立</a:t>
            </a:r>
            <a:r>
              <a:rPr lang="zh-CN" altLang="zh-CN" sz="2800" dirty="0" smtClean="0">
                <a:ea typeface="宋体" pitchFamily="2" charset="-122"/>
              </a:rPr>
              <a:t>数据包</a:t>
            </a:r>
            <a:endParaRPr lang="zh-CN" altLang="zh-CN" sz="2800" dirty="0">
              <a:ea typeface="宋体" pitchFamily="2" charset="-122"/>
            </a:endParaRPr>
          </a:p>
          <a:p>
            <a:pPr marL="971550" lvl="1" indent="-514350">
              <a:lnSpc>
                <a:spcPct val="150000"/>
              </a:lnSpc>
              <a:buFont typeface="+mj-lt"/>
              <a:buAutoNum type="arabicPeriod"/>
            </a:pPr>
            <a:r>
              <a:rPr lang="zh-CN" altLang="zh-CN" sz="2800" dirty="0">
                <a:ea typeface="宋体" pitchFamily="2" charset="-122"/>
              </a:rPr>
              <a:t>调用Socket的</a:t>
            </a:r>
            <a:r>
              <a:rPr lang="zh-CN" altLang="zh-CN" sz="2800" dirty="0" smtClean="0">
                <a:ea typeface="宋体" pitchFamily="2" charset="-122"/>
              </a:rPr>
              <a:t>发送</a:t>
            </a:r>
            <a:r>
              <a:rPr lang="zh-CN" altLang="en-US" sz="2800" dirty="0" smtClean="0">
                <a:ea typeface="宋体" pitchFamily="2" charset="-122"/>
              </a:rPr>
              <a:t>、</a:t>
            </a:r>
            <a:r>
              <a:rPr lang="zh-CN" altLang="zh-CN" sz="2800" dirty="0" smtClean="0">
                <a:ea typeface="宋体" pitchFamily="2" charset="-122"/>
              </a:rPr>
              <a:t>接收方法</a:t>
            </a:r>
            <a:endParaRPr lang="zh-CN" altLang="zh-CN" sz="2800" dirty="0">
              <a:ea typeface="宋体" pitchFamily="2" charset="-122"/>
            </a:endParaRPr>
          </a:p>
          <a:p>
            <a:pPr marL="971550" lvl="1" indent="-514350">
              <a:lnSpc>
                <a:spcPct val="150000"/>
              </a:lnSpc>
              <a:buFont typeface="+mj-lt"/>
              <a:buAutoNum type="arabicPeriod"/>
            </a:pPr>
            <a:r>
              <a:rPr lang="zh-CN" altLang="zh-CN" sz="2800" dirty="0">
                <a:ea typeface="宋体" pitchFamily="2" charset="-122"/>
              </a:rPr>
              <a:t>关闭</a:t>
            </a:r>
            <a:r>
              <a:rPr lang="zh-CN" altLang="zh-CN" sz="2800" dirty="0" smtClean="0">
                <a:ea typeface="宋体" pitchFamily="2" charset="-122"/>
              </a:rPr>
              <a:t>Socket</a:t>
            </a:r>
            <a:endParaRPr lang="zh-CN" altLang="zh-CN" sz="2800" dirty="0">
              <a:ea typeface="宋体" pitchFamily="2" charset="-122"/>
            </a:endParaRPr>
          </a:p>
          <a:p>
            <a:pPr marL="457200" indent="-457200">
              <a:lnSpc>
                <a:spcPct val="150000"/>
              </a:lnSpc>
              <a:buFont typeface="Wingdings" pitchFamily="2" charset="2"/>
              <a:buChar char="l"/>
            </a:pPr>
            <a:r>
              <a:rPr lang="zh-CN" altLang="zh-CN" sz="2800" dirty="0">
                <a:ea typeface="宋体" pitchFamily="2" charset="-122"/>
              </a:rPr>
              <a:t>发送端与接收端是两个独立的运行</a:t>
            </a:r>
            <a:r>
              <a:rPr lang="zh-CN" altLang="zh-CN" sz="2800" dirty="0" smtClean="0">
                <a:ea typeface="宋体" pitchFamily="2" charset="-122"/>
              </a:rPr>
              <a:t>程序</a:t>
            </a:r>
            <a:endParaRPr lang="zh-CN" altLang="zh-CN" sz="2800" dirty="0">
              <a:ea typeface="宋体" pitchFamily="2" charset="-122"/>
            </a:endParaRPr>
          </a:p>
        </p:txBody>
      </p:sp>
      <p:sp>
        <p:nvSpPr>
          <p:cNvPr id="3" name="标题 1"/>
          <p:cNvSpPr>
            <a:spLocks noGrp="1"/>
          </p:cNvSpPr>
          <p:nvPr>
            <p:ph type="title"/>
          </p:nvPr>
        </p:nvSpPr>
        <p:spPr>
          <a:xfrm>
            <a:off x="2771800" y="836712"/>
            <a:ext cx="4032448" cy="720080"/>
          </a:xfrm>
        </p:spPr>
        <p:txBody>
          <a:bodyPr>
            <a:normAutofit/>
          </a:bodyPr>
          <a:lstStyle/>
          <a:p>
            <a:r>
              <a:rPr lang="en-US" altLang="zh-CN" b="1" dirty="0" smtClean="0">
                <a:latin typeface="+mn-lt"/>
                <a:ea typeface="宋体" pitchFamily="2" charset="-122"/>
                <a:cs typeface="Arial Unicode MS" pitchFamily="34" charset="-122"/>
              </a:rPr>
              <a:t>UDP</a:t>
            </a:r>
            <a:r>
              <a:rPr lang="zh-CN" altLang="en-US" b="1" dirty="0" smtClean="0">
                <a:latin typeface="+mn-lt"/>
                <a:ea typeface="宋体" pitchFamily="2" charset="-122"/>
                <a:cs typeface="Arial Unicode MS" pitchFamily="34" charset="-122"/>
              </a:rPr>
              <a:t>网络通信</a:t>
            </a:r>
            <a:endParaRPr lang="zh-CN" altLang="en-US" b="1" dirty="0">
              <a:latin typeface="+mn-lt"/>
              <a:ea typeface="宋体" pitchFamily="2" charset="-122"/>
              <a:cs typeface="Arial Unicode MS" pitchFamily="34" charset="-122"/>
            </a:endParaRPr>
          </a:p>
        </p:txBody>
      </p:sp>
    </p:spTree>
    <p:extLst>
      <p:ext uri="{BB962C8B-B14F-4D97-AF65-F5344CB8AC3E}">
        <p14:creationId xmlns:p14="http://schemas.microsoft.com/office/powerpoint/2010/main" xmlns="" val="3869569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196752"/>
            <a:ext cx="3168352" cy="584775"/>
          </a:xfrm>
          <a:prstGeom prst="rect">
            <a:avLst/>
          </a:prstGeom>
          <a:noFill/>
        </p:spPr>
        <p:txBody>
          <a:bodyPr wrap="square" rtlCol="0">
            <a:spAutoFit/>
          </a:bodyPr>
          <a:lstStyle/>
          <a:p>
            <a:r>
              <a:rPr lang="zh-CN" altLang="en-US" sz="3200" b="1" dirty="0" smtClean="0">
                <a:latin typeface="宋体" pitchFamily="2" charset="-122"/>
                <a:ea typeface="宋体" pitchFamily="2" charset="-122"/>
              </a:rPr>
              <a:t>发送端</a:t>
            </a:r>
            <a:endParaRPr lang="zh-CN" altLang="en-US" sz="3200" b="1" dirty="0">
              <a:latin typeface="宋体" pitchFamily="2" charset="-122"/>
              <a:ea typeface="宋体" pitchFamily="2" charset="-122"/>
            </a:endParaRPr>
          </a:p>
        </p:txBody>
      </p:sp>
      <p:sp>
        <p:nvSpPr>
          <p:cNvPr id="3" name="TextBox 2"/>
          <p:cNvSpPr txBox="1"/>
          <p:nvPr/>
        </p:nvSpPr>
        <p:spPr>
          <a:xfrm>
            <a:off x="664861" y="2276370"/>
            <a:ext cx="7632848" cy="3046988"/>
          </a:xfrm>
          <a:prstGeom prst="rect">
            <a:avLst/>
          </a:prstGeom>
          <a:noFill/>
        </p:spPr>
        <p:txBody>
          <a:bodyPr wrap="square" rtlCol="0">
            <a:spAutoFit/>
          </a:bodyPr>
          <a:lstStyle/>
          <a:p>
            <a:pPr lvl="1"/>
            <a:r>
              <a:rPr lang="zh-CN" altLang="zh-CN" sz="2400" b="1" dirty="0">
                <a:solidFill>
                  <a:srgbClr val="0000FF"/>
                </a:solidFill>
              </a:rPr>
              <a:t>DatagramSocket ds = new DatagramSocket();</a:t>
            </a:r>
          </a:p>
          <a:p>
            <a:pPr lvl="1"/>
            <a:r>
              <a:rPr lang="zh-CN" altLang="zh-CN" sz="2400" b="1" dirty="0">
                <a:solidFill>
                  <a:srgbClr val="0000FF"/>
                </a:solidFill>
              </a:rPr>
              <a:t>byte[] by = </a:t>
            </a:r>
            <a:r>
              <a:rPr lang="zh-CN" altLang="zh-CN" sz="2400" b="1" dirty="0" smtClean="0">
                <a:solidFill>
                  <a:srgbClr val="0000FF"/>
                </a:solidFill>
              </a:rPr>
              <a:t>“hello,</a:t>
            </a:r>
            <a:r>
              <a:rPr lang="en-US" altLang="zh-CN" sz="2400" b="1" dirty="0" smtClean="0">
                <a:solidFill>
                  <a:srgbClr val="0000FF"/>
                </a:solidFill>
              </a:rPr>
              <a:t>atguigu.com</a:t>
            </a:r>
            <a:r>
              <a:rPr lang="zh-CN" altLang="zh-CN" sz="2400" b="1" dirty="0" smtClean="0">
                <a:solidFill>
                  <a:srgbClr val="0000FF"/>
                </a:solidFill>
              </a:rPr>
              <a:t>”</a:t>
            </a:r>
            <a:r>
              <a:rPr lang="zh-CN" altLang="zh-CN" sz="2400" b="1" dirty="0">
                <a:solidFill>
                  <a:srgbClr val="0000FF"/>
                </a:solidFill>
              </a:rPr>
              <a:t>.getBytes();</a:t>
            </a:r>
          </a:p>
          <a:p>
            <a:pPr lvl="1"/>
            <a:r>
              <a:rPr lang="zh-CN" altLang="zh-CN" sz="2400" b="1" dirty="0">
                <a:solidFill>
                  <a:srgbClr val="0000FF"/>
                </a:solidFill>
              </a:rPr>
              <a:t>DatagramPacket dp = new </a:t>
            </a:r>
            <a:r>
              <a:rPr lang="zh-CN" altLang="zh-CN" sz="2400" b="1" dirty="0">
                <a:solidFill>
                  <a:srgbClr val="C00000"/>
                </a:solidFill>
              </a:rPr>
              <a:t>DatagramPacket(by,0,by.length,</a:t>
            </a:r>
          </a:p>
          <a:p>
            <a:pPr lvl="1"/>
            <a:r>
              <a:rPr lang="zh-CN" altLang="zh-CN" sz="2400" b="1" dirty="0">
                <a:solidFill>
                  <a:srgbClr val="C00000"/>
                </a:solidFill>
              </a:rPr>
              <a:t>		InetAddress.getByName(“127.0.0.1”),10000);</a:t>
            </a:r>
          </a:p>
          <a:p>
            <a:pPr lvl="1"/>
            <a:r>
              <a:rPr lang="zh-CN" altLang="zh-CN" sz="2400" b="1" dirty="0">
                <a:solidFill>
                  <a:srgbClr val="00B0F0"/>
                </a:solidFill>
              </a:rPr>
              <a:t>ds.send(dp);</a:t>
            </a:r>
          </a:p>
          <a:p>
            <a:pPr lvl="1"/>
            <a:r>
              <a:rPr lang="zh-CN" altLang="zh-CN" sz="2400" b="1" dirty="0">
                <a:solidFill>
                  <a:srgbClr val="0000FF"/>
                </a:solidFill>
              </a:rPr>
              <a:t>ds.close();</a:t>
            </a:r>
          </a:p>
          <a:p>
            <a:endParaRPr lang="zh-CN" altLang="en-US" sz="2400" b="1" dirty="0"/>
          </a:p>
        </p:txBody>
      </p:sp>
    </p:spTree>
    <p:extLst>
      <p:ext uri="{BB962C8B-B14F-4D97-AF65-F5344CB8AC3E}">
        <p14:creationId xmlns:p14="http://schemas.microsoft.com/office/powerpoint/2010/main" xmlns="" val="710366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196752"/>
            <a:ext cx="3168352" cy="584775"/>
          </a:xfrm>
          <a:prstGeom prst="rect">
            <a:avLst/>
          </a:prstGeom>
          <a:noFill/>
        </p:spPr>
        <p:txBody>
          <a:bodyPr wrap="square" rtlCol="0">
            <a:spAutoFit/>
          </a:bodyPr>
          <a:lstStyle/>
          <a:p>
            <a:r>
              <a:rPr lang="zh-CN" altLang="en-US" sz="3200" b="1" dirty="0">
                <a:latin typeface="宋体" pitchFamily="2" charset="-122"/>
                <a:ea typeface="宋体" pitchFamily="2" charset="-122"/>
              </a:rPr>
              <a:t>接收</a:t>
            </a:r>
            <a:r>
              <a:rPr lang="zh-CN" altLang="en-US" sz="3200" b="1" dirty="0" smtClean="0">
                <a:latin typeface="宋体" pitchFamily="2" charset="-122"/>
                <a:ea typeface="宋体" pitchFamily="2" charset="-122"/>
              </a:rPr>
              <a:t>端</a:t>
            </a:r>
            <a:endParaRPr lang="zh-CN" altLang="en-US" sz="3200" b="1" dirty="0">
              <a:latin typeface="宋体" pitchFamily="2" charset="-122"/>
              <a:ea typeface="宋体" pitchFamily="2" charset="-122"/>
            </a:endParaRPr>
          </a:p>
        </p:txBody>
      </p:sp>
      <p:sp>
        <p:nvSpPr>
          <p:cNvPr id="3" name="TextBox 2"/>
          <p:cNvSpPr txBox="1"/>
          <p:nvPr/>
        </p:nvSpPr>
        <p:spPr>
          <a:xfrm>
            <a:off x="347414" y="1916832"/>
            <a:ext cx="7895452" cy="3416320"/>
          </a:xfrm>
          <a:prstGeom prst="rect">
            <a:avLst/>
          </a:prstGeom>
          <a:noFill/>
        </p:spPr>
        <p:txBody>
          <a:bodyPr wrap="square" rtlCol="0">
            <a:spAutoFit/>
          </a:bodyPr>
          <a:lstStyle/>
          <a:p>
            <a:pPr lvl="1"/>
            <a:r>
              <a:rPr lang="zh-CN" altLang="zh-CN" sz="2400" b="1" dirty="0">
                <a:ea typeface="宋体" pitchFamily="2" charset="-122"/>
              </a:rPr>
              <a:t>在接收端，要指定监听的端口</a:t>
            </a:r>
            <a:r>
              <a:rPr lang="zh-CN" altLang="zh-CN" sz="2400" b="1" dirty="0" smtClean="0">
                <a:ea typeface="宋体" pitchFamily="2" charset="-122"/>
              </a:rPr>
              <a:t>。</a:t>
            </a:r>
            <a:endParaRPr lang="en-US" altLang="zh-CN" sz="2400" b="1" dirty="0" smtClean="0">
              <a:ea typeface="宋体" pitchFamily="2" charset="-122"/>
            </a:endParaRPr>
          </a:p>
          <a:p>
            <a:pPr lvl="1"/>
            <a:endParaRPr lang="en-US" altLang="zh-CN" sz="2400" b="1" dirty="0" smtClean="0">
              <a:solidFill>
                <a:srgbClr val="0000FF"/>
              </a:solidFill>
              <a:ea typeface="宋体" pitchFamily="2" charset="-122"/>
            </a:endParaRPr>
          </a:p>
          <a:p>
            <a:pPr lvl="1"/>
            <a:r>
              <a:rPr lang="zh-CN" altLang="zh-CN" sz="2400" b="1" dirty="0" smtClean="0">
                <a:solidFill>
                  <a:srgbClr val="0000FF"/>
                </a:solidFill>
                <a:ea typeface="宋体" pitchFamily="2" charset="-122"/>
              </a:rPr>
              <a:t>DatagramSocket </a:t>
            </a:r>
            <a:r>
              <a:rPr lang="zh-CN" altLang="zh-CN" sz="2400" b="1" dirty="0">
                <a:solidFill>
                  <a:srgbClr val="0000FF"/>
                </a:solidFill>
                <a:ea typeface="宋体" pitchFamily="2" charset="-122"/>
              </a:rPr>
              <a:t>ds = new DatagramSocket(10000);</a:t>
            </a:r>
          </a:p>
          <a:p>
            <a:pPr lvl="1"/>
            <a:r>
              <a:rPr lang="zh-CN" altLang="zh-CN" sz="2400" b="1" dirty="0">
                <a:solidFill>
                  <a:srgbClr val="0000FF"/>
                </a:solidFill>
                <a:ea typeface="宋体" pitchFamily="2" charset="-122"/>
              </a:rPr>
              <a:t>byte[] by = new byte[1024];</a:t>
            </a:r>
          </a:p>
          <a:p>
            <a:pPr lvl="1"/>
            <a:r>
              <a:rPr lang="zh-CN" altLang="zh-CN" sz="2400" b="1" dirty="0">
                <a:solidFill>
                  <a:srgbClr val="0000FF"/>
                </a:solidFill>
                <a:ea typeface="宋体" pitchFamily="2" charset="-122"/>
              </a:rPr>
              <a:t>DatagramPacket dp = new DatagramPacket(by,by.length);</a:t>
            </a:r>
          </a:p>
          <a:p>
            <a:pPr lvl="1"/>
            <a:r>
              <a:rPr lang="zh-CN" altLang="zh-CN" sz="2400" b="1" dirty="0">
                <a:solidFill>
                  <a:srgbClr val="00B0F0"/>
                </a:solidFill>
                <a:ea typeface="宋体" pitchFamily="2" charset="-122"/>
              </a:rPr>
              <a:t>ds.receive(dp);</a:t>
            </a:r>
          </a:p>
          <a:p>
            <a:pPr lvl="1"/>
            <a:r>
              <a:rPr lang="zh-CN" altLang="zh-CN" sz="2400" b="1" dirty="0">
                <a:solidFill>
                  <a:srgbClr val="0000FF"/>
                </a:solidFill>
                <a:ea typeface="宋体" pitchFamily="2" charset="-122"/>
              </a:rPr>
              <a:t>String str = new String(dp.getData(),0,dp.getLength());</a:t>
            </a:r>
          </a:p>
          <a:p>
            <a:pPr lvl="1"/>
            <a:r>
              <a:rPr lang="zh-CN" altLang="zh-CN" sz="2400" b="1" dirty="0">
                <a:solidFill>
                  <a:srgbClr val="0000FF"/>
                </a:solidFill>
                <a:ea typeface="宋体" pitchFamily="2" charset="-122"/>
              </a:rPr>
              <a:t>System.out.println(str+"--"+dp.getAddress());</a:t>
            </a:r>
          </a:p>
          <a:p>
            <a:pPr lvl="1"/>
            <a:r>
              <a:rPr lang="zh-CN" altLang="zh-CN" sz="2400" b="1" dirty="0">
                <a:solidFill>
                  <a:srgbClr val="0000FF"/>
                </a:solidFill>
                <a:ea typeface="宋体" pitchFamily="2" charset="-122"/>
              </a:rPr>
              <a:t>ds.close()</a:t>
            </a:r>
            <a:r>
              <a:rPr lang="zh-CN" altLang="zh-CN" sz="2400" b="1" dirty="0" smtClean="0">
                <a:solidFill>
                  <a:srgbClr val="0000FF"/>
                </a:solidFill>
                <a:ea typeface="宋体" pitchFamily="2" charset="-122"/>
              </a:rPr>
              <a:t>;</a:t>
            </a:r>
            <a:endParaRPr lang="zh-CN" altLang="zh-CN" sz="2400" b="1" dirty="0">
              <a:solidFill>
                <a:srgbClr val="0000FF"/>
              </a:solidFill>
              <a:ea typeface="宋体" pitchFamily="2" charset="-122"/>
            </a:endParaRPr>
          </a:p>
        </p:txBody>
      </p:sp>
    </p:spTree>
    <p:extLst>
      <p:ext uri="{BB962C8B-B14F-4D97-AF65-F5344CB8AC3E}">
        <p14:creationId xmlns:p14="http://schemas.microsoft.com/office/powerpoint/2010/main" xmlns="" val="4121101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15-6 URL</a:t>
            </a:r>
            <a:r>
              <a:rPr lang="zh-CN" altLang="en-US" sz="4800" smtClean="0">
                <a:solidFill>
                  <a:schemeClr val="bg1"/>
                </a:solidFill>
                <a:ea typeface="隶书" panose="02010509060101010101" pitchFamily="49" charset="-122"/>
              </a:rPr>
              <a:t>编程</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xmlns="" val="2983129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15-1 </a:t>
            </a:r>
            <a:r>
              <a:rPr lang="zh-CN" altLang="en-US" sz="4800" smtClean="0">
                <a:solidFill>
                  <a:schemeClr val="bg1"/>
                </a:solidFill>
                <a:ea typeface="隶书" panose="02010509060101010101" pitchFamily="49" charset="-122"/>
              </a:rPr>
              <a:t>网络编程概述</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xmlns="" val="4015277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83768" y="692696"/>
            <a:ext cx="4474840" cy="837859"/>
          </a:xfrm>
        </p:spPr>
        <p:txBody>
          <a:bodyPr>
            <a:normAutofit/>
          </a:bodyPr>
          <a:lstStyle/>
          <a:p>
            <a:r>
              <a:rPr lang="en-US" altLang="zh-CN" b="1" dirty="0">
                <a:latin typeface="+mn-lt"/>
                <a:ea typeface="宋体" pitchFamily="2" charset="-122"/>
              </a:rPr>
              <a:t>URL</a:t>
            </a:r>
            <a:r>
              <a:rPr lang="zh-CN" altLang="en-US" b="1" dirty="0" smtClean="0">
                <a:latin typeface="+mn-lt"/>
                <a:ea typeface="宋体" pitchFamily="2" charset="-122"/>
              </a:rPr>
              <a:t>编程</a:t>
            </a:r>
            <a:endParaRPr lang="zh-CN" altLang="en-US" dirty="0">
              <a:latin typeface="+mn-lt"/>
              <a:ea typeface="宋体" pitchFamily="2" charset="-122"/>
            </a:endParaRPr>
          </a:p>
        </p:txBody>
      </p:sp>
      <p:sp>
        <p:nvSpPr>
          <p:cNvPr id="3" name="内容占位符 2"/>
          <p:cNvSpPr>
            <a:spLocks noGrp="1"/>
          </p:cNvSpPr>
          <p:nvPr>
            <p:ph idx="1"/>
          </p:nvPr>
        </p:nvSpPr>
        <p:spPr>
          <a:xfrm>
            <a:off x="251520" y="1844824"/>
            <a:ext cx="8892480" cy="4320479"/>
          </a:xfrm>
        </p:spPr>
        <p:txBody>
          <a:bodyPr>
            <a:noAutofit/>
          </a:bodyPr>
          <a:lstStyle/>
          <a:p>
            <a:pPr>
              <a:buFont typeface="Wingdings" pitchFamily="2" charset="2"/>
              <a:buChar char="l"/>
            </a:pPr>
            <a:r>
              <a:rPr lang="en-US" altLang="zh-CN" sz="2400" b="1" dirty="0">
                <a:solidFill>
                  <a:srgbClr val="C00000"/>
                </a:solidFill>
                <a:ea typeface="宋体" pitchFamily="2" charset="-122"/>
                <a:cs typeface="Arial Unicode MS" pitchFamily="34" charset="-122"/>
              </a:rPr>
              <a:t>URL(Uniform Resource Locator</a:t>
            </a:r>
            <a:r>
              <a:rPr lang="en-US" altLang="zh-CN" sz="2400" b="1" dirty="0" smtClean="0">
                <a:solidFill>
                  <a:srgbClr val="C00000"/>
                </a:solidFill>
                <a:ea typeface="宋体" pitchFamily="2" charset="-122"/>
                <a:cs typeface="Arial Unicode MS" pitchFamily="34" charset="-122"/>
              </a:rPr>
              <a:t>)</a:t>
            </a:r>
            <a:r>
              <a:rPr lang="zh-CN" altLang="en-US" sz="2400" dirty="0" smtClean="0">
                <a:ea typeface="宋体" pitchFamily="2" charset="-122"/>
                <a:cs typeface="Arial Unicode MS" pitchFamily="34" charset="-122"/>
              </a:rPr>
              <a:t>：统一资源定位符，</a:t>
            </a:r>
            <a:r>
              <a:rPr lang="zh-CN" altLang="en-US" sz="2400" dirty="0">
                <a:ea typeface="宋体" pitchFamily="2" charset="-122"/>
                <a:cs typeface="Arial Unicode MS" pitchFamily="34" charset="-122"/>
              </a:rPr>
              <a:t>它</a:t>
            </a:r>
            <a:r>
              <a:rPr lang="zh-CN" altLang="en-US" sz="2400" dirty="0" smtClean="0">
                <a:ea typeface="宋体" pitchFamily="2" charset="-122"/>
                <a:cs typeface="Arial Unicode MS" pitchFamily="34" charset="-122"/>
              </a:rPr>
              <a:t>表示 </a:t>
            </a:r>
            <a:r>
              <a:rPr lang="en-US" altLang="zh-CN" sz="2400" dirty="0" smtClean="0">
                <a:ea typeface="宋体" pitchFamily="2" charset="-122"/>
                <a:cs typeface="Arial Unicode MS" pitchFamily="34" charset="-122"/>
              </a:rPr>
              <a:t>Internet </a:t>
            </a:r>
            <a:r>
              <a:rPr lang="zh-CN" altLang="en-US" sz="2400" dirty="0" smtClean="0">
                <a:ea typeface="宋体" pitchFamily="2" charset="-122"/>
                <a:cs typeface="Arial Unicode MS" pitchFamily="34" charset="-122"/>
              </a:rPr>
              <a:t>上</a:t>
            </a:r>
            <a:r>
              <a:rPr lang="zh-CN" altLang="en-US" sz="2400" dirty="0">
                <a:ea typeface="宋体" pitchFamily="2" charset="-122"/>
                <a:cs typeface="Arial Unicode MS" pitchFamily="34" charset="-122"/>
              </a:rPr>
              <a:t>某一</a:t>
            </a:r>
            <a:r>
              <a:rPr lang="zh-CN" altLang="en-US" sz="2400" b="1" dirty="0">
                <a:solidFill>
                  <a:srgbClr val="FF0000"/>
                </a:solidFill>
                <a:ea typeface="宋体" pitchFamily="2" charset="-122"/>
                <a:cs typeface="Arial Unicode MS" pitchFamily="34" charset="-122"/>
              </a:rPr>
              <a:t>资源</a:t>
            </a:r>
            <a:r>
              <a:rPr lang="zh-CN" altLang="en-US" sz="2400" dirty="0">
                <a:ea typeface="宋体" pitchFamily="2" charset="-122"/>
                <a:cs typeface="Arial Unicode MS" pitchFamily="34" charset="-122"/>
              </a:rPr>
              <a:t>的地址。</a:t>
            </a:r>
            <a:r>
              <a:rPr lang="zh-CN" altLang="en-US" sz="2400" dirty="0" smtClean="0">
                <a:ea typeface="宋体" pitchFamily="2" charset="-122"/>
                <a:cs typeface="Arial Unicode MS" pitchFamily="34" charset="-122"/>
              </a:rPr>
              <a:t>通过 </a:t>
            </a:r>
            <a:r>
              <a:rPr lang="en-US" altLang="zh-CN" sz="2400" dirty="0" smtClean="0">
                <a:ea typeface="宋体" pitchFamily="2" charset="-122"/>
                <a:cs typeface="Arial Unicode MS" pitchFamily="34" charset="-122"/>
              </a:rPr>
              <a:t>URL </a:t>
            </a:r>
            <a:r>
              <a:rPr lang="zh-CN" altLang="en-US" sz="2400" dirty="0" smtClean="0">
                <a:ea typeface="宋体" pitchFamily="2" charset="-122"/>
                <a:cs typeface="Arial Unicode MS" pitchFamily="34" charset="-122"/>
              </a:rPr>
              <a:t>我们</a:t>
            </a:r>
            <a:r>
              <a:rPr lang="zh-CN" altLang="en-US" sz="2400" dirty="0">
                <a:ea typeface="宋体" pitchFamily="2" charset="-122"/>
                <a:cs typeface="Arial Unicode MS" pitchFamily="34" charset="-122"/>
              </a:rPr>
              <a:t>可以</a:t>
            </a:r>
            <a:r>
              <a:rPr lang="zh-CN" altLang="en-US" sz="2400" dirty="0" smtClean="0">
                <a:ea typeface="宋体" pitchFamily="2" charset="-122"/>
                <a:cs typeface="Arial Unicode MS" pitchFamily="34" charset="-122"/>
              </a:rPr>
              <a:t>访问 </a:t>
            </a:r>
            <a:r>
              <a:rPr lang="en-US" altLang="zh-CN" sz="2400" dirty="0" smtClean="0">
                <a:ea typeface="宋体" pitchFamily="2" charset="-122"/>
                <a:cs typeface="Arial Unicode MS" pitchFamily="34" charset="-122"/>
              </a:rPr>
              <a:t>Internet </a:t>
            </a:r>
            <a:r>
              <a:rPr lang="zh-CN" altLang="en-US" sz="2400" dirty="0" smtClean="0">
                <a:ea typeface="宋体" pitchFamily="2" charset="-122"/>
                <a:cs typeface="Arial Unicode MS" pitchFamily="34" charset="-122"/>
              </a:rPr>
              <a:t>上</a:t>
            </a:r>
            <a:r>
              <a:rPr lang="zh-CN" altLang="en-US" sz="2400" dirty="0">
                <a:ea typeface="宋体" pitchFamily="2" charset="-122"/>
                <a:cs typeface="Arial Unicode MS" pitchFamily="34" charset="-122"/>
              </a:rPr>
              <a:t>的各种网络资源，比如最常见</a:t>
            </a:r>
            <a:r>
              <a:rPr lang="zh-CN" altLang="en-US" sz="2400" dirty="0" smtClean="0">
                <a:ea typeface="宋体" pitchFamily="2" charset="-122"/>
                <a:cs typeface="Arial Unicode MS" pitchFamily="34" charset="-122"/>
              </a:rPr>
              <a:t>的 </a:t>
            </a:r>
            <a:r>
              <a:rPr lang="en-US" altLang="zh-CN" sz="2400" dirty="0">
                <a:ea typeface="宋体" pitchFamily="2" charset="-122"/>
                <a:cs typeface="Arial Unicode MS" pitchFamily="34" charset="-122"/>
              </a:rPr>
              <a:t>www</a:t>
            </a:r>
            <a:r>
              <a:rPr lang="zh-CN" altLang="en-US" sz="2400" dirty="0" smtClean="0">
                <a:ea typeface="宋体" pitchFamily="2" charset="-122"/>
                <a:cs typeface="Arial Unicode MS" pitchFamily="34" charset="-122"/>
              </a:rPr>
              <a:t>，</a:t>
            </a:r>
            <a:r>
              <a:rPr lang="en-US" altLang="zh-CN" sz="2400" dirty="0" smtClean="0">
                <a:ea typeface="宋体" pitchFamily="2" charset="-122"/>
                <a:cs typeface="Arial Unicode MS" pitchFamily="34" charset="-122"/>
              </a:rPr>
              <a:t>ftp </a:t>
            </a:r>
            <a:r>
              <a:rPr lang="zh-CN" altLang="en-US" sz="2400" dirty="0" smtClean="0">
                <a:ea typeface="宋体" pitchFamily="2" charset="-122"/>
                <a:cs typeface="Arial Unicode MS" pitchFamily="34" charset="-122"/>
              </a:rPr>
              <a:t>站点</a:t>
            </a:r>
            <a:r>
              <a:rPr lang="zh-CN" altLang="en-US" sz="2400" dirty="0">
                <a:ea typeface="宋体" pitchFamily="2" charset="-122"/>
                <a:cs typeface="Arial Unicode MS" pitchFamily="34" charset="-122"/>
              </a:rPr>
              <a:t>。浏览器通过解析给定</a:t>
            </a:r>
            <a:r>
              <a:rPr lang="zh-CN" altLang="en-US" sz="2400" dirty="0" smtClean="0">
                <a:ea typeface="宋体" pitchFamily="2" charset="-122"/>
                <a:cs typeface="Arial Unicode MS" pitchFamily="34" charset="-122"/>
              </a:rPr>
              <a:t>的 </a:t>
            </a:r>
            <a:r>
              <a:rPr lang="en-US" altLang="zh-CN" sz="2400" dirty="0" smtClean="0">
                <a:ea typeface="宋体" pitchFamily="2" charset="-122"/>
                <a:cs typeface="Arial Unicode MS" pitchFamily="34" charset="-122"/>
              </a:rPr>
              <a:t>URL </a:t>
            </a:r>
            <a:r>
              <a:rPr lang="zh-CN" altLang="en-US" sz="2400" dirty="0" smtClean="0">
                <a:ea typeface="宋体" pitchFamily="2" charset="-122"/>
                <a:cs typeface="Arial Unicode MS" pitchFamily="34" charset="-122"/>
              </a:rPr>
              <a:t>可以</a:t>
            </a:r>
            <a:r>
              <a:rPr lang="zh-CN" altLang="en-US" sz="2400" dirty="0">
                <a:ea typeface="宋体" pitchFamily="2" charset="-122"/>
                <a:cs typeface="Arial Unicode MS" pitchFamily="34" charset="-122"/>
              </a:rPr>
              <a:t>在网络上查找相应的文件或其他资源。 </a:t>
            </a:r>
          </a:p>
          <a:p>
            <a:pPr>
              <a:spcBef>
                <a:spcPts val="2400"/>
              </a:spcBef>
              <a:buFont typeface="Wingdings" pitchFamily="2" charset="2"/>
              <a:buChar char="l"/>
            </a:pPr>
            <a:r>
              <a:rPr lang="zh-CN" altLang="en-US" sz="2400" dirty="0">
                <a:ea typeface="宋体" pitchFamily="2" charset="-122"/>
                <a:cs typeface="Arial Unicode MS" pitchFamily="34" charset="-122"/>
              </a:rPr>
              <a:t> </a:t>
            </a:r>
            <a:r>
              <a:rPr lang="en-US" altLang="zh-CN" sz="2400" dirty="0" smtClean="0">
                <a:ea typeface="宋体" pitchFamily="2" charset="-122"/>
                <a:cs typeface="Arial Unicode MS" pitchFamily="34" charset="-122"/>
              </a:rPr>
              <a:t>URL</a:t>
            </a:r>
            <a:r>
              <a:rPr lang="zh-CN" altLang="en-US" sz="2400" dirty="0">
                <a:ea typeface="宋体" pitchFamily="2" charset="-122"/>
                <a:cs typeface="Arial Unicode MS" pitchFamily="34" charset="-122"/>
              </a:rPr>
              <a:t>的基本结构由</a:t>
            </a:r>
            <a:r>
              <a:rPr lang="en-US" altLang="zh-CN" sz="2400" dirty="0">
                <a:ea typeface="宋体" pitchFamily="2" charset="-122"/>
                <a:cs typeface="Arial Unicode MS" pitchFamily="34" charset="-122"/>
              </a:rPr>
              <a:t>5</a:t>
            </a:r>
            <a:r>
              <a:rPr lang="zh-CN" altLang="en-US" sz="2400" dirty="0">
                <a:ea typeface="宋体" pitchFamily="2" charset="-122"/>
                <a:cs typeface="Arial Unicode MS" pitchFamily="34" charset="-122"/>
              </a:rPr>
              <a:t>部分组成</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lvl="1">
              <a:buFont typeface="Wingdings" pitchFamily="2" charset="2"/>
              <a:buChar char="Ø"/>
            </a:pPr>
            <a:r>
              <a:rPr lang="en-US" altLang="zh-CN" sz="2200" dirty="0" smtClean="0">
                <a:ea typeface="宋体" pitchFamily="2" charset="-122"/>
                <a:cs typeface="Arial Unicode MS" pitchFamily="34" charset="-122"/>
              </a:rPr>
              <a:t>&lt;</a:t>
            </a:r>
            <a:r>
              <a:rPr lang="zh-CN" altLang="en-US" sz="2200" dirty="0">
                <a:ea typeface="宋体" pitchFamily="2" charset="-122"/>
                <a:cs typeface="Arial Unicode MS" pitchFamily="34" charset="-122"/>
              </a:rPr>
              <a:t>传输协议</a:t>
            </a:r>
            <a:r>
              <a:rPr lang="en-US" altLang="zh-CN" sz="2200" dirty="0">
                <a:ea typeface="宋体" pitchFamily="2" charset="-122"/>
                <a:cs typeface="Arial Unicode MS" pitchFamily="34" charset="-122"/>
              </a:rPr>
              <a:t>&gt;://&lt;</a:t>
            </a:r>
            <a:r>
              <a:rPr lang="zh-CN" altLang="en-US" sz="2200" dirty="0">
                <a:ea typeface="宋体" pitchFamily="2" charset="-122"/>
                <a:cs typeface="Arial Unicode MS" pitchFamily="34" charset="-122"/>
              </a:rPr>
              <a:t>主机名</a:t>
            </a:r>
            <a:r>
              <a:rPr lang="en-US" altLang="zh-CN" sz="2200" dirty="0">
                <a:ea typeface="宋体" pitchFamily="2" charset="-122"/>
                <a:cs typeface="Arial Unicode MS" pitchFamily="34" charset="-122"/>
              </a:rPr>
              <a:t>&gt;:&lt;</a:t>
            </a:r>
            <a:r>
              <a:rPr lang="zh-CN" altLang="en-US" sz="2200" dirty="0">
                <a:ea typeface="宋体" pitchFamily="2" charset="-122"/>
                <a:cs typeface="Arial Unicode MS" pitchFamily="34" charset="-122"/>
              </a:rPr>
              <a:t>端口号</a:t>
            </a:r>
            <a:r>
              <a:rPr lang="en-US" altLang="zh-CN" sz="2200" dirty="0">
                <a:ea typeface="宋体" pitchFamily="2" charset="-122"/>
                <a:cs typeface="Arial Unicode MS" pitchFamily="34" charset="-122"/>
              </a:rPr>
              <a:t>&gt;/&lt;</a:t>
            </a:r>
            <a:r>
              <a:rPr lang="zh-CN" altLang="en-US" sz="2200" dirty="0">
                <a:ea typeface="宋体" pitchFamily="2" charset="-122"/>
                <a:cs typeface="Arial Unicode MS" pitchFamily="34" charset="-122"/>
              </a:rPr>
              <a:t>文件名</a:t>
            </a:r>
            <a:r>
              <a:rPr lang="en-US" altLang="zh-CN" sz="2200" dirty="0" smtClean="0">
                <a:ea typeface="宋体" pitchFamily="2" charset="-122"/>
                <a:cs typeface="Arial Unicode MS" pitchFamily="34" charset="-122"/>
              </a:rPr>
              <a:t>&gt;</a:t>
            </a:r>
          </a:p>
          <a:p>
            <a:pPr lvl="1">
              <a:buFont typeface="Wingdings" pitchFamily="2" charset="2"/>
              <a:buChar char="Ø"/>
            </a:pPr>
            <a:r>
              <a:rPr lang="zh-CN" altLang="en-US" sz="2200" dirty="0" smtClean="0">
                <a:ea typeface="宋体" pitchFamily="2" charset="-122"/>
                <a:cs typeface="Arial Unicode MS" pitchFamily="34" charset="-122"/>
              </a:rPr>
              <a:t>例如</a:t>
            </a:r>
            <a:r>
              <a:rPr lang="en-US" altLang="zh-CN" sz="2200" dirty="0" smtClean="0">
                <a:ea typeface="宋体" pitchFamily="2" charset="-122"/>
                <a:cs typeface="Arial Unicode MS" pitchFamily="34" charset="-122"/>
              </a:rPr>
              <a:t>: </a:t>
            </a:r>
            <a:r>
              <a:rPr lang="en-US" altLang="zh-CN" sz="2200" dirty="0" smtClean="0">
                <a:ea typeface="宋体" pitchFamily="2" charset="-122"/>
                <a:cs typeface="Arial Unicode MS" pitchFamily="34" charset="-122"/>
                <a:hlinkClick r:id="rId2"/>
              </a:rPr>
              <a:t>http</a:t>
            </a:r>
            <a:r>
              <a:rPr lang="en-US" altLang="zh-CN" sz="2200" smtClean="0">
                <a:ea typeface="宋体" pitchFamily="2" charset="-122"/>
                <a:cs typeface="Arial Unicode MS" pitchFamily="34" charset="-122"/>
                <a:hlinkClick r:id="rId2"/>
              </a:rPr>
              <a:t>://192.168.1.100:8080/helloworld/index.jsp</a:t>
            </a:r>
            <a:endParaRPr lang="en-US" altLang="zh-CN" sz="2200" smtClean="0">
              <a:ea typeface="宋体" pitchFamily="2" charset="-122"/>
              <a:cs typeface="Arial Unicode MS" pitchFamily="34" charset="-122"/>
            </a:endParaRPr>
          </a:p>
          <a:p>
            <a:pPr lvl="1">
              <a:buFont typeface="Wingdings" pitchFamily="2" charset="2"/>
              <a:buChar char="Ø"/>
            </a:pPr>
            <a:r>
              <a:rPr lang="en-US" altLang="zh-CN" sz="2200">
                <a:ea typeface="宋体" pitchFamily="2" charset="-122"/>
                <a:cs typeface="Arial Unicode MS" pitchFamily="34" charset="-122"/>
              </a:rPr>
              <a:t>http://127.0.0.1:8080/examples/hello.txt</a:t>
            </a:r>
            <a:endParaRPr lang="en-US" altLang="zh-CN" sz="2200" dirty="0">
              <a:ea typeface="宋体" pitchFamily="2" charset="-122"/>
              <a:cs typeface="Arial Unicode MS" pitchFamily="34" charset="-122"/>
            </a:endParaRPr>
          </a:p>
        </p:txBody>
      </p:sp>
    </p:spTree>
    <p:extLst>
      <p:ext uri="{BB962C8B-B14F-4D97-AF65-F5344CB8AC3E}">
        <p14:creationId xmlns:p14="http://schemas.microsoft.com/office/powerpoint/2010/main" xmlns="" val="4258552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800" y="692696"/>
            <a:ext cx="4114800" cy="792088"/>
          </a:xfrm>
        </p:spPr>
        <p:txBody>
          <a:bodyPr>
            <a:normAutofit/>
          </a:bodyPr>
          <a:lstStyle/>
          <a:p>
            <a:r>
              <a:rPr lang="en-US" altLang="zh-CN" b="1" dirty="0" smtClean="0">
                <a:latin typeface="+mn-lt"/>
                <a:ea typeface="宋体" pitchFamily="2" charset="-122"/>
              </a:rPr>
              <a:t>URL</a:t>
            </a:r>
            <a:r>
              <a:rPr lang="zh-CN" altLang="en-US" b="1" dirty="0" smtClean="0">
                <a:latin typeface="+mn-lt"/>
                <a:ea typeface="宋体" pitchFamily="2" charset="-122"/>
              </a:rPr>
              <a:t>编程</a:t>
            </a:r>
            <a:endParaRPr lang="zh-CN" altLang="en-US" dirty="0">
              <a:latin typeface="+mn-lt"/>
              <a:ea typeface="宋体" pitchFamily="2" charset="-122"/>
            </a:endParaRPr>
          </a:p>
        </p:txBody>
      </p:sp>
      <p:sp>
        <p:nvSpPr>
          <p:cNvPr id="3" name="内容占位符 2"/>
          <p:cNvSpPr>
            <a:spLocks noGrp="1"/>
          </p:cNvSpPr>
          <p:nvPr>
            <p:ph idx="1"/>
          </p:nvPr>
        </p:nvSpPr>
        <p:spPr>
          <a:xfrm>
            <a:off x="251520" y="1484784"/>
            <a:ext cx="8640960" cy="4896544"/>
          </a:xfrm>
        </p:spPr>
        <p:txBody>
          <a:bodyPr>
            <a:noAutofit/>
          </a:bodyPr>
          <a:lstStyle/>
          <a:p>
            <a:pPr>
              <a:buFont typeface="Wingdings" pitchFamily="2" charset="2"/>
              <a:buChar char="l"/>
            </a:pPr>
            <a:r>
              <a:rPr lang="zh-CN" altLang="en-US" sz="2400" dirty="0">
                <a:ea typeface="宋体" pitchFamily="2" charset="-122"/>
                <a:cs typeface="Arial Unicode MS" pitchFamily="34" charset="-122"/>
              </a:rPr>
              <a:t>为了表示</a:t>
            </a:r>
            <a:r>
              <a:rPr lang="en-US" altLang="zh-CN" sz="2400" dirty="0">
                <a:ea typeface="宋体" pitchFamily="2" charset="-122"/>
                <a:cs typeface="Arial Unicode MS" pitchFamily="34" charset="-122"/>
              </a:rPr>
              <a:t>URL</a:t>
            </a:r>
            <a:r>
              <a:rPr lang="zh-CN" altLang="en-US" sz="2400" dirty="0">
                <a:ea typeface="宋体" pitchFamily="2" charset="-122"/>
                <a:cs typeface="Arial Unicode MS" pitchFamily="34" charset="-122"/>
              </a:rPr>
              <a:t>，</a:t>
            </a:r>
            <a:r>
              <a:rPr lang="en-US" altLang="zh-CN" sz="2400" dirty="0" smtClean="0">
                <a:ea typeface="宋体" pitchFamily="2" charset="-122"/>
                <a:cs typeface="Arial Unicode MS" pitchFamily="34" charset="-122"/>
              </a:rPr>
              <a:t>java.net </a:t>
            </a:r>
            <a:r>
              <a:rPr lang="zh-CN" altLang="en-US" sz="2400" dirty="0" smtClean="0">
                <a:ea typeface="宋体" pitchFamily="2" charset="-122"/>
                <a:cs typeface="Arial Unicode MS" pitchFamily="34" charset="-122"/>
              </a:rPr>
              <a:t>中</a:t>
            </a:r>
            <a:r>
              <a:rPr lang="zh-CN" altLang="en-US" sz="2400" dirty="0">
                <a:ea typeface="宋体" pitchFamily="2" charset="-122"/>
                <a:cs typeface="Arial Unicode MS" pitchFamily="34" charset="-122"/>
              </a:rPr>
              <a:t>实现了</a:t>
            </a:r>
            <a:r>
              <a:rPr lang="zh-CN" altLang="en-US" sz="2400" dirty="0" smtClean="0">
                <a:ea typeface="宋体" pitchFamily="2" charset="-122"/>
                <a:cs typeface="Arial Unicode MS" pitchFamily="34" charset="-122"/>
              </a:rPr>
              <a:t>类 </a:t>
            </a:r>
            <a:r>
              <a:rPr lang="en-US" altLang="zh-CN" sz="2400" dirty="0" smtClean="0">
                <a:ea typeface="宋体" pitchFamily="2" charset="-122"/>
                <a:cs typeface="Arial Unicode MS" pitchFamily="34" charset="-122"/>
              </a:rPr>
              <a:t>URL</a:t>
            </a:r>
            <a:r>
              <a:rPr lang="zh-CN" altLang="en-US" sz="2400" dirty="0">
                <a:ea typeface="宋体" pitchFamily="2" charset="-122"/>
                <a:cs typeface="Arial Unicode MS" pitchFamily="34" charset="-122"/>
              </a:rPr>
              <a:t>。我们可以通过下面的</a:t>
            </a:r>
            <a:r>
              <a:rPr lang="zh-CN" altLang="en-US" sz="2400" dirty="0" smtClean="0">
                <a:ea typeface="宋体" pitchFamily="2" charset="-122"/>
                <a:cs typeface="Arial Unicode MS" pitchFamily="34" charset="-122"/>
              </a:rPr>
              <a:t>构造</a:t>
            </a:r>
            <a:r>
              <a:rPr lang="zh-CN" altLang="en-US" sz="2400" dirty="0">
                <a:ea typeface="宋体" pitchFamily="2" charset="-122"/>
                <a:cs typeface="Arial Unicode MS" pitchFamily="34" charset="-122"/>
              </a:rPr>
              <a:t>器</a:t>
            </a:r>
            <a:r>
              <a:rPr lang="zh-CN" altLang="en-US" sz="2400" dirty="0" smtClean="0">
                <a:ea typeface="宋体" pitchFamily="2" charset="-122"/>
                <a:cs typeface="Arial Unicode MS" pitchFamily="34" charset="-122"/>
              </a:rPr>
              <a:t>来</a:t>
            </a:r>
            <a:r>
              <a:rPr lang="zh-CN" altLang="en-US" sz="2400" dirty="0">
                <a:ea typeface="宋体" pitchFamily="2" charset="-122"/>
                <a:cs typeface="Arial Unicode MS" pitchFamily="34" charset="-122"/>
              </a:rPr>
              <a:t>初始化一</a:t>
            </a:r>
            <a:r>
              <a:rPr lang="zh-CN" altLang="en-US" sz="2400" dirty="0" smtClean="0">
                <a:ea typeface="宋体" pitchFamily="2" charset="-122"/>
                <a:cs typeface="Arial Unicode MS" pitchFamily="34" charset="-122"/>
              </a:rPr>
              <a:t>个 </a:t>
            </a:r>
            <a:r>
              <a:rPr lang="en-US" altLang="zh-CN" sz="2400" dirty="0" smtClean="0">
                <a:ea typeface="宋体" pitchFamily="2" charset="-122"/>
                <a:cs typeface="Arial Unicode MS" pitchFamily="34" charset="-122"/>
              </a:rPr>
              <a:t>URL </a:t>
            </a:r>
            <a:r>
              <a:rPr lang="zh-CN" altLang="en-US" sz="2400" dirty="0" smtClean="0">
                <a:ea typeface="宋体" pitchFamily="2" charset="-122"/>
                <a:cs typeface="Arial Unicode MS" pitchFamily="34" charset="-122"/>
              </a:rPr>
              <a:t>对象</a:t>
            </a:r>
            <a:r>
              <a:rPr lang="zh-CN" altLang="en-US" sz="2400" dirty="0">
                <a:ea typeface="宋体" pitchFamily="2" charset="-122"/>
                <a:cs typeface="Arial Unicode MS" pitchFamily="34" charset="-122"/>
              </a:rPr>
              <a:t>：</a:t>
            </a:r>
          </a:p>
          <a:p>
            <a:pPr lvl="1">
              <a:buFont typeface="Wingdings" pitchFamily="2" charset="2"/>
              <a:buChar char="Ø"/>
            </a:pPr>
            <a:r>
              <a:rPr lang="en-US" altLang="zh-CN" b="1" dirty="0" smtClean="0">
                <a:solidFill>
                  <a:srgbClr val="FF0000"/>
                </a:solidFill>
                <a:ea typeface="宋体" pitchFamily="2" charset="-122"/>
                <a:cs typeface="Arial Unicode MS" pitchFamily="34" charset="-122"/>
              </a:rPr>
              <a:t>public </a:t>
            </a:r>
            <a:r>
              <a:rPr lang="en-US" altLang="zh-CN" b="1" dirty="0">
                <a:solidFill>
                  <a:srgbClr val="FF0000"/>
                </a:solidFill>
                <a:ea typeface="宋体" pitchFamily="2" charset="-122"/>
                <a:cs typeface="Arial Unicode MS" pitchFamily="34" charset="-122"/>
              </a:rPr>
              <a:t>URL (String spec</a:t>
            </a:r>
            <a:r>
              <a:rPr lang="en-US" altLang="zh-CN" b="1" dirty="0" smtClean="0">
                <a:solidFill>
                  <a:srgbClr val="FF0000"/>
                </a:solidFill>
                <a:ea typeface="宋体" pitchFamily="2" charset="-122"/>
                <a:cs typeface="Arial Unicode MS" pitchFamily="34" charset="-122"/>
              </a:rPr>
              <a:t>)</a:t>
            </a:r>
            <a:r>
              <a:rPr lang="zh-CN" altLang="en-US" dirty="0" smtClean="0">
                <a:ea typeface="宋体" pitchFamily="2" charset="-122"/>
                <a:cs typeface="Arial Unicode MS" pitchFamily="34" charset="-122"/>
              </a:rPr>
              <a:t>：通过</a:t>
            </a:r>
            <a:r>
              <a:rPr lang="zh-CN" altLang="en-US" dirty="0">
                <a:ea typeface="宋体" pitchFamily="2" charset="-122"/>
                <a:cs typeface="Arial Unicode MS" pitchFamily="34" charset="-122"/>
              </a:rPr>
              <a:t>一个表示</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地址的字符串可以构造一个</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对象。例如</a:t>
            </a:r>
            <a:r>
              <a:rPr lang="zh-CN" altLang="en-US" dirty="0" smtClean="0">
                <a:ea typeface="宋体" pitchFamily="2" charset="-122"/>
                <a:cs typeface="Arial Unicode MS" pitchFamily="34" charset="-122"/>
              </a:rPr>
              <a:t>：</a:t>
            </a:r>
            <a:r>
              <a:rPr lang="en-US" altLang="zh-CN" b="1" dirty="0" smtClean="0">
                <a:solidFill>
                  <a:srgbClr val="0000FF"/>
                </a:solidFill>
                <a:ea typeface="宋体" pitchFamily="2" charset="-122"/>
                <a:cs typeface="Arial Unicode MS" pitchFamily="34" charset="-122"/>
              </a:rPr>
              <a:t>URL </a:t>
            </a:r>
            <a:r>
              <a:rPr lang="en-US" altLang="zh-CN" b="1" dirty="0" err="1" smtClean="0">
                <a:solidFill>
                  <a:srgbClr val="0000FF"/>
                </a:solidFill>
                <a:ea typeface="宋体" pitchFamily="2" charset="-122"/>
                <a:cs typeface="Arial Unicode MS" pitchFamily="34" charset="-122"/>
              </a:rPr>
              <a:t>url</a:t>
            </a:r>
            <a:r>
              <a:rPr lang="en-US" altLang="zh-CN" b="1" dirty="0" smtClean="0">
                <a:solidFill>
                  <a:srgbClr val="0000FF"/>
                </a:solidFill>
                <a:ea typeface="宋体" pitchFamily="2" charset="-122"/>
                <a:cs typeface="Arial Unicode MS" pitchFamily="34" charset="-122"/>
              </a:rPr>
              <a:t> = new URL ("</a:t>
            </a:r>
            <a:r>
              <a:rPr lang="en-US" altLang="zh-CN" b="1" dirty="0">
                <a:solidFill>
                  <a:srgbClr val="0000FF"/>
                </a:solidFill>
                <a:ea typeface="宋体" pitchFamily="2" charset="-122"/>
                <a:cs typeface="Arial Unicode MS" pitchFamily="34" charset="-122"/>
              </a:rPr>
              <a:t>http://www. </a:t>
            </a:r>
            <a:r>
              <a:rPr lang="en-US" altLang="zh-CN" b="1" dirty="0" smtClean="0">
                <a:solidFill>
                  <a:srgbClr val="0000FF"/>
                </a:solidFill>
                <a:ea typeface="宋体" pitchFamily="2" charset="-122"/>
                <a:cs typeface="Arial Unicode MS" pitchFamily="34" charset="-122"/>
              </a:rPr>
              <a:t>atguigu.com/"); </a:t>
            </a:r>
          </a:p>
          <a:p>
            <a:pPr lvl="1">
              <a:buFont typeface="Wingdings" pitchFamily="2" charset="2"/>
              <a:buChar char="Ø"/>
            </a:pPr>
            <a:r>
              <a:rPr lang="en-US" altLang="zh-CN" b="1" dirty="0" smtClean="0">
                <a:solidFill>
                  <a:srgbClr val="FF0000"/>
                </a:solidFill>
                <a:ea typeface="宋体" pitchFamily="2" charset="-122"/>
                <a:cs typeface="Arial Unicode MS" pitchFamily="34" charset="-122"/>
              </a:rPr>
              <a:t>public </a:t>
            </a:r>
            <a:r>
              <a:rPr lang="en-US" altLang="zh-CN" b="1" dirty="0">
                <a:solidFill>
                  <a:srgbClr val="FF0000"/>
                </a:solidFill>
                <a:ea typeface="宋体" pitchFamily="2" charset="-122"/>
                <a:cs typeface="Arial Unicode MS" pitchFamily="34" charset="-122"/>
              </a:rPr>
              <a:t>URL(URL context, String spec</a:t>
            </a:r>
            <a:r>
              <a:rPr lang="en-US" altLang="zh-CN" b="1" dirty="0" smtClean="0">
                <a:solidFill>
                  <a:srgbClr val="FF0000"/>
                </a:solidFill>
                <a:ea typeface="宋体" pitchFamily="2" charset="-122"/>
                <a:cs typeface="Arial Unicode MS" pitchFamily="34" charset="-122"/>
              </a:rPr>
              <a:t>)</a:t>
            </a:r>
            <a:r>
              <a:rPr lang="zh-CN" altLang="en-US" dirty="0" smtClean="0">
                <a:ea typeface="宋体" pitchFamily="2" charset="-122"/>
                <a:cs typeface="Arial Unicode MS" pitchFamily="34" charset="-122"/>
              </a:rPr>
              <a:t>：通过基 </a:t>
            </a:r>
            <a:r>
              <a:rPr lang="en-US" altLang="zh-CN" dirty="0" smtClean="0">
                <a:ea typeface="宋体" pitchFamily="2" charset="-122"/>
                <a:cs typeface="Arial Unicode MS" pitchFamily="34" charset="-122"/>
              </a:rPr>
              <a:t>URL </a:t>
            </a:r>
            <a:r>
              <a:rPr lang="zh-CN" altLang="en-US" dirty="0" smtClean="0">
                <a:ea typeface="宋体" pitchFamily="2" charset="-122"/>
                <a:cs typeface="Arial Unicode MS" pitchFamily="34" charset="-122"/>
              </a:rPr>
              <a:t>和相对 </a:t>
            </a:r>
            <a:r>
              <a:rPr lang="en-US" altLang="zh-CN" dirty="0" smtClean="0">
                <a:ea typeface="宋体" pitchFamily="2" charset="-122"/>
                <a:cs typeface="Arial Unicode MS" pitchFamily="34" charset="-122"/>
              </a:rPr>
              <a:t>URL </a:t>
            </a:r>
            <a:r>
              <a:rPr lang="zh-CN" altLang="en-US" dirty="0" smtClean="0">
                <a:ea typeface="宋体" pitchFamily="2" charset="-122"/>
                <a:cs typeface="Arial Unicode MS" pitchFamily="34" charset="-122"/>
              </a:rPr>
              <a:t>构造</a:t>
            </a:r>
            <a:r>
              <a:rPr lang="zh-CN" altLang="en-US" dirty="0">
                <a:ea typeface="宋体" pitchFamily="2" charset="-122"/>
                <a:cs typeface="Arial Unicode MS" pitchFamily="34" charset="-122"/>
              </a:rPr>
              <a:t>一</a:t>
            </a:r>
            <a:r>
              <a:rPr lang="zh-CN" altLang="en-US" dirty="0" smtClean="0">
                <a:ea typeface="宋体" pitchFamily="2" charset="-122"/>
                <a:cs typeface="Arial Unicode MS" pitchFamily="34" charset="-122"/>
              </a:rPr>
              <a:t>个 </a:t>
            </a:r>
            <a:r>
              <a:rPr lang="en-US" altLang="zh-CN" dirty="0" smtClean="0">
                <a:ea typeface="宋体" pitchFamily="2" charset="-122"/>
                <a:cs typeface="Arial Unicode MS" pitchFamily="34" charset="-122"/>
              </a:rPr>
              <a:t>URL </a:t>
            </a:r>
            <a:r>
              <a:rPr lang="zh-CN" altLang="en-US" dirty="0" smtClean="0">
                <a:ea typeface="宋体" pitchFamily="2" charset="-122"/>
                <a:cs typeface="Arial Unicode MS" pitchFamily="34" charset="-122"/>
              </a:rPr>
              <a:t>对象</a:t>
            </a:r>
            <a:r>
              <a:rPr lang="zh-CN" altLang="en-US" dirty="0">
                <a:ea typeface="宋体" pitchFamily="2" charset="-122"/>
                <a:cs typeface="Arial Unicode MS" pitchFamily="34" charset="-122"/>
              </a:rPr>
              <a:t>。例如</a:t>
            </a:r>
            <a:r>
              <a:rPr lang="zh-CN" altLang="en-US" dirty="0" smtClean="0">
                <a:ea typeface="宋体" pitchFamily="2" charset="-122"/>
                <a:cs typeface="Arial Unicode MS" pitchFamily="34" charset="-122"/>
              </a:rPr>
              <a:t>：</a:t>
            </a:r>
            <a:r>
              <a:rPr lang="en-US" altLang="zh-CN" b="1" dirty="0" smtClean="0">
                <a:solidFill>
                  <a:srgbClr val="0000FF"/>
                </a:solidFill>
                <a:ea typeface="宋体" pitchFamily="2" charset="-122"/>
                <a:cs typeface="Arial Unicode MS" pitchFamily="34" charset="-122"/>
              </a:rPr>
              <a:t>URL </a:t>
            </a:r>
            <a:r>
              <a:rPr lang="en-US" altLang="zh-CN" b="1" dirty="0" err="1" smtClean="0">
                <a:solidFill>
                  <a:srgbClr val="0000FF"/>
                </a:solidFill>
                <a:ea typeface="宋体" pitchFamily="2" charset="-122"/>
                <a:cs typeface="Arial Unicode MS" pitchFamily="34" charset="-122"/>
              </a:rPr>
              <a:t>downloadUrl</a:t>
            </a:r>
            <a:r>
              <a:rPr lang="en-US" altLang="zh-CN" b="1" dirty="0" smtClean="0">
                <a:solidFill>
                  <a:srgbClr val="0000FF"/>
                </a:solidFill>
                <a:ea typeface="宋体" pitchFamily="2" charset="-122"/>
                <a:cs typeface="Arial Unicode MS" pitchFamily="34" charset="-122"/>
              </a:rPr>
              <a:t> = new URL(</a:t>
            </a:r>
            <a:r>
              <a:rPr lang="en-US" altLang="zh-CN" b="1" dirty="0" err="1" smtClean="0">
                <a:solidFill>
                  <a:srgbClr val="0000FF"/>
                </a:solidFill>
                <a:ea typeface="宋体" pitchFamily="2" charset="-122"/>
                <a:cs typeface="Arial Unicode MS" pitchFamily="34" charset="-122"/>
              </a:rPr>
              <a:t>url</a:t>
            </a:r>
            <a:r>
              <a:rPr lang="en-US" altLang="zh-CN" b="1" dirty="0" smtClean="0">
                <a:solidFill>
                  <a:srgbClr val="0000FF"/>
                </a:solidFill>
                <a:ea typeface="宋体" pitchFamily="2" charset="-122"/>
                <a:cs typeface="Arial Unicode MS" pitchFamily="34" charset="-122"/>
              </a:rPr>
              <a:t>, “download.html")</a:t>
            </a:r>
          </a:p>
          <a:p>
            <a:pPr lvl="1">
              <a:buFont typeface="Wingdings" pitchFamily="2" charset="2"/>
              <a:buChar char="Ø"/>
            </a:pPr>
            <a:r>
              <a:rPr lang="en-US" altLang="zh-CN" dirty="0" smtClean="0">
                <a:ea typeface="宋体" pitchFamily="2" charset="-122"/>
                <a:cs typeface="Arial Unicode MS" pitchFamily="34" charset="-122"/>
              </a:rPr>
              <a:t>public </a:t>
            </a:r>
            <a:r>
              <a:rPr lang="en-US" altLang="zh-CN" dirty="0">
                <a:ea typeface="宋体" pitchFamily="2" charset="-122"/>
                <a:cs typeface="Arial Unicode MS" pitchFamily="34" charset="-122"/>
              </a:rPr>
              <a:t>URL(String protocol, String host, String file); </a:t>
            </a:r>
            <a:r>
              <a:rPr lang="zh-CN" altLang="en-US" dirty="0">
                <a:ea typeface="宋体" pitchFamily="2" charset="-122"/>
                <a:cs typeface="Arial Unicode MS" pitchFamily="34" charset="-122"/>
              </a:rPr>
              <a:t>例如</a:t>
            </a:r>
            <a:r>
              <a:rPr lang="zh-CN" altLang="en-US" dirty="0" smtClean="0">
                <a:ea typeface="宋体" pitchFamily="2" charset="-122"/>
                <a:cs typeface="Arial Unicode MS" pitchFamily="34" charset="-122"/>
              </a:rPr>
              <a:t>：</a:t>
            </a:r>
            <a:r>
              <a:rPr lang="en-US" altLang="zh-CN" b="1" dirty="0" smtClean="0">
                <a:solidFill>
                  <a:srgbClr val="0000FF"/>
                </a:solidFill>
                <a:ea typeface="宋体" pitchFamily="2" charset="-122"/>
                <a:cs typeface="Arial Unicode MS" pitchFamily="34" charset="-122"/>
              </a:rPr>
              <a:t>new </a:t>
            </a:r>
            <a:r>
              <a:rPr lang="en-US" altLang="zh-CN" b="1" dirty="0">
                <a:solidFill>
                  <a:srgbClr val="0000FF"/>
                </a:solidFill>
                <a:ea typeface="宋体" pitchFamily="2" charset="-122"/>
                <a:cs typeface="Arial Unicode MS" pitchFamily="34" charset="-122"/>
              </a:rPr>
              <a:t>URL("http", "</a:t>
            </a:r>
            <a:r>
              <a:rPr lang="en-US" altLang="zh-CN" b="1" dirty="0" smtClean="0">
                <a:solidFill>
                  <a:srgbClr val="0000FF"/>
                </a:solidFill>
                <a:ea typeface="宋体" pitchFamily="2" charset="-122"/>
                <a:cs typeface="Arial Unicode MS" pitchFamily="34" charset="-122"/>
              </a:rPr>
              <a:t>www.atguigu.com</a:t>
            </a:r>
            <a:r>
              <a:rPr lang="en-US" altLang="zh-CN" b="1" dirty="0">
                <a:solidFill>
                  <a:srgbClr val="0000FF"/>
                </a:solidFill>
                <a:ea typeface="宋体" pitchFamily="2" charset="-122"/>
                <a:cs typeface="Arial Unicode MS" pitchFamily="34" charset="-122"/>
              </a:rPr>
              <a:t>", </a:t>
            </a:r>
            <a:r>
              <a:rPr lang="en-US" altLang="zh-CN" b="1" dirty="0" smtClean="0">
                <a:solidFill>
                  <a:srgbClr val="0000FF"/>
                </a:solidFill>
                <a:ea typeface="宋体" pitchFamily="2" charset="-122"/>
                <a:cs typeface="Arial Unicode MS" pitchFamily="34" charset="-122"/>
              </a:rPr>
              <a:t>“download. </a:t>
            </a:r>
            <a:r>
              <a:rPr lang="en-US" altLang="zh-CN" b="1" dirty="0">
                <a:solidFill>
                  <a:srgbClr val="0000FF"/>
                </a:solidFill>
                <a:ea typeface="宋体" pitchFamily="2" charset="-122"/>
                <a:cs typeface="Arial Unicode MS" pitchFamily="34" charset="-122"/>
              </a:rPr>
              <a:t>html</a:t>
            </a:r>
            <a:r>
              <a:rPr lang="en-US" altLang="zh-CN" b="1" dirty="0" smtClean="0">
                <a:solidFill>
                  <a:srgbClr val="0000FF"/>
                </a:solidFill>
                <a:ea typeface="宋体" pitchFamily="2" charset="-122"/>
                <a:cs typeface="Arial Unicode MS" pitchFamily="34" charset="-122"/>
              </a:rPr>
              <a:t>");</a:t>
            </a:r>
          </a:p>
          <a:p>
            <a:pPr lvl="1">
              <a:buFont typeface="Wingdings" pitchFamily="2" charset="2"/>
              <a:buChar char="Ø"/>
            </a:pPr>
            <a:r>
              <a:rPr lang="en-US" altLang="zh-CN" dirty="0" smtClean="0">
                <a:ea typeface="宋体" pitchFamily="2" charset="-122"/>
                <a:cs typeface="Arial Unicode MS" pitchFamily="34" charset="-122"/>
              </a:rPr>
              <a:t>public </a:t>
            </a:r>
            <a:r>
              <a:rPr lang="en-US" altLang="zh-CN" dirty="0">
                <a:ea typeface="宋体" pitchFamily="2" charset="-122"/>
                <a:cs typeface="Arial Unicode MS" pitchFamily="34" charset="-122"/>
              </a:rPr>
              <a:t>URL(String protocol, String host, </a:t>
            </a:r>
            <a:r>
              <a:rPr lang="en-US" altLang="zh-CN" dirty="0" err="1">
                <a:ea typeface="宋体" pitchFamily="2" charset="-122"/>
                <a:cs typeface="Arial Unicode MS" pitchFamily="34" charset="-122"/>
              </a:rPr>
              <a:t>int</a:t>
            </a:r>
            <a:r>
              <a:rPr lang="en-US" altLang="zh-CN" dirty="0">
                <a:ea typeface="宋体" pitchFamily="2" charset="-122"/>
                <a:cs typeface="Arial Unicode MS" pitchFamily="34" charset="-122"/>
              </a:rPr>
              <a:t> port, String file); </a:t>
            </a:r>
            <a:r>
              <a:rPr lang="zh-CN" altLang="en-US" dirty="0" smtClean="0">
                <a:ea typeface="宋体" pitchFamily="2" charset="-122"/>
                <a:cs typeface="Arial Unicode MS" pitchFamily="34" charset="-122"/>
              </a:rPr>
              <a:t>例如</a:t>
            </a:r>
            <a:r>
              <a:rPr lang="en-US" altLang="zh-CN" dirty="0" smtClean="0">
                <a:ea typeface="宋体" pitchFamily="2" charset="-122"/>
                <a:cs typeface="Arial Unicode MS" pitchFamily="34" charset="-122"/>
              </a:rPr>
              <a:t>: </a:t>
            </a:r>
            <a:r>
              <a:rPr lang="en-US" altLang="zh-CN" b="1" dirty="0" smtClean="0">
                <a:solidFill>
                  <a:srgbClr val="0000FF"/>
                </a:solidFill>
                <a:ea typeface="宋体" pitchFamily="2" charset="-122"/>
                <a:cs typeface="Arial Unicode MS" pitchFamily="34" charset="-122"/>
              </a:rPr>
              <a:t>URL gamelan = new </a:t>
            </a:r>
            <a:r>
              <a:rPr lang="en-US" altLang="zh-CN" b="1" dirty="0">
                <a:solidFill>
                  <a:srgbClr val="0000FF"/>
                </a:solidFill>
                <a:ea typeface="宋体" pitchFamily="2" charset="-122"/>
                <a:cs typeface="Arial Unicode MS" pitchFamily="34" charset="-122"/>
              </a:rPr>
              <a:t>URL("http", "</a:t>
            </a:r>
            <a:r>
              <a:rPr lang="en-US" altLang="zh-CN" b="1" dirty="0" smtClean="0">
                <a:solidFill>
                  <a:srgbClr val="0000FF"/>
                </a:solidFill>
                <a:ea typeface="宋体" pitchFamily="2" charset="-122"/>
                <a:cs typeface="Arial Unicode MS" pitchFamily="34" charset="-122"/>
              </a:rPr>
              <a:t>www.atguigu.com</a:t>
            </a:r>
            <a:r>
              <a:rPr lang="en-US" altLang="zh-CN" b="1" dirty="0">
                <a:solidFill>
                  <a:srgbClr val="0000FF"/>
                </a:solidFill>
                <a:ea typeface="宋体" pitchFamily="2" charset="-122"/>
                <a:cs typeface="Arial Unicode MS" pitchFamily="34" charset="-122"/>
              </a:rPr>
              <a:t>", 80, </a:t>
            </a:r>
            <a:r>
              <a:rPr lang="en-US" altLang="zh-CN" b="1" dirty="0" smtClean="0">
                <a:solidFill>
                  <a:srgbClr val="0000FF"/>
                </a:solidFill>
                <a:ea typeface="宋体" pitchFamily="2" charset="-122"/>
                <a:cs typeface="Arial Unicode MS" pitchFamily="34" charset="-122"/>
              </a:rPr>
              <a:t>“download.html");</a:t>
            </a:r>
            <a:endParaRPr lang="en-US" altLang="zh-CN" b="1" dirty="0">
              <a:solidFill>
                <a:srgbClr val="0000FF"/>
              </a:solidFill>
              <a:ea typeface="宋体" pitchFamily="2" charset="-122"/>
              <a:cs typeface="Arial Unicode MS" pitchFamily="34" charset="-122"/>
            </a:endParaRPr>
          </a:p>
        </p:txBody>
      </p:sp>
    </p:spTree>
    <p:extLst>
      <p:ext uri="{BB962C8B-B14F-4D97-AF65-F5344CB8AC3E}">
        <p14:creationId xmlns:p14="http://schemas.microsoft.com/office/powerpoint/2010/main" xmlns="" val="841820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9832" y="764704"/>
            <a:ext cx="3621088" cy="778098"/>
          </a:xfrm>
        </p:spPr>
        <p:txBody>
          <a:bodyPr/>
          <a:lstStyle/>
          <a:p>
            <a:r>
              <a:rPr lang="en-US" altLang="zh-CN" b="1" dirty="0">
                <a:latin typeface="+mn-lt"/>
                <a:ea typeface="宋体" pitchFamily="2" charset="-122"/>
              </a:rPr>
              <a:t>URL</a:t>
            </a:r>
            <a:r>
              <a:rPr lang="zh-CN" altLang="en-US" b="1" dirty="0">
                <a:latin typeface="+mn-lt"/>
                <a:ea typeface="宋体" pitchFamily="2" charset="-122"/>
              </a:rPr>
              <a:t>编程</a:t>
            </a:r>
            <a:endParaRPr lang="zh-CN" altLang="en-US" dirty="0">
              <a:latin typeface="+mn-lt"/>
              <a:ea typeface="宋体" pitchFamily="2" charset="-122"/>
            </a:endParaRPr>
          </a:p>
        </p:txBody>
      </p:sp>
      <p:sp>
        <p:nvSpPr>
          <p:cNvPr id="3" name="内容占位符 2"/>
          <p:cNvSpPr>
            <a:spLocks noGrp="1"/>
          </p:cNvSpPr>
          <p:nvPr>
            <p:ph idx="1"/>
          </p:nvPr>
        </p:nvSpPr>
        <p:spPr>
          <a:xfrm>
            <a:off x="251520" y="1628800"/>
            <a:ext cx="8640960" cy="4968552"/>
          </a:xfrm>
        </p:spPr>
        <p:txBody>
          <a:bodyPr>
            <a:normAutofit lnSpcReduction="10000"/>
          </a:bodyPr>
          <a:lstStyle/>
          <a:p>
            <a:pPr>
              <a:lnSpc>
                <a:spcPct val="120000"/>
              </a:lnSpc>
              <a:buFont typeface="Wingdings" pitchFamily="2" charset="2"/>
              <a:buChar char="l"/>
            </a:pPr>
            <a:r>
              <a:rPr lang="zh-CN" altLang="en-US" sz="2600" dirty="0" smtClean="0">
                <a:ea typeface="宋体" pitchFamily="2" charset="-122"/>
                <a:cs typeface="Arial Unicode MS" pitchFamily="34" charset="-122"/>
              </a:rPr>
              <a:t>类</a:t>
            </a:r>
            <a:r>
              <a:rPr lang="en-US" altLang="zh-CN" sz="2600" dirty="0">
                <a:ea typeface="宋体" pitchFamily="2" charset="-122"/>
                <a:cs typeface="Arial Unicode MS" pitchFamily="34" charset="-122"/>
              </a:rPr>
              <a:t>URL</a:t>
            </a:r>
            <a:r>
              <a:rPr lang="zh-CN" altLang="en-US" sz="2600" dirty="0">
                <a:ea typeface="宋体" pitchFamily="2" charset="-122"/>
                <a:cs typeface="Arial Unicode MS" pitchFamily="34" charset="-122"/>
              </a:rPr>
              <a:t>的构造方法都声明</a:t>
            </a:r>
            <a:r>
              <a:rPr lang="zh-CN" altLang="en-US" sz="2600" dirty="0" smtClean="0">
                <a:ea typeface="宋体" pitchFamily="2" charset="-122"/>
                <a:cs typeface="Arial Unicode MS" pitchFamily="34" charset="-122"/>
              </a:rPr>
              <a:t>抛出非</a:t>
            </a:r>
            <a:r>
              <a:rPr lang="zh-CN" altLang="en-US" sz="2600" dirty="0">
                <a:ea typeface="宋体" pitchFamily="2" charset="-122"/>
                <a:cs typeface="Arial Unicode MS" pitchFamily="34" charset="-122"/>
              </a:rPr>
              <a:t>运行时</a:t>
            </a:r>
            <a:r>
              <a:rPr lang="zh-CN" altLang="en-US" sz="2600" dirty="0" smtClean="0">
                <a:ea typeface="宋体" pitchFamily="2" charset="-122"/>
                <a:cs typeface="Arial Unicode MS" pitchFamily="34" charset="-122"/>
              </a:rPr>
              <a:t>异常</a:t>
            </a:r>
            <a:r>
              <a:rPr lang="zh-CN" altLang="en-US" sz="2600" dirty="0">
                <a:ea typeface="宋体" pitchFamily="2" charset="-122"/>
                <a:cs typeface="Arial Unicode MS" pitchFamily="34" charset="-122"/>
              </a:rPr>
              <a:t>，</a:t>
            </a:r>
            <a:r>
              <a:rPr lang="zh-CN" altLang="en-US" sz="2600" dirty="0" smtClean="0">
                <a:ea typeface="宋体" pitchFamily="2" charset="-122"/>
                <a:cs typeface="Arial Unicode MS" pitchFamily="34" charset="-122"/>
              </a:rPr>
              <a:t>必须</a:t>
            </a:r>
            <a:r>
              <a:rPr lang="zh-CN" altLang="en-US" sz="2600" dirty="0">
                <a:ea typeface="宋体" pitchFamily="2" charset="-122"/>
                <a:cs typeface="Arial Unicode MS" pitchFamily="34" charset="-122"/>
              </a:rPr>
              <a:t>要对这</a:t>
            </a:r>
            <a:r>
              <a:rPr lang="zh-CN" altLang="en-US" sz="2600" dirty="0" smtClean="0">
                <a:ea typeface="宋体" pitchFamily="2" charset="-122"/>
                <a:cs typeface="Arial Unicode MS" pitchFamily="34" charset="-122"/>
              </a:rPr>
              <a:t>一异常进行</a:t>
            </a:r>
            <a:r>
              <a:rPr lang="zh-CN" altLang="en-US" sz="2600" dirty="0">
                <a:ea typeface="宋体" pitchFamily="2" charset="-122"/>
                <a:cs typeface="Arial Unicode MS" pitchFamily="34" charset="-122"/>
              </a:rPr>
              <a:t>处理，通常是</a:t>
            </a:r>
            <a:r>
              <a:rPr lang="zh-CN" altLang="en-US" sz="2600" dirty="0" smtClean="0">
                <a:ea typeface="宋体" pitchFamily="2" charset="-122"/>
                <a:cs typeface="Arial Unicode MS" pitchFamily="34" charset="-122"/>
              </a:rPr>
              <a:t>用 </a:t>
            </a:r>
            <a:r>
              <a:rPr lang="en-US" altLang="zh-CN" sz="2600" dirty="0" smtClean="0">
                <a:ea typeface="宋体" pitchFamily="2" charset="-122"/>
                <a:cs typeface="Arial Unicode MS" pitchFamily="34" charset="-122"/>
              </a:rPr>
              <a:t>try-catch </a:t>
            </a:r>
            <a:r>
              <a:rPr lang="zh-CN" altLang="en-US" sz="2600" dirty="0" smtClean="0">
                <a:ea typeface="宋体" pitchFamily="2" charset="-122"/>
                <a:cs typeface="Arial Unicode MS" pitchFamily="34" charset="-122"/>
              </a:rPr>
              <a:t>语句</a:t>
            </a:r>
            <a:r>
              <a:rPr lang="zh-CN" altLang="en-US" sz="2600" dirty="0">
                <a:ea typeface="宋体" pitchFamily="2" charset="-122"/>
                <a:cs typeface="Arial Unicode MS" pitchFamily="34" charset="-122"/>
              </a:rPr>
              <a:t>进行捕获。</a:t>
            </a:r>
          </a:p>
          <a:p>
            <a:pPr>
              <a:lnSpc>
                <a:spcPct val="120000"/>
              </a:lnSpc>
              <a:buFont typeface="Wingdings" pitchFamily="2" charset="2"/>
              <a:buChar char="l"/>
            </a:pPr>
            <a:r>
              <a:rPr lang="zh-CN" altLang="en-US" sz="2600" dirty="0" smtClean="0">
                <a:ea typeface="宋体" pitchFamily="2" charset="-122"/>
                <a:cs typeface="Arial Unicode MS" pitchFamily="34" charset="-122"/>
              </a:rPr>
              <a:t>一</a:t>
            </a:r>
            <a:r>
              <a:rPr lang="zh-CN" altLang="en-US" sz="2600" dirty="0">
                <a:ea typeface="宋体" pitchFamily="2" charset="-122"/>
                <a:cs typeface="Arial Unicode MS" pitchFamily="34" charset="-122"/>
              </a:rPr>
              <a:t>个</a:t>
            </a:r>
            <a:r>
              <a:rPr lang="en-US" altLang="zh-CN" sz="2600" dirty="0">
                <a:ea typeface="宋体" pitchFamily="2" charset="-122"/>
                <a:cs typeface="Arial Unicode MS" pitchFamily="34" charset="-122"/>
              </a:rPr>
              <a:t>URL</a:t>
            </a:r>
            <a:r>
              <a:rPr lang="zh-CN" altLang="en-US" sz="2600" dirty="0">
                <a:ea typeface="宋体" pitchFamily="2" charset="-122"/>
                <a:cs typeface="Arial Unicode MS" pitchFamily="34" charset="-122"/>
              </a:rPr>
              <a:t>对象生成后，其属性是不能被改变的，但可以通过它给定的方法来获取这些属性：</a:t>
            </a:r>
          </a:p>
          <a:p>
            <a:pPr lvl="1">
              <a:lnSpc>
                <a:spcPct val="120000"/>
              </a:lnSpc>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getProtocol</a:t>
            </a:r>
            <a:r>
              <a:rPr lang="en-US" altLang="zh-CN" dirty="0">
                <a:ea typeface="宋体" pitchFamily="2" charset="-122"/>
                <a:cs typeface="Arial Unicode MS" pitchFamily="34" charset="-122"/>
              </a:rPr>
              <a:t>(  )     </a:t>
            </a:r>
            <a:r>
              <a:rPr lang="zh-CN" altLang="en-US" dirty="0">
                <a:ea typeface="宋体" pitchFamily="2" charset="-122"/>
                <a:cs typeface="Arial Unicode MS" pitchFamily="34" charset="-122"/>
              </a:rPr>
              <a:t>获取该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的协议名</a:t>
            </a:r>
          </a:p>
          <a:p>
            <a:pPr lvl="1">
              <a:lnSpc>
                <a:spcPct val="120000"/>
              </a:lnSpc>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getHost</a:t>
            </a:r>
            <a:r>
              <a:rPr lang="en-US" altLang="zh-CN" dirty="0">
                <a:ea typeface="宋体" pitchFamily="2" charset="-122"/>
                <a:cs typeface="Arial Unicode MS" pitchFamily="34" charset="-122"/>
              </a:rPr>
              <a:t>(  )        </a:t>
            </a:r>
            <a:r>
              <a:rPr lang="en-US" altLang="zh-CN" dirty="0" smtClean="0">
                <a:ea typeface="宋体" pitchFamily="2" charset="-122"/>
                <a:cs typeface="Arial Unicode MS" pitchFamily="34" charset="-122"/>
              </a:rPr>
              <a:t>   </a:t>
            </a:r>
            <a:r>
              <a:rPr lang="zh-CN" altLang="en-US" dirty="0" smtClean="0">
                <a:ea typeface="宋体" pitchFamily="2" charset="-122"/>
                <a:cs typeface="Arial Unicode MS" pitchFamily="34" charset="-122"/>
              </a:rPr>
              <a:t>获取</a:t>
            </a:r>
            <a:r>
              <a:rPr lang="zh-CN" altLang="en-US" dirty="0">
                <a:ea typeface="宋体" pitchFamily="2" charset="-122"/>
                <a:cs typeface="Arial Unicode MS" pitchFamily="34" charset="-122"/>
              </a:rPr>
              <a:t>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的主机名</a:t>
            </a:r>
          </a:p>
          <a:p>
            <a:pPr lvl="1">
              <a:lnSpc>
                <a:spcPct val="120000"/>
              </a:lnSpc>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getPort</a:t>
            </a:r>
            <a:r>
              <a:rPr lang="en-US" altLang="zh-CN" dirty="0">
                <a:ea typeface="宋体" pitchFamily="2" charset="-122"/>
                <a:cs typeface="Arial Unicode MS" pitchFamily="34" charset="-122"/>
              </a:rPr>
              <a:t>(  )        </a:t>
            </a:r>
            <a:r>
              <a:rPr lang="en-US" altLang="zh-CN" dirty="0" smtClean="0">
                <a:ea typeface="宋体" pitchFamily="2" charset="-122"/>
                <a:cs typeface="Arial Unicode MS" pitchFamily="34" charset="-122"/>
              </a:rPr>
              <a:t>    </a:t>
            </a:r>
            <a:r>
              <a:rPr lang="zh-CN" altLang="en-US" dirty="0" smtClean="0">
                <a:ea typeface="宋体" pitchFamily="2" charset="-122"/>
                <a:cs typeface="Arial Unicode MS" pitchFamily="34" charset="-122"/>
              </a:rPr>
              <a:t>获取</a:t>
            </a:r>
            <a:r>
              <a:rPr lang="zh-CN" altLang="en-US" dirty="0">
                <a:ea typeface="宋体" pitchFamily="2" charset="-122"/>
                <a:cs typeface="Arial Unicode MS" pitchFamily="34" charset="-122"/>
              </a:rPr>
              <a:t>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的端口号</a:t>
            </a:r>
          </a:p>
          <a:p>
            <a:pPr lvl="1">
              <a:lnSpc>
                <a:spcPct val="120000"/>
              </a:lnSpc>
              <a:buFont typeface="Wingdings" pitchFamily="2" charset="2"/>
              <a:buChar char="Ø"/>
            </a:pPr>
            <a:r>
              <a:rPr lang="en-US" altLang="zh-CN" dirty="0">
                <a:solidFill>
                  <a:srgbClr val="0000FF"/>
                </a:solidFill>
                <a:ea typeface="宋体" pitchFamily="2" charset="-122"/>
                <a:cs typeface="Arial Unicode MS" pitchFamily="34" charset="-122"/>
              </a:rPr>
              <a:t>public String </a:t>
            </a:r>
            <a:r>
              <a:rPr lang="en-US" altLang="zh-CN" dirty="0" err="1">
                <a:solidFill>
                  <a:srgbClr val="0000FF"/>
                </a:solidFill>
                <a:ea typeface="宋体" pitchFamily="2" charset="-122"/>
                <a:cs typeface="Arial Unicode MS" pitchFamily="34" charset="-122"/>
              </a:rPr>
              <a:t>getPath</a:t>
            </a:r>
            <a:r>
              <a:rPr lang="en-US" altLang="zh-CN" dirty="0">
                <a:solidFill>
                  <a:srgbClr val="0000FF"/>
                </a:solidFill>
                <a:ea typeface="宋体" pitchFamily="2" charset="-122"/>
                <a:cs typeface="Arial Unicode MS" pitchFamily="34" charset="-122"/>
              </a:rPr>
              <a:t>(  )        </a:t>
            </a:r>
            <a:r>
              <a:rPr lang="en-US" altLang="zh-CN" dirty="0" smtClean="0">
                <a:solidFill>
                  <a:srgbClr val="0000FF"/>
                </a:solidFill>
                <a:ea typeface="宋体" pitchFamily="2" charset="-122"/>
                <a:cs typeface="Arial Unicode MS" pitchFamily="34" charset="-122"/>
              </a:rPr>
              <a:t>   </a:t>
            </a:r>
            <a:r>
              <a:rPr lang="zh-CN" altLang="en-US" dirty="0" smtClean="0">
                <a:solidFill>
                  <a:srgbClr val="0000FF"/>
                </a:solidFill>
                <a:ea typeface="宋体" pitchFamily="2" charset="-122"/>
                <a:cs typeface="Arial Unicode MS" pitchFamily="34" charset="-122"/>
              </a:rPr>
              <a:t>获取</a:t>
            </a:r>
            <a:r>
              <a:rPr lang="zh-CN" altLang="en-US" dirty="0">
                <a:solidFill>
                  <a:srgbClr val="0000FF"/>
                </a:solidFill>
                <a:ea typeface="宋体" pitchFamily="2" charset="-122"/>
                <a:cs typeface="Arial Unicode MS" pitchFamily="34" charset="-122"/>
              </a:rPr>
              <a:t>该</a:t>
            </a:r>
            <a:r>
              <a:rPr lang="en-US" altLang="zh-CN" dirty="0">
                <a:solidFill>
                  <a:srgbClr val="0000FF"/>
                </a:solidFill>
                <a:ea typeface="宋体" pitchFamily="2" charset="-122"/>
                <a:cs typeface="Arial Unicode MS" pitchFamily="34" charset="-122"/>
              </a:rPr>
              <a:t>URL</a:t>
            </a:r>
            <a:r>
              <a:rPr lang="zh-CN" altLang="en-US" dirty="0">
                <a:solidFill>
                  <a:srgbClr val="0000FF"/>
                </a:solidFill>
                <a:ea typeface="宋体" pitchFamily="2" charset="-122"/>
                <a:cs typeface="Arial Unicode MS" pitchFamily="34" charset="-122"/>
              </a:rPr>
              <a:t>的文件路径</a:t>
            </a:r>
          </a:p>
          <a:p>
            <a:pPr lvl="1">
              <a:lnSpc>
                <a:spcPct val="120000"/>
              </a:lnSpc>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getFile</a:t>
            </a:r>
            <a:r>
              <a:rPr lang="en-US" altLang="zh-CN" dirty="0">
                <a:ea typeface="宋体" pitchFamily="2" charset="-122"/>
                <a:cs typeface="Arial Unicode MS" pitchFamily="34" charset="-122"/>
              </a:rPr>
              <a:t>(  )         </a:t>
            </a:r>
            <a:r>
              <a:rPr lang="en-US" altLang="zh-CN" dirty="0" smtClean="0">
                <a:ea typeface="宋体" pitchFamily="2" charset="-122"/>
                <a:cs typeface="Arial Unicode MS" pitchFamily="34" charset="-122"/>
              </a:rPr>
              <a:t>    </a:t>
            </a:r>
            <a:r>
              <a:rPr lang="zh-CN" altLang="en-US" dirty="0" smtClean="0">
                <a:ea typeface="宋体" pitchFamily="2" charset="-122"/>
                <a:cs typeface="Arial Unicode MS" pitchFamily="34" charset="-122"/>
              </a:rPr>
              <a:t>获取</a:t>
            </a:r>
            <a:r>
              <a:rPr lang="zh-CN" altLang="en-US" dirty="0">
                <a:ea typeface="宋体" pitchFamily="2" charset="-122"/>
                <a:cs typeface="Arial Unicode MS" pitchFamily="34" charset="-122"/>
              </a:rPr>
              <a:t>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的文件名</a:t>
            </a:r>
          </a:p>
          <a:p>
            <a:pPr lvl="1">
              <a:lnSpc>
                <a:spcPct val="120000"/>
              </a:lnSpc>
              <a:buFont typeface="Wingdings" pitchFamily="2" charset="2"/>
              <a:buChar char="Ø"/>
            </a:pPr>
            <a:r>
              <a:rPr lang="en-US" altLang="zh-CN" smtClean="0">
                <a:solidFill>
                  <a:srgbClr val="0000FF"/>
                </a:solidFill>
                <a:ea typeface="宋体" pitchFamily="2" charset="-122"/>
                <a:cs typeface="Arial Unicode MS" pitchFamily="34" charset="-122"/>
              </a:rPr>
              <a:t>public </a:t>
            </a:r>
            <a:r>
              <a:rPr lang="en-US" altLang="zh-CN" dirty="0">
                <a:solidFill>
                  <a:srgbClr val="0000FF"/>
                </a:solidFill>
                <a:ea typeface="宋体" pitchFamily="2" charset="-122"/>
                <a:cs typeface="Arial Unicode MS" pitchFamily="34" charset="-122"/>
              </a:rPr>
              <a:t>String </a:t>
            </a:r>
            <a:r>
              <a:rPr lang="en-US" altLang="zh-CN" dirty="0" err="1">
                <a:solidFill>
                  <a:srgbClr val="0000FF"/>
                </a:solidFill>
                <a:ea typeface="宋体" pitchFamily="2" charset="-122"/>
                <a:cs typeface="Arial Unicode MS" pitchFamily="34" charset="-122"/>
              </a:rPr>
              <a:t>getQuery</a:t>
            </a:r>
            <a:r>
              <a:rPr lang="en-US" altLang="zh-CN" dirty="0">
                <a:solidFill>
                  <a:srgbClr val="0000FF"/>
                </a:solidFill>
                <a:ea typeface="宋体" pitchFamily="2" charset="-122"/>
                <a:cs typeface="Arial Unicode MS" pitchFamily="34" charset="-122"/>
              </a:rPr>
              <a:t>(   )      </a:t>
            </a:r>
            <a:r>
              <a:rPr lang="en-US" altLang="zh-CN" dirty="0" smtClean="0">
                <a:solidFill>
                  <a:srgbClr val="0000FF"/>
                </a:solidFill>
                <a:ea typeface="宋体" pitchFamily="2" charset="-122"/>
                <a:cs typeface="Arial Unicode MS" pitchFamily="34" charset="-122"/>
              </a:rPr>
              <a:t>  </a:t>
            </a:r>
            <a:r>
              <a:rPr lang="zh-CN" altLang="en-US" dirty="0" smtClean="0">
                <a:solidFill>
                  <a:srgbClr val="0000FF"/>
                </a:solidFill>
                <a:ea typeface="宋体" pitchFamily="2" charset="-122"/>
                <a:cs typeface="Arial Unicode MS" pitchFamily="34" charset="-122"/>
              </a:rPr>
              <a:t>获取</a:t>
            </a:r>
            <a:r>
              <a:rPr lang="zh-CN" altLang="en-US" dirty="0">
                <a:solidFill>
                  <a:srgbClr val="0000FF"/>
                </a:solidFill>
                <a:ea typeface="宋体" pitchFamily="2" charset="-122"/>
                <a:cs typeface="Arial Unicode MS" pitchFamily="34" charset="-122"/>
              </a:rPr>
              <a:t>该</a:t>
            </a:r>
            <a:r>
              <a:rPr lang="en-US" altLang="zh-CN" dirty="0">
                <a:solidFill>
                  <a:srgbClr val="0000FF"/>
                </a:solidFill>
                <a:ea typeface="宋体" pitchFamily="2" charset="-122"/>
                <a:cs typeface="Arial Unicode MS" pitchFamily="34" charset="-122"/>
              </a:rPr>
              <a:t>URL</a:t>
            </a:r>
            <a:r>
              <a:rPr lang="zh-CN" altLang="en-US" dirty="0">
                <a:solidFill>
                  <a:srgbClr val="0000FF"/>
                </a:solidFill>
                <a:ea typeface="宋体" pitchFamily="2" charset="-122"/>
                <a:cs typeface="Arial Unicode MS" pitchFamily="34" charset="-122"/>
              </a:rPr>
              <a:t>的查询名</a:t>
            </a:r>
          </a:p>
        </p:txBody>
      </p:sp>
    </p:spTree>
    <p:extLst>
      <p:ext uri="{BB962C8B-B14F-4D97-AF65-F5344CB8AC3E}">
        <p14:creationId xmlns:p14="http://schemas.microsoft.com/office/powerpoint/2010/main" xmlns="" val="777229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9832" y="764704"/>
            <a:ext cx="3621088" cy="778098"/>
          </a:xfrm>
        </p:spPr>
        <p:txBody>
          <a:bodyPr/>
          <a:lstStyle/>
          <a:p>
            <a:r>
              <a:rPr lang="en-US" altLang="zh-CN" b="1" dirty="0">
                <a:latin typeface="+mn-lt"/>
                <a:ea typeface="宋体" pitchFamily="2" charset="-122"/>
              </a:rPr>
              <a:t>URL</a:t>
            </a:r>
            <a:r>
              <a:rPr lang="zh-CN" altLang="en-US" b="1" dirty="0">
                <a:latin typeface="+mn-lt"/>
                <a:ea typeface="宋体" pitchFamily="2" charset="-122"/>
              </a:rPr>
              <a:t>编程</a:t>
            </a:r>
            <a:endParaRPr lang="zh-CN" altLang="en-US" dirty="0">
              <a:latin typeface="+mn-lt"/>
              <a:ea typeface="宋体" pitchFamily="2" charset="-122"/>
            </a:endParaRPr>
          </a:p>
        </p:txBody>
      </p:sp>
      <p:sp>
        <p:nvSpPr>
          <p:cNvPr id="3" name="内容占位符 2"/>
          <p:cNvSpPr>
            <a:spLocks noGrp="1"/>
          </p:cNvSpPr>
          <p:nvPr>
            <p:ph idx="1"/>
          </p:nvPr>
        </p:nvSpPr>
        <p:spPr>
          <a:xfrm>
            <a:off x="251520" y="1628800"/>
            <a:ext cx="8640960" cy="4968552"/>
          </a:xfrm>
        </p:spPr>
        <p:txBody>
          <a:bodyPr>
            <a:normAutofit/>
          </a:bodyPr>
          <a:lstStyle/>
          <a:p>
            <a:r>
              <a:rPr lang="en-US" altLang="zh-CN" dirty="0"/>
              <a:t>URL </a:t>
            </a:r>
            <a:r>
              <a:rPr lang="en-US" altLang="zh-CN" dirty="0" err="1"/>
              <a:t>url</a:t>
            </a:r>
            <a:r>
              <a:rPr lang="en-US" altLang="zh-CN" dirty="0"/>
              <a:t> = </a:t>
            </a:r>
            <a:r>
              <a:rPr lang="en-US" altLang="zh-CN" b="1" dirty="0"/>
              <a:t>new URL</a:t>
            </a:r>
            <a:r>
              <a:rPr lang="en-US" altLang="zh-CN" b="1" dirty="0" smtClean="0"/>
              <a:t>(</a:t>
            </a:r>
            <a:r>
              <a:rPr lang="en-US" altLang="zh-CN" dirty="0"/>
              <a:t>"http://localhost:8080/examples/myTest.txt"</a:t>
            </a:r>
            <a:r>
              <a:rPr lang="en-US" altLang="zh-CN" b="1" dirty="0" smtClean="0"/>
              <a:t>);</a:t>
            </a:r>
            <a:endParaRPr lang="en-US" altLang="zh-CN" b="1" dirty="0"/>
          </a:p>
          <a:p>
            <a:r>
              <a:rPr lang="en-US" altLang="zh-CN" dirty="0" err="1"/>
              <a:t>System.</a:t>
            </a:r>
            <a:r>
              <a:rPr lang="en-US" altLang="zh-CN" i="1" dirty="0" err="1"/>
              <a:t>out.println</a:t>
            </a:r>
            <a:r>
              <a:rPr lang="en-US" altLang="zh-CN" i="1" dirty="0"/>
              <a:t>("</a:t>
            </a:r>
            <a:r>
              <a:rPr lang="en-US" altLang="zh-CN" i="1" dirty="0" err="1"/>
              <a:t>getProtocol</a:t>
            </a:r>
            <a:r>
              <a:rPr lang="en-US" altLang="zh-CN" i="1" dirty="0"/>
              <a:t>() :"+</a:t>
            </a:r>
            <a:r>
              <a:rPr lang="en-US" altLang="zh-CN" i="1" dirty="0" err="1"/>
              <a:t>url.getProtocol</a:t>
            </a:r>
            <a:r>
              <a:rPr lang="en-US" altLang="zh-CN" i="1" dirty="0"/>
              <a:t>());</a:t>
            </a:r>
          </a:p>
          <a:p>
            <a:r>
              <a:rPr lang="en-US" altLang="zh-CN" dirty="0" err="1"/>
              <a:t>System.</a:t>
            </a:r>
            <a:r>
              <a:rPr lang="en-US" altLang="zh-CN" i="1" dirty="0" err="1"/>
              <a:t>out.println</a:t>
            </a:r>
            <a:r>
              <a:rPr lang="en-US" altLang="zh-CN" i="1" dirty="0"/>
              <a:t>("</a:t>
            </a:r>
            <a:r>
              <a:rPr lang="en-US" altLang="zh-CN" i="1" dirty="0" err="1"/>
              <a:t>getHost</a:t>
            </a:r>
            <a:r>
              <a:rPr lang="en-US" altLang="zh-CN" i="1" dirty="0"/>
              <a:t>() :"+</a:t>
            </a:r>
            <a:r>
              <a:rPr lang="en-US" altLang="zh-CN" i="1" dirty="0" err="1"/>
              <a:t>url.getHost</a:t>
            </a:r>
            <a:r>
              <a:rPr lang="en-US" altLang="zh-CN" i="1" dirty="0"/>
              <a:t>());</a:t>
            </a:r>
          </a:p>
          <a:p>
            <a:r>
              <a:rPr lang="en-US" altLang="zh-CN" dirty="0" err="1"/>
              <a:t>System.</a:t>
            </a:r>
            <a:r>
              <a:rPr lang="en-US" altLang="zh-CN" i="1" dirty="0" err="1"/>
              <a:t>out.println</a:t>
            </a:r>
            <a:r>
              <a:rPr lang="en-US" altLang="zh-CN" i="1" dirty="0"/>
              <a:t>("</a:t>
            </a:r>
            <a:r>
              <a:rPr lang="en-US" altLang="zh-CN" i="1" dirty="0" err="1"/>
              <a:t>getPort</a:t>
            </a:r>
            <a:r>
              <a:rPr lang="en-US" altLang="zh-CN" i="1" dirty="0"/>
              <a:t>() :"+</a:t>
            </a:r>
            <a:r>
              <a:rPr lang="en-US" altLang="zh-CN" i="1" dirty="0" err="1"/>
              <a:t>url.getPort</a:t>
            </a:r>
            <a:r>
              <a:rPr lang="en-US" altLang="zh-CN" i="1" dirty="0"/>
              <a:t>());</a:t>
            </a:r>
          </a:p>
          <a:p>
            <a:r>
              <a:rPr lang="en-US" altLang="zh-CN" dirty="0" err="1"/>
              <a:t>System.</a:t>
            </a:r>
            <a:r>
              <a:rPr lang="en-US" altLang="zh-CN" i="1" dirty="0" err="1"/>
              <a:t>out.println</a:t>
            </a:r>
            <a:r>
              <a:rPr lang="en-US" altLang="zh-CN" i="1" dirty="0"/>
              <a:t>("</a:t>
            </a:r>
            <a:r>
              <a:rPr lang="en-US" altLang="zh-CN" i="1" dirty="0" err="1"/>
              <a:t>getPath</a:t>
            </a:r>
            <a:r>
              <a:rPr lang="en-US" altLang="zh-CN" i="1" dirty="0"/>
              <a:t>() :"+</a:t>
            </a:r>
            <a:r>
              <a:rPr lang="en-US" altLang="zh-CN" i="1" dirty="0" err="1"/>
              <a:t>url.getPath</a:t>
            </a:r>
            <a:r>
              <a:rPr lang="en-US" altLang="zh-CN" i="1" dirty="0"/>
              <a:t>());</a:t>
            </a:r>
          </a:p>
          <a:p>
            <a:r>
              <a:rPr lang="en-US" altLang="zh-CN" dirty="0" err="1"/>
              <a:t>System.</a:t>
            </a:r>
            <a:r>
              <a:rPr lang="en-US" altLang="zh-CN" i="1" dirty="0" err="1"/>
              <a:t>out.println</a:t>
            </a:r>
            <a:r>
              <a:rPr lang="en-US" altLang="zh-CN" i="1" dirty="0"/>
              <a:t>("</a:t>
            </a:r>
            <a:r>
              <a:rPr lang="en-US" altLang="zh-CN" i="1" dirty="0" err="1"/>
              <a:t>getFile</a:t>
            </a:r>
            <a:r>
              <a:rPr lang="en-US" altLang="zh-CN" i="1" dirty="0"/>
              <a:t>() :"+</a:t>
            </a:r>
            <a:r>
              <a:rPr lang="en-US" altLang="zh-CN" i="1" dirty="0" err="1"/>
              <a:t>url.getFile</a:t>
            </a:r>
            <a:r>
              <a:rPr lang="en-US" altLang="zh-CN" i="1" dirty="0"/>
              <a:t>());</a:t>
            </a:r>
          </a:p>
          <a:p>
            <a:r>
              <a:rPr lang="en-US" altLang="zh-CN" dirty="0" err="1"/>
              <a:t>System.</a:t>
            </a:r>
            <a:r>
              <a:rPr lang="en-US" altLang="zh-CN" i="1" dirty="0" err="1"/>
              <a:t>out.println</a:t>
            </a:r>
            <a:r>
              <a:rPr lang="en-US" altLang="zh-CN" i="1" dirty="0"/>
              <a:t>("</a:t>
            </a:r>
            <a:r>
              <a:rPr lang="en-US" altLang="zh-CN" i="1" dirty="0" err="1"/>
              <a:t>getQuery</a:t>
            </a:r>
            <a:r>
              <a:rPr lang="en-US" altLang="zh-CN" i="1" dirty="0"/>
              <a:t>() :"+</a:t>
            </a:r>
            <a:r>
              <a:rPr lang="en-US" altLang="zh-CN" i="1" dirty="0" err="1"/>
              <a:t>url.getQuery</a:t>
            </a:r>
            <a:r>
              <a:rPr lang="en-US" altLang="zh-CN" i="1" dirty="0"/>
              <a:t>());</a:t>
            </a:r>
            <a:endParaRPr lang="zh-CN" altLang="en-US" dirty="0">
              <a:solidFill>
                <a:srgbClr val="0000FF"/>
              </a:solidFill>
              <a:ea typeface="宋体" pitchFamily="2" charset="-122"/>
              <a:cs typeface="Arial Unicode MS" pitchFamily="34" charset="-122"/>
            </a:endParaRPr>
          </a:p>
        </p:txBody>
      </p:sp>
    </p:spTree>
    <p:extLst>
      <p:ext uri="{BB962C8B-B14F-4D97-AF65-F5344CB8AC3E}">
        <p14:creationId xmlns:p14="http://schemas.microsoft.com/office/powerpoint/2010/main" xmlns="" val="26381801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692696"/>
            <a:ext cx="7128792" cy="936104"/>
          </a:xfrm>
        </p:spPr>
        <p:txBody>
          <a:bodyPr>
            <a:normAutofit/>
          </a:bodyPr>
          <a:lstStyle/>
          <a:p>
            <a:r>
              <a:rPr lang="en-US" altLang="zh-CN" dirty="0">
                <a:effectLst>
                  <a:outerShdw blurRad="38100" dist="38100" dir="2700000" algn="tl">
                    <a:srgbClr val="FFFFFF"/>
                  </a:outerShdw>
                </a:effectLst>
                <a:latin typeface="+mn-lt"/>
                <a:ea typeface="宋体" pitchFamily="2" charset="-122"/>
                <a:cs typeface="Arial Unicode MS" pitchFamily="34" charset="-122"/>
              </a:rPr>
              <a:t> </a:t>
            </a:r>
            <a:r>
              <a:rPr lang="zh-CN" altLang="en-US" b="1" dirty="0" smtClean="0">
                <a:latin typeface="+mn-lt"/>
                <a:ea typeface="宋体" pitchFamily="2" charset="-122"/>
                <a:cs typeface="Arial Unicode MS" pitchFamily="34" charset="-122"/>
              </a:rPr>
              <a:t>针对</a:t>
            </a:r>
            <a:r>
              <a:rPr lang="en-US" altLang="zh-CN" b="1" dirty="0">
                <a:latin typeface="+mn-lt"/>
                <a:ea typeface="宋体" pitchFamily="2" charset="-122"/>
                <a:cs typeface="Arial Unicode MS" pitchFamily="34" charset="-122"/>
              </a:rPr>
              <a:t>HTTP</a:t>
            </a:r>
            <a:r>
              <a:rPr lang="zh-CN" altLang="en-US" b="1" dirty="0">
                <a:latin typeface="+mn-lt"/>
                <a:ea typeface="宋体" pitchFamily="2" charset="-122"/>
                <a:cs typeface="Arial Unicode MS" pitchFamily="34" charset="-122"/>
              </a:rPr>
              <a:t>协议的</a:t>
            </a:r>
            <a:r>
              <a:rPr lang="en-US" altLang="zh-CN" b="1" dirty="0" err="1">
                <a:latin typeface="+mn-lt"/>
                <a:ea typeface="宋体" pitchFamily="2" charset="-122"/>
                <a:cs typeface="Arial Unicode MS" pitchFamily="34" charset="-122"/>
              </a:rPr>
              <a:t>URLConnection</a:t>
            </a:r>
            <a:r>
              <a:rPr lang="zh-CN" altLang="en-US" b="1" dirty="0">
                <a:latin typeface="+mn-lt"/>
                <a:ea typeface="宋体" pitchFamily="2" charset="-122"/>
                <a:cs typeface="Arial Unicode MS" pitchFamily="34" charset="-122"/>
              </a:rPr>
              <a:t>类</a:t>
            </a:r>
            <a:endParaRPr lang="zh-CN" altLang="en-US" dirty="0">
              <a:latin typeface="+mn-lt"/>
              <a:ea typeface="宋体" pitchFamily="2" charset="-122"/>
              <a:cs typeface="Arial Unicode MS" pitchFamily="34" charset="-122"/>
            </a:endParaRPr>
          </a:p>
        </p:txBody>
      </p:sp>
      <p:sp>
        <p:nvSpPr>
          <p:cNvPr id="3" name="内容占位符 2"/>
          <p:cNvSpPr>
            <a:spLocks noGrp="1"/>
          </p:cNvSpPr>
          <p:nvPr>
            <p:ph idx="1"/>
          </p:nvPr>
        </p:nvSpPr>
        <p:spPr>
          <a:xfrm>
            <a:off x="251520" y="1484784"/>
            <a:ext cx="8568952" cy="4525963"/>
          </a:xfrm>
        </p:spPr>
        <p:txBody>
          <a:bodyPr>
            <a:noAutofit/>
          </a:bodyPr>
          <a:lstStyle/>
          <a:p>
            <a:pPr>
              <a:lnSpc>
                <a:spcPct val="120000"/>
              </a:lnSpc>
              <a:buFont typeface="Wingdings" pitchFamily="2" charset="2"/>
              <a:buChar char="l"/>
            </a:pPr>
            <a:r>
              <a:rPr lang="en-US" altLang="zh-CN" sz="2200" dirty="0" smtClean="0">
                <a:solidFill>
                  <a:srgbClr val="C00000"/>
                </a:solidFill>
                <a:ea typeface="宋体" pitchFamily="2" charset="-122"/>
                <a:cs typeface="Arial Unicode MS" pitchFamily="34" charset="-122"/>
              </a:rPr>
              <a:t>URL</a:t>
            </a:r>
            <a:r>
              <a:rPr lang="zh-CN" altLang="en-US" sz="2200" dirty="0">
                <a:solidFill>
                  <a:srgbClr val="C00000"/>
                </a:solidFill>
                <a:ea typeface="宋体" pitchFamily="2" charset="-122"/>
                <a:cs typeface="Arial Unicode MS" pitchFamily="34" charset="-122"/>
              </a:rPr>
              <a:t>的</a:t>
            </a:r>
            <a:r>
              <a:rPr lang="zh-CN" altLang="en-US" sz="2200" dirty="0" smtClean="0">
                <a:solidFill>
                  <a:srgbClr val="C00000"/>
                </a:solidFill>
                <a:ea typeface="宋体" pitchFamily="2" charset="-122"/>
                <a:cs typeface="Arial Unicode MS" pitchFamily="34" charset="-122"/>
              </a:rPr>
              <a:t>方法 </a:t>
            </a:r>
            <a:r>
              <a:rPr lang="en-US" altLang="zh-CN" sz="2200" dirty="0" err="1" smtClean="0">
                <a:solidFill>
                  <a:srgbClr val="C00000"/>
                </a:solidFill>
                <a:ea typeface="宋体" pitchFamily="2" charset="-122"/>
                <a:cs typeface="Arial Unicode MS" pitchFamily="34" charset="-122"/>
              </a:rPr>
              <a:t>openStream</a:t>
            </a:r>
            <a:r>
              <a:rPr lang="en-US" altLang="zh-CN" sz="2200" dirty="0" smtClean="0">
                <a:solidFill>
                  <a:srgbClr val="C00000"/>
                </a:solidFill>
                <a:ea typeface="宋体" pitchFamily="2" charset="-122"/>
                <a:cs typeface="Arial Unicode MS" pitchFamily="34" charset="-122"/>
              </a:rPr>
              <a:t>()</a:t>
            </a:r>
            <a:r>
              <a:rPr lang="zh-CN" altLang="en-US" sz="2200" dirty="0" smtClean="0">
                <a:solidFill>
                  <a:srgbClr val="C00000"/>
                </a:solidFill>
                <a:ea typeface="宋体" pitchFamily="2" charset="-122"/>
                <a:cs typeface="Arial Unicode MS" pitchFamily="34" charset="-122"/>
              </a:rPr>
              <a:t>：能</a:t>
            </a:r>
            <a:r>
              <a:rPr lang="zh-CN" altLang="en-US" sz="2200" dirty="0">
                <a:solidFill>
                  <a:srgbClr val="C00000"/>
                </a:solidFill>
                <a:ea typeface="宋体" pitchFamily="2" charset="-122"/>
                <a:cs typeface="Arial Unicode MS" pitchFamily="34" charset="-122"/>
              </a:rPr>
              <a:t>从网络上读取</a:t>
            </a:r>
            <a:r>
              <a:rPr lang="zh-CN" altLang="en-US" sz="2200" dirty="0" smtClean="0">
                <a:solidFill>
                  <a:srgbClr val="C00000"/>
                </a:solidFill>
                <a:ea typeface="宋体" pitchFamily="2" charset="-122"/>
                <a:cs typeface="Arial Unicode MS" pitchFamily="34" charset="-122"/>
              </a:rPr>
              <a:t>数据</a:t>
            </a:r>
            <a:endParaRPr lang="en-US" altLang="zh-CN" sz="2200" dirty="0" smtClean="0">
              <a:solidFill>
                <a:srgbClr val="C00000"/>
              </a:solidFill>
              <a:ea typeface="宋体" pitchFamily="2" charset="-122"/>
              <a:cs typeface="Arial Unicode MS" pitchFamily="34" charset="-122"/>
            </a:endParaRPr>
          </a:p>
          <a:p>
            <a:pPr>
              <a:lnSpc>
                <a:spcPct val="120000"/>
              </a:lnSpc>
              <a:buFont typeface="Wingdings" pitchFamily="2" charset="2"/>
              <a:buChar char="l"/>
            </a:pPr>
            <a:r>
              <a:rPr lang="zh-CN" altLang="en-US" sz="2200" dirty="0" smtClean="0">
                <a:ea typeface="宋体" pitchFamily="2" charset="-122"/>
                <a:cs typeface="Arial Unicode MS" pitchFamily="34" charset="-122"/>
              </a:rPr>
              <a:t>若希望输出数据</a:t>
            </a:r>
            <a:r>
              <a:rPr lang="zh-CN" altLang="en-US" sz="2200" dirty="0">
                <a:ea typeface="宋体" pitchFamily="2" charset="-122"/>
                <a:cs typeface="Arial Unicode MS" pitchFamily="34" charset="-122"/>
              </a:rPr>
              <a:t>，例如向服务器</a:t>
            </a:r>
            <a:r>
              <a:rPr lang="zh-CN" altLang="en-US" sz="2200" dirty="0" smtClean="0">
                <a:ea typeface="宋体" pitchFamily="2" charset="-122"/>
                <a:cs typeface="Arial Unicode MS" pitchFamily="34" charset="-122"/>
              </a:rPr>
              <a:t>端的 </a:t>
            </a:r>
            <a:r>
              <a:rPr lang="en-US" altLang="zh-CN" sz="2200" dirty="0" smtClean="0">
                <a:ea typeface="宋体" pitchFamily="2" charset="-122"/>
                <a:cs typeface="Arial Unicode MS" pitchFamily="34" charset="-122"/>
              </a:rPr>
              <a:t>CGI </a:t>
            </a:r>
            <a:r>
              <a:rPr lang="zh-CN" altLang="en-US" sz="2200" dirty="0" smtClean="0">
                <a:ea typeface="宋体" pitchFamily="2" charset="-122"/>
                <a:cs typeface="Arial Unicode MS" pitchFamily="34" charset="-122"/>
              </a:rPr>
              <a:t>（</a:t>
            </a:r>
            <a:r>
              <a:rPr lang="zh-CN" altLang="en-US" sz="2200" dirty="0">
                <a:ea typeface="宋体" pitchFamily="2" charset="-122"/>
                <a:cs typeface="Arial Unicode MS" pitchFamily="34" charset="-122"/>
              </a:rPr>
              <a:t>公共网关</a:t>
            </a:r>
            <a:r>
              <a:rPr lang="zh-CN" altLang="en-US" sz="2200" dirty="0" smtClean="0">
                <a:ea typeface="宋体" pitchFamily="2" charset="-122"/>
                <a:cs typeface="Arial Unicode MS" pitchFamily="34" charset="-122"/>
              </a:rPr>
              <a:t>接口</a:t>
            </a:r>
            <a:r>
              <a:rPr lang="en-US" altLang="zh-CN" sz="2200" dirty="0" smtClean="0">
                <a:ea typeface="宋体" pitchFamily="2" charset="-122"/>
                <a:cs typeface="Arial Unicode MS" pitchFamily="34" charset="-122"/>
              </a:rPr>
              <a:t>-Common </a:t>
            </a:r>
            <a:r>
              <a:rPr lang="en-US" altLang="zh-CN" sz="2200" dirty="0">
                <a:ea typeface="宋体" pitchFamily="2" charset="-122"/>
                <a:cs typeface="Arial Unicode MS" pitchFamily="34" charset="-122"/>
              </a:rPr>
              <a:t>Gateway </a:t>
            </a:r>
            <a:r>
              <a:rPr lang="en-US" altLang="zh-CN" sz="2200" dirty="0" smtClean="0">
                <a:ea typeface="宋体" pitchFamily="2" charset="-122"/>
                <a:cs typeface="Arial Unicode MS" pitchFamily="34" charset="-122"/>
              </a:rPr>
              <a:t>Interface-</a:t>
            </a:r>
            <a:r>
              <a:rPr lang="zh-CN" altLang="en-US" sz="2200" dirty="0" smtClean="0">
                <a:ea typeface="宋体" pitchFamily="2" charset="-122"/>
                <a:cs typeface="Arial Unicode MS" pitchFamily="34" charset="-122"/>
              </a:rPr>
              <a:t>的</a:t>
            </a:r>
            <a:r>
              <a:rPr lang="zh-CN" altLang="en-US" sz="2200" dirty="0">
                <a:ea typeface="宋体" pitchFamily="2" charset="-122"/>
                <a:cs typeface="Arial Unicode MS" pitchFamily="34" charset="-122"/>
              </a:rPr>
              <a:t>简称</a:t>
            </a:r>
            <a:r>
              <a:rPr lang="zh-CN" altLang="en-US" sz="2200" dirty="0" smtClean="0">
                <a:ea typeface="宋体" pitchFamily="2" charset="-122"/>
                <a:cs typeface="Arial Unicode MS" pitchFamily="34" charset="-122"/>
              </a:rPr>
              <a:t>，是</a:t>
            </a:r>
            <a:r>
              <a:rPr lang="zh-CN" altLang="en-US" sz="2200" dirty="0">
                <a:ea typeface="宋体" pitchFamily="2" charset="-122"/>
                <a:cs typeface="Arial Unicode MS" pitchFamily="34" charset="-122"/>
              </a:rPr>
              <a:t>用户浏览器和服务器端的应用程序进行连接的接口</a:t>
            </a:r>
            <a:r>
              <a:rPr lang="zh-CN" altLang="en-US" sz="2200" dirty="0" smtClean="0">
                <a:ea typeface="宋体" pitchFamily="2" charset="-122"/>
                <a:cs typeface="Arial Unicode MS" pitchFamily="34" charset="-122"/>
              </a:rPr>
              <a:t>）程序</a:t>
            </a:r>
            <a:r>
              <a:rPr lang="zh-CN" altLang="en-US" sz="2200" dirty="0">
                <a:ea typeface="宋体" pitchFamily="2" charset="-122"/>
                <a:cs typeface="Arial Unicode MS" pitchFamily="34" charset="-122"/>
              </a:rPr>
              <a:t>发送一些数据</a:t>
            </a:r>
            <a:r>
              <a:rPr lang="zh-CN" altLang="en-US" sz="2200" dirty="0" smtClean="0">
                <a:ea typeface="宋体" pitchFamily="2" charset="-122"/>
                <a:cs typeface="Arial Unicode MS" pitchFamily="34" charset="-122"/>
              </a:rPr>
              <a:t>，则必须先</a:t>
            </a:r>
            <a:r>
              <a:rPr lang="zh-CN" altLang="en-US" sz="2200" dirty="0">
                <a:ea typeface="宋体" pitchFamily="2" charset="-122"/>
                <a:cs typeface="Arial Unicode MS" pitchFamily="34" charset="-122"/>
              </a:rPr>
              <a:t>与</a:t>
            </a:r>
            <a:r>
              <a:rPr lang="en-US" altLang="zh-CN" sz="2200" dirty="0">
                <a:ea typeface="宋体" pitchFamily="2" charset="-122"/>
                <a:cs typeface="Arial Unicode MS" pitchFamily="34" charset="-122"/>
              </a:rPr>
              <a:t>URL</a:t>
            </a:r>
            <a:r>
              <a:rPr lang="zh-CN" altLang="en-US" sz="2200" dirty="0">
                <a:ea typeface="宋体" pitchFamily="2" charset="-122"/>
                <a:cs typeface="Arial Unicode MS" pitchFamily="34" charset="-122"/>
              </a:rPr>
              <a:t>建立连接，然后才能对其进行读写</a:t>
            </a:r>
            <a:r>
              <a:rPr lang="zh-CN" altLang="en-US" sz="2200" dirty="0" smtClean="0">
                <a:ea typeface="宋体" pitchFamily="2" charset="-122"/>
                <a:cs typeface="Arial Unicode MS" pitchFamily="34" charset="-122"/>
              </a:rPr>
              <a:t>，此时需要使用 </a:t>
            </a:r>
            <a:r>
              <a:rPr lang="en-US" altLang="zh-CN" sz="2200" dirty="0" err="1" smtClean="0">
                <a:ea typeface="宋体" pitchFamily="2" charset="-122"/>
                <a:cs typeface="Arial Unicode MS" pitchFamily="34" charset="-122"/>
              </a:rPr>
              <a:t>URLConnection</a:t>
            </a:r>
            <a:r>
              <a:rPr lang="en-US" altLang="zh-CN" sz="2200" dirty="0" smtClean="0">
                <a:ea typeface="宋体" pitchFamily="2" charset="-122"/>
                <a:cs typeface="Arial Unicode MS" pitchFamily="34" charset="-122"/>
              </a:rPr>
              <a:t> </a:t>
            </a:r>
            <a:r>
              <a:rPr lang="zh-CN" altLang="en-US" sz="2200" dirty="0">
                <a:ea typeface="宋体" pitchFamily="2" charset="-122"/>
                <a:cs typeface="Arial Unicode MS" pitchFamily="34" charset="-122"/>
              </a:rPr>
              <a:t>。</a:t>
            </a:r>
          </a:p>
          <a:p>
            <a:pPr>
              <a:lnSpc>
                <a:spcPct val="120000"/>
              </a:lnSpc>
              <a:buFont typeface="Wingdings" pitchFamily="2" charset="2"/>
              <a:buChar char="l"/>
            </a:pPr>
            <a:r>
              <a:rPr lang="en-US" altLang="zh-CN" sz="2200" dirty="0" err="1" smtClean="0">
                <a:ea typeface="宋体" pitchFamily="2" charset="-122"/>
                <a:cs typeface="Arial Unicode MS" pitchFamily="34" charset="-122"/>
              </a:rPr>
              <a:t>URLConnection</a:t>
            </a:r>
            <a:r>
              <a:rPr lang="zh-CN" altLang="en-US" sz="2200" dirty="0" smtClean="0">
                <a:ea typeface="宋体" pitchFamily="2" charset="-122"/>
                <a:cs typeface="Arial Unicode MS" pitchFamily="34" charset="-122"/>
              </a:rPr>
              <a:t>：表示到</a:t>
            </a:r>
            <a:r>
              <a:rPr lang="en-US" altLang="zh-CN" sz="2200" dirty="0" smtClean="0">
                <a:ea typeface="宋体" pitchFamily="2" charset="-122"/>
                <a:cs typeface="Arial Unicode MS" pitchFamily="34" charset="-122"/>
              </a:rPr>
              <a:t>URL</a:t>
            </a:r>
            <a:r>
              <a:rPr lang="zh-CN" altLang="en-US" sz="2200" dirty="0" smtClean="0">
                <a:ea typeface="宋体" pitchFamily="2" charset="-122"/>
                <a:cs typeface="Arial Unicode MS" pitchFamily="34" charset="-122"/>
              </a:rPr>
              <a:t>所引用的远程对象的连接。</a:t>
            </a:r>
            <a:r>
              <a:rPr lang="zh-CN" altLang="en-US" sz="2200" dirty="0">
                <a:ea typeface="宋体" pitchFamily="2" charset="-122"/>
                <a:cs typeface="Arial Unicode MS" pitchFamily="34" charset="-122"/>
              </a:rPr>
              <a:t>当与一个</a:t>
            </a:r>
            <a:r>
              <a:rPr lang="en-US" altLang="zh-CN" sz="2200" dirty="0">
                <a:ea typeface="宋体" pitchFamily="2" charset="-122"/>
                <a:cs typeface="Arial Unicode MS" pitchFamily="34" charset="-122"/>
              </a:rPr>
              <a:t>URL</a:t>
            </a:r>
            <a:r>
              <a:rPr lang="zh-CN" altLang="en-US" sz="2200" dirty="0">
                <a:ea typeface="宋体" pitchFamily="2" charset="-122"/>
                <a:cs typeface="Arial Unicode MS" pitchFamily="34" charset="-122"/>
              </a:rPr>
              <a:t>建立连接时，首先要在一</a:t>
            </a:r>
            <a:r>
              <a:rPr lang="zh-CN" altLang="en-US" sz="2200" dirty="0" smtClean="0">
                <a:ea typeface="宋体" pitchFamily="2" charset="-122"/>
                <a:cs typeface="Arial Unicode MS" pitchFamily="34" charset="-122"/>
              </a:rPr>
              <a:t>个 </a:t>
            </a:r>
            <a:r>
              <a:rPr lang="en-US" altLang="zh-CN" sz="2200" dirty="0" smtClean="0">
                <a:ea typeface="宋体" pitchFamily="2" charset="-122"/>
                <a:cs typeface="Arial Unicode MS" pitchFamily="34" charset="-122"/>
              </a:rPr>
              <a:t>URL </a:t>
            </a:r>
            <a:r>
              <a:rPr lang="zh-CN" altLang="en-US" sz="2200" dirty="0" smtClean="0">
                <a:ea typeface="宋体" pitchFamily="2" charset="-122"/>
                <a:cs typeface="Arial Unicode MS" pitchFamily="34" charset="-122"/>
              </a:rPr>
              <a:t>对象</a:t>
            </a:r>
            <a:r>
              <a:rPr lang="zh-CN" altLang="en-US" sz="2200" dirty="0">
                <a:ea typeface="宋体" pitchFamily="2" charset="-122"/>
                <a:cs typeface="Arial Unicode MS" pitchFamily="34" charset="-122"/>
              </a:rPr>
              <a:t>上通过</a:t>
            </a:r>
            <a:r>
              <a:rPr lang="zh-CN" altLang="en-US" sz="2200" dirty="0" smtClean="0">
                <a:ea typeface="宋体" pitchFamily="2" charset="-122"/>
                <a:cs typeface="Arial Unicode MS" pitchFamily="34" charset="-122"/>
              </a:rPr>
              <a:t>方法 </a:t>
            </a:r>
            <a:r>
              <a:rPr lang="en-US" altLang="zh-CN" sz="2200" b="1" dirty="0" err="1" smtClean="0">
                <a:solidFill>
                  <a:srgbClr val="C00000"/>
                </a:solidFill>
                <a:ea typeface="宋体" pitchFamily="2" charset="-122"/>
                <a:cs typeface="Arial Unicode MS" pitchFamily="34" charset="-122"/>
              </a:rPr>
              <a:t>openConnection</a:t>
            </a:r>
            <a:r>
              <a:rPr lang="en-US" altLang="zh-CN" sz="2200" b="1" dirty="0" smtClean="0">
                <a:solidFill>
                  <a:srgbClr val="C00000"/>
                </a:solidFill>
                <a:ea typeface="宋体" pitchFamily="2" charset="-122"/>
                <a:cs typeface="Arial Unicode MS" pitchFamily="34" charset="-122"/>
              </a:rPr>
              <a:t>() </a:t>
            </a:r>
            <a:r>
              <a:rPr lang="zh-CN" altLang="en-US" sz="2200" dirty="0" smtClean="0">
                <a:ea typeface="宋体" pitchFamily="2" charset="-122"/>
                <a:cs typeface="Arial Unicode MS" pitchFamily="34" charset="-122"/>
              </a:rPr>
              <a:t>生成</a:t>
            </a:r>
            <a:r>
              <a:rPr lang="zh-CN" altLang="en-US" sz="2200" dirty="0">
                <a:ea typeface="宋体" pitchFamily="2" charset="-122"/>
                <a:cs typeface="Arial Unicode MS" pitchFamily="34" charset="-122"/>
              </a:rPr>
              <a:t>对应</a:t>
            </a:r>
            <a:r>
              <a:rPr lang="zh-CN" altLang="en-US" sz="2200" dirty="0" smtClean="0">
                <a:ea typeface="宋体" pitchFamily="2" charset="-122"/>
                <a:cs typeface="Arial Unicode MS" pitchFamily="34" charset="-122"/>
              </a:rPr>
              <a:t>的 </a:t>
            </a:r>
            <a:r>
              <a:rPr lang="en-US" altLang="zh-CN" sz="2200" dirty="0" err="1" smtClean="0">
                <a:ea typeface="宋体" pitchFamily="2" charset="-122"/>
                <a:cs typeface="Arial Unicode MS" pitchFamily="34" charset="-122"/>
              </a:rPr>
              <a:t>URLConnection</a:t>
            </a:r>
            <a:r>
              <a:rPr lang="en-US" altLang="zh-CN" sz="2200" dirty="0" smtClean="0">
                <a:ea typeface="宋体" pitchFamily="2" charset="-122"/>
                <a:cs typeface="Arial Unicode MS" pitchFamily="34" charset="-122"/>
              </a:rPr>
              <a:t> </a:t>
            </a:r>
            <a:r>
              <a:rPr lang="zh-CN" altLang="en-US" sz="2200" dirty="0" smtClean="0">
                <a:ea typeface="宋体" pitchFamily="2" charset="-122"/>
                <a:cs typeface="Arial Unicode MS" pitchFamily="34" charset="-122"/>
              </a:rPr>
              <a:t>对象</a:t>
            </a:r>
            <a:r>
              <a:rPr lang="zh-CN" altLang="en-US" sz="2200" dirty="0">
                <a:ea typeface="宋体" pitchFamily="2" charset="-122"/>
                <a:cs typeface="Arial Unicode MS" pitchFamily="34" charset="-122"/>
              </a:rPr>
              <a:t>。如果连接过程失败，将产生</a:t>
            </a:r>
            <a:r>
              <a:rPr lang="en-US" altLang="zh-CN" sz="2200" dirty="0" err="1">
                <a:ea typeface="宋体" pitchFamily="2" charset="-122"/>
                <a:cs typeface="Arial Unicode MS" pitchFamily="34" charset="-122"/>
              </a:rPr>
              <a:t>IOException</a:t>
            </a:r>
            <a:r>
              <a:rPr lang="en-US" altLang="zh-CN" sz="2200" dirty="0">
                <a:ea typeface="宋体" pitchFamily="2" charset="-122"/>
                <a:cs typeface="Arial Unicode MS" pitchFamily="34" charset="-122"/>
              </a:rPr>
              <a:t>. </a:t>
            </a:r>
            <a:endParaRPr lang="en-US" altLang="zh-CN" sz="2200" dirty="0" smtClean="0">
              <a:ea typeface="宋体" pitchFamily="2" charset="-122"/>
              <a:cs typeface="Arial Unicode MS" pitchFamily="34" charset="-122"/>
            </a:endParaRPr>
          </a:p>
          <a:p>
            <a:pPr lvl="1">
              <a:lnSpc>
                <a:spcPct val="120000"/>
              </a:lnSpc>
              <a:buFont typeface="Wingdings" pitchFamily="2" charset="2"/>
              <a:buChar char="Ø"/>
            </a:pPr>
            <a:r>
              <a:rPr lang="en-US" altLang="zh-CN" sz="2200" dirty="0" smtClean="0">
                <a:ea typeface="宋体" pitchFamily="2" charset="-122"/>
                <a:cs typeface="Arial Unicode MS" pitchFamily="34" charset="-122"/>
              </a:rPr>
              <a:t>URL </a:t>
            </a:r>
            <a:r>
              <a:rPr lang="en-US" altLang="zh-CN" sz="2200" dirty="0" err="1" smtClean="0">
                <a:ea typeface="宋体" pitchFamily="2" charset="-122"/>
                <a:cs typeface="Arial Unicode MS" pitchFamily="34" charset="-122"/>
              </a:rPr>
              <a:t>netchinaren</a:t>
            </a:r>
            <a:r>
              <a:rPr lang="en-US" altLang="zh-CN" sz="2200" dirty="0" smtClean="0">
                <a:ea typeface="宋体" pitchFamily="2" charset="-122"/>
                <a:cs typeface="Arial Unicode MS" pitchFamily="34" charset="-122"/>
              </a:rPr>
              <a:t> = new URL ("http://www.atguigu.com/index.shtml"); </a:t>
            </a:r>
            <a:endParaRPr lang="en-US" altLang="zh-CN" sz="2200" dirty="0">
              <a:ea typeface="宋体" pitchFamily="2" charset="-122"/>
              <a:cs typeface="Arial Unicode MS" pitchFamily="34" charset="-122"/>
            </a:endParaRPr>
          </a:p>
          <a:p>
            <a:pPr lvl="1">
              <a:lnSpc>
                <a:spcPct val="120000"/>
              </a:lnSpc>
              <a:buFont typeface="Wingdings" pitchFamily="2" charset="2"/>
              <a:buChar char="Ø"/>
            </a:pPr>
            <a:r>
              <a:rPr lang="en-US" altLang="zh-CN" sz="2200" dirty="0" err="1" smtClean="0">
                <a:ea typeface="宋体" pitchFamily="2" charset="-122"/>
                <a:cs typeface="Arial Unicode MS" pitchFamily="34" charset="-122"/>
              </a:rPr>
              <a:t>URLConnectonn</a:t>
            </a:r>
            <a:r>
              <a:rPr lang="en-US" altLang="zh-CN" sz="2200" dirty="0" smtClean="0">
                <a:ea typeface="宋体" pitchFamily="2" charset="-122"/>
                <a:cs typeface="Arial Unicode MS" pitchFamily="34" charset="-122"/>
              </a:rPr>
              <a:t> u = </a:t>
            </a:r>
            <a:r>
              <a:rPr lang="en-US" altLang="zh-CN" sz="2200" dirty="0" err="1" smtClean="0">
                <a:ea typeface="宋体" pitchFamily="2" charset="-122"/>
                <a:cs typeface="Arial Unicode MS" pitchFamily="34" charset="-122"/>
              </a:rPr>
              <a:t>netchinaren.openConnection</a:t>
            </a:r>
            <a:r>
              <a:rPr lang="en-US" altLang="zh-CN" sz="2200" dirty="0" smtClean="0">
                <a:ea typeface="宋体" pitchFamily="2" charset="-122"/>
                <a:cs typeface="Arial Unicode MS" pitchFamily="34" charset="-122"/>
              </a:rPr>
              <a:t>( ); </a:t>
            </a:r>
            <a:endParaRPr lang="zh-CN" altLang="en-US" sz="2200" dirty="0">
              <a:ea typeface="宋体" pitchFamily="2" charset="-122"/>
              <a:cs typeface="Arial Unicode MS" pitchFamily="34" charset="-122"/>
            </a:endParaRPr>
          </a:p>
        </p:txBody>
      </p:sp>
    </p:spTree>
    <p:extLst>
      <p:ext uri="{BB962C8B-B14F-4D97-AF65-F5344CB8AC3E}">
        <p14:creationId xmlns:p14="http://schemas.microsoft.com/office/powerpoint/2010/main" xmlns="" val="21743795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836712"/>
            <a:ext cx="5184576" cy="792088"/>
          </a:xfrm>
        </p:spPr>
        <p:txBody>
          <a:bodyPr/>
          <a:lstStyle/>
          <a:p>
            <a:r>
              <a:rPr lang="en-US" altLang="zh-CN" b="1" dirty="0" err="1">
                <a:latin typeface="+mn-lt"/>
                <a:ea typeface="宋体" pitchFamily="2" charset="-122"/>
                <a:cs typeface="Arial Unicode MS" pitchFamily="34" charset="-122"/>
              </a:rPr>
              <a:t>URLConnection</a:t>
            </a:r>
            <a:r>
              <a:rPr lang="zh-CN" altLang="en-US" b="1" dirty="0">
                <a:latin typeface="+mn-lt"/>
                <a:ea typeface="宋体" pitchFamily="2" charset="-122"/>
                <a:cs typeface="Arial Unicode MS" pitchFamily="34" charset="-122"/>
              </a:rPr>
              <a:t>类</a:t>
            </a:r>
            <a:endParaRPr lang="zh-CN" altLang="en-US" dirty="0">
              <a:latin typeface="+mn-lt"/>
              <a:ea typeface="宋体" pitchFamily="2" charset="-122"/>
            </a:endParaRPr>
          </a:p>
        </p:txBody>
      </p:sp>
      <p:sp>
        <p:nvSpPr>
          <p:cNvPr id="3" name="内容占位符 2"/>
          <p:cNvSpPr>
            <a:spLocks noGrp="1"/>
          </p:cNvSpPr>
          <p:nvPr>
            <p:ph idx="1"/>
          </p:nvPr>
        </p:nvSpPr>
        <p:spPr>
          <a:xfrm>
            <a:off x="467544" y="1772816"/>
            <a:ext cx="8229600" cy="4536504"/>
          </a:xfrm>
        </p:spPr>
        <p:txBody>
          <a:bodyPr>
            <a:noAutofit/>
          </a:bodyPr>
          <a:lstStyle/>
          <a:p>
            <a:pPr>
              <a:buFont typeface="Wingdings" pitchFamily="2" charset="2"/>
              <a:buChar char="l"/>
            </a:pPr>
            <a:r>
              <a:rPr lang="zh-CN" altLang="en-US" sz="2400" dirty="0">
                <a:ea typeface="宋体" pitchFamily="2" charset="-122"/>
                <a:cs typeface="Arial Unicode MS" pitchFamily="34" charset="-122"/>
              </a:rPr>
              <a:t>通过</a:t>
            </a:r>
            <a:r>
              <a:rPr lang="en-US" altLang="zh-CN" sz="2400" dirty="0" err="1">
                <a:ea typeface="宋体" pitchFamily="2" charset="-122"/>
                <a:cs typeface="Arial Unicode MS" pitchFamily="34" charset="-122"/>
              </a:rPr>
              <a:t>URLConnection</a:t>
            </a:r>
            <a:r>
              <a:rPr lang="zh-CN" altLang="en-US" sz="2400" dirty="0">
                <a:ea typeface="宋体" pitchFamily="2" charset="-122"/>
                <a:cs typeface="Arial Unicode MS" pitchFamily="34" charset="-122"/>
              </a:rPr>
              <a:t>对象获取的输入流和输出流</a:t>
            </a:r>
            <a:r>
              <a:rPr lang="zh-CN" altLang="en-US" sz="2400" dirty="0" smtClean="0">
                <a:ea typeface="宋体" pitchFamily="2" charset="-122"/>
                <a:cs typeface="Arial Unicode MS" pitchFamily="34" charset="-122"/>
              </a:rPr>
              <a:t>，即可以</a:t>
            </a:r>
            <a:r>
              <a:rPr lang="zh-CN" altLang="en-US" sz="2400" dirty="0">
                <a:ea typeface="宋体" pitchFamily="2" charset="-122"/>
                <a:cs typeface="Arial Unicode MS" pitchFamily="34" charset="-122"/>
              </a:rPr>
              <a:t>与现有的</a:t>
            </a:r>
            <a:r>
              <a:rPr lang="en-US" altLang="zh-CN" sz="2400" dirty="0">
                <a:ea typeface="宋体" pitchFamily="2" charset="-122"/>
                <a:cs typeface="Arial Unicode MS" pitchFamily="34" charset="-122"/>
              </a:rPr>
              <a:t>CGI</a:t>
            </a:r>
            <a:r>
              <a:rPr lang="zh-CN" altLang="en-US" sz="2400" dirty="0">
                <a:ea typeface="宋体" pitchFamily="2" charset="-122"/>
                <a:cs typeface="Arial Unicode MS" pitchFamily="34" charset="-122"/>
              </a:rPr>
              <a:t>程序进行交互</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lvl="1">
              <a:buFont typeface="Wingdings" pitchFamily="2" charset="2"/>
              <a:buChar char="Ø"/>
            </a:pPr>
            <a:r>
              <a:rPr lang="en-US" altLang="zh-CN" dirty="0">
                <a:ea typeface="宋体" pitchFamily="2" charset="-122"/>
                <a:cs typeface="Arial Unicode MS" pitchFamily="34" charset="-122"/>
              </a:rPr>
              <a:t>p</a:t>
            </a:r>
            <a:r>
              <a:rPr lang="en-US" altLang="zh-CN" dirty="0" smtClean="0">
                <a:ea typeface="宋体" pitchFamily="2" charset="-122"/>
                <a:cs typeface="Arial Unicode MS" pitchFamily="34" charset="-122"/>
              </a:rPr>
              <a:t>ublic </a:t>
            </a:r>
            <a:r>
              <a:rPr lang="en-US" altLang="zh-CN" dirty="0">
                <a:ea typeface="宋体" pitchFamily="2" charset="-122"/>
                <a:cs typeface="Arial Unicode MS" pitchFamily="34" charset="-122"/>
              </a:rPr>
              <a:t>Object </a:t>
            </a:r>
            <a:r>
              <a:rPr lang="en-US" altLang="zh-CN" dirty="0" err="1">
                <a:ea typeface="宋体" pitchFamily="2" charset="-122"/>
                <a:cs typeface="Arial Unicode MS" pitchFamily="34" charset="-122"/>
              </a:rPr>
              <a:t>getContent</a:t>
            </a:r>
            <a:r>
              <a:rPr lang="en-US" altLang="zh-CN" dirty="0">
                <a:ea typeface="宋体" pitchFamily="2" charset="-122"/>
                <a:cs typeface="Arial Unicode MS" pitchFamily="34" charset="-122"/>
              </a:rPr>
              <a:t>( </a:t>
            </a:r>
            <a:r>
              <a:rPr lang="en-US" altLang="zh-CN" dirty="0" smtClean="0">
                <a:ea typeface="宋体" pitchFamily="2" charset="-122"/>
                <a:cs typeface="Arial Unicode MS" pitchFamily="34" charset="-122"/>
              </a:rPr>
              <a:t>) throws </a:t>
            </a:r>
            <a:r>
              <a:rPr lang="en-US" altLang="zh-CN" dirty="0" err="1">
                <a:ea typeface="宋体" pitchFamily="2" charset="-122"/>
                <a:cs typeface="Arial Unicode MS" pitchFamily="34" charset="-122"/>
              </a:rPr>
              <a:t>IOException</a:t>
            </a:r>
            <a:endParaRPr lang="en-US" altLang="zh-CN" dirty="0">
              <a:ea typeface="宋体" pitchFamily="2" charset="-122"/>
              <a:cs typeface="Arial Unicode MS" pitchFamily="34" charset="-122"/>
            </a:endParaRPr>
          </a:p>
          <a:p>
            <a:pPr lvl="1">
              <a:buFont typeface="Wingdings" pitchFamily="2" charset="2"/>
              <a:buChar char="Ø"/>
            </a:pPr>
            <a:r>
              <a:rPr lang="en-US" altLang="zh-CN" dirty="0" smtClean="0">
                <a:ea typeface="宋体" pitchFamily="2" charset="-122"/>
                <a:cs typeface="Arial Unicode MS" pitchFamily="34" charset="-122"/>
              </a:rPr>
              <a:t>public </a:t>
            </a:r>
            <a:r>
              <a:rPr lang="en-US" altLang="zh-CN" dirty="0" err="1">
                <a:ea typeface="宋体" pitchFamily="2" charset="-122"/>
                <a:cs typeface="Arial Unicode MS" pitchFamily="34" charset="-122"/>
              </a:rPr>
              <a:t>int</a:t>
            </a:r>
            <a:r>
              <a:rPr lang="en-US" altLang="zh-CN" dirty="0">
                <a:ea typeface="宋体" pitchFamily="2" charset="-122"/>
                <a:cs typeface="Arial Unicode MS" pitchFamily="34" charset="-122"/>
              </a:rPr>
              <a:t> </a:t>
            </a:r>
            <a:r>
              <a:rPr lang="en-US" altLang="zh-CN" dirty="0" err="1">
                <a:ea typeface="宋体" pitchFamily="2" charset="-122"/>
                <a:cs typeface="Arial Unicode MS" pitchFamily="34" charset="-122"/>
              </a:rPr>
              <a:t>getContentLength</a:t>
            </a:r>
            <a:r>
              <a:rPr lang="en-US" altLang="zh-CN" dirty="0">
                <a:ea typeface="宋体" pitchFamily="2" charset="-122"/>
                <a:cs typeface="Arial Unicode MS" pitchFamily="34" charset="-122"/>
              </a:rPr>
              <a:t>( )</a:t>
            </a:r>
          </a:p>
          <a:p>
            <a:pPr lvl="1">
              <a:buFont typeface="Wingdings" pitchFamily="2" charset="2"/>
              <a:buChar char="Ø"/>
            </a:pPr>
            <a:r>
              <a:rPr lang="en-US" altLang="zh-CN" dirty="0" smtClean="0">
                <a:ea typeface="宋体" pitchFamily="2" charset="-122"/>
                <a:cs typeface="Arial Unicode MS" pitchFamily="34" charset="-122"/>
              </a:rPr>
              <a:t>public </a:t>
            </a:r>
            <a:r>
              <a:rPr lang="en-US" altLang="zh-CN" dirty="0">
                <a:ea typeface="宋体" pitchFamily="2" charset="-122"/>
                <a:cs typeface="Arial Unicode MS" pitchFamily="34" charset="-122"/>
              </a:rPr>
              <a:t>String </a:t>
            </a:r>
            <a:r>
              <a:rPr lang="en-US" altLang="zh-CN" dirty="0" err="1">
                <a:ea typeface="宋体" pitchFamily="2" charset="-122"/>
                <a:cs typeface="Arial Unicode MS" pitchFamily="34" charset="-122"/>
              </a:rPr>
              <a:t>getContentType</a:t>
            </a:r>
            <a:r>
              <a:rPr lang="en-US" altLang="zh-CN" dirty="0">
                <a:ea typeface="宋体" pitchFamily="2" charset="-122"/>
                <a:cs typeface="Arial Unicode MS" pitchFamily="34" charset="-122"/>
              </a:rPr>
              <a:t>( )</a:t>
            </a:r>
          </a:p>
          <a:p>
            <a:pPr lvl="1">
              <a:buFont typeface="Wingdings" pitchFamily="2" charset="2"/>
              <a:buChar char="Ø"/>
            </a:pPr>
            <a:r>
              <a:rPr lang="en-US" altLang="zh-CN" dirty="0" smtClean="0">
                <a:ea typeface="宋体" pitchFamily="2" charset="-122"/>
                <a:cs typeface="Arial Unicode MS" pitchFamily="34" charset="-122"/>
              </a:rPr>
              <a:t>public </a:t>
            </a:r>
            <a:r>
              <a:rPr lang="en-US" altLang="zh-CN" dirty="0">
                <a:ea typeface="宋体" pitchFamily="2" charset="-122"/>
                <a:cs typeface="Arial Unicode MS" pitchFamily="34" charset="-122"/>
              </a:rPr>
              <a:t>long </a:t>
            </a:r>
            <a:r>
              <a:rPr lang="en-US" altLang="zh-CN" dirty="0" err="1">
                <a:ea typeface="宋体" pitchFamily="2" charset="-122"/>
                <a:cs typeface="Arial Unicode MS" pitchFamily="34" charset="-122"/>
              </a:rPr>
              <a:t>getDate</a:t>
            </a:r>
            <a:r>
              <a:rPr lang="en-US" altLang="zh-CN" dirty="0">
                <a:ea typeface="宋体" pitchFamily="2" charset="-122"/>
                <a:cs typeface="Arial Unicode MS" pitchFamily="34" charset="-122"/>
              </a:rPr>
              <a:t>( )</a:t>
            </a:r>
          </a:p>
          <a:p>
            <a:pPr lvl="1">
              <a:buFont typeface="Wingdings" pitchFamily="2" charset="2"/>
              <a:buChar char="Ø"/>
            </a:pPr>
            <a:r>
              <a:rPr lang="en-US" altLang="zh-CN" dirty="0" smtClean="0">
                <a:ea typeface="宋体" pitchFamily="2" charset="-122"/>
                <a:cs typeface="Arial Unicode MS" pitchFamily="34" charset="-122"/>
              </a:rPr>
              <a:t>public </a:t>
            </a:r>
            <a:r>
              <a:rPr lang="en-US" altLang="zh-CN" dirty="0">
                <a:ea typeface="宋体" pitchFamily="2" charset="-122"/>
                <a:cs typeface="Arial Unicode MS" pitchFamily="34" charset="-122"/>
              </a:rPr>
              <a:t>long </a:t>
            </a:r>
            <a:r>
              <a:rPr lang="en-US" altLang="zh-CN" dirty="0" err="1">
                <a:ea typeface="宋体" pitchFamily="2" charset="-122"/>
                <a:cs typeface="Arial Unicode MS" pitchFamily="34" charset="-122"/>
              </a:rPr>
              <a:t>getLastModified</a:t>
            </a:r>
            <a:r>
              <a:rPr lang="en-US" altLang="zh-CN" dirty="0">
                <a:ea typeface="宋体" pitchFamily="2" charset="-122"/>
                <a:cs typeface="Arial Unicode MS" pitchFamily="34" charset="-122"/>
              </a:rPr>
              <a:t>( )</a:t>
            </a:r>
          </a:p>
          <a:p>
            <a:pPr lvl="1">
              <a:buFont typeface="Wingdings" pitchFamily="2" charset="2"/>
              <a:buChar char="Ø"/>
            </a:pPr>
            <a:r>
              <a:rPr lang="en-US" altLang="zh-CN" b="1" dirty="0" smtClean="0">
                <a:solidFill>
                  <a:srgbClr val="C00000"/>
                </a:solidFill>
                <a:ea typeface="宋体" pitchFamily="2" charset="-122"/>
                <a:cs typeface="Arial Unicode MS" pitchFamily="34" charset="-122"/>
              </a:rPr>
              <a:t>public </a:t>
            </a:r>
            <a:r>
              <a:rPr lang="en-US" altLang="zh-CN" b="1" dirty="0" err="1">
                <a:solidFill>
                  <a:srgbClr val="C00000"/>
                </a:solidFill>
                <a:ea typeface="宋体" pitchFamily="2" charset="-122"/>
                <a:cs typeface="Arial Unicode MS" pitchFamily="34" charset="-122"/>
              </a:rPr>
              <a:t>InputStream</a:t>
            </a:r>
            <a:r>
              <a:rPr lang="en-US" altLang="zh-CN" b="1" dirty="0">
                <a:solidFill>
                  <a:srgbClr val="C00000"/>
                </a:solidFill>
                <a:ea typeface="宋体" pitchFamily="2" charset="-122"/>
                <a:cs typeface="Arial Unicode MS" pitchFamily="34" charset="-122"/>
              </a:rPr>
              <a:t> </a:t>
            </a:r>
            <a:r>
              <a:rPr lang="en-US" altLang="zh-CN" b="1" dirty="0" err="1">
                <a:solidFill>
                  <a:srgbClr val="C00000"/>
                </a:solidFill>
                <a:ea typeface="宋体" pitchFamily="2" charset="-122"/>
                <a:cs typeface="Arial Unicode MS" pitchFamily="34" charset="-122"/>
              </a:rPr>
              <a:t>getInputStream</a:t>
            </a:r>
            <a:r>
              <a:rPr lang="en-US" altLang="zh-CN" b="1" dirty="0">
                <a:solidFill>
                  <a:srgbClr val="C00000"/>
                </a:solidFill>
                <a:ea typeface="宋体" pitchFamily="2" charset="-122"/>
                <a:cs typeface="Arial Unicode MS" pitchFamily="34" charset="-122"/>
              </a:rPr>
              <a:t>( )throws </a:t>
            </a:r>
            <a:r>
              <a:rPr lang="en-US" altLang="zh-CN" b="1" dirty="0" err="1">
                <a:solidFill>
                  <a:srgbClr val="C00000"/>
                </a:solidFill>
                <a:ea typeface="宋体" pitchFamily="2" charset="-122"/>
                <a:cs typeface="Arial Unicode MS" pitchFamily="34" charset="-122"/>
              </a:rPr>
              <a:t>IOException</a:t>
            </a:r>
            <a:endParaRPr lang="en-US" altLang="zh-CN" b="1" dirty="0">
              <a:solidFill>
                <a:srgbClr val="C00000"/>
              </a:solidFill>
              <a:ea typeface="宋体" pitchFamily="2" charset="-122"/>
              <a:cs typeface="Arial Unicode MS" pitchFamily="34" charset="-122"/>
            </a:endParaRPr>
          </a:p>
          <a:p>
            <a:pPr lvl="1">
              <a:buFont typeface="Wingdings" pitchFamily="2" charset="2"/>
              <a:buChar char="Ø"/>
            </a:pPr>
            <a:r>
              <a:rPr lang="en-US" altLang="zh-CN" dirty="0">
                <a:ea typeface="宋体" pitchFamily="2" charset="-122"/>
                <a:cs typeface="Arial Unicode MS" pitchFamily="34" charset="-122"/>
              </a:rPr>
              <a:t>p</a:t>
            </a:r>
            <a:r>
              <a:rPr lang="en-US" altLang="zh-CN" dirty="0" smtClean="0">
                <a:ea typeface="宋体" pitchFamily="2" charset="-122"/>
                <a:cs typeface="Arial Unicode MS" pitchFamily="34" charset="-122"/>
              </a:rPr>
              <a:t>ublic </a:t>
            </a:r>
            <a:r>
              <a:rPr lang="en-US" altLang="zh-CN" dirty="0" err="1">
                <a:ea typeface="宋体" pitchFamily="2" charset="-122"/>
                <a:cs typeface="Arial Unicode MS" pitchFamily="34" charset="-122"/>
              </a:rPr>
              <a:t>OutputSteram</a:t>
            </a:r>
            <a:r>
              <a:rPr lang="en-US" altLang="zh-CN" dirty="0">
                <a:ea typeface="宋体" pitchFamily="2" charset="-122"/>
                <a:cs typeface="Arial Unicode MS" pitchFamily="34" charset="-122"/>
              </a:rPr>
              <a:t> </a:t>
            </a:r>
            <a:r>
              <a:rPr lang="en-US" altLang="zh-CN" dirty="0" err="1">
                <a:ea typeface="宋体" pitchFamily="2" charset="-122"/>
                <a:cs typeface="Arial Unicode MS" pitchFamily="34" charset="-122"/>
              </a:rPr>
              <a:t>getOutputStream</a:t>
            </a:r>
            <a:r>
              <a:rPr lang="en-US" altLang="zh-CN" dirty="0">
                <a:ea typeface="宋体" pitchFamily="2" charset="-122"/>
                <a:cs typeface="Arial Unicode MS" pitchFamily="34" charset="-122"/>
              </a:rPr>
              <a:t>( )throws </a:t>
            </a:r>
            <a:r>
              <a:rPr lang="en-US" altLang="zh-CN" dirty="0" err="1">
                <a:ea typeface="宋体" pitchFamily="2" charset="-122"/>
                <a:cs typeface="Arial Unicode MS" pitchFamily="34" charset="-122"/>
              </a:rPr>
              <a:t>IOException</a:t>
            </a:r>
            <a:endParaRPr lang="en-US" altLang="zh-CN" dirty="0">
              <a:ea typeface="宋体" pitchFamily="2" charset="-122"/>
              <a:cs typeface="Arial Unicode MS" pitchFamily="34" charset="-122"/>
            </a:endParaRPr>
          </a:p>
          <a:p>
            <a:endParaRPr lang="zh-CN" altLang="en-US" sz="2400" dirty="0">
              <a:ea typeface="宋体" pitchFamily="2" charset="-122"/>
              <a:cs typeface="Arial Unicode MS" pitchFamily="34" charset="-122"/>
            </a:endParaRPr>
          </a:p>
        </p:txBody>
      </p:sp>
    </p:spTree>
    <p:extLst>
      <p:ext uri="{BB962C8B-B14F-4D97-AF65-F5344CB8AC3E}">
        <p14:creationId xmlns:p14="http://schemas.microsoft.com/office/powerpoint/2010/main" xmlns="" val="167502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987824" y="692696"/>
            <a:ext cx="3744416" cy="864096"/>
          </a:xfrm>
        </p:spPr>
        <p:txBody>
          <a:bodyPr/>
          <a:lstStyle/>
          <a:p>
            <a:r>
              <a:rPr lang="zh-CN" altLang="en-US" b="1" dirty="0" smtClean="0">
                <a:latin typeface="+mn-lt"/>
                <a:ea typeface="宋体" pitchFamily="2" charset="-122"/>
                <a:cs typeface="Arial Unicode MS" pitchFamily="34" charset="-122"/>
              </a:rPr>
              <a:t>小   结 </a:t>
            </a:r>
            <a:endParaRPr lang="zh-CN" altLang="en-US" b="1" dirty="0">
              <a:latin typeface="+mn-lt"/>
              <a:ea typeface="宋体" pitchFamily="2" charset="-122"/>
              <a:cs typeface="Arial Unicode MS" pitchFamily="34" charset="-122"/>
            </a:endParaRPr>
          </a:p>
        </p:txBody>
      </p:sp>
      <p:sp>
        <p:nvSpPr>
          <p:cNvPr id="29699" name="Rectangle 3"/>
          <p:cNvSpPr>
            <a:spLocks noGrp="1" noChangeArrowheads="1"/>
          </p:cNvSpPr>
          <p:nvPr>
            <p:ph type="body" idx="1"/>
          </p:nvPr>
        </p:nvSpPr>
        <p:spPr>
          <a:xfrm>
            <a:off x="179512" y="1556792"/>
            <a:ext cx="8784976" cy="4752528"/>
          </a:xfrm>
        </p:spPr>
        <p:txBody>
          <a:bodyPr>
            <a:noAutofit/>
          </a:bodyPr>
          <a:lstStyle/>
          <a:p>
            <a:pPr>
              <a:buFont typeface="Wingdings" pitchFamily="2" charset="2"/>
              <a:buChar char="l"/>
            </a:pPr>
            <a:r>
              <a:rPr lang="zh-CN" altLang="en-US" sz="1800" dirty="0" smtClean="0">
                <a:ea typeface="宋体" pitchFamily="2" charset="-122"/>
                <a:cs typeface="Arial Unicode MS" pitchFamily="34" charset="-122"/>
              </a:rPr>
              <a:t>位于</a:t>
            </a:r>
            <a:r>
              <a:rPr lang="zh-CN" altLang="en-US" sz="1800" dirty="0">
                <a:ea typeface="宋体" pitchFamily="2" charset="-122"/>
                <a:cs typeface="Arial Unicode MS" pitchFamily="34" charset="-122"/>
              </a:rPr>
              <a:t>网络中的计算机具有唯一的</a:t>
            </a:r>
            <a:r>
              <a:rPr lang="en-US" altLang="zh-CN" sz="1800" dirty="0">
                <a:ea typeface="宋体" pitchFamily="2" charset="-122"/>
                <a:cs typeface="Arial Unicode MS" pitchFamily="34" charset="-122"/>
              </a:rPr>
              <a:t>IP</a:t>
            </a:r>
            <a:r>
              <a:rPr lang="zh-CN" altLang="en-US" sz="1800" dirty="0">
                <a:ea typeface="宋体" pitchFamily="2" charset="-122"/>
                <a:cs typeface="Arial Unicode MS" pitchFamily="34" charset="-122"/>
              </a:rPr>
              <a:t>地址，这样不同的主机可以互相区分</a:t>
            </a:r>
            <a:r>
              <a:rPr lang="zh-CN" altLang="en-US" sz="1800" dirty="0" smtClean="0">
                <a:ea typeface="宋体" pitchFamily="2" charset="-122"/>
                <a:cs typeface="Arial Unicode MS" pitchFamily="34" charset="-122"/>
              </a:rPr>
              <a:t>。</a:t>
            </a:r>
            <a:endParaRPr lang="en-US" altLang="zh-CN" sz="1800" dirty="0" smtClean="0">
              <a:ea typeface="宋体" pitchFamily="2" charset="-122"/>
              <a:cs typeface="Arial Unicode MS" pitchFamily="34" charset="-122"/>
            </a:endParaRPr>
          </a:p>
          <a:p>
            <a:pPr>
              <a:buFont typeface="Wingdings" pitchFamily="2" charset="2"/>
              <a:buChar char="l"/>
            </a:pPr>
            <a:r>
              <a:rPr lang="zh-CN" altLang="en-US" sz="1800" dirty="0" smtClean="0">
                <a:solidFill>
                  <a:srgbClr val="C00000"/>
                </a:solidFill>
                <a:ea typeface="宋体" pitchFamily="2" charset="-122"/>
                <a:cs typeface="Arial Unicode MS" pitchFamily="34" charset="-122"/>
              </a:rPr>
              <a:t>客户端</a:t>
            </a:r>
            <a:r>
              <a:rPr lang="zh-CN" altLang="en-US" sz="1800" dirty="0">
                <a:solidFill>
                  <a:srgbClr val="C00000"/>
                </a:solidFill>
                <a:ea typeface="宋体" pitchFamily="2" charset="-122"/>
                <a:cs typeface="Arial Unicode MS" pitchFamily="34" charset="-122"/>
              </a:rPr>
              <a:t>－服务器</a:t>
            </a:r>
            <a:r>
              <a:rPr lang="zh-CN" altLang="en-US" sz="1800" dirty="0">
                <a:ea typeface="宋体" pitchFamily="2" charset="-122"/>
                <a:cs typeface="Arial Unicode MS" pitchFamily="34" charset="-122"/>
              </a:rPr>
              <a:t>是一种最常见的网络应用程序模型。服务器是一个为其客户端提供某种特定服务的硬件或软件。客户机是一个用户应用程序，用于访问某台服务器提供的服务。</a:t>
            </a:r>
            <a:r>
              <a:rPr lang="zh-CN" altLang="en-US" sz="1800" dirty="0">
                <a:solidFill>
                  <a:srgbClr val="C00000"/>
                </a:solidFill>
                <a:ea typeface="宋体" pitchFamily="2" charset="-122"/>
                <a:cs typeface="Arial Unicode MS" pitchFamily="34" charset="-122"/>
              </a:rPr>
              <a:t>端口号</a:t>
            </a:r>
            <a:r>
              <a:rPr lang="zh-CN" altLang="en-US" sz="1800" dirty="0">
                <a:ea typeface="宋体" pitchFamily="2" charset="-122"/>
                <a:cs typeface="Arial Unicode MS" pitchFamily="34" charset="-122"/>
              </a:rPr>
              <a:t>是对一个服务的访问场所，它用于区分同一物理计算机上的多个服务。</a:t>
            </a:r>
            <a:r>
              <a:rPr lang="zh-CN" altLang="en-US" sz="1800" dirty="0">
                <a:solidFill>
                  <a:srgbClr val="C00000"/>
                </a:solidFill>
                <a:ea typeface="宋体" pitchFamily="2" charset="-122"/>
                <a:cs typeface="Arial Unicode MS" pitchFamily="34" charset="-122"/>
              </a:rPr>
              <a:t>套接字</a:t>
            </a:r>
            <a:r>
              <a:rPr lang="zh-CN" altLang="en-US" sz="1800" dirty="0">
                <a:ea typeface="宋体" pitchFamily="2" charset="-122"/>
                <a:cs typeface="Arial Unicode MS" pitchFamily="34" charset="-122"/>
              </a:rPr>
              <a:t>用于连接客户端和服务器，客户端和服务器之间的每个通信会话使用一个不同的套接字。</a:t>
            </a:r>
            <a:r>
              <a:rPr lang="en-US" altLang="zh-CN" sz="1800" dirty="0">
                <a:ea typeface="宋体" pitchFamily="2" charset="-122"/>
                <a:cs typeface="Arial Unicode MS" pitchFamily="34" charset="-122"/>
              </a:rPr>
              <a:t>TCP</a:t>
            </a:r>
            <a:r>
              <a:rPr lang="zh-CN" altLang="en-US" sz="1800" dirty="0">
                <a:ea typeface="宋体" pitchFamily="2" charset="-122"/>
                <a:cs typeface="Arial Unicode MS" pitchFamily="34" charset="-122"/>
              </a:rPr>
              <a:t>协议用于实现面向连接的</a:t>
            </a:r>
            <a:r>
              <a:rPr lang="zh-CN" altLang="en-US" sz="1800" dirty="0" smtClean="0">
                <a:ea typeface="宋体" pitchFamily="2" charset="-122"/>
                <a:cs typeface="Arial Unicode MS" pitchFamily="34" charset="-122"/>
              </a:rPr>
              <a:t>会话。</a:t>
            </a:r>
            <a:endParaRPr lang="zh-CN" altLang="en-US" sz="1800" dirty="0">
              <a:ea typeface="宋体" pitchFamily="2" charset="-122"/>
              <a:cs typeface="Arial Unicode MS" pitchFamily="34" charset="-122"/>
            </a:endParaRPr>
          </a:p>
          <a:p>
            <a:pPr>
              <a:buFont typeface="Wingdings" pitchFamily="2" charset="2"/>
              <a:buChar char="l"/>
            </a:pPr>
            <a:r>
              <a:rPr lang="en-US" altLang="zh-CN" sz="1800" dirty="0" smtClean="0">
                <a:ea typeface="宋体" pitchFamily="2" charset="-122"/>
                <a:cs typeface="Arial Unicode MS" pitchFamily="34" charset="-122"/>
              </a:rPr>
              <a:t>Java </a:t>
            </a:r>
            <a:r>
              <a:rPr lang="zh-CN" altLang="en-US" sz="1800" dirty="0" smtClean="0">
                <a:ea typeface="宋体" pitchFamily="2" charset="-122"/>
                <a:cs typeface="Arial Unicode MS" pitchFamily="34" charset="-122"/>
              </a:rPr>
              <a:t>中</a:t>
            </a:r>
            <a:r>
              <a:rPr lang="zh-CN" altLang="en-US" sz="1800" dirty="0">
                <a:ea typeface="宋体" pitchFamily="2" charset="-122"/>
                <a:cs typeface="Arial Unicode MS" pitchFamily="34" charset="-122"/>
              </a:rPr>
              <a:t>有关网络方面的功能都定义</a:t>
            </a:r>
            <a:r>
              <a:rPr lang="zh-CN" altLang="en-US" sz="1800" dirty="0" smtClean="0">
                <a:ea typeface="宋体" pitchFamily="2" charset="-122"/>
                <a:cs typeface="Arial Unicode MS" pitchFamily="34" charset="-122"/>
              </a:rPr>
              <a:t>在</a:t>
            </a:r>
            <a:r>
              <a:rPr lang="en-US" altLang="zh-CN" sz="1800" dirty="0" smtClean="0">
                <a:ea typeface="宋体" pitchFamily="2" charset="-122"/>
                <a:cs typeface="Arial Unicode MS" pitchFamily="34" charset="-122"/>
              </a:rPr>
              <a:t> java.net </a:t>
            </a:r>
            <a:r>
              <a:rPr lang="zh-CN" altLang="en-US" sz="1800" dirty="0" smtClean="0">
                <a:ea typeface="宋体" pitchFamily="2" charset="-122"/>
                <a:cs typeface="Arial Unicode MS" pitchFamily="34" charset="-122"/>
              </a:rPr>
              <a:t>程序包</a:t>
            </a:r>
            <a:r>
              <a:rPr lang="zh-CN" altLang="en-US" sz="1800" dirty="0">
                <a:ea typeface="宋体" pitchFamily="2" charset="-122"/>
                <a:cs typeface="Arial Unicode MS" pitchFamily="34" charset="-122"/>
              </a:rPr>
              <a:t>中。</a:t>
            </a:r>
            <a:r>
              <a:rPr lang="en-US" altLang="zh-CN" sz="1800" dirty="0" smtClean="0">
                <a:ea typeface="宋体" pitchFamily="2" charset="-122"/>
                <a:cs typeface="Arial Unicode MS" pitchFamily="34" charset="-122"/>
              </a:rPr>
              <a:t>Java </a:t>
            </a:r>
            <a:r>
              <a:rPr lang="zh-CN" altLang="en-US" sz="1800" dirty="0" smtClean="0">
                <a:ea typeface="宋体" pitchFamily="2" charset="-122"/>
                <a:cs typeface="Arial Unicode MS" pitchFamily="34" charset="-122"/>
              </a:rPr>
              <a:t>用 </a:t>
            </a:r>
            <a:r>
              <a:rPr lang="en-US" altLang="zh-CN" sz="1800" dirty="0" err="1" smtClean="0">
                <a:ea typeface="宋体" pitchFamily="2" charset="-122"/>
                <a:cs typeface="Arial Unicode MS" pitchFamily="34" charset="-122"/>
              </a:rPr>
              <a:t>InetAddress</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对象表示 </a:t>
            </a:r>
            <a:r>
              <a:rPr lang="en-US" altLang="zh-CN" sz="1800" dirty="0" smtClean="0">
                <a:solidFill>
                  <a:srgbClr val="C00000"/>
                </a:solidFill>
                <a:ea typeface="宋体" pitchFamily="2" charset="-122"/>
                <a:cs typeface="Arial Unicode MS" pitchFamily="34" charset="-122"/>
              </a:rPr>
              <a:t>IP </a:t>
            </a:r>
            <a:r>
              <a:rPr lang="zh-CN" altLang="en-US" sz="1800" dirty="0" smtClean="0">
                <a:solidFill>
                  <a:srgbClr val="C00000"/>
                </a:solidFill>
                <a:ea typeface="宋体" pitchFamily="2" charset="-122"/>
                <a:cs typeface="Arial Unicode MS" pitchFamily="34" charset="-122"/>
              </a:rPr>
              <a:t>地址</a:t>
            </a:r>
            <a:r>
              <a:rPr lang="zh-CN" altLang="en-US" sz="1800" dirty="0">
                <a:ea typeface="宋体" pitchFamily="2" charset="-122"/>
                <a:cs typeface="Arial Unicode MS" pitchFamily="34" charset="-122"/>
              </a:rPr>
              <a:t>，该对象里有两个字段：主机名(</a:t>
            </a:r>
            <a:r>
              <a:rPr lang="en-US" altLang="zh-CN" sz="1800" dirty="0">
                <a:ea typeface="宋体" pitchFamily="2" charset="-122"/>
                <a:cs typeface="Arial Unicode MS" pitchFamily="34" charset="-122"/>
              </a:rPr>
              <a:t>String</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和 </a:t>
            </a:r>
            <a:r>
              <a:rPr lang="en-US" altLang="zh-CN" sz="1800" dirty="0" smtClean="0">
                <a:ea typeface="宋体" pitchFamily="2" charset="-122"/>
                <a:cs typeface="Arial Unicode MS" pitchFamily="34" charset="-122"/>
              </a:rPr>
              <a:t>IP </a:t>
            </a:r>
            <a:r>
              <a:rPr lang="zh-CN" altLang="en-US" sz="1800" dirty="0" smtClean="0">
                <a:ea typeface="宋体" pitchFamily="2" charset="-122"/>
                <a:cs typeface="Arial Unicode MS" pitchFamily="34" charset="-122"/>
              </a:rPr>
              <a:t>地址</a:t>
            </a:r>
            <a:r>
              <a:rPr lang="zh-CN" altLang="en-US" sz="1800" dirty="0">
                <a:ea typeface="宋体" pitchFamily="2" charset="-122"/>
                <a:cs typeface="Arial Unicode MS" pitchFamily="34" charset="-122"/>
              </a:rPr>
              <a:t>(</a:t>
            </a:r>
            <a:r>
              <a:rPr lang="en-US" altLang="zh-CN" sz="1800" dirty="0" err="1">
                <a:ea typeface="宋体" pitchFamily="2" charset="-122"/>
                <a:cs typeface="Arial Unicode MS" pitchFamily="34" charset="-122"/>
              </a:rPr>
              <a:t>int</a:t>
            </a:r>
            <a:r>
              <a:rPr lang="en-US" altLang="zh-CN" sz="1800" dirty="0">
                <a:ea typeface="宋体" pitchFamily="2" charset="-122"/>
                <a:cs typeface="Arial Unicode MS" pitchFamily="34" charset="-122"/>
              </a:rPr>
              <a:t>)。</a:t>
            </a:r>
          </a:p>
          <a:p>
            <a:pPr>
              <a:buFont typeface="Wingdings" pitchFamily="2" charset="2"/>
              <a:buChar char="l"/>
            </a:pPr>
            <a:r>
              <a:rPr lang="zh-CN" altLang="en-US" sz="1800" dirty="0" smtClean="0">
                <a:ea typeface="宋体" pitchFamily="2" charset="-122"/>
                <a:cs typeface="Arial Unicode MS" pitchFamily="34" charset="-122"/>
              </a:rPr>
              <a:t>类 </a:t>
            </a:r>
            <a:r>
              <a:rPr lang="en-US" altLang="zh-CN" sz="1800" dirty="0" smtClean="0">
                <a:ea typeface="宋体" pitchFamily="2" charset="-122"/>
                <a:cs typeface="Arial Unicode MS" pitchFamily="34" charset="-122"/>
              </a:rPr>
              <a:t>Socket </a:t>
            </a:r>
            <a:r>
              <a:rPr lang="zh-CN" altLang="en-US" sz="1800" dirty="0" smtClean="0">
                <a:ea typeface="宋体" pitchFamily="2" charset="-122"/>
                <a:cs typeface="Arial Unicode MS" pitchFamily="34" charset="-122"/>
              </a:rPr>
              <a:t>和 </a:t>
            </a:r>
            <a:r>
              <a:rPr lang="en-US" altLang="zh-CN" sz="1800" dirty="0" err="1" smtClean="0">
                <a:ea typeface="宋体" pitchFamily="2" charset="-122"/>
                <a:cs typeface="Arial Unicode MS" pitchFamily="34" charset="-122"/>
              </a:rPr>
              <a:t>ServerSocket</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实现</a:t>
            </a:r>
            <a:r>
              <a:rPr lang="zh-CN" altLang="en-US" sz="1800" dirty="0">
                <a:ea typeface="宋体" pitchFamily="2" charset="-122"/>
                <a:cs typeface="Arial Unicode MS" pitchFamily="34" charset="-122"/>
              </a:rPr>
              <a:t>了基于</a:t>
            </a:r>
            <a:r>
              <a:rPr lang="en-US" altLang="zh-CN" sz="1800" dirty="0">
                <a:ea typeface="宋体" pitchFamily="2" charset="-122"/>
                <a:cs typeface="Arial Unicode MS" pitchFamily="34" charset="-122"/>
              </a:rPr>
              <a:t>TCP</a:t>
            </a:r>
            <a:r>
              <a:rPr lang="zh-CN" altLang="en-US" sz="1800" dirty="0">
                <a:ea typeface="宋体" pitchFamily="2" charset="-122"/>
                <a:cs typeface="Arial Unicode MS" pitchFamily="34" charset="-122"/>
              </a:rPr>
              <a:t>协议的客户端－服务器程序。</a:t>
            </a:r>
            <a:r>
              <a:rPr lang="en-US" altLang="zh-CN" sz="1800" dirty="0">
                <a:ea typeface="宋体" pitchFamily="2" charset="-122"/>
                <a:cs typeface="Arial Unicode MS" pitchFamily="34" charset="-122"/>
              </a:rPr>
              <a:t>Socket</a:t>
            </a:r>
            <a:r>
              <a:rPr lang="zh-CN" altLang="en-US" sz="1800" dirty="0">
                <a:ea typeface="宋体" pitchFamily="2" charset="-122"/>
                <a:cs typeface="Arial Unicode MS" pitchFamily="34" charset="-122"/>
              </a:rPr>
              <a:t>是客户端和服务器之间的一个连接，连接创建的细节被隐藏了。这个连接提供了一个安全的数据传输通道，这是</a:t>
            </a:r>
            <a:r>
              <a:rPr lang="zh-CN" altLang="en-US" sz="1800" dirty="0" smtClean="0">
                <a:ea typeface="宋体" pitchFamily="2" charset="-122"/>
                <a:cs typeface="Arial Unicode MS" pitchFamily="34" charset="-122"/>
              </a:rPr>
              <a:t>因为 </a:t>
            </a:r>
            <a:r>
              <a:rPr lang="en-US" altLang="zh-CN" sz="1800" dirty="0" smtClean="0">
                <a:ea typeface="宋体" pitchFamily="2" charset="-122"/>
                <a:cs typeface="Arial Unicode MS" pitchFamily="34" charset="-122"/>
              </a:rPr>
              <a:t>TCP </a:t>
            </a:r>
            <a:r>
              <a:rPr lang="zh-CN" altLang="en-US" sz="1800" dirty="0" smtClean="0">
                <a:ea typeface="宋体" pitchFamily="2" charset="-122"/>
                <a:cs typeface="Arial Unicode MS" pitchFamily="34" charset="-122"/>
              </a:rPr>
              <a:t>协议</a:t>
            </a:r>
            <a:r>
              <a:rPr lang="zh-CN" altLang="en-US" sz="1800" dirty="0">
                <a:ea typeface="宋体" pitchFamily="2" charset="-122"/>
                <a:cs typeface="Arial Unicode MS" pitchFamily="34" charset="-122"/>
              </a:rPr>
              <a:t>可以解决数据在传送过程中的丢失、损坏、重复、乱序以及网络拥挤等问题，它保证数据可靠的传送。</a:t>
            </a:r>
          </a:p>
          <a:p>
            <a:pPr>
              <a:buFont typeface="Wingdings" pitchFamily="2" charset="2"/>
              <a:buChar char="l"/>
            </a:pPr>
            <a:r>
              <a:rPr lang="zh-CN" altLang="en-US" sz="1800" dirty="0" smtClean="0">
                <a:ea typeface="宋体" pitchFamily="2" charset="-122"/>
                <a:cs typeface="Arial Unicode MS" pitchFamily="34" charset="-122"/>
              </a:rPr>
              <a:t>类 </a:t>
            </a:r>
            <a:r>
              <a:rPr lang="en-US" altLang="zh-CN" sz="1800" dirty="0" smtClean="0">
                <a:ea typeface="宋体" pitchFamily="2" charset="-122"/>
                <a:cs typeface="Arial Unicode MS" pitchFamily="34" charset="-122"/>
              </a:rPr>
              <a:t>URL </a:t>
            </a:r>
            <a:r>
              <a:rPr lang="zh-CN" altLang="en-US" sz="1800" dirty="0" smtClean="0">
                <a:ea typeface="宋体" pitchFamily="2" charset="-122"/>
                <a:cs typeface="Arial Unicode MS" pitchFamily="34" charset="-122"/>
              </a:rPr>
              <a:t>和 </a:t>
            </a:r>
            <a:r>
              <a:rPr lang="en-US" altLang="zh-CN" sz="1800" dirty="0" err="1" smtClean="0">
                <a:ea typeface="宋体" pitchFamily="2" charset="-122"/>
                <a:cs typeface="Arial Unicode MS" pitchFamily="34" charset="-122"/>
              </a:rPr>
              <a:t>URLConnection</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提供</a:t>
            </a:r>
            <a:r>
              <a:rPr lang="zh-CN" altLang="en-US" sz="1800" dirty="0">
                <a:ea typeface="宋体" pitchFamily="2" charset="-122"/>
                <a:cs typeface="Arial Unicode MS" pitchFamily="34" charset="-122"/>
              </a:rPr>
              <a:t>了最高级网络应用。</a:t>
            </a:r>
            <a:r>
              <a:rPr lang="en-US" altLang="zh-CN" sz="1800" dirty="0" smtClean="0">
                <a:ea typeface="宋体" pitchFamily="2" charset="-122"/>
                <a:cs typeface="Arial Unicode MS" pitchFamily="34" charset="-122"/>
              </a:rPr>
              <a:t>URL </a:t>
            </a:r>
            <a:r>
              <a:rPr lang="zh-CN" altLang="en-US" sz="1800" dirty="0" smtClean="0">
                <a:ea typeface="宋体" pitchFamily="2" charset="-122"/>
                <a:cs typeface="Arial Unicode MS" pitchFamily="34" charset="-122"/>
              </a:rPr>
              <a:t>的</a:t>
            </a:r>
            <a:r>
              <a:rPr lang="zh-CN" altLang="en-US" sz="1800" dirty="0">
                <a:ea typeface="宋体" pitchFamily="2" charset="-122"/>
                <a:cs typeface="Arial Unicode MS" pitchFamily="34" charset="-122"/>
              </a:rPr>
              <a:t>网络资源的位置来同一</a:t>
            </a:r>
            <a:r>
              <a:rPr lang="zh-CN" altLang="en-US" sz="1800" dirty="0" smtClean="0">
                <a:ea typeface="宋体" pitchFamily="2" charset="-122"/>
                <a:cs typeface="Arial Unicode MS" pitchFamily="34" charset="-122"/>
              </a:rPr>
              <a:t>表示 </a:t>
            </a:r>
            <a:r>
              <a:rPr lang="en-US" altLang="zh-CN" sz="1800" dirty="0" smtClean="0">
                <a:ea typeface="宋体" pitchFamily="2" charset="-122"/>
                <a:cs typeface="Arial Unicode MS" pitchFamily="34" charset="-122"/>
              </a:rPr>
              <a:t>Internet </a:t>
            </a:r>
            <a:r>
              <a:rPr lang="zh-CN" altLang="en-US" sz="1800" dirty="0" smtClean="0">
                <a:ea typeface="宋体" pitchFamily="2" charset="-122"/>
                <a:cs typeface="Arial Unicode MS" pitchFamily="34" charset="-122"/>
              </a:rPr>
              <a:t>上</a:t>
            </a:r>
            <a:r>
              <a:rPr lang="zh-CN" altLang="en-US" sz="1800" dirty="0">
                <a:ea typeface="宋体" pitchFamily="2" charset="-122"/>
                <a:cs typeface="Arial Unicode MS" pitchFamily="34" charset="-122"/>
              </a:rPr>
              <a:t>各种网络资源。通过</a:t>
            </a:r>
            <a:r>
              <a:rPr lang="en-US" altLang="zh-CN" sz="1800" dirty="0">
                <a:ea typeface="宋体" pitchFamily="2" charset="-122"/>
                <a:cs typeface="Arial Unicode MS" pitchFamily="34" charset="-122"/>
              </a:rPr>
              <a:t>URL</a:t>
            </a:r>
            <a:r>
              <a:rPr lang="zh-CN" altLang="en-US" sz="1800" dirty="0">
                <a:ea typeface="宋体" pitchFamily="2" charset="-122"/>
                <a:cs typeface="Arial Unicode MS" pitchFamily="34" charset="-122"/>
              </a:rPr>
              <a:t>对象可以创建当前应用程序</a:t>
            </a:r>
            <a:r>
              <a:rPr lang="zh-CN" altLang="en-US" sz="1800" dirty="0" smtClean="0">
                <a:ea typeface="宋体" pitchFamily="2" charset="-122"/>
                <a:cs typeface="Arial Unicode MS" pitchFamily="34" charset="-122"/>
              </a:rPr>
              <a:t>和 </a:t>
            </a:r>
            <a:r>
              <a:rPr lang="en-US" altLang="zh-CN" sz="1800" dirty="0" smtClean="0">
                <a:ea typeface="宋体" pitchFamily="2" charset="-122"/>
                <a:cs typeface="Arial Unicode MS" pitchFamily="34" charset="-122"/>
              </a:rPr>
              <a:t>URL </a:t>
            </a:r>
            <a:r>
              <a:rPr lang="zh-CN" altLang="en-US" sz="1800" dirty="0" smtClean="0">
                <a:ea typeface="宋体" pitchFamily="2" charset="-122"/>
                <a:cs typeface="Arial Unicode MS" pitchFamily="34" charset="-122"/>
              </a:rPr>
              <a:t>表示</a:t>
            </a:r>
            <a:r>
              <a:rPr lang="zh-CN" altLang="en-US" sz="1800" dirty="0">
                <a:ea typeface="宋体" pitchFamily="2" charset="-122"/>
                <a:cs typeface="Arial Unicode MS" pitchFamily="34" charset="-122"/>
              </a:rPr>
              <a:t>的网络资源之间的连接，这样当前程序就可以读取网络资源数据，或者把自己的数据传送到网络上去。</a:t>
            </a:r>
          </a:p>
          <a:p>
            <a:endParaRPr lang="zh-CN" altLang="en-US" sz="1800" dirty="0">
              <a:ea typeface="宋体" pitchFamily="2" charset="-122"/>
              <a:cs typeface="Arial Unicode MS" pitchFamily="34" charset="-122"/>
            </a:endParaRPr>
          </a:p>
        </p:txBody>
      </p:sp>
    </p:spTree>
    <p:extLst>
      <p:ext uri="{BB962C8B-B14F-4D97-AF65-F5344CB8AC3E}">
        <p14:creationId xmlns:p14="http://schemas.microsoft.com/office/powerpoint/2010/main" xmlns="" val="77000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411760" y="764704"/>
            <a:ext cx="4834880" cy="926976"/>
          </a:xfrm>
        </p:spPr>
        <p:txBody>
          <a:bodyPr/>
          <a:lstStyle/>
          <a:p>
            <a:r>
              <a:rPr lang="zh-CN" altLang="en-US" b="1" dirty="0" smtClean="0">
                <a:latin typeface="宋体" pitchFamily="2" charset="-122"/>
                <a:ea typeface="宋体" pitchFamily="2" charset="-122"/>
                <a:cs typeface="Arial Unicode MS" pitchFamily="34" charset="-122"/>
              </a:rPr>
              <a:t>网络编程概述</a:t>
            </a:r>
            <a:endParaRPr lang="zh-CN" altLang="en-US" b="1" dirty="0">
              <a:latin typeface="宋体" pitchFamily="2" charset="-122"/>
              <a:ea typeface="宋体" pitchFamily="2" charset="-122"/>
              <a:cs typeface="Arial Unicode MS" pitchFamily="34" charset="-122"/>
            </a:endParaRPr>
          </a:p>
        </p:txBody>
      </p:sp>
      <p:sp>
        <p:nvSpPr>
          <p:cNvPr id="4100" name="Rectangle 4"/>
          <p:cNvSpPr>
            <a:spLocks noGrp="1" noChangeArrowheads="1"/>
          </p:cNvSpPr>
          <p:nvPr>
            <p:ph type="body" idx="1"/>
          </p:nvPr>
        </p:nvSpPr>
        <p:spPr>
          <a:xfrm>
            <a:off x="323528" y="1916832"/>
            <a:ext cx="8568952" cy="3960440"/>
          </a:xfrm>
        </p:spPr>
        <p:txBody>
          <a:bodyPr>
            <a:noAutofit/>
          </a:bodyPr>
          <a:lstStyle/>
          <a:p>
            <a:pPr marL="381000" indent="-381000"/>
            <a:r>
              <a:rPr lang="en-US" altLang="zh-CN" sz="2800" dirty="0" smtClean="0">
                <a:ea typeface="宋体" pitchFamily="2" charset="-122"/>
                <a:cs typeface="Arial Unicode MS" pitchFamily="34" charset="-122"/>
              </a:rPr>
              <a:t>Java</a:t>
            </a:r>
            <a:r>
              <a:rPr lang="zh-CN" altLang="en-US" sz="2800" dirty="0" smtClean="0">
                <a:ea typeface="宋体" pitchFamily="2" charset="-122"/>
                <a:cs typeface="Arial Unicode MS" pitchFamily="34" charset="-122"/>
              </a:rPr>
              <a:t>是 </a:t>
            </a:r>
            <a:r>
              <a:rPr lang="en-US" altLang="zh-CN" sz="2800" dirty="0" smtClean="0">
                <a:ea typeface="宋体" pitchFamily="2" charset="-122"/>
                <a:cs typeface="Arial Unicode MS" pitchFamily="34" charset="-122"/>
              </a:rPr>
              <a:t>Internet </a:t>
            </a:r>
            <a:r>
              <a:rPr lang="zh-CN" altLang="en-US" sz="2800" dirty="0" smtClean="0">
                <a:ea typeface="宋体" pitchFamily="2" charset="-122"/>
                <a:cs typeface="Arial Unicode MS" pitchFamily="34" charset="-122"/>
              </a:rPr>
              <a:t>上</a:t>
            </a:r>
            <a:r>
              <a:rPr lang="zh-CN" altLang="en-US" sz="2800" dirty="0">
                <a:ea typeface="宋体" pitchFamily="2" charset="-122"/>
                <a:cs typeface="Arial Unicode MS" pitchFamily="34" charset="-122"/>
              </a:rPr>
              <a:t>的语言，它从语言级上提供了对网络应用程序的支持，程序员能够很</a:t>
            </a:r>
            <a:r>
              <a:rPr lang="zh-CN" altLang="en-US" sz="2800" dirty="0" smtClean="0">
                <a:ea typeface="宋体" pitchFamily="2" charset="-122"/>
                <a:cs typeface="Arial Unicode MS" pitchFamily="34" charset="-122"/>
              </a:rPr>
              <a:t>容易开发</a:t>
            </a:r>
            <a:r>
              <a:rPr lang="zh-CN" altLang="en-US" sz="2800" dirty="0">
                <a:ea typeface="宋体" pitchFamily="2" charset="-122"/>
                <a:cs typeface="Arial Unicode MS" pitchFamily="34" charset="-122"/>
              </a:rPr>
              <a:t>常见的网络</a:t>
            </a:r>
            <a:r>
              <a:rPr lang="zh-CN" altLang="en-US" sz="2800">
                <a:ea typeface="宋体" pitchFamily="2" charset="-122"/>
                <a:cs typeface="Arial Unicode MS" pitchFamily="34" charset="-122"/>
              </a:rPr>
              <a:t>应用程序</a:t>
            </a:r>
            <a:r>
              <a:rPr lang="zh-CN" altLang="en-US" sz="2800" smtClean="0">
                <a:ea typeface="宋体" pitchFamily="2" charset="-122"/>
                <a:cs typeface="Arial Unicode MS" pitchFamily="34" charset="-122"/>
              </a:rPr>
              <a:t>。</a:t>
            </a:r>
            <a:endParaRPr lang="en-US" altLang="zh-CN" sz="2800" smtClean="0">
              <a:ea typeface="宋体" pitchFamily="2" charset="-122"/>
              <a:cs typeface="Arial Unicode MS" pitchFamily="34" charset="-122"/>
            </a:endParaRPr>
          </a:p>
          <a:p>
            <a:pPr marL="381000" indent="-381000"/>
            <a:endParaRPr lang="zh-CN" altLang="en-US" sz="2800" dirty="0">
              <a:ea typeface="宋体" pitchFamily="2" charset="-122"/>
              <a:cs typeface="Arial Unicode MS" pitchFamily="34" charset="-122"/>
            </a:endParaRPr>
          </a:p>
          <a:p>
            <a:pPr marL="381000" indent="-381000"/>
            <a:r>
              <a:rPr lang="en-US" altLang="zh-CN" sz="2800" dirty="0">
                <a:ea typeface="宋体" pitchFamily="2" charset="-122"/>
                <a:cs typeface="Arial Unicode MS" pitchFamily="34" charset="-122"/>
              </a:rPr>
              <a:t>Java</a:t>
            </a:r>
            <a:r>
              <a:rPr lang="zh-CN" altLang="en-US" sz="2800" dirty="0">
                <a:ea typeface="宋体" pitchFamily="2" charset="-122"/>
                <a:cs typeface="Arial Unicode MS" pitchFamily="34" charset="-122"/>
              </a:rPr>
              <a:t>提供的网络类库，可以实现无</a:t>
            </a:r>
            <a:r>
              <a:rPr lang="zh-CN" altLang="en-US" sz="2800" dirty="0" smtClean="0">
                <a:ea typeface="宋体" pitchFamily="2" charset="-122"/>
                <a:cs typeface="Arial Unicode MS" pitchFamily="34" charset="-122"/>
              </a:rPr>
              <a:t>痛的</a:t>
            </a:r>
            <a:r>
              <a:rPr lang="zh-CN" altLang="en-US" sz="2800" dirty="0">
                <a:ea typeface="宋体" pitchFamily="2" charset="-122"/>
                <a:cs typeface="Arial Unicode MS" pitchFamily="34" charset="-122"/>
              </a:rPr>
              <a:t>网络连接</a:t>
            </a:r>
            <a:r>
              <a:rPr lang="zh-CN" altLang="en-US" sz="2800" dirty="0" smtClean="0">
                <a:ea typeface="宋体" pitchFamily="2" charset="-122"/>
                <a:cs typeface="Arial Unicode MS" pitchFamily="34" charset="-122"/>
              </a:rPr>
              <a:t>，联网</a:t>
            </a:r>
            <a:r>
              <a:rPr lang="zh-CN" altLang="en-US" sz="2800" dirty="0">
                <a:ea typeface="宋体" pitchFamily="2" charset="-122"/>
                <a:cs typeface="Arial Unicode MS" pitchFamily="34" charset="-122"/>
              </a:rPr>
              <a:t>的底层细节被隐藏</a:t>
            </a:r>
            <a:r>
              <a:rPr lang="zh-CN" altLang="en-US" sz="2800" dirty="0" smtClean="0">
                <a:ea typeface="宋体" pitchFamily="2" charset="-122"/>
                <a:cs typeface="Arial Unicode MS" pitchFamily="34" charset="-122"/>
              </a:rPr>
              <a:t>在 </a:t>
            </a:r>
            <a:r>
              <a:rPr lang="en-US" altLang="zh-CN" sz="2800" dirty="0" smtClean="0">
                <a:ea typeface="宋体" pitchFamily="2" charset="-122"/>
                <a:cs typeface="Arial Unicode MS" pitchFamily="34" charset="-122"/>
              </a:rPr>
              <a:t>Java </a:t>
            </a:r>
            <a:r>
              <a:rPr lang="zh-CN" altLang="en-US" sz="2800" dirty="0" smtClean="0">
                <a:ea typeface="宋体" pitchFamily="2" charset="-122"/>
                <a:cs typeface="Arial Unicode MS" pitchFamily="34" charset="-122"/>
              </a:rPr>
              <a:t>的</a:t>
            </a:r>
            <a:r>
              <a:rPr lang="zh-CN" altLang="en-US" sz="2800" dirty="0">
                <a:ea typeface="宋体" pitchFamily="2" charset="-122"/>
                <a:cs typeface="Arial Unicode MS" pitchFamily="34" charset="-122"/>
              </a:rPr>
              <a:t>本机安装系统里，</a:t>
            </a:r>
            <a:r>
              <a:rPr lang="zh-CN" altLang="en-US" sz="2800" dirty="0" smtClean="0">
                <a:ea typeface="宋体" pitchFamily="2" charset="-122"/>
                <a:cs typeface="Arial Unicode MS" pitchFamily="34" charset="-122"/>
              </a:rPr>
              <a:t>由 </a:t>
            </a:r>
            <a:r>
              <a:rPr lang="en-US" altLang="zh-CN" sz="2800" dirty="0" smtClean="0">
                <a:ea typeface="宋体" pitchFamily="2" charset="-122"/>
                <a:cs typeface="Arial Unicode MS" pitchFamily="34" charset="-122"/>
              </a:rPr>
              <a:t>JVM </a:t>
            </a:r>
            <a:r>
              <a:rPr lang="zh-CN" altLang="en-US" sz="2800" dirty="0" smtClean="0">
                <a:ea typeface="宋体" pitchFamily="2" charset="-122"/>
                <a:cs typeface="Arial Unicode MS" pitchFamily="34" charset="-122"/>
              </a:rPr>
              <a:t>进行</a:t>
            </a:r>
            <a:r>
              <a:rPr lang="zh-CN" altLang="en-US" sz="2800" dirty="0">
                <a:ea typeface="宋体" pitchFamily="2" charset="-122"/>
                <a:cs typeface="Arial Unicode MS" pitchFamily="34" charset="-122"/>
              </a:rPr>
              <a:t>控制。</a:t>
            </a:r>
            <a:r>
              <a:rPr lang="zh-CN" altLang="en-US" sz="2800" dirty="0" smtClean="0">
                <a:ea typeface="宋体" pitchFamily="2" charset="-122"/>
                <a:cs typeface="Arial Unicode MS" pitchFamily="34" charset="-122"/>
              </a:rPr>
              <a:t>并且 </a:t>
            </a:r>
            <a:r>
              <a:rPr lang="en-US" altLang="zh-CN" sz="2800" dirty="0" smtClean="0">
                <a:ea typeface="宋体" pitchFamily="2" charset="-122"/>
                <a:cs typeface="Arial Unicode MS" pitchFamily="34" charset="-122"/>
              </a:rPr>
              <a:t>Java </a:t>
            </a:r>
            <a:r>
              <a:rPr lang="zh-CN" altLang="en-US" sz="2800" dirty="0" smtClean="0">
                <a:ea typeface="宋体" pitchFamily="2" charset="-122"/>
                <a:cs typeface="Arial Unicode MS" pitchFamily="34" charset="-122"/>
              </a:rPr>
              <a:t>实现</a:t>
            </a:r>
            <a:r>
              <a:rPr lang="zh-CN" altLang="en-US" sz="2800" dirty="0">
                <a:ea typeface="宋体" pitchFamily="2" charset="-122"/>
                <a:cs typeface="Arial Unicode MS" pitchFamily="34" charset="-122"/>
              </a:rPr>
              <a:t>了一个跨平台的网络库，</a:t>
            </a:r>
            <a:r>
              <a:rPr lang="zh-CN" altLang="en-US" sz="2800" b="1" dirty="0">
                <a:solidFill>
                  <a:srgbClr val="0000FF"/>
                </a:solidFill>
                <a:ea typeface="宋体" pitchFamily="2" charset="-122"/>
                <a:cs typeface="Arial Unicode MS" pitchFamily="34" charset="-122"/>
              </a:rPr>
              <a:t>程序员面对的是一个统一的网络编程环境</a:t>
            </a:r>
            <a:r>
              <a:rPr lang="zh-CN" altLang="en-US" sz="2800" b="1" dirty="0" smtClean="0">
                <a:solidFill>
                  <a:srgbClr val="0000FF"/>
                </a:solidFill>
                <a:ea typeface="宋体" pitchFamily="2" charset="-122"/>
                <a:cs typeface="Arial Unicode MS" pitchFamily="34" charset="-122"/>
              </a:rPr>
              <a:t>。</a:t>
            </a:r>
            <a:endParaRPr lang="zh-CN" altLang="en-US" sz="2800" b="1" dirty="0">
              <a:solidFill>
                <a:srgbClr val="0000FF"/>
              </a:solidFill>
              <a:ea typeface="宋体" pitchFamily="2" charset="-122"/>
              <a:cs typeface="Arial Unicode MS" pitchFamily="34" charset="-122"/>
            </a:endParaRPr>
          </a:p>
        </p:txBody>
      </p:sp>
    </p:spTree>
    <p:custDataLst>
      <p:tags r:id="rId1"/>
    </p:custDataLst>
    <p:extLst>
      <p:ext uri="{BB962C8B-B14F-4D97-AF65-F5344CB8AC3E}">
        <p14:creationId xmlns:p14="http://schemas.microsoft.com/office/powerpoint/2010/main" xmlns="" val="3290927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3203848" y="764704"/>
            <a:ext cx="3682752" cy="710952"/>
          </a:xfrm>
        </p:spPr>
        <p:txBody>
          <a:bodyPr/>
          <a:lstStyle/>
          <a:p>
            <a:r>
              <a:rPr lang="zh-CN" altLang="en-US" b="1" dirty="0" smtClean="0">
                <a:latin typeface="宋体" pitchFamily="2" charset="-122"/>
                <a:ea typeface="宋体" pitchFamily="2" charset="-122"/>
                <a:cs typeface="Arial Unicode MS" pitchFamily="34" charset="-122"/>
              </a:rPr>
              <a:t>网络</a:t>
            </a:r>
            <a:r>
              <a:rPr lang="zh-CN" altLang="en-US" b="1" dirty="0">
                <a:latin typeface="宋体" pitchFamily="2" charset="-122"/>
                <a:ea typeface="宋体" pitchFamily="2" charset="-122"/>
                <a:cs typeface="Arial Unicode MS" pitchFamily="34" charset="-122"/>
              </a:rPr>
              <a:t>基础 </a:t>
            </a:r>
          </a:p>
        </p:txBody>
      </p:sp>
      <p:sp>
        <p:nvSpPr>
          <p:cNvPr id="1027" name="Rectangle 3"/>
          <p:cNvSpPr>
            <a:spLocks noGrp="1" noChangeArrowheads="1"/>
          </p:cNvSpPr>
          <p:nvPr>
            <p:ph type="body" idx="1"/>
          </p:nvPr>
        </p:nvSpPr>
        <p:spPr>
          <a:xfrm>
            <a:off x="251520" y="1124744"/>
            <a:ext cx="8712968" cy="5040560"/>
          </a:xfrm>
        </p:spPr>
        <p:txBody>
          <a:bodyPr>
            <a:normAutofit/>
          </a:bodyPr>
          <a:lstStyle/>
          <a:p>
            <a:pPr>
              <a:lnSpc>
                <a:spcPct val="110000"/>
              </a:lnSpc>
              <a:buFont typeface="Wingdings" pitchFamily="2" charset="2"/>
              <a:buChar char="l"/>
            </a:pPr>
            <a:r>
              <a:rPr lang="zh-CN" altLang="en-US" b="1" dirty="0" smtClean="0">
                <a:ea typeface="宋体" pitchFamily="2" charset="-122"/>
                <a:cs typeface="Arial Unicode MS" pitchFamily="34" charset="-122"/>
              </a:rPr>
              <a:t>计算机网络：</a:t>
            </a:r>
            <a:endParaRPr lang="en-US" altLang="zh-CN" b="1" dirty="0" smtClean="0">
              <a:ea typeface="宋体" pitchFamily="2" charset="-122"/>
              <a:cs typeface="Arial Unicode MS" pitchFamily="34" charset="-122"/>
            </a:endParaRPr>
          </a:p>
          <a:p>
            <a:pPr marL="0" indent="0">
              <a:lnSpc>
                <a:spcPct val="110000"/>
              </a:lnSpc>
              <a:buNone/>
            </a:pP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把分布在不同地理区域的计算机与专门的外部设备用通信线路互连成一个规模大、功能强的网络系统，从而使众多的计算机可以方便地互相传递信息、共享硬件、软件、数据信息等资源。</a:t>
            </a:r>
            <a:endParaRPr lang="en-US" altLang="zh-CN" sz="2400" dirty="0" smtClean="0">
              <a:ea typeface="宋体" pitchFamily="2" charset="-122"/>
              <a:cs typeface="Arial Unicode MS" pitchFamily="34" charset="-122"/>
            </a:endParaRPr>
          </a:p>
          <a:p>
            <a:pPr>
              <a:lnSpc>
                <a:spcPct val="110000"/>
              </a:lnSpc>
              <a:spcBef>
                <a:spcPts val="1200"/>
              </a:spcBef>
              <a:buFont typeface="Wingdings" pitchFamily="2" charset="2"/>
              <a:buChar char="l"/>
            </a:pPr>
            <a:r>
              <a:rPr lang="zh-CN" altLang="en-US" b="1" dirty="0" smtClean="0">
                <a:ea typeface="宋体" pitchFamily="2" charset="-122"/>
                <a:cs typeface="Arial Unicode MS" pitchFamily="34" charset="-122"/>
              </a:rPr>
              <a:t>网络</a:t>
            </a:r>
            <a:r>
              <a:rPr lang="zh-CN" altLang="en-US" b="1" dirty="0">
                <a:ea typeface="宋体" pitchFamily="2" charset="-122"/>
                <a:cs typeface="Arial Unicode MS" pitchFamily="34" charset="-122"/>
              </a:rPr>
              <a:t>编程的</a:t>
            </a:r>
            <a:r>
              <a:rPr lang="zh-CN" altLang="en-US" b="1" dirty="0" smtClean="0">
                <a:ea typeface="宋体" pitchFamily="2" charset="-122"/>
                <a:cs typeface="Arial Unicode MS" pitchFamily="34" charset="-122"/>
              </a:rPr>
              <a:t>目的：</a:t>
            </a:r>
            <a:endParaRPr lang="en-US" altLang="zh-CN" b="1" dirty="0" smtClean="0">
              <a:ea typeface="宋体" pitchFamily="2" charset="-122"/>
              <a:cs typeface="Arial Unicode MS" pitchFamily="34" charset="-122"/>
            </a:endParaRPr>
          </a:p>
          <a:p>
            <a:pPr marL="0" indent="0">
              <a:lnSpc>
                <a:spcPct val="110000"/>
              </a:lnSpc>
              <a:buNone/>
            </a:pPr>
            <a:r>
              <a:rPr lang="en-US" altLang="zh-CN" sz="2000" b="1" dirty="0">
                <a:solidFill>
                  <a:srgbClr val="0000FF"/>
                </a:solidFill>
                <a:ea typeface="宋体" pitchFamily="2" charset="-122"/>
                <a:cs typeface="Arial Unicode MS" pitchFamily="34" charset="-122"/>
              </a:rPr>
              <a:t> </a:t>
            </a:r>
            <a:r>
              <a:rPr lang="en-US" altLang="zh-CN" sz="2000" b="1" dirty="0" smtClean="0">
                <a:solidFill>
                  <a:srgbClr val="0000FF"/>
                </a:solidFill>
                <a:ea typeface="宋体" pitchFamily="2" charset="-122"/>
                <a:cs typeface="Arial Unicode MS" pitchFamily="34" charset="-122"/>
              </a:rPr>
              <a:t>    </a:t>
            </a:r>
            <a:r>
              <a:rPr lang="zh-CN" altLang="en-US" sz="2400" b="1" dirty="0" smtClean="0">
                <a:solidFill>
                  <a:srgbClr val="0000FF"/>
                </a:solidFill>
                <a:ea typeface="宋体" pitchFamily="2" charset="-122"/>
                <a:cs typeface="Arial Unicode MS" pitchFamily="34" charset="-122"/>
              </a:rPr>
              <a:t>直接</a:t>
            </a:r>
            <a:r>
              <a:rPr lang="zh-CN" altLang="en-US" sz="2400" b="1" dirty="0">
                <a:solidFill>
                  <a:srgbClr val="0000FF"/>
                </a:solidFill>
                <a:ea typeface="宋体" pitchFamily="2" charset="-122"/>
                <a:cs typeface="Arial Unicode MS" pitchFamily="34" charset="-122"/>
              </a:rPr>
              <a:t>或间接地通过网络协议与其它计算机进行通讯</a:t>
            </a:r>
            <a:r>
              <a:rPr lang="zh-CN" altLang="en-US" sz="2400" b="1" dirty="0" smtClean="0">
                <a:solidFill>
                  <a:srgbClr val="0000FF"/>
                </a:solidFill>
                <a:ea typeface="宋体" pitchFamily="2" charset="-122"/>
                <a:cs typeface="Arial Unicode MS" pitchFamily="34" charset="-122"/>
              </a:rPr>
              <a:t>。</a:t>
            </a:r>
            <a:endParaRPr lang="en-US" altLang="zh-CN" sz="2400" b="1" dirty="0" smtClean="0">
              <a:solidFill>
                <a:srgbClr val="0000FF"/>
              </a:solidFill>
              <a:ea typeface="宋体" pitchFamily="2" charset="-122"/>
              <a:cs typeface="Arial Unicode MS" pitchFamily="34" charset="-122"/>
            </a:endParaRPr>
          </a:p>
          <a:p>
            <a:pPr>
              <a:lnSpc>
                <a:spcPct val="110000"/>
              </a:lnSpc>
              <a:spcBef>
                <a:spcPts val="1200"/>
              </a:spcBef>
              <a:buFont typeface="Wingdings" pitchFamily="2" charset="2"/>
              <a:buChar char="l"/>
            </a:pPr>
            <a:r>
              <a:rPr lang="zh-CN" altLang="en-US" b="1" dirty="0" smtClean="0">
                <a:ea typeface="宋体" pitchFamily="2" charset="-122"/>
                <a:cs typeface="Arial Unicode MS" pitchFamily="34" charset="-122"/>
              </a:rPr>
              <a:t>网络</a:t>
            </a:r>
            <a:r>
              <a:rPr lang="zh-CN" altLang="en-US" b="1" dirty="0">
                <a:ea typeface="宋体" pitchFamily="2" charset="-122"/>
                <a:cs typeface="Arial Unicode MS" pitchFamily="34" charset="-122"/>
              </a:rPr>
              <a:t>编程中有两个主要的</a:t>
            </a:r>
            <a:r>
              <a:rPr lang="zh-CN" altLang="en-US" b="1" dirty="0" smtClean="0">
                <a:ea typeface="宋体" pitchFamily="2" charset="-122"/>
                <a:cs typeface="Arial Unicode MS" pitchFamily="34" charset="-122"/>
              </a:rPr>
              <a:t>问题：</a:t>
            </a:r>
            <a:endParaRPr lang="en-US" altLang="zh-CN" b="1" dirty="0">
              <a:ea typeface="宋体" pitchFamily="2" charset="-122"/>
              <a:cs typeface="Arial Unicode MS" pitchFamily="34" charset="-122"/>
            </a:endParaRPr>
          </a:p>
          <a:p>
            <a:pPr lvl="1">
              <a:lnSpc>
                <a:spcPct val="110000"/>
              </a:lnSpc>
              <a:buFont typeface="Wingdings" pitchFamily="2" charset="2"/>
              <a:buChar char="Ø"/>
            </a:pPr>
            <a:r>
              <a:rPr lang="zh-CN" altLang="en-US" b="1" dirty="0" smtClean="0">
                <a:solidFill>
                  <a:srgbClr val="0000FF"/>
                </a:solidFill>
                <a:ea typeface="宋体" pitchFamily="2" charset="-122"/>
                <a:cs typeface="Arial Unicode MS" pitchFamily="34" charset="-122"/>
              </a:rPr>
              <a:t>如何</a:t>
            </a:r>
            <a:r>
              <a:rPr lang="zh-CN" altLang="en-US" b="1" dirty="0">
                <a:solidFill>
                  <a:srgbClr val="0000FF"/>
                </a:solidFill>
                <a:ea typeface="宋体" pitchFamily="2" charset="-122"/>
                <a:cs typeface="Arial Unicode MS" pitchFamily="34" charset="-122"/>
              </a:rPr>
              <a:t>准确地定位网络上一台或多台</a:t>
            </a:r>
            <a:r>
              <a:rPr lang="zh-CN" altLang="en-US" b="1" dirty="0" smtClean="0">
                <a:solidFill>
                  <a:srgbClr val="0000FF"/>
                </a:solidFill>
                <a:ea typeface="宋体" pitchFamily="2" charset="-122"/>
                <a:cs typeface="Arial Unicode MS" pitchFamily="34" charset="-122"/>
              </a:rPr>
              <a:t>主机</a:t>
            </a:r>
            <a:endParaRPr lang="en-US" altLang="zh-CN" b="1" dirty="0">
              <a:solidFill>
                <a:srgbClr val="0000FF"/>
              </a:solidFill>
              <a:ea typeface="宋体" pitchFamily="2" charset="-122"/>
              <a:cs typeface="Arial Unicode MS" pitchFamily="34" charset="-122"/>
            </a:endParaRPr>
          </a:p>
          <a:p>
            <a:pPr lvl="1">
              <a:lnSpc>
                <a:spcPct val="110000"/>
              </a:lnSpc>
              <a:buFont typeface="Wingdings" pitchFamily="2" charset="2"/>
              <a:buChar char="Ø"/>
            </a:pPr>
            <a:r>
              <a:rPr lang="zh-CN" altLang="en-US" b="1" dirty="0" smtClean="0">
                <a:solidFill>
                  <a:srgbClr val="0000FF"/>
                </a:solidFill>
                <a:ea typeface="宋体" pitchFamily="2" charset="-122"/>
                <a:cs typeface="Arial Unicode MS" pitchFamily="34" charset="-122"/>
              </a:rPr>
              <a:t>找到</a:t>
            </a:r>
            <a:r>
              <a:rPr lang="zh-CN" altLang="en-US" b="1" dirty="0">
                <a:solidFill>
                  <a:srgbClr val="0000FF"/>
                </a:solidFill>
                <a:ea typeface="宋体" pitchFamily="2" charset="-122"/>
                <a:cs typeface="Arial Unicode MS" pitchFamily="34" charset="-122"/>
              </a:rPr>
              <a:t>主机后如何可靠高效地进行</a:t>
            </a:r>
            <a:r>
              <a:rPr lang="zh-CN" altLang="en-US" b="1">
                <a:solidFill>
                  <a:srgbClr val="0000FF"/>
                </a:solidFill>
                <a:ea typeface="宋体" pitchFamily="2" charset="-122"/>
                <a:cs typeface="Arial Unicode MS" pitchFamily="34" charset="-122"/>
              </a:rPr>
              <a:t>数据</a:t>
            </a:r>
            <a:r>
              <a:rPr lang="zh-CN" altLang="en-US" b="1" smtClean="0">
                <a:solidFill>
                  <a:srgbClr val="0000FF"/>
                </a:solidFill>
                <a:ea typeface="宋体" pitchFamily="2" charset="-122"/>
                <a:cs typeface="Arial Unicode MS" pitchFamily="34" charset="-122"/>
              </a:rPr>
              <a:t>传输</a:t>
            </a:r>
            <a:endParaRPr lang="zh-CN" altLang="en-US" sz="2800" b="1" dirty="0">
              <a:solidFill>
                <a:srgbClr val="0000FF"/>
              </a:solidFill>
              <a:ea typeface="宋体" pitchFamily="2" charset="-122"/>
              <a:cs typeface="Arial Unicode MS" pitchFamily="34" charset="-122"/>
            </a:endParaRPr>
          </a:p>
        </p:txBody>
      </p:sp>
    </p:spTree>
    <p:extLst>
      <p:ext uri="{BB962C8B-B14F-4D97-AF65-F5344CB8AC3E}">
        <p14:creationId xmlns:p14="http://schemas.microsoft.com/office/powerpoint/2010/main" xmlns="" val="3188119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hkstart\Desktop\2786001_214320925000_2.jpg"/>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8704" b="3132"/>
          <a:stretch/>
        </p:blipFill>
        <p:spPr bwMode="auto">
          <a:xfrm>
            <a:off x="2483768" y="908720"/>
            <a:ext cx="6408712" cy="5650173"/>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395536" y="5877272"/>
            <a:ext cx="1944216" cy="461665"/>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地球村</a:t>
            </a:r>
          </a:p>
        </p:txBody>
      </p:sp>
    </p:spTree>
    <p:extLst>
      <p:ext uri="{BB962C8B-B14F-4D97-AF65-F5344CB8AC3E}">
        <p14:creationId xmlns:p14="http://schemas.microsoft.com/office/powerpoint/2010/main" xmlns="" val="344809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15-2 </a:t>
            </a:r>
            <a:r>
              <a:rPr lang="zh-CN" altLang="en-US" sz="4800" smtClean="0">
                <a:solidFill>
                  <a:schemeClr val="bg1"/>
                </a:solidFill>
                <a:ea typeface="隶书" panose="02010509060101010101" pitchFamily="49" charset="-122"/>
              </a:rPr>
              <a:t>网络通信要素</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xmlns="" val="4015277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916832"/>
            <a:ext cx="8496944" cy="3259354"/>
          </a:xfrm>
          <a:prstGeom prst="rect">
            <a:avLst/>
          </a:prstGeom>
          <a:noFill/>
        </p:spPr>
        <p:txBody>
          <a:bodyPr wrap="square" rtlCol="0">
            <a:spAutoFit/>
          </a:bodyPr>
          <a:lstStyle/>
          <a:p>
            <a:pPr>
              <a:lnSpc>
                <a:spcPct val="110000"/>
              </a:lnSpc>
              <a:buFont typeface="Wingdings" pitchFamily="2" charset="2"/>
              <a:buChar char="l"/>
            </a:pPr>
            <a:r>
              <a:rPr lang="zh-CN" altLang="en-US" sz="2800" b="1" dirty="0">
                <a:ea typeface="宋体" pitchFamily="2" charset="-122"/>
                <a:cs typeface="Arial Unicode MS" pitchFamily="34" charset="-122"/>
              </a:rPr>
              <a:t>如何实现网络中的主机互相通信：</a:t>
            </a:r>
            <a:endParaRPr lang="en-US" altLang="zh-CN" sz="2800" b="1" dirty="0">
              <a:ea typeface="宋体" pitchFamily="2" charset="-122"/>
              <a:cs typeface="Arial Unicode MS" pitchFamily="34" charset="-122"/>
            </a:endParaRPr>
          </a:p>
          <a:p>
            <a:pPr lvl="1">
              <a:lnSpc>
                <a:spcPct val="110000"/>
              </a:lnSpc>
              <a:spcBef>
                <a:spcPts val="1800"/>
              </a:spcBef>
              <a:buFont typeface="Wingdings" pitchFamily="2" charset="2"/>
              <a:buChar char="Ø"/>
            </a:pPr>
            <a:r>
              <a:rPr lang="zh-CN" altLang="en-US" sz="2400" b="1" dirty="0">
                <a:solidFill>
                  <a:srgbClr val="FF0000"/>
                </a:solidFill>
                <a:ea typeface="宋体" pitchFamily="2" charset="-122"/>
                <a:cs typeface="Arial Unicode MS" pitchFamily="34" charset="-122"/>
              </a:rPr>
              <a:t>通信双方地址</a:t>
            </a:r>
            <a:r>
              <a:rPr lang="zh-CN" altLang="en-US" sz="2400" dirty="0">
                <a:ea typeface="宋体" pitchFamily="2" charset="-122"/>
                <a:cs typeface="Arial Unicode MS" pitchFamily="34" charset="-122"/>
              </a:rPr>
              <a:t> </a:t>
            </a:r>
            <a:endParaRPr lang="en-US" altLang="zh-CN" sz="2400" dirty="0">
              <a:ea typeface="宋体" pitchFamily="2" charset="-122"/>
              <a:cs typeface="Arial Unicode MS" pitchFamily="34" charset="-122"/>
            </a:endParaRPr>
          </a:p>
          <a:p>
            <a:pPr lvl="1">
              <a:lnSpc>
                <a:spcPct val="110000"/>
              </a:lnSpc>
              <a:spcBef>
                <a:spcPts val="1200"/>
              </a:spcBef>
              <a:buFont typeface="Wingdings" pitchFamily="2" charset="2"/>
              <a:buChar char="Ø"/>
            </a:pPr>
            <a:r>
              <a:rPr lang="zh-CN" altLang="en-US" sz="2400" b="1" dirty="0">
                <a:solidFill>
                  <a:srgbClr val="FF0000"/>
                </a:solidFill>
                <a:ea typeface="宋体" pitchFamily="2" charset="-122"/>
                <a:cs typeface="Arial Unicode MS" pitchFamily="34" charset="-122"/>
              </a:rPr>
              <a:t>一定的</a:t>
            </a:r>
            <a:r>
              <a:rPr lang="zh-CN" altLang="en-US" sz="2400" b="1" dirty="0" smtClean="0">
                <a:solidFill>
                  <a:srgbClr val="FF0000"/>
                </a:solidFill>
                <a:ea typeface="宋体" pitchFamily="2" charset="-122"/>
                <a:cs typeface="Arial Unicode MS" pitchFamily="34" charset="-122"/>
              </a:rPr>
              <a:t>规则</a:t>
            </a:r>
            <a:r>
              <a:rPr lang="zh-CN" altLang="en-US" sz="2400" dirty="0" smtClean="0">
                <a:ea typeface="宋体" pitchFamily="2" charset="-122"/>
                <a:cs typeface="Arial Unicode MS" pitchFamily="34" charset="-122"/>
              </a:rPr>
              <a:t>（有</a:t>
            </a:r>
            <a:r>
              <a:rPr lang="zh-CN" altLang="en-US" sz="2400" dirty="0">
                <a:ea typeface="宋体" pitchFamily="2" charset="-122"/>
                <a:cs typeface="Arial Unicode MS" pitchFamily="34" charset="-122"/>
              </a:rPr>
              <a:t>两套参考</a:t>
            </a:r>
            <a:r>
              <a:rPr lang="zh-CN" altLang="en-US" sz="2400" dirty="0" smtClean="0">
                <a:ea typeface="宋体" pitchFamily="2" charset="-122"/>
                <a:cs typeface="Arial Unicode MS" pitchFamily="34" charset="-122"/>
              </a:rPr>
              <a:t>模型）</a:t>
            </a:r>
            <a:endParaRPr lang="en-US" altLang="zh-CN" sz="2400" dirty="0">
              <a:ea typeface="宋体" pitchFamily="2" charset="-122"/>
              <a:cs typeface="Arial Unicode MS" pitchFamily="34" charset="-122"/>
            </a:endParaRPr>
          </a:p>
          <a:p>
            <a:pPr marL="1257300" lvl="2" indent="-342900">
              <a:lnSpc>
                <a:spcPct val="110000"/>
              </a:lnSpc>
              <a:buFont typeface="Wingdings" pitchFamily="2" charset="2"/>
              <a:buChar char="ü"/>
            </a:pPr>
            <a:r>
              <a:rPr lang="en-US" altLang="zh-CN" sz="2400" dirty="0">
                <a:solidFill>
                  <a:srgbClr val="0000FF"/>
                </a:solidFill>
                <a:ea typeface="宋体" pitchFamily="2" charset="-122"/>
                <a:cs typeface="Arial Unicode MS" pitchFamily="34" charset="-122"/>
              </a:rPr>
              <a:t>OSI</a:t>
            </a:r>
            <a:r>
              <a:rPr lang="zh-CN" altLang="en-US" sz="2400" dirty="0">
                <a:solidFill>
                  <a:srgbClr val="0000FF"/>
                </a:solidFill>
                <a:ea typeface="宋体" pitchFamily="2" charset="-122"/>
                <a:cs typeface="Arial Unicode MS" pitchFamily="34" charset="-122"/>
              </a:rPr>
              <a:t>参考模型</a:t>
            </a:r>
            <a:r>
              <a:rPr lang="zh-CN" altLang="en-US" sz="2400" dirty="0">
                <a:ea typeface="宋体" pitchFamily="2" charset="-122"/>
                <a:cs typeface="Arial Unicode MS" pitchFamily="34" charset="-122"/>
              </a:rPr>
              <a:t>：模型过于理想化，未能在因特网上进行广泛推广</a:t>
            </a:r>
            <a:endParaRPr lang="en-US" altLang="zh-CN" sz="2400" dirty="0">
              <a:ea typeface="宋体" pitchFamily="2" charset="-122"/>
              <a:cs typeface="Arial Unicode MS" pitchFamily="34" charset="-122"/>
            </a:endParaRPr>
          </a:p>
          <a:p>
            <a:pPr marL="1257300" lvl="2" indent="-342900">
              <a:lnSpc>
                <a:spcPct val="110000"/>
              </a:lnSpc>
              <a:buFont typeface="Wingdings" pitchFamily="2" charset="2"/>
              <a:buChar char="ü"/>
            </a:pPr>
            <a:r>
              <a:rPr lang="en-US" altLang="zh-CN" sz="2400" dirty="0">
                <a:solidFill>
                  <a:srgbClr val="0000FF"/>
                </a:solidFill>
                <a:ea typeface="宋体" pitchFamily="2" charset="-122"/>
                <a:cs typeface="Arial Unicode MS" pitchFamily="34" charset="-122"/>
              </a:rPr>
              <a:t>TCP/IP</a:t>
            </a:r>
            <a:r>
              <a:rPr lang="zh-CN" altLang="en-US" sz="2400" dirty="0">
                <a:solidFill>
                  <a:srgbClr val="0000FF"/>
                </a:solidFill>
                <a:ea typeface="宋体" pitchFamily="2" charset="-122"/>
                <a:cs typeface="Arial Unicode MS" pitchFamily="34" charset="-122"/>
              </a:rPr>
              <a:t>参考模型</a:t>
            </a:r>
            <a:r>
              <a:rPr lang="en-US" altLang="zh-CN" sz="2400" dirty="0">
                <a:solidFill>
                  <a:srgbClr val="0000FF"/>
                </a:solidFill>
                <a:ea typeface="宋体" pitchFamily="2" charset="-122"/>
                <a:cs typeface="Arial Unicode MS" pitchFamily="34" charset="-122"/>
              </a:rPr>
              <a:t>(</a:t>
            </a:r>
            <a:r>
              <a:rPr lang="zh-CN" altLang="en-US" sz="2400" dirty="0">
                <a:solidFill>
                  <a:srgbClr val="0000FF"/>
                </a:solidFill>
                <a:ea typeface="宋体" pitchFamily="2" charset="-122"/>
                <a:cs typeface="Arial Unicode MS" pitchFamily="34" charset="-122"/>
              </a:rPr>
              <a:t>或</a:t>
            </a:r>
            <a:r>
              <a:rPr lang="en-US" altLang="zh-CN" sz="2400" dirty="0">
                <a:solidFill>
                  <a:srgbClr val="0000FF"/>
                </a:solidFill>
                <a:ea typeface="宋体" pitchFamily="2" charset="-122"/>
                <a:cs typeface="Arial Unicode MS" pitchFamily="34" charset="-122"/>
              </a:rPr>
              <a:t>TCP/IP</a:t>
            </a:r>
            <a:r>
              <a:rPr lang="zh-CN" altLang="en-US" sz="2400" dirty="0">
                <a:solidFill>
                  <a:srgbClr val="0000FF"/>
                </a:solidFill>
                <a:ea typeface="宋体" pitchFamily="2" charset="-122"/>
                <a:cs typeface="Arial Unicode MS" pitchFamily="34" charset="-122"/>
              </a:rPr>
              <a:t>协议</a:t>
            </a:r>
            <a:r>
              <a:rPr lang="en-US" altLang="zh-CN" sz="2400" dirty="0">
                <a:solidFill>
                  <a:srgbClr val="0000FF"/>
                </a:solidFill>
                <a:ea typeface="宋体" pitchFamily="2" charset="-122"/>
                <a:cs typeface="Arial Unicode MS" pitchFamily="34" charset="-122"/>
              </a:rPr>
              <a:t>)</a:t>
            </a:r>
            <a:r>
              <a:rPr lang="zh-CN" altLang="en-US" sz="2400" dirty="0">
                <a:ea typeface="宋体" pitchFamily="2" charset="-122"/>
                <a:cs typeface="Arial Unicode MS" pitchFamily="34" charset="-122"/>
              </a:rPr>
              <a:t>：事实上的国际标准。</a:t>
            </a:r>
          </a:p>
          <a:p>
            <a:endParaRPr lang="zh-CN" altLang="en-US" dirty="0"/>
          </a:p>
        </p:txBody>
      </p:sp>
      <p:sp>
        <p:nvSpPr>
          <p:cNvPr id="5" name="Rectangle 2"/>
          <p:cNvSpPr>
            <a:spLocks noGrp="1" noChangeArrowheads="1"/>
          </p:cNvSpPr>
          <p:nvPr>
            <p:ph type="title"/>
          </p:nvPr>
        </p:nvSpPr>
        <p:spPr>
          <a:xfrm>
            <a:off x="2987824" y="836712"/>
            <a:ext cx="3682752" cy="710952"/>
          </a:xfrm>
        </p:spPr>
        <p:txBody>
          <a:bodyPr/>
          <a:lstStyle/>
          <a:p>
            <a:r>
              <a:rPr lang="zh-CN" altLang="en-US" b="1" smtClean="0">
                <a:latin typeface="宋体" pitchFamily="2" charset="-122"/>
                <a:ea typeface="宋体" pitchFamily="2" charset="-122"/>
                <a:cs typeface="Arial Unicode MS" pitchFamily="34" charset="-122"/>
              </a:rPr>
              <a:t>网络通信要素 </a:t>
            </a:r>
            <a:endParaRPr lang="zh-CN" altLang="en-US" b="1" dirty="0">
              <a:latin typeface="宋体" pitchFamily="2" charset="-122"/>
              <a:ea typeface="宋体" pitchFamily="2" charset="-122"/>
              <a:cs typeface="Arial Unicode MS" pitchFamily="34" charset="-122"/>
            </a:endParaRPr>
          </a:p>
        </p:txBody>
      </p:sp>
    </p:spTree>
    <p:extLst>
      <p:ext uri="{BB962C8B-B14F-4D97-AF65-F5344CB8AC3E}">
        <p14:creationId xmlns:p14="http://schemas.microsoft.com/office/powerpoint/2010/main" xmlns="" val="2435055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7.2"/>
</p:tagLst>
</file>

<file path=ppt/theme/theme1.xml><?xml version="1.0" encoding="utf-8"?>
<a:theme xmlns:a="http://schemas.openxmlformats.org/drawingml/2006/main" name="PPT模板">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40000"/>
            <a:lumOff val="6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5457</TotalTime>
  <Words>3484</Words>
  <Application>Microsoft Office PowerPoint</Application>
  <PresentationFormat>全屏显示(4:3)</PresentationFormat>
  <Paragraphs>344</Paragraphs>
  <Slides>47</Slides>
  <Notes>1</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PPT模板</vt:lpstr>
      <vt:lpstr>第15章 网络编程</vt:lpstr>
      <vt:lpstr>幻灯片 2</vt:lpstr>
      <vt:lpstr>幻灯片 3</vt:lpstr>
      <vt:lpstr>幻灯片 4</vt:lpstr>
      <vt:lpstr>网络编程概述</vt:lpstr>
      <vt:lpstr>网络基础 </vt:lpstr>
      <vt:lpstr>幻灯片 7</vt:lpstr>
      <vt:lpstr>幻灯片 8</vt:lpstr>
      <vt:lpstr>网络通信要素 </vt:lpstr>
      <vt:lpstr>网络通信协议</vt:lpstr>
      <vt:lpstr>幻灯片 11</vt:lpstr>
      <vt:lpstr>幻灯片 12</vt:lpstr>
      <vt:lpstr>通讯要素1：IP 和 端口号</vt:lpstr>
      <vt:lpstr>幻灯片 14</vt:lpstr>
      <vt:lpstr>InetAddress类 </vt:lpstr>
      <vt:lpstr>幻灯片 16</vt:lpstr>
      <vt:lpstr>InetAdress类</vt:lpstr>
      <vt:lpstr>幻灯片 18</vt:lpstr>
      <vt:lpstr>幻灯片 19</vt:lpstr>
      <vt:lpstr>通讯要素2：网络通信协议</vt:lpstr>
      <vt:lpstr>TCP/IP协议簇 </vt:lpstr>
      <vt:lpstr>TCP 和 UDP</vt:lpstr>
      <vt:lpstr>幻灯片 23</vt:lpstr>
      <vt:lpstr>幻灯片 24</vt:lpstr>
      <vt:lpstr>Socket类的常用方法</vt:lpstr>
      <vt:lpstr>ServerSocket类的常用方法</vt:lpstr>
      <vt:lpstr>基于Socket的TCP编程</vt:lpstr>
      <vt:lpstr>客户端创建Socket对象</vt:lpstr>
      <vt:lpstr>基于Socket的TCP编程</vt:lpstr>
      <vt:lpstr>服务器建立 ServerSocket 对象</vt:lpstr>
      <vt:lpstr>例 题</vt:lpstr>
      <vt:lpstr>练  习</vt:lpstr>
      <vt:lpstr>客户端—服务端</vt:lpstr>
      <vt:lpstr>幻灯片 34</vt:lpstr>
      <vt:lpstr>UDP网络通信</vt:lpstr>
      <vt:lpstr>UDP网络通信</vt:lpstr>
      <vt:lpstr>幻灯片 37</vt:lpstr>
      <vt:lpstr>幻灯片 38</vt:lpstr>
      <vt:lpstr>幻灯片 39</vt:lpstr>
      <vt:lpstr>URL编程</vt:lpstr>
      <vt:lpstr>URL编程</vt:lpstr>
      <vt:lpstr>URL编程</vt:lpstr>
      <vt:lpstr>URL编程</vt:lpstr>
      <vt:lpstr> 针对HTTP协议的URLConnection类</vt:lpstr>
      <vt:lpstr>URLConnection类</vt:lpstr>
      <vt:lpstr>小   结 </vt:lpstr>
      <vt:lpstr>幻灯片 47</vt:lpstr>
    </vt:vector>
  </TitlesOfParts>
  <Company>WwW.YlmF.CoM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liyuting</cp:lastModifiedBy>
  <cp:revision>551</cp:revision>
  <dcterms:created xsi:type="dcterms:W3CDTF">2012-08-05T14:09:30Z</dcterms:created>
  <dcterms:modified xsi:type="dcterms:W3CDTF">2017-10-18T01:47:02Z</dcterms:modified>
</cp:coreProperties>
</file>