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8" r:id="rId2"/>
    <p:sldId id="509" r:id="rId3"/>
    <p:sldId id="339" r:id="rId4"/>
    <p:sldId id="513" r:id="rId5"/>
    <p:sldId id="438" r:id="rId6"/>
    <p:sldId id="504" r:id="rId7"/>
    <p:sldId id="342" r:id="rId8"/>
    <p:sldId id="352" r:id="rId9"/>
    <p:sldId id="439" r:id="rId10"/>
    <p:sldId id="440" r:id="rId11"/>
    <p:sldId id="441" r:id="rId12"/>
    <p:sldId id="443" r:id="rId13"/>
    <p:sldId id="444" r:id="rId14"/>
    <p:sldId id="445" r:id="rId15"/>
    <p:sldId id="514" r:id="rId16"/>
    <p:sldId id="446" r:id="rId17"/>
    <p:sldId id="447" r:id="rId18"/>
    <p:sldId id="511" r:id="rId19"/>
    <p:sldId id="449" r:id="rId20"/>
    <p:sldId id="510" r:id="rId21"/>
    <p:sldId id="450" r:id="rId22"/>
    <p:sldId id="451" r:id="rId23"/>
    <p:sldId id="452" r:id="rId24"/>
    <p:sldId id="453" r:id="rId25"/>
    <p:sldId id="454" r:id="rId26"/>
    <p:sldId id="456" r:id="rId27"/>
    <p:sldId id="458" r:id="rId28"/>
    <p:sldId id="459" r:id="rId29"/>
    <p:sldId id="460" r:id="rId30"/>
    <p:sldId id="461" r:id="rId31"/>
    <p:sldId id="462" r:id="rId32"/>
    <p:sldId id="512" r:id="rId33"/>
    <p:sldId id="518" r:id="rId34"/>
    <p:sldId id="522" r:id="rId35"/>
    <p:sldId id="464" r:id="rId36"/>
    <p:sldId id="519" r:id="rId37"/>
    <p:sldId id="466" r:id="rId38"/>
    <p:sldId id="467" r:id="rId39"/>
    <p:sldId id="468" r:id="rId40"/>
    <p:sldId id="469" r:id="rId41"/>
    <p:sldId id="470" r:id="rId42"/>
    <p:sldId id="471" r:id="rId43"/>
    <p:sldId id="520" r:id="rId44"/>
    <p:sldId id="521" r:id="rId45"/>
    <p:sldId id="472" r:id="rId46"/>
    <p:sldId id="473" r:id="rId47"/>
    <p:sldId id="474" r:id="rId48"/>
    <p:sldId id="475" r:id="rId49"/>
    <p:sldId id="507" r:id="rId50"/>
    <p:sldId id="448" r:id="rId51"/>
    <p:sldId id="442" r:id="rId52"/>
    <p:sldId id="476" r:id="rId53"/>
    <p:sldId id="515" r:id="rId54"/>
    <p:sldId id="516" r:id="rId55"/>
    <p:sldId id="517" r:id="rId56"/>
    <p:sldId id="257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2" autoAdjust="0"/>
    <p:restoredTop sz="94322" autoAdjust="0"/>
  </p:normalViewPr>
  <p:slideViewPr>
    <p:cSldViewPr>
      <p:cViewPr>
        <p:scale>
          <a:sx n="70" d="100"/>
          <a:sy n="70" d="100"/>
        </p:scale>
        <p:origin x="48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40218-9D36-48A1-A4CD-B02A7552C12F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989D1-6572-45B6-B00A-7B6845E5BD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939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313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allMatch</a:t>
            </a:r>
            <a:r>
              <a:rPr lang="en-US" altLang="zh-CN" dirty="0" smtClean="0"/>
              <a:t>(Predicate p)——</a:t>
            </a:r>
            <a:r>
              <a:rPr lang="zh-CN" altLang="en-US" dirty="0" smtClean="0"/>
              <a:t>检查是否匹配所有元素</a:t>
            </a:r>
          </a:p>
          <a:p>
            <a:r>
              <a:rPr lang="en-US" altLang="zh-CN" dirty="0" err="1" smtClean="0"/>
              <a:t>anyMatch</a:t>
            </a:r>
            <a:r>
              <a:rPr lang="en-US" altLang="zh-CN" dirty="0" smtClean="0"/>
              <a:t>(Predicate p)——</a:t>
            </a:r>
            <a:r>
              <a:rPr lang="zh-CN" altLang="en-US" dirty="0" smtClean="0"/>
              <a:t>检查是否至少匹配一个元素</a:t>
            </a:r>
          </a:p>
          <a:p>
            <a:r>
              <a:rPr lang="en-US" altLang="zh-CN" dirty="0" err="1" smtClean="0"/>
              <a:t>noneMatch</a:t>
            </a:r>
            <a:r>
              <a:rPr lang="en-US" altLang="zh-CN" dirty="0" smtClean="0"/>
              <a:t>(Predicate p)——</a:t>
            </a:r>
            <a:r>
              <a:rPr lang="zh-CN" altLang="en-US" dirty="0" smtClean="0"/>
              <a:t>检查是否没有匹配的元素</a:t>
            </a:r>
          </a:p>
          <a:p>
            <a:r>
              <a:rPr lang="en-US" altLang="zh-CN" dirty="0" err="1" smtClean="0"/>
              <a:t>findFirst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返回第一个元素</a:t>
            </a:r>
          </a:p>
          <a:p>
            <a:r>
              <a:rPr lang="en-US" altLang="zh-CN" dirty="0" err="1" smtClean="0"/>
              <a:t>findAny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返回当前流中的任意元素</a:t>
            </a:r>
          </a:p>
          <a:p>
            <a:r>
              <a:rPr lang="en-US" altLang="zh-CN" dirty="0" smtClean="0"/>
              <a:t>count——</a:t>
            </a:r>
            <a:r>
              <a:rPr lang="zh-CN" altLang="en-US" dirty="0" smtClean="0"/>
              <a:t>返回流中元素的总个数</a:t>
            </a:r>
          </a:p>
          <a:p>
            <a:r>
              <a:rPr lang="en-US" altLang="zh-CN" dirty="0" smtClean="0"/>
              <a:t>max(Comparator c)——</a:t>
            </a:r>
            <a:r>
              <a:rPr lang="zh-CN" altLang="en-US" dirty="0" smtClean="0"/>
              <a:t>返回流中最大值</a:t>
            </a:r>
            <a:endParaRPr lang="en-US" altLang="zh-CN" dirty="0" smtClean="0"/>
          </a:p>
          <a:p>
            <a:r>
              <a:rPr lang="zh-CN" altLang="en-US" dirty="0" smtClean="0"/>
              <a:t>练习：返回最高的工资：</a:t>
            </a:r>
          </a:p>
          <a:p>
            <a:r>
              <a:rPr lang="en-US" altLang="zh-CN" dirty="0" smtClean="0"/>
              <a:t>min(Comparator c)——</a:t>
            </a:r>
            <a:r>
              <a:rPr lang="zh-CN" altLang="en-US" dirty="0" smtClean="0"/>
              <a:t>返回流中最小值</a:t>
            </a:r>
            <a:endParaRPr lang="en-US" altLang="zh-CN" dirty="0" smtClean="0"/>
          </a:p>
          <a:p>
            <a:r>
              <a:rPr lang="zh-CN" altLang="en-US" dirty="0" smtClean="0"/>
              <a:t>练习：返回最低工资的员工</a:t>
            </a:r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(Consumer c)——</a:t>
            </a:r>
            <a:r>
              <a:rPr lang="zh-CN" altLang="en-US" dirty="0" smtClean="0"/>
              <a:t>内部迭代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669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491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reduce(T identity, </a:t>
            </a:r>
            <a:r>
              <a:rPr lang="en-US" altLang="zh-CN" dirty="0" err="1" smtClean="0"/>
              <a:t>BinaryOperator</a:t>
            </a:r>
            <a:r>
              <a:rPr lang="en-US" altLang="zh-CN" dirty="0" smtClean="0"/>
              <a:t>)——</a:t>
            </a:r>
            <a:r>
              <a:rPr lang="zh-CN" altLang="en-US" dirty="0" smtClean="0"/>
              <a:t>可以将流中元素反复结合起来，得到一个值。返回 </a:t>
            </a:r>
            <a:r>
              <a:rPr lang="en-US" altLang="zh-CN" dirty="0" smtClean="0"/>
              <a:t>T  </a:t>
            </a:r>
          </a:p>
          <a:p>
            <a:r>
              <a:rPr lang="en-US" altLang="zh-CN" dirty="0" smtClean="0"/>
              <a:t>reduce(</a:t>
            </a:r>
            <a:r>
              <a:rPr lang="en-US" altLang="zh-CN" dirty="0" err="1" smtClean="0"/>
              <a:t>BinaryOperator</a:t>
            </a:r>
            <a:r>
              <a:rPr lang="en-US" altLang="zh-CN" dirty="0" smtClean="0"/>
              <a:t>) ——</a:t>
            </a:r>
            <a:r>
              <a:rPr lang="zh-CN" altLang="en-US" dirty="0" smtClean="0"/>
              <a:t>可以将流中元素反复结合起来，得到一个值。返回 </a:t>
            </a:r>
            <a:r>
              <a:rPr lang="en-US" altLang="zh-CN" dirty="0" smtClean="0"/>
              <a:t>Optional&lt;T&gt;</a:t>
            </a:r>
          </a:p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：计算公司所有员工工资的总和</a:t>
            </a:r>
            <a:endParaRPr lang="en-US" altLang="zh-CN" dirty="0" smtClean="0"/>
          </a:p>
          <a:p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：员工姓名中包含“马”的员工个数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835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collect(Collector c)——</a:t>
            </a:r>
            <a:r>
              <a:rPr lang="zh-CN" altLang="en-US" smtClean="0"/>
              <a:t>将流转换为其他形式。接收一个 </a:t>
            </a:r>
            <a:r>
              <a:rPr lang="en-US" altLang="zh-CN" smtClean="0"/>
              <a:t>Collector</a:t>
            </a:r>
            <a:r>
              <a:rPr lang="zh-CN" altLang="en-US" smtClean="0"/>
              <a:t>接口的实现，用于给</a:t>
            </a:r>
            <a:r>
              <a:rPr lang="en-US" altLang="zh-CN" smtClean="0"/>
              <a:t>Stream</a:t>
            </a:r>
            <a:r>
              <a:rPr lang="zh-CN" altLang="en-US" smtClean="0"/>
              <a:t>中元素做汇总的方法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445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Optional&lt;Employee&gt; op = Optional.of(new Employee(101, "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张三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18, 9999.99));</a:t>
            </a:r>
            <a:endParaRPr lang="zh-CN" altLang="en-US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Optional&lt;String&gt; op2 = op.map(Employee::getName);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System.out.println(op2.get());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Optional&lt;String&gt; op3 = op.flatMap((e) -&gt; Optional.of(e.getName()));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System.out.println(op3.get());</a:t>
            </a:r>
            <a:endParaRPr lang="zh-CN" altLang="en-US" b="0" i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12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1.Nashorn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，发音“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nass-horn”,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是德国二战时一个坦克的命名，同时也是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java8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新一代的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javascript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引擎。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2.javascript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运行在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已经不是新鲜事了，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Rhino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早在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jdk6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的时候已经存在，但现在为何要替代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Rhino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，官方的解释是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Rhino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相比其他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javascript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引擎（比如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google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V8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）实在太慢了，要改造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Rhino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还不如重写。所以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Nashorn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的性能也是其一个亮点。</a:t>
            </a:r>
            <a:endParaRPr lang="zh-CN" altLang="en-US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66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814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虽然这里的类型推断，虽然省了，但是类型检查在编译的时候，仍然是有的。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123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是一门多范式的编程语言，一种类似</a:t>
            </a:r>
            <a:r>
              <a:rPr lang="en-US" altLang="zh-CN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的编程语言，设计初衷是实现可伸缩的语言、并集成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面向对象编程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函数式编程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的各种特性。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172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语法糖（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Syntactic sugar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），也译为糖衣语法，是由英国计算机科学家彼得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约翰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兰达（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Peter J. Landin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）发明的一个术语，指计算机语言中添加的某种语法，这种语法对语言的功能并没有影响，但是更方便程序员使用。通常来说使用语法糖能够增加程序的可读性，从而减少程序代码出错的机会。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224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filter(Predicate p)——</a:t>
            </a:r>
            <a:r>
              <a:rPr lang="zh-CN" altLang="en-US" dirty="0" smtClean="0"/>
              <a:t>接收 </a:t>
            </a:r>
            <a:r>
              <a:rPr lang="en-US" altLang="zh-CN" dirty="0" smtClean="0"/>
              <a:t>Lambda </a:t>
            </a:r>
            <a:r>
              <a:rPr lang="zh-CN" altLang="en-US" dirty="0" smtClean="0"/>
              <a:t>， 从流中排除某些元素。</a:t>
            </a:r>
          </a:p>
          <a:p>
            <a:r>
              <a:rPr lang="en-US" altLang="zh-CN" dirty="0" smtClean="0"/>
              <a:t>limit(n)——</a:t>
            </a:r>
            <a:r>
              <a:rPr lang="zh-CN" altLang="en-US" dirty="0" smtClean="0"/>
              <a:t>截断流，使其元素不超过给定数量。</a:t>
            </a:r>
          </a:p>
          <a:p>
            <a:r>
              <a:rPr lang="en-US" altLang="zh-CN" dirty="0" smtClean="0"/>
              <a:t>skip(n) —— </a:t>
            </a:r>
            <a:r>
              <a:rPr lang="zh-CN" altLang="en-US" dirty="0" smtClean="0"/>
              <a:t>跳过元素，返回一个扔掉了前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个元素的流。若流中元素不足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个，则返回一个空流。与 </a:t>
            </a:r>
            <a:r>
              <a:rPr lang="en-US" altLang="zh-CN" dirty="0" smtClean="0"/>
              <a:t>limit(n) </a:t>
            </a:r>
            <a:r>
              <a:rPr lang="zh-CN" altLang="en-US" dirty="0" smtClean="0"/>
              <a:t>互补</a:t>
            </a:r>
          </a:p>
          <a:p>
            <a:r>
              <a:rPr lang="en-US" altLang="zh-CN" dirty="0" smtClean="0"/>
              <a:t>distinct()——</a:t>
            </a:r>
            <a:r>
              <a:rPr lang="zh-CN" altLang="en-US" dirty="0" smtClean="0"/>
              <a:t>筛选，通过流所生成元素的 </a:t>
            </a:r>
            <a:r>
              <a:rPr lang="en-US" altLang="zh-CN" dirty="0" err="1" smtClean="0"/>
              <a:t>hashCode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equals() </a:t>
            </a:r>
            <a:r>
              <a:rPr lang="zh-CN" altLang="en-US" dirty="0" smtClean="0"/>
              <a:t>去除重复元素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836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map(Function f)——</a:t>
            </a:r>
            <a:r>
              <a:rPr lang="zh-CN" altLang="en-US" smtClean="0"/>
              <a:t>接收一个函数作为参数，将元素转换成其他形式或提取信息，该函数会被应用到每个元素上，并将其映射成一个新的元素。</a:t>
            </a:r>
            <a:endParaRPr lang="en-US" altLang="zh-CN" smtClean="0"/>
          </a:p>
          <a:p>
            <a:r>
              <a:rPr lang="zh-CN" altLang="en-US" smtClean="0"/>
              <a:t>练习：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获取员工姓名长度大于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的员工的姓名。</a:t>
            </a:r>
            <a:endParaRPr lang="zh-CN" altLang="en-US" smtClean="0"/>
          </a:p>
          <a:p>
            <a:r>
              <a:rPr lang="en-US" altLang="zh-CN" smtClean="0"/>
              <a:t>flatMap(Function f)——</a:t>
            </a:r>
            <a:r>
              <a:rPr lang="zh-CN" altLang="en-US" smtClean="0"/>
              <a:t>接收一个函数作为参数，将流中的每个值都换成另一个流，然后把所有流连接成一个流。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497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sorted()——</a:t>
            </a:r>
            <a:r>
              <a:rPr lang="zh-CN" altLang="en-US" smtClean="0"/>
              <a:t>自然排序</a:t>
            </a:r>
          </a:p>
          <a:p>
            <a:r>
              <a:rPr lang="en-US" altLang="zh-CN" smtClean="0"/>
              <a:t>sorted(Comparator com)——</a:t>
            </a:r>
            <a:r>
              <a:rPr lang="zh-CN" altLang="en-US" smtClean="0"/>
              <a:t>定制排序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4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5496" y="2060848"/>
            <a:ext cx="8964488" cy="2592288"/>
          </a:xfrm>
        </p:spPr>
        <p:txBody>
          <a:bodyPr>
            <a:normAutofit fontScale="90000"/>
          </a:bodyPr>
          <a:lstStyle/>
          <a:p>
            <a:r>
              <a:rPr lang="zh-CN" altLang="en-US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16</a:t>
            </a:r>
            <a:r>
              <a:rPr lang="zh-CN" altLang="en-US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章 </a:t>
            </a:r>
            <a:r>
              <a:rPr lang="en-US" altLang="zh-CN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Lambda</a:t>
            </a:r>
            <a:r>
              <a:rPr lang="zh-CN" altLang="en-US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表达式</a:t>
            </a:r>
            <a:r>
              <a:rPr lang="en-US" altLang="zh-CN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zh-CN" altLang="en-US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Stream API</a:t>
            </a:r>
            <a:endParaRPr lang="zh-CN" altLang="zh-CN" sz="8000" b="1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6130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讲师：李玉婷</a:t>
            </a:r>
            <a:endParaRPr lang="zh-CN" alt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Lambda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表达式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49" y="2249826"/>
            <a:ext cx="8795682" cy="218728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10" y="4941168"/>
            <a:ext cx="8412960" cy="12642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1349" y="1556792"/>
            <a:ext cx="802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smtClean="0">
                <a:ea typeface="宋体" panose="02010600030101010101" pitchFamily="2" charset="-122"/>
              </a:rPr>
              <a:t>从匿名类到 </a:t>
            </a:r>
            <a:r>
              <a:rPr lang="en-US" altLang="zh-CN" sz="2400" smtClean="0">
                <a:ea typeface="宋体" panose="02010600030101010101" pitchFamily="2" charset="-122"/>
              </a:rPr>
              <a:t>Lambda </a:t>
            </a:r>
            <a:r>
              <a:rPr lang="zh-CN" altLang="en-US" sz="2400" smtClean="0">
                <a:ea typeface="宋体" panose="02010600030101010101" pitchFamily="2" charset="-122"/>
              </a:rPr>
              <a:t>的转换举例</a:t>
            </a:r>
            <a:r>
              <a:rPr lang="en-US" altLang="zh-CN" sz="2400" smtClean="0">
                <a:ea typeface="宋体" panose="02010600030101010101" pitchFamily="2" charset="-122"/>
              </a:rPr>
              <a:t>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1349" y="2132856"/>
            <a:ext cx="8795682" cy="230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1349" y="4941168"/>
            <a:ext cx="8795682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https://timgsa.baidu.com/timg?image&amp;quality=80&amp;size=b9999_10000&amp;sec=1497806886464&amp;di=0eae240a582c0974c20082dca08c55ab&amp;imgtype=0&amp;src=http%3A%2F%2Fimages.clipartlogo.com%2Ffiles%2Fimages%2F39%2F391106%2Fdown-arrow-clip-art_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779" y="4361343"/>
            <a:ext cx="287973" cy="56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6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Lambda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表达式语法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>
                <a:ea typeface="宋体" panose="02010600030101010101" pitchFamily="2" charset="-122"/>
              </a:rPr>
              <a:t>Lambda </a:t>
            </a:r>
            <a:r>
              <a:rPr lang="zh-CN" altLang="zh-CN" sz="2800" smtClean="0">
                <a:ea typeface="宋体" panose="02010600030101010101" pitchFamily="2" charset="-122"/>
              </a:rPr>
              <a:t>表达式</a:t>
            </a:r>
            <a:r>
              <a:rPr lang="zh-CN" altLang="en-US" sz="2800" smtClean="0">
                <a:ea typeface="宋体" panose="02010600030101010101" pitchFamily="2" charset="-122"/>
              </a:rPr>
              <a:t>：</a:t>
            </a:r>
            <a:r>
              <a:rPr lang="zh-CN" altLang="zh-CN" sz="2800" smtClean="0">
                <a:ea typeface="宋体" panose="02010600030101010101" pitchFamily="2" charset="-122"/>
              </a:rPr>
              <a:t>在</a:t>
            </a:r>
            <a:r>
              <a:rPr lang="en-US" altLang="zh-CN" sz="2800" smtClean="0">
                <a:ea typeface="宋体" panose="02010600030101010101" pitchFamily="2" charset="-122"/>
              </a:rPr>
              <a:t>Java 8 </a:t>
            </a:r>
            <a:r>
              <a:rPr lang="zh-CN" altLang="zh-CN" sz="2800">
                <a:ea typeface="宋体" panose="02010600030101010101" pitchFamily="2" charset="-122"/>
              </a:rPr>
              <a:t>语言中</a:t>
            </a:r>
            <a:r>
              <a:rPr lang="zh-CN" altLang="zh-CN" sz="2800" smtClean="0">
                <a:ea typeface="宋体" panose="02010600030101010101" pitchFamily="2" charset="-122"/>
              </a:rPr>
              <a:t>引入</a:t>
            </a:r>
            <a:r>
              <a:rPr lang="zh-CN" altLang="en-US" sz="2800" smtClean="0">
                <a:ea typeface="宋体" panose="02010600030101010101" pitchFamily="2" charset="-122"/>
              </a:rPr>
              <a:t>的</a:t>
            </a:r>
            <a:r>
              <a:rPr lang="zh-CN" altLang="zh-CN" sz="2800" smtClean="0">
                <a:ea typeface="宋体" panose="02010600030101010101" pitchFamily="2" charset="-122"/>
              </a:rPr>
              <a:t>一</a:t>
            </a:r>
            <a:r>
              <a:rPr lang="zh-CN" altLang="en-US" sz="2800" smtClean="0">
                <a:ea typeface="宋体" panose="02010600030101010101" pitchFamily="2" charset="-122"/>
              </a:rPr>
              <a:t>种</a:t>
            </a:r>
            <a:r>
              <a:rPr lang="zh-CN" altLang="zh-CN" sz="2800" smtClean="0">
                <a:ea typeface="宋体" panose="02010600030101010101" pitchFamily="2" charset="-122"/>
              </a:rPr>
              <a:t>新</a:t>
            </a:r>
            <a:r>
              <a:rPr lang="zh-CN" altLang="zh-CN" sz="2800">
                <a:ea typeface="宋体" panose="02010600030101010101" pitchFamily="2" charset="-122"/>
              </a:rPr>
              <a:t>的语法元素和操作符。这个操作符为 “</a:t>
            </a: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800">
                <a:ea typeface="宋体" panose="02010600030101010101" pitchFamily="2" charset="-122"/>
              </a:rPr>
              <a:t>” </a:t>
            </a:r>
            <a:r>
              <a:rPr lang="zh-CN" altLang="zh-CN" sz="2800">
                <a:ea typeface="宋体" panose="02010600030101010101" pitchFamily="2" charset="-122"/>
              </a:rPr>
              <a:t>， 该操作符被称为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Lambda </a:t>
            </a:r>
            <a:r>
              <a:rPr lang="zh-CN" altLang="zh-CN" sz="2800">
                <a:solidFill>
                  <a:srgbClr val="0000FF"/>
                </a:solidFill>
                <a:ea typeface="宋体" panose="02010600030101010101" pitchFamily="2" charset="-122"/>
              </a:rPr>
              <a:t>操作符</a:t>
            </a:r>
            <a:r>
              <a:rPr lang="zh-CN" altLang="zh-CN" sz="2800" smtClean="0">
                <a:ea typeface="宋体" panose="02010600030101010101" pitchFamily="2" charset="-122"/>
              </a:rPr>
              <a:t>或</a:t>
            </a:r>
            <a:r>
              <a:rPr lang="zh-CN" altLang="en-US" sz="2800" smtClean="0">
                <a:ea typeface="宋体" panose="02010600030101010101" pitchFamily="2" charset="-122"/>
              </a:rPr>
              <a:t>箭</a:t>
            </a:r>
            <a:r>
              <a:rPr lang="zh-CN" altLang="zh-CN" sz="2800" smtClean="0">
                <a:ea typeface="宋体" panose="02010600030101010101" pitchFamily="2" charset="-122"/>
              </a:rPr>
              <a:t>头</a:t>
            </a:r>
            <a:r>
              <a:rPr lang="zh-CN" altLang="zh-CN" sz="2800">
                <a:ea typeface="宋体" panose="02010600030101010101" pitchFamily="2" charset="-122"/>
              </a:rPr>
              <a:t>操作符。它将 </a:t>
            </a:r>
            <a:r>
              <a:rPr lang="en-US" altLang="zh-CN" sz="2800">
                <a:ea typeface="宋体" panose="02010600030101010101" pitchFamily="2" charset="-122"/>
              </a:rPr>
              <a:t>Lambda </a:t>
            </a:r>
            <a:r>
              <a:rPr lang="zh-CN" altLang="zh-CN" sz="2800">
                <a:ea typeface="宋体" panose="02010600030101010101" pitchFamily="2" charset="-122"/>
              </a:rPr>
              <a:t>分为两个部分</a:t>
            </a:r>
            <a:r>
              <a:rPr lang="zh-CN" altLang="zh-CN" sz="2800" smtClean="0">
                <a:ea typeface="宋体" panose="02010600030101010101" pitchFamily="2" charset="-122"/>
              </a:rPr>
              <a:t>：</a:t>
            </a:r>
            <a:endParaRPr lang="en-US" altLang="zh-CN" sz="2800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zh-CN" altLang="zh-CN" sz="280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zh-CN" sz="2800" b="1">
                <a:solidFill>
                  <a:srgbClr val="0066FF"/>
                </a:solidFill>
                <a:ea typeface="宋体" panose="02010600030101010101" pitchFamily="2" charset="-122"/>
              </a:rPr>
              <a:t>左侧：</a:t>
            </a:r>
            <a:r>
              <a:rPr lang="zh-CN" altLang="zh-CN" sz="2800">
                <a:ea typeface="宋体" panose="02010600030101010101" pitchFamily="2" charset="-122"/>
              </a:rPr>
              <a:t>指定了 </a:t>
            </a:r>
            <a:r>
              <a:rPr lang="en-US" altLang="zh-CN" sz="2800">
                <a:ea typeface="宋体" panose="02010600030101010101" pitchFamily="2" charset="-122"/>
              </a:rPr>
              <a:t>Lambda </a:t>
            </a:r>
            <a:r>
              <a:rPr lang="zh-CN" altLang="zh-CN" sz="2800">
                <a:ea typeface="宋体" panose="02010600030101010101" pitchFamily="2" charset="-122"/>
              </a:rPr>
              <a:t>表达式需要</a:t>
            </a:r>
            <a:r>
              <a:rPr lang="zh-CN" altLang="zh-CN" sz="2800" smtClean="0">
                <a:ea typeface="宋体" panose="02010600030101010101" pitchFamily="2" charset="-122"/>
              </a:rPr>
              <a:t>的</a:t>
            </a:r>
            <a:r>
              <a:rPr lang="zh-CN" altLang="en-US" sz="2800" smtClean="0">
                <a:ea typeface="宋体" panose="02010600030101010101" pitchFamily="2" charset="-122"/>
              </a:rPr>
              <a:t>参</a:t>
            </a:r>
            <a:r>
              <a:rPr lang="zh-CN" altLang="zh-CN" sz="2800" smtClean="0">
                <a:ea typeface="宋体" panose="02010600030101010101" pitchFamily="2" charset="-122"/>
              </a:rPr>
              <a:t>数</a:t>
            </a:r>
            <a:r>
              <a:rPr lang="zh-CN" altLang="en-US" sz="2800" smtClean="0">
                <a:ea typeface="宋体" panose="02010600030101010101" pitchFamily="2" charset="-122"/>
              </a:rPr>
              <a:t>列表</a:t>
            </a:r>
            <a:endParaRPr lang="zh-CN" altLang="zh-CN" sz="280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zh-CN" sz="2800" b="1">
                <a:solidFill>
                  <a:srgbClr val="0066FF"/>
                </a:solidFill>
                <a:ea typeface="宋体" panose="02010600030101010101" pitchFamily="2" charset="-122"/>
              </a:rPr>
              <a:t>右侧：</a:t>
            </a:r>
            <a:r>
              <a:rPr lang="zh-CN" altLang="zh-CN" sz="2800">
                <a:ea typeface="宋体" panose="02010600030101010101" pitchFamily="2" charset="-122"/>
              </a:rPr>
              <a:t>指定了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Lambda </a:t>
            </a:r>
            <a:r>
              <a:rPr lang="zh-CN" altLang="zh-CN" sz="2800">
                <a:solidFill>
                  <a:srgbClr val="0000FF"/>
                </a:solidFill>
                <a:ea typeface="宋体" panose="02010600030101010101" pitchFamily="2" charset="-122"/>
              </a:rPr>
              <a:t>体</a:t>
            </a:r>
            <a:r>
              <a:rPr lang="zh-CN" altLang="zh-CN" sz="2800" smtClean="0">
                <a:ea typeface="宋体" panose="02010600030101010101" pitchFamily="2" charset="-122"/>
              </a:rPr>
              <a:t>，</a:t>
            </a:r>
            <a:r>
              <a:rPr lang="zh-CN" altLang="en-US" sz="2800" smtClean="0">
                <a:ea typeface="宋体" panose="02010600030101010101" pitchFamily="2" charset="-122"/>
              </a:rPr>
              <a:t>是抽象方法的实现逻辑，也</a:t>
            </a:r>
            <a:r>
              <a:rPr lang="zh-CN" altLang="zh-CN" sz="2800" smtClean="0">
                <a:ea typeface="宋体" panose="02010600030101010101" pitchFamily="2" charset="-122"/>
              </a:rPr>
              <a:t>即 </a:t>
            </a:r>
            <a:r>
              <a:rPr lang="en-US" altLang="zh-CN" sz="2800">
                <a:ea typeface="宋体" panose="02010600030101010101" pitchFamily="2" charset="-122"/>
              </a:rPr>
              <a:t>Lambda </a:t>
            </a:r>
            <a:r>
              <a:rPr lang="zh-CN" altLang="zh-CN" sz="2800">
                <a:ea typeface="宋体" panose="02010600030101010101" pitchFamily="2" charset="-122"/>
              </a:rPr>
              <a:t>表达式要执行的功能。</a:t>
            </a:r>
            <a:endParaRPr lang="zh-CN" altLang="en-US" sz="28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27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Lambda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表达式语法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263" y="166015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宋体" panose="02010600030101010101" pitchFamily="2" charset="-122"/>
              </a:rPr>
              <a:t>语法格式一</a:t>
            </a:r>
            <a:r>
              <a:rPr lang="zh-CN" altLang="zh-CN" smtClean="0">
                <a:ea typeface="宋体" panose="02010600030101010101" pitchFamily="2" charset="-122"/>
              </a:rPr>
              <a:t>：</a:t>
            </a:r>
            <a:r>
              <a:rPr lang="zh-CN" altLang="en-US" smtClean="0">
                <a:ea typeface="宋体" panose="02010600030101010101" pitchFamily="2" charset="-122"/>
              </a:rPr>
              <a:t>无参，无返回值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5536" y="328498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宋体" panose="02010600030101010101" pitchFamily="2" charset="-122"/>
              </a:rPr>
              <a:t>语法格式二</a:t>
            </a:r>
            <a:r>
              <a:rPr lang="zh-CN" altLang="zh-CN" smtClean="0">
                <a:ea typeface="宋体" panose="02010600030101010101" pitchFamily="2" charset="-122"/>
              </a:rPr>
              <a:t>：</a:t>
            </a:r>
            <a:r>
              <a:rPr lang="en-US" altLang="zh-CN" smtClean="0">
                <a:ea typeface="宋体" panose="02010600030101010101" pitchFamily="2" charset="-122"/>
              </a:rPr>
              <a:t>Lambda </a:t>
            </a:r>
            <a:r>
              <a:rPr lang="zh-CN" altLang="en-US" smtClean="0">
                <a:ea typeface="宋体" panose="02010600030101010101" pitchFamily="2" charset="-122"/>
              </a:rPr>
              <a:t>需要一个参数，但是没有返回值。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6230" y="489396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宋体" panose="02010600030101010101" pitchFamily="2" charset="-122"/>
              </a:rPr>
              <a:t>语法格式三</a:t>
            </a:r>
            <a:r>
              <a:rPr lang="zh-CN" altLang="zh-CN" smtClean="0">
                <a:ea typeface="宋体" panose="02010600030101010101" pitchFamily="2" charset="-122"/>
              </a:rPr>
              <a:t>：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数据类型可以省略</a:t>
            </a:r>
            <a:r>
              <a:rPr lang="zh-CN" altLang="en-US">
                <a:ea typeface="宋体" panose="02010600030101010101" pitchFamily="2" charset="-122"/>
              </a:rPr>
              <a:t>，因为可由编译器推断得出，称为</a:t>
            </a:r>
            <a:r>
              <a:rPr lang="zh-CN" altLang="en-US" smtClean="0">
                <a:ea typeface="宋体" panose="02010600030101010101" pitchFamily="2" charset="-122"/>
              </a:rPr>
              <a:t>“类型推断”</a:t>
            </a:r>
            <a:endParaRPr lang="zh-CN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6230" y="1556792"/>
            <a:ext cx="8506250" cy="15841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86230" y="3140968"/>
            <a:ext cx="8506250" cy="15121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6230" y="4653136"/>
            <a:ext cx="8506250" cy="15841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3" y="2350993"/>
            <a:ext cx="7625647" cy="59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402454" y="2276872"/>
            <a:ext cx="5769946" cy="5992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3" y="3879467"/>
            <a:ext cx="7769663" cy="45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2" y="5445224"/>
            <a:ext cx="7670747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04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Lambda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表达式语法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169151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宋体" panose="02010600030101010101" pitchFamily="2" charset="-122"/>
              </a:rPr>
              <a:t>语法格式四</a:t>
            </a:r>
            <a:r>
              <a:rPr lang="zh-CN" altLang="zh-CN" smtClean="0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Lambda </a:t>
            </a:r>
            <a:r>
              <a:rPr lang="zh-CN" altLang="en-US">
                <a:ea typeface="宋体" panose="02010600030101010101" pitchFamily="2" charset="-122"/>
              </a:rPr>
              <a:t>若只需要一个参数时，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参数的小括号可以</a:t>
            </a: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省略</a:t>
            </a:r>
            <a:endParaRPr lang="zh-CN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7" name="文本框 6"/>
          <p:cNvSpPr txBox="1"/>
          <p:nvPr/>
        </p:nvSpPr>
        <p:spPr>
          <a:xfrm>
            <a:off x="546877" y="5165167"/>
            <a:ext cx="834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ea typeface="宋体" panose="02010600030101010101" pitchFamily="2" charset="-122"/>
              </a:rPr>
              <a:t>语法格式六</a:t>
            </a:r>
            <a:r>
              <a:rPr lang="zh-CN" altLang="zh-CN" smtClean="0">
                <a:ea typeface="宋体" panose="02010600030101010101" pitchFamily="2" charset="-122"/>
              </a:rPr>
              <a:t>：</a:t>
            </a:r>
            <a:r>
              <a:rPr lang="zh-CN" altLang="en-US" smtClean="0">
                <a:ea typeface="宋体" panose="02010600030101010101" pitchFamily="2" charset="-122"/>
              </a:rPr>
              <a:t>当 </a:t>
            </a:r>
            <a:r>
              <a:rPr lang="en-US" altLang="zh-CN" smtClean="0">
                <a:ea typeface="宋体" panose="02010600030101010101" pitchFamily="2" charset="-122"/>
              </a:rPr>
              <a:t>Lambda </a:t>
            </a:r>
            <a:r>
              <a:rPr lang="zh-CN" altLang="en-US" smtClean="0">
                <a:ea typeface="宋体" panose="02010600030101010101" pitchFamily="2" charset="-122"/>
              </a:rPr>
              <a:t>体只有</a:t>
            </a: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一条</a:t>
            </a:r>
            <a:r>
              <a:rPr lang="zh-CN" altLang="en-US" smtClean="0">
                <a:ea typeface="宋体" panose="02010600030101010101" pitchFamily="2" charset="-122"/>
              </a:rPr>
              <a:t>语句时，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return </a:t>
            </a: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与大括号</a:t>
            </a:r>
            <a:r>
              <a:rPr lang="zh-CN" altLang="en-US" smtClean="0">
                <a:ea typeface="宋体" panose="02010600030101010101" pitchFamily="2" charset="-122"/>
              </a:rPr>
              <a:t>若有，都可以省略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1" name="文本框 9"/>
          <p:cNvSpPr txBox="1"/>
          <p:nvPr/>
        </p:nvSpPr>
        <p:spPr>
          <a:xfrm>
            <a:off x="508339" y="2881219"/>
            <a:ext cx="838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ea typeface="宋体" panose="02010600030101010101" pitchFamily="2" charset="-122"/>
              </a:rPr>
              <a:t>语法格式五</a:t>
            </a:r>
            <a:r>
              <a:rPr lang="zh-CN" altLang="zh-CN" smtClean="0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Lambda </a:t>
            </a:r>
            <a:r>
              <a:rPr lang="zh-CN" altLang="en-US" smtClean="0">
                <a:ea typeface="宋体" panose="02010600030101010101" pitchFamily="2" charset="-122"/>
              </a:rPr>
              <a:t>需要两</a:t>
            </a:r>
            <a:r>
              <a:rPr lang="zh-CN" altLang="en-US">
                <a:ea typeface="宋体" panose="02010600030101010101" pitchFamily="2" charset="-122"/>
              </a:rPr>
              <a:t>个或以上的参数，多条执行语句，</a:t>
            </a:r>
            <a:r>
              <a:rPr lang="zh-CN" altLang="en-US" smtClean="0">
                <a:ea typeface="宋体" panose="02010600030101010101" pitchFamily="2" charset="-122"/>
              </a:rPr>
              <a:t>并且可以有</a:t>
            </a:r>
            <a:r>
              <a:rPr lang="zh-CN" altLang="en-US">
                <a:ea typeface="宋体" panose="02010600030101010101" pitchFamily="2" charset="-122"/>
              </a:rPr>
              <a:t>返回</a:t>
            </a:r>
            <a:r>
              <a:rPr lang="zh-CN" altLang="en-US" smtClean="0">
                <a:ea typeface="宋体" panose="02010600030101010101" pitchFamily="2" charset="-122"/>
              </a:rPr>
              <a:t>值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6230" y="1556792"/>
            <a:ext cx="8506250" cy="12241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84378" y="2780928"/>
            <a:ext cx="8508101" cy="21640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84379" y="4944964"/>
            <a:ext cx="8506250" cy="150734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39" y="2103518"/>
            <a:ext cx="7862170" cy="56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27" y="5661248"/>
            <a:ext cx="792313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26" y="3356991"/>
            <a:ext cx="6121805" cy="156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9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类型推断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261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600">
                <a:ea typeface="宋体" panose="02010600030101010101" pitchFamily="2" charset="-122"/>
              </a:rPr>
              <a:t>上述 </a:t>
            </a:r>
            <a:r>
              <a:rPr lang="en-US" altLang="zh-CN" sz="2600">
                <a:ea typeface="宋体" panose="02010600030101010101" pitchFamily="2" charset="-122"/>
              </a:rPr>
              <a:t>Lambda </a:t>
            </a:r>
            <a:r>
              <a:rPr lang="zh-CN" altLang="en-US" sz="2600">
                <a:ea typeface="宋体" panose="02010600030101010101" pitchFamily="2" charset="-122"/>
              </a:rPr>
              <a:t>表达式中的参数类型都是由编译器推断得出的。</a:t>
            </a:r>
            <a:r>
              <a:rPr lang="en-US" altLang="zh-CN" sz="2600">
                <a:ea typeface="宋体" panose="02010600030101010101" pitchFamily="2" charset="-122"/>
              </a:rPr>
              <a:t>Lambda </a:t>
            </a:r>
            <a:r>
              <a:rPr lang="zh-CN" altLang="en-US" sz="2600">
                <a:ea typeface="宋体" panose="02010600030101010101" pitchFamily="2" charset="-122"/>
              </a:rPr>
              <a:t>表达式</a:t>
            </a:r>
            <a:r>
              <a:rPr lang="zh-CN" altLang="en-US" sz="2600" smtClean="0">
                <a:ea typeface="宋体" panose="02010600030101010101" pitchFamily="2" charset="-122"/>
              </a:rPr>
              <a:t>中</a:t>
            </a:r>
            <a:r>
              <a:rPr lang="zh-CN" altLang="en-US" sz="2600">
                <a:ea typeface="宋体" panose="02010600030101010101" pitchFamily="2" charset="-122"/>
              </a:rPr>
              <a:t>无需</a:t>
            </a:r>
            <a:r>
              <a:rPr lang="zh-CN" altLang="en-US" sz="2600" smtClean="0">
                <a:ea typeface="宋体" panose="02010600030101010101" pitchFamily="2" charset="-122"/>
              </a:rPr>
              <a:t>指定</a:t>
            </a:r>
            <a:r>
              <a:rPr lang="zh-CN" altLang="en-US" sz="2600">
                <a:ea typeface="宋体" panose="02010600030101010101" pitchFamily="2" charset="-122"/>
              </a:rPr>
              <a:t>类型，程序依然可以编译，这是因为 </a:t>
            </a:r>
            <a:r>
              <a:rPr lang="en-US" altLang="zh-CN" sz="2600" err="1">
                <a:ea typeface="宋体" panose="02010600030101010101" pitchFamily="2" charset="-122"/>
              </a:rPr>
              <a:t>javac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zh-CN" altLang="en-US" sz="2600">
                <a:ea typeface="宋体" panose="02010600030101010101" pitchFamily="2" charset="-122"/>
              </a:rPr>
              <a:t>根据程序的上下文，在后台推断出了参数的类型。</a:t>
            </a:r>
            <a:r>
              <a:rPr lang="en-US" altLang="zh-CN" sz="2600">
                <a:ea typeface="宋体" panose="02010600030101010101" pitchFamily="2" charset="-122"/>
              </a:rPr>
              <a:t>Lambda </a:t>
            </a:r>
            <a:r>
              <a:rPr lang="zh-CN" altLang="en-US" sz="2600">
                <a:ea typeface="宋体" panose="02010600030101010101" pitchFamily="2" charset="-122"/>
              </a:rPr>
              <a:t>表达式的类型依赖于上下文环境，是由编译器推断出来</a:t>
            </a:r>
            <a:r>
              <a:rPr lang="zh-CN" altLang="en-US" sz="2600" smtClean="0">
                <a:ea typeface="宋体" panose="02010600030101010101" pitchFamily="2" charset="-122"/>
              </a:rPr>
              <a:t>的。这就是所谓的</a:t>
            </a:r>
            <a:r>
              <a:rPr lang="zh-CN" altLang="en-US" sz="2600" smtClean="0">
                <a:solidFill>
                  <a:srgbClr val="0000FF"/>
                </a:solidFill>
                <a:ea typeface="宋体" panose="02010600030101010101" pitchFamily="2" charset="-122"/>
              </a:rPr>
              <a:t>“类型推断”</a:t>
            </a:r>
            <a:r>
              <a:rPr lang="zh-CN" altLang="en-US" sz="2600" smtClean="0">
                <a:ea typeface="宋体" panose="02010600030101010101" pitchFamily="2" charset="-122"/>
              </a:rPr>
              <a:t>。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725144"/>
            <a:ext cx="5380831" cy="149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5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908720"/>
            <a:ext cx="7056784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由一个问题的迭代看</a:t>
            </a:r>
            <a:r>
              <a:rPr kumimoji="1"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Lambda</a:t>
            </a:r>
            <a:r>
              <a:rPr kumimoji="1"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表达式</a:t>
            </a:r>
            <a:endParaRPr kumimoji="1" lang="zh-CN" altLang="en-US" b="1" dirty="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510" y="227687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ea typeface="宋体" panose="02010600030101010101" pitchFamily="2" charset="-122"/>
              </a:rPr>
              <a:t>问题</a:t>
            </a:r>
            <a:r>
              <a:rPr lang="zh-CN" altLang="en-US" sz="2400" dirty="0">
                <a:ea typeface="宋体" panose="02010600030101010101" pitchFamily="2" charset="-122"/>
              </a:rPr>
              <a:t>：针对员工的集合数据，</a:t>
            </a:r>
            <a:r>
              <a:rPr lang="zh-CN" altLang="en-US" sz="2400" dirty="0" smtClean="0">
                <a:ea typeface="宋体" panose="02010600030101010101" pitchFamily="2" charset="-122"/>
              </a:rPr>
              <a:t>有如下的</a:t>
            </a:r>
            <a:r>
              <a:rPr lang="zh-CN" altLang="en-US" sz="2400" dirty="0">
                <a:ea typeface="宋体" panose="02010600030101010101" pitchFamily="2" charset="-122"/>
              </a:rPr>
              <a:t>一些需求，我们考虑如何完成？</a:t>
            </a:r>
          </a:p>
          <a:p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ea typeface="宋体" panose="02010600030101010101" pitchFamily="2" charset="-122"/>
              </a:rPr>
              <a:t>需求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：获取当前公司中员工年龄大于</a:t>
            </a:r>
            <a:r>
              <a:rPr lang="en-US" altLang="zh-CN" sz="2400" dirty="0">
                <a:ea typeface="宋体" panose="02010600030101010101" pitchFamily="2" charset="-122"/>
              </a:rPr>
              <a:t>30</a:t>
            </a:r>
            <a:r>
              <a:rPr lang="zh-CN" altLang="en-US" sz="2400" dirty="0">
                <a:ea typeface="宋体" panose="02010600030101010101" pitchFamily="2" charset="-122"/>
              </a:rPr>
              <a:t>的员工信息</a:t>
            </a:r>
          </a:p>
          <a:p>
            <a:r>
              <a:rPr lang="zh-CN" altLang="en-US" sz="2400" dirty="0" smtClean="0">
                <a:ea typeface="宋体" panose="02010600030101010101" pitchFamily="2" charset="-122"/>
              </a:rPr>
              <a:t>需求</a:t>
            </a: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：获取公司中工资大于 </a:t>
            </a:r>
            <a:r>
              <a:rPr lang="en-US" altLang="zh-CN" sz="2400" dirty="0">
                <a:ea typeface="宋体" panose="02010600030101010101" pitchFamily="2" charset="-122"/>
              </a:rPr>
              <a:t>5000 </a:t>
            </a:r>
            <a:r>
              <a:rPr lang="zh-CN" altLang="en-US" sz="2400" dirty="0">
                <a:ea typeface="宋体" panose="02010600030101010101" pitchFamily="2" charset="-122"/>
              </a:rPr>
              <a:t>的员工信息</a:t>
            </a: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....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27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772816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323528" y="2348880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16-2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函数式接口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352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64704"/>
            <a:ext cx="5976664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 smtClean="0">
                <a:latin typeface="+mn-lt"/>
                <a:ea typeface="宋体" pitchFamily="2" charset="-122"/>
              </a:rPr>
              <a:t>什么</a:t>
            </a:r>
            <a:r>
              <a:rPr kumimoji="1" lang="zh-CN" altLang="en-US" b="1">
                <a:latin typeface="+mn-lt"/>
                <a:ea typeface="宋体" pitchFamily="2" charset="-122"/>
              </a:rPr>
              <a:t>是函数</a:t>
            </a:r>
            <a:r>
              <a:rPr kumimoji="1" lang="zh-CN" altLang="en-US" b="1" smtClean="0">
                <a:latin typeface="+mn-lt"/>
                <a:ea typeface="宋体" pitchFamily="2" charset="-122"/>
              </a:rPr>
              <a:t>式</a:t>
            </a:r>
            <a:r>
              <a:rPr kumimoji="1" lang="en-US" altLang="zh-CN" b="1" smtClean="0">
                <a:latin typeface="+mn-lt"/>
                <a:ea typeface="宋体" pitchFamily="2" charset="-122"/>
              </a:rPr>
              <a:t>(Functional)</a:t>
            </a:r>
            <a:r>
              <a:rPr kumimoji="1" lang="zh-CN" altLang="en-US" b="1" smtClean="0">
                <a:latin typeface="+mn-lt"/>
                <a:ea typeface="宋体" pitchFamily="2" charset="-122"/>
              </a:rPr>
              <a:t>接口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只包含一个抽象方法的接口，称为</a:t>
            </a:r>
            <a:r>
              <a:rPr lang="zh-CN" altLang="en-US" sz="2200" b="1" dirty="0">
                <a:solidFill>
                  <a:srgbClr val="0000FF"/>
                </a:solidFill>
                <a:ea typeface="宋体" panose="02010600030101010101" pitchFamily="2" charset="-122"/>
              </a:rPr>
              <a:t>函数式接口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。</a:t>
            </a: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ea typeface="宋体" panose="02010600030101010101" pitchFamily="2" charset="-122"/>
              </a:rPr>
              <a:t>你可以通过 </a:t>
            </a:r>
            <a:r>
              <a:rPr lang="en-US" altLang="zh-CN" sz="2200" dirty="0">
                <a:ea typeface="宋体" panose="02010600030101010101" pitchFamily="2" charset="-122"/>
              </a:rPr>
              <a:t>Lambda </a:t>
            </a:r>
            <a:r>
              <a:rPr lang="zh-CN" altLang="en-US" sz="2200" dirty="0">
                <a:ea typeface="宋体" panose="02010600030101010101" pitchFamily="2" charset="-122"/>
              </a:rPr>
              <a:t>表达式来创建该接口的对象。（若 </a:t>
            </a:r>
            <a:r>
              <a:rPr lang="en-US" altLang="zh-CN" sz="2200" dirty="0">
                <a:ea typeface="宋体" panose="02010600030101010101" pitchFamily="2" charset="-122"/>
              </a:rPr>
              <a:t>Lambda </a:t>
            </a:r>
            <a:r>
              <a:rPr lang="zh-CN" altLang="en-US" sz="2200" dirty="0">
                <a:ea typeface="宋体" panose="02010600030101010101" pitchFamily="2" charset="-122"/>
              </a:rPr>
              <a:t>表达式抛出一个受检</a:t>
            </a:r>
            <a:r>
              <a:rPr lang="zh-CN" altLang="en-US" sz="2200" dirty="0" smtClean="0">
                <a:ea typeface="宋体" panose="02010600030101010101" pitchFamily="2" charset="-122"/>
              </a:rPr>
              <a:t>异常</a:t>
            </a:r>
            <a:r>
              <a:rPr lang="en-US" altLang="zh-CN" sz="2200" dirty="0" smtClean="0">
                <a:ea typeface="宋体" panose="02010600030101010101" pitchFamily="2" charset="-122"/>
              </a:rPr>
              <a:t>(</a:t>
            </a:r>
            <a:r>
              <a:rPr lang="zh-CN" altLang="en-US" sz="2200" dirty="0" smtClean="0">
                <a:ea typeface="宋体" panose="02010600030101010101" pitchFamily="2" charset="-122"/>
              </a:rPr>
              <a:t>即：非运行时异常</a:t>
            </a:r>
            <a:r>
              <a:rPr lang="en-US" altLang="zh-CN" sz="2200" dirty="0" smtClean="0">
                <a:ea typeface="宋体" panose="02010600030101010101" pitchFamily="2" charset="-122"/>
              </a:rPr>
              <a:t>)</a:t>
            </a:r>
            <a:r>
              <a:rPr lang="zh-CN" altLang="en-US" sz="2200" dirty="0" smtClean="0">
                <a:ea typeface="宋体" panose="02010600030101010101" pitchFamily="2" charset="-122"/>
              </a:rPr>
              <a:t>，</a:t>
            </a:r>
            <a:r>
              <a:rPr lang="zh-CN" altLang="en-US" sz="2200" dirty="0">
                <a:ea typeface="宋体" panose="02010600030101010101" pitchFamily="2" charset="-122"/>
              </a:rPr>
              <a:t>那么该异常需要在目标接口的抽象方法上进行声明）</a:t>
            </a:r>
            <a:r>
              <a:rPr lang="zh-CN" altLang="en-US" sz="2200" dirty="0" smtClean="0">
                <a:ea typeface="宋体" panose="02010600030101010101" pitchFamily="2" charset="-122"/>
              </a:rPr>
              <a:t>。</a:t>
            </a:r>
            <a:r>
              <a:rPr lang="en-US" altLang="zh-CN" sz="2200" u="sng" dirty="0" smtClean="0">
                <a:ea typeface="宋体" panose="02010600030101010101" pitchFamily="2" charset="-122"/>
              </a:rPr>
              <a:t>&lt;</a:t>
            </a:r>
            <a:r>
              <a:rPr lang="zh-CN" altLang="en-US" sz="2200" u="sng" dirty="0" smtClean="0">
                <a:ea typeface="宋体" panose="02010600030101010101" pitchFamily="2" charset="-122"/>
              </a:rPr>
              <a:t>额没有实例啊</a:t>
            </a:r>
            <a:r>
              <a:rPr lang="en-US" altLang="zh-CN" sz="2200" u="sng" dirty="0" smtClean="0">
                <a:ea typeface="宋体" panose="02010600030101010101" pitchFamily="2" charset="-122"/>
              </a:rPr>
              <a:t>&gt;</a:t>
            </a:r>
            <a:endParaRPr lang="zh-CN" altLang="en-US" sz="2200" u="sng" dirty="0">
              <a:ea typeface="宋体" panose="02010600030101010101" pitchFamily="2" charset="-122"/>
            </a:endParaRP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ea typeface="宋体" panose="02010600030101010101" pitchFamily="2" charset="-122"/>
              </a:rPr>
              <a:t>我们可以</a:t>
            </a:r>
            <a:r>
              <a:rPr lang="zh-CN" altLang="en-US" sz="2200" dirty="0" smtClean="0">
                <a:ea typeface="宋体" panose="02010600030101010101" pitchFamily="2" charset="-122"/>
              </a:rPr>
              <a:t>在</a:t>
            </a:r>
            <a:r>
              <a:rPr lang="zh-CN" altLang="en-US" sz="2200" dirty="0">
                <a:ea typeface="宋体" panose="02010600030101010101" pitchFamily="2" charset="-122"/>
              </a:rPr>
              <a:t>一个</a:t>
            </a:r>
            <a:r>
              <a:rPr lang="zh-CN" altLang="en-US" sz="2200" dirty="0" smtClean="0">
                <a:ea typeface="宋体" panose="02010600030101010101" pitchFamily="2" charset="-122"/>
              </a:rPr>
              <a:t>接口</a:t>
            </a:r>
            <a:r>
              <a:rPr lang="zh-CN" altLang="en-US" sz="2200" dirty="0">
                <a:ea typeface="宋体" panose="02010600030101010101" pitchFamily="2" charset="-122"/>
              </a:rPr>
              <a:t>上使用 </a:t>
            </a:r>
            <a:r>
              <a:rPr lang="en-US" altLang="zh-CN" sz="2200" b="1" dirty="0">
                <a:solidFill>
                  <a:srgbClr val="FF0000"/>
                </a:solidFill>
                <a:ea typeface="宋体" panose="02010600030101010101" pitchFamily="2" charset="-122"/>
              </a:rPr>
              <a:t>@</a:t>
            </a:r>
            <a:r>
              <a:rPr lang="en-US" altLang="zh-CN" sz="2200" b="1" dirty="0" err="1">
                <a:solidFill>
                  <a:srgbClr val="FF0000"/>
                </a:solidFill>
                <a:ea typeface="宋体" panose="02010600030101010101" pitchFamily="2" charset="-122"/>
              </a:rPr>
              <a:t>FunctionalInterface</a:t>
            </a:r>
            <a:r>
              <a:rPr lang="en-US" altLang="zh-CN" sz="22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ea typeface="宋体" panose="02010600030101010101" pitchFamily="2" charset="-122"/>
              </a:rPr>
              <a:t>注解，这样做可以检查它是否是一个函数式</a:t>
            </a:r>
            <a:r>
              <a:rPr lang="zh-CN" altLang="en-US" sz="2200" dirty="0" smtClean="0">
                <a:ea typeface="宋体" panose="02010600030101010101" pitchFamily="2" charset="-122"/>
              </a:rPr>
              <a:t>接口。同时 </a:t>
            </a:r>
            <a:r>
              <a:rPr lang="en-US" altLang="zh-CN" sz="2200" dirty="0" err="1">
                <a:ea typeface="宋体" panose="02010600030101010101" pitchFamily="2" charset="-122"/>
              </a:rPr>
              <a:t>javadoc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ea typeface="宋体" panose="02010600030101010101" pitchFamily="2" charset="-122"/>
              </a:rPr>
              <a:t>也会包含一条声明，说明这个接口是一个函数式</a:t>
            </a:r>
            <a:r>
              <a:rPr lang="zh-CN" altLang="en-US" sz="2200" dirty="0" smtClean="0">
                <a:ea typeface="宋体" panose="02010600030101010101" pitchFamily="2" charset="-122"/>
              </a:rPr>
              <a:t>接口。</a:t>
            </a:r>
            <a:endParaRPr lang="en-US" altLang="zh-CN" sz="2200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solidFill>
                  <a:srgbClr val="FF0000"/>
                </a:solidFill>
                <a:ea typeface="宋体" panose="02010600030101010101" pitchFamily="2" charset="-122"/>
              </a:rPr>
              <a:t>在</a:t>
            </a:r>
            <a:r>
              <a:rPr lang="en-US" altLang="zh-CN" sz="22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java.util.function</a:t>
            </a:r>
            <a:r>
              <a:rPr lang="zh-CN" altLang="en-US" sz="2200" dirty="0" smtClean="0">
                <a:solidFill>
                  <a:srgbClr val="FF0000"/>
                </a:solidFill>
                <a:ea typeface="宋体" panose="02010600030101010101" pitchFamily="2" charset="-122"/>
              </a:rPr>
              <a:t>包下定义了</a:t>
            </a:r>
            <a:r>
              <a:rPr lang="en-US" altLang="zh-CN" sz="2200" dirty="0" smtClean="0">
                <a:solidFill>
                  <a:srgbClr val="FF0000"/>
                </a:solidFill>
                <a:ea typeface="宋体" panose="02010600030101010101" pitchFamily="2" charset="-122"/>
              </a:rPr>
              <a:t>java 8 </a:t>
            </a:r>
            <a:r>
              <a:rPr lang="zh-CN" altLang="en-US" sz="2200" dirty="0" smtClean="0">
                <a:solidFill>
                  <a:srgbClr val="FF0000"/>
                </a:solidFill>
                <a:ea typeface="宋体" panose="02010600030101010101" pitchFamily="2" charset="-122"/>
              </a:rPr>
              <a:t>的丰富的函数式接口</a:t>
            </a:r>
            <a:endParaRPr lang="en-US" altLang="zh-CN" sz="22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zh-CN" altLang="en-US" sz="2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5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64704"/>
            <a:ext cx="5976664" cy="792088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如何理解函数式接口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512" y="1484784"/>
            <a:ext cx="86409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ea typeface="宋体" panose="02010600030101010101" pitchFamily="2" charset="-122"/>
              </a:rPr>
              <a:t>Java</a:t>
            </a:r>
            <a:r>
              <a:rPr lang="zh-CN" altLang="en-US" sz="2200" dirty="0">
                <a:ea typeface="宋体" panose="02010600030101010101" pitchFamily="2" charset="-122"/>
              </a:rPr>
              <a:t>从</a:t>
            </a:r>
            <a:r>
              <a:rPr lang="zh-CN" altLang="en-US" sz="2200" dirty="0" smtClean="0">
                <a:ea typeface="宋体" panose="02010600030101010101" pitchFamily="2" charset="-122"/>
              </a:rPr>
              <a:t>诞生日起就是</a:t>
            </a:r>
            <a:r>
              <a:rPr lang="zh-CN" altLang="en-US" sz="2200" dirty="0">
                <a:ea typeface="宋体" panose="02010600030101010101" pitchFamily="2" charset="-122"/>
              </a:rPr>
              <a:t>一直倡导“一切皆对象”，在</a:t>
            </a:r>
            <a:r>
              <a:rPr lang="en-US" altLang="zh-CN" sz="2200" dirty="0">
                <a:ea typeface="宋体" panose="02010600030101010101" pitchFamily="2" charset="-122"/>
              </a:rPr>
              <a:t>java</a:t>
            </a:r>
            <a:r>
              <a:rPr lang="zh-CN" altLang="en-US" sz="2200" dirty="0" smtClean="0">
                <a:ea typeface="宋体" panose="02010600030101010101" pitchFamily="2" charset="-122"/>
              </a:rPr>
              <a:t>里面面向对象</a:t>
            </a:r>
            <a:r>
              <a:rPr lang="en-US" altLang="zh-CN" sz="2200" dirty="0" smtClean="0">
                <a:ea typeface="宋体" panose="02010600030101010101" pitchFamily="2" charset="-122"/>
              </a:rPr>
              <a:t>(OOP)</a:t>
            </a:r>
            <a:r>
              <a:rPr lang="zh-CN" altLang="en-US" sz="2200" dirty="0" smtClean="0">
                <a:ea typeface="宋体" panose="02010600030101010101" pitchFamily="2" charset="-122"/>
              </a:rPr>
              <a:t>编程</a:t>
            </a:r>
            <a:r>
              <a:rPr lang="zh-CN" altLang="en-US" sz="2200" dirty="0">
                <a:ea typeface="宋体" panose="02010600030101010101" pitchFamily="2" charset="-122"/>
              </a:rPr>
              <a:t>是一切</a:t>
            </a:r>
            <a:r>
              <a:rPr lang="zh-CN" altLang="en-US" sz="2200" dirty="0" smtClean="0">
                <a:ea typeface="宋体" panose="02010600030101010101" pitchFamily="2" charset="-122"/>
              </a:rPr>
              <a:t>。但是</a:t>
            </a:r>
            <a:r>
              <a:rPr lang="zh-CN" altLang="en-US" sz="2200" dirty="0">
                <a:ea typeface="宋体" panose="02010600030101010101" pitchFamily="2" charset="-122"/>
              </a:rPr>
              <a:t>随着</a:t>
            </a:r>
            <a:r>
              <a:rPr lang="en-US" altLang="zh-CN" sz="2200" dirty="0">
                <a:ea typeface="宋体" panose="02010600030101010101" pitchFamily="2" charset="-122"/>
              </a:rPr>
              <a:t>python</a:t>
            </a:r>
            <a:r>
              <a:rPr lang="zh-CN" altLang="en-US" sz="2200" dirty="0">
                <a:ea typeface="宋体" panose="02010600030101010101" pitchFamily="2" charset="-122"/>
              </a:rPr>
              <a:t>、</a:t>
            </a:r>
            <a:r>
              <a:rPr lang="en-US" altLang="zh-CN" sz="2200" dirty="0" err="1">
                <a:ea typeface="宋体" panose="02010600030101010101" pitchFamily="2" charset="-122"/>
              </a:rPr>
              <a:t>scala</a:t>
            </a:r>
            <a:r>
              <a:rPr lang="zh-CN" altLang="en-US" sz="2200" dirty="0">
                <a:ea typeface="宋体" panose="02010600030101010101" pitchFamily="2" charset="-122"/>
              </a:rPr>
              <a:t>等语言</a:t>
            </a:r>
            <a:r>
              <a:rPr lang="zh-CN" altLang="en-US" sz="2200" dirty="0" smtClean="0">
                <a:ea typeface="宋体" panose="02010600030101010101" pitchFamily="2" charset="-122"/>
              </a:rPr>
              <a:t>的兴起</a:t>
            </a:r>
            <a:r>
              <a:rPr lang="zh-CN" altLang="en-US" sz="2200" dirty="0">
                <a:ea typeface="宋体" panose="02010600030101010101" pitchFamily="2" charset="-122"/>
              </a:rPr>
              <a:t>和新技术的挑战，</a:t>
            </a:r>
            <a:r>
              <a:rPr lang="en-US" altLang="zh-CN" sz="2200" dirty="0">
                <a:ea typeface="宋体" panose="02010600030101010101" pitchFamily="2" charset="-122"/>
              </a:rPr>
              <a:t>java</a:t>
            </a:r>
            <a:r>
              <a:rPr lang="zh-CN" altLang="en-US" sz="2200" dirty="0">
                <a:ea typeface="宋体" panose="02010600030101010101" pitchFamily="2" charset="-122"/>
              </a:rPr>
              <a:t>不得不做出调整以便支持更加广泛的技术要求</a:t>
            </a:r>
            <a:r>
              <a:rPr lang="zh-CN" altLang="en-US" sz="2200" dirty="0" smtClean="0">
                <a:ea typeface="宋体" panose="02010600030101010101" pitchFamily="2" charset="-122"/>
              </a:rPr>
              <a:t>，也</a:t>
            </a:r>
            <a:r>
              <a:rPr lang="zh-CN" altLang="en-US" sz="2200" dirty="0">
                <a:ea typeface="宋体" panose="02010600030101010101" pitchFamily="2" charset="-122"/>
              </a:rPr>
              <a:t>即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不但可以支持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</a:rPr>
              <a:t>OOP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还可以支持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</a:rPr>
              <a:t>OOF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（面向函数编程）</a:t>
            </a:r>
          </a:p>
          <a:p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 smtClean="0">
                <a:ea typeface="宋体" panose="02010600030101010101" pitchFamily="2" charset="-122"/>
              </a:rPr>
              <a:t>【</a:t>
            </a:r>
            <a:r>
              <a:rPr lang="en-US" altLang="zh-CN" dirty="0" smtClean="0"/>
              <a:t>Object </a:t>
            </a:r>
            <a:r>
              <a:rPr lang="en-US" altLang="zh-CN" dirty="0"/>
              <a:t>Oriented </a:t>
            </a:r>
            <a:r>
              <a:rPr lang="en-US" altLang="zh-CN" dirty="0" smtClean="0"/>
              <a:t>Programming】【</a:t>
            </a:r>
            <a:r>
              <a:rPr lang="en-US" altLang="zh-CN" dirty="0"/>
              <a:t> Object Oriented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Function</a:t>
            </a:r>
            <a:r>
              <a:rPr lang="en-US" altLang="zh-CN" dirty="0" smtClean="0"/>
              <a:t>】</a:t>
            </a:r>
            <a:endParaRPr lang="zh-CN" altLang="en-US" sz="2200" dirty="0">
              <a:ea typeface="宋体" panose="02010600030101010101" pitchFamily="2" charset="-122"/>
            </a:endParaRPr>
          </a:p>
          <a:p>
            <a:r>
              <a:rPr lang="zh-CN" altLang="en-US" sz="2200" dirty="0">
                <a:ea typeface="宋体" panose="02010600030101010101" pitchFamily="2" charset="-122"/>
              </a:rPr>
              <a:t>在函数式编程语言当中，函数被当做一等公民对待。在将函数作为一等公民的编程语言中，</a:t>
            </a:r>
            <a:r>
              <a:rPr lang="en-US" altLang="zh-CN" sz="2200" dirty="0">
                <a:ea typeface="宋体" panose="02010600030101010101" pitchFamily="2" charset="-122"/>
              </a:rPr>
              <a:t>Lambda</a:t>
            </a:r>
            <a:r>
              <a:rPr lang="zh-CN" altLang="en-US" sz="2200" dirty="0">
                <a:ea typeface="宋体" panose="02010600030101010101" pitchFamily="2" charset="-122"/>
              </a:rPr>
              <a:t>表达式的类型是函数</a:t>
            </a:r>
            <a:r>
              <a:rPr lang="zh-CN" altLang="en-US" sz="2200" dirty="0" smtClean="0">
                <a:ea typeface="宋体" panose="02010600030101010101" pitchFamily="2" charset="-122"/>
              </a:rPr>
              <a:t>。但是</a:t>
            </a:r>
            <a:r>
              <a:rPr lang="zh-CN" altLang="en-US" sz="2200" dirty="0">
                <a:ea typeface="宋体" panose="02010600030101010101" pitchFamily="2" charset="-122"/>
              </a:rPr>
              <a:t>在</a:t>
            </a:r>
            <a:r>
              <a:rPr lang="en-US" altLang="zh-CN" sz="2200" dirty="0">
                <a:ea typeface="宋体" panose="02010600030101010101" pitchFamily="2" charset="-122"/>
              </a:rPr>
              <a:t>Java8</a:t>
            </a:r>
            <a:r>
              <a:rPr lang="zh-CN" altLang="en-US" sz="2200" dirty="0">
                <a:ea typeface="宋体" panose="02010600030101010101" pitchFamily="2" charset="-122"/>
              </a:rPr>
              <a:t>中，有所不同。在</a:t>
            </a:r>
            <a:r>
              <a:rPr lang="en-US" altLang="zh-CN" sz="2200" dirty="0">
                <a:ea typeface="宋体" panose="02010600030101010101" pitchFamily="2" charset="-122"/>
              </a:rPr>
              <a:t>Java8</a:t>
            </a:r>
            <a:r>
              <a:rPr lang="zh-CN" altLang="en-US" sz="2200" dirty="0">
                <a:ea typeface="宋体" panose="02010600030101010101" pitchFamily="2" charset="-122"/>
              </a:rPr>
              <a:t>中，</a:t>
            </a:r>
            <a:r>
              <a:rPr lang="en-US" altLang="zh-CN" sz="2200" dirty="0">
                <a:ea typeface="宋体" panose="02010600030101010101" pitchFamily="2" charset="-122"/>
              </a:rPr>
              <a:t>Lambda</a:t>
            </a:r>
            <a:r>
              <a:rPr lang="zh-CN" altLang="en-US" sz="2200" dirty="0">
                <a:ea typeface="宋体" panose="02010600030101010101" pitchFamily="2" charset="-122"/>
              </a:rPr>
              <a:t>表达式是对象，而不是函数，它们必须依附于一类特别的对象类型</a:t>
            </a:r>
            <a:r>
              <a:rPr lang="en-US" altLang="zh-CN" sz="2200" dirty="0">
                <a:ea typeface="宋体" panose="02010600030101010101" pitchFamily="2" charset="-122"/>
              </a:rPr>
              <a:t>——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函数式接口</a:t>
            </a:r>
            <a:r>
              <a:rPr lang="zh-CN" altLang="en-US" sz="22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en-US" sz="2200" dirty="0">
                <a:ea typeface="宋体" panose="02010600030101010101" pitchFamily="2" charset="-122"/>
              </a:rPr>
              <a:t> </a:t>
            </a:r>
          </a:p>
          <a:p>
            <a:r>
              <a:rPr lang="zh-CN" altLang="en-US" sz="2200" dirty="0">
                <a:ea typeface="宋体" panose="02010600030101010101" pitchFamily="2" charset="-122"/>
              </a:rPr>
              <a:t>简单的说，在</a:t>
            </a:r>
            <a:r>
              <a:rPr lang="en-US" altLang="zh-CN" sz="2200" dirty="0">
                <a:ea typeface="宋体" panose="02010600030101010101" pitchFamily="2" charset="-122"/>
              </a:rPr>
              <a:t>Java8</a:t>
            </a:r>
            <a:r>
              <a:rPr lang="zh-CN" altLang="en-US" sz="2200" dirty="0">
                <a:ea typeface="宋体" panose="02010600030101010101" pitchFamily="2" charset="-122"/>
              </a:rPr>
              <a:t>中，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</a:rPr>
              <a:t>Lambda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表达式就是一个函数式接口的实例。</a:t>
            </a:r>
            <a:r>
              <a:rPr lang="zh-CN" altLang="en-US" sz="2200" dirty="0">
                <a:ea typeface="宋体" panose="02010600030101010101" pitchFamily="2" charset="-122"/>
              </a:rPr>
              <a:t>这就是</a:t>
            </a:r>
            <a:r>
              <a:rPr lang="en-US" altLang="zh-CN" sz="2200" dirty="0">
                <a:ea typeface="宋体" panose="02010600030101010101" pitchFamily="2" charset="-122"/>
              </a:rPr>
              <a:t>Lambda</a:t>
            </a:r>
            <a:r>
              <a:rPr lang="zh-CN" altLang="en-US" sz="2200" dirty="0">
                <a:ea typeface="宋体" panose="02010600030101010101" pitchFamily="2" charset="-122"/>
              </a:rPr>
              <a:t>表达式和函数式接口的关系</a:t>
            </a:r>
            <a:r>
              <a:rPr lang="zh-CN" altLang="en-US" sz="2200" dirty="0" smtClean="0">
                <a:ea typeface="宋体" panose="02010600030101010101" pitchFamily="2" charset="-122"/>
              </a:rPr>
              <a:t>。也就是说</a:t>
            </a:r>
            <a:r>
              <a:rPr lang="zh-CN" altLang="en-US" sz="2200" dirty="0">
                <a:ea typeface="宋体" panose="02010600030101010101" pitchFamily="2" charset="-122"/>
              </a:rPr>
              <a:t>，只要一个对象是函数式接口的实例，那么该对象就可以用</a:t>
            </a:r>
            <a:r>
              <a:rPr lang="en-US" altLang="zh-CN" sz="2200" dirty="0">
                <a:ea typeface="宋体" panose="02010600030101010101" pitchFamily="2" charset="-122"/>
              </a:rPr>
              <a:t>Lambda</a:t>
            </a:r>
            <a:r>
              <a:rPr lang="zh-CN" altLang="en-US" sz="2200" dirty="0">
                <a:ea typeface="宋体" panose="02010600030101010101" pitchFamily="2" charset="-122"/>
              </a:rPr>
              <a:t>表达式来表示。</a:t>
            </a:r>
          </a:p>
          <a:p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所以以前用匿名内部类表示的现在都可以用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</a:rPr>
              <a:t>Lambda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表达式来写。</a:t>
            </a:r>
          </a:p>
        </p:txBody>
      </p:sp>
    </p:spTree>
    <p:extLst>
      <p:ext uri="{BB962C8B-B14F-4D97-AF65-F5344CB8AC3E}">
        <p14:creationId xmlns:p14="http://schemas.microsoft.com/office/powerpoint/2010/main" val="29399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latin typeface="+mn-lt"/>
                <a:ea typeface="宋体" pitchFamily="2" charset="-122"/>
              </a:rPr>
              <a:t>函数</a:t>
            </a:r>
            <a:r>
              <a:rPr kumimoji="1" lang="zh-CN" altLang="en-US" b="1">
                <a:latin typeface="+mn-lt"/>
                <a:ea typeface="宋体" pitchFamily="2" charset="-122"/>
              </a:rPr>
              <a:t>式</a:t>
            </a:r>
            <a:r>
              <a:rPr kumimoji="1" lang="zh-CN" altLang="en-US" b="1" smtClean="0">
                <a:latin typeface="+mn-lt"/>
                <a:ea typeface="宋体" pitchFamily="2" charset="-122"/>
              </a:rPr>
              <a:t>接口举例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69218"/>
            <a:ext cx="854834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76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772424" cy="7123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5718" y="44624"/>
            <a:ext cx="43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基础知识图解</a:t>
            </a:r>
            <a:endParaRPr lang="zh-CN" altLang="en-US" sz="3600" b="1" dirty="0">
              <a:solidFill>
                <a:srgbClr val="FFFF00"/>
              </a:solidFill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920552"/>
            <a:ext cx="145536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899776" y="2420888"/>
            <a:ext cx="96836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948264" y="2420888"/>
            <a:ext cx="9361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951345" y="2420888"/>
            <a:ext cx="852903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8013450" y="2420888"/>
            <a:ext cx="73501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429000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890449" y="4243927"/>
            <a:ext cx="982318" cy="45595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4222587"/>
            <a:ext cx="929716" cy="4140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228965"/>
            <a:ext cx="596863" cy="4076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4206563"/>
            <a:ext cx="669388" cy="5522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080346" y="4246349"/>
            <a:ext cx="973610" cy="39023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8173668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44958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699146" y="5877271"/>
            <a:ext cx="642973" cy="6567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771249" y="5877272"/>
            <a:ext cx="81054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5116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101491" y="5863217"/>
            <a:ext cx="7939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301875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464439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226633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955467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发展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历程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972944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9413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13261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928225" y="2460555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控制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968098" y="2460555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049725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数组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652120" y="3504467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41415" y="4286197"/>
            <a:ext cx="932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160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045353" y="4290674"/>
            <a:ext cx="104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类的结构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884368" y="4293096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55329" y="427219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24788" y="4212377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大特性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464439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322977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115065" y="5901292"/>
            <a:ext cx="9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IO/NIO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081579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771249" y="5949280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07353" y="5949280"/>
            <a:ext cx="740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462133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177923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54625" y="5949280"/>
            <a:ext cx="139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Oracle/MySQL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86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新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124744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124744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6278876" y="1368407"/>
            <a:ext cx="0" cy="105248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383960" y="1882928"/>
            <a:ext cx="1456572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529953" y="1882929"/>
            <a:ext cx="1851004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578947" y="2437978"/>
            <a:ext cx="3957616" cy="1366106"/>
          </a:xfrm>
          <a:prstGeom prst="bentConnector3">
            <a:avLst>
              <a:gd name="adj1" fmla="val 99658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629784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23840" y="3086158"/>
            <a:ext cx="382879" cy="1932657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815401" y="3612798"/>
            <a:ext cx="385301" cy="8818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80711" y="3054346"/>
            <a:ext cx="361539" cy="197494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61478" y="3548521"/>
            <a:ext cx="367917" cy="99297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951495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4082776" y="3999159"/>
            <a:ext cx="583178" cy="3173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501494" y="4417877"/>
            <a:ext cx="583178" cy="233561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45105" y="4847432"/>
            <a:ext cx="569123" cy="146244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76141" y="5292524"/>
            <a:ext cx="583178" cy="58631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777116" y="5477867"/>
            <a:ext cx="583178" cy="21563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99173" y="5055810"/>
            <a:ext cx="583177" cy="10597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553883" y="4701099"/>
            <a:ext cx="624087" cy="1810075"/>
          </a:xfrm>
          <a:prstGeom prst="bentConnector3">
            <a:avLst>
              <a:gd name="adj1" fmla="val 45626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937390" y="4317592"/>
            <a:ext cx="583178" cy="253618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580756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870549" y="4564216"/>
            <a:ext cx="100548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416316" y="1894647"/>
            <a:ext cx="0" cy="5262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1421514"/>
            <a:ext cx="646804" cy="3585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65483" y="2924944"/>
            <a:ext cx="646804" cy="38178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305068" y="2420126"/>
            <a:ext cx="1134583" cy="3789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269066" y="3429000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33608" y="4009421"/>
            <a:ext cx="1009380" cy="5324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1441528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294643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323528" y="2442374"/>
            <a:ext cx="1098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23528" y="350100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31538" y="3996353"/>
            <a:ext cx="972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Lambda</a:t>
            </a:r>
          </a:p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表达式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1610806"/>
            <a:ext cx="783230" cy="290267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115708"/>
            <a:ext cx="783230" cy="139776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  <a:endCxn id="202" idx="3"/>
          </p:cNvCxnSpPr>
          <p:nvPr/>
        </p:nvCxnSpPr>
        <p:spPr>
          <a:xfrm rot="10800000">
            <a:off x="1422106" y="2611652"/>
            <a:ext cx="676018" cy="1894203"/>
          </a:xfrm>
          <a:prstGeom prst="bentConnector3">
            <a:avLst>
              <a:gd name="adj1" fmla="val 54038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  <a:endCxn id="198" idx="3"/>
          </p:cNvCxnSpPr>
          <p:nvPr/>
        </p:nvCxnSpPr>
        <p:spPr>
          <a:xfrm rot="10800000">
            <a:off x="1330373" y="3633902"/>
            <a:ext cx="793357" cy="87957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>
            <a:off x="1403648" y="4288742"/>
            <a:ext cx="694476" cy="217113"/>
          </a:xfrm>
          <a:prstGeom prst="bentConnector3">
            <a:avLst>
              <a:gd name="adj1" fmla="val 5393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2098124" y="283145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flipH="1">
            <a:off x="3316118" y="303017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155474" y="287819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IDEA 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8397654" y="3219269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09765" y="3212976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数据结构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7605566" y="3228445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617677" y="3228445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排序算法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8" name="肘形连接符 17"/>
          <p:cNvCxnSpPr>
            <a:stCxn id="107" idx="2"/>
            <a:endCxn id="121" idx="0"/>
          </p:cNvCxnSpPr>
          <p:nvPr/>
        </p:nvCxnSpPr>
        <p:spPr>
          <a:xfrm rot="16200000" flipH="1">
            <a:off x="8347848" y="2886045"/>
            <a:ext cx="366333" cy="30011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4097976" y="2425090"/>
            <a:ext cx="69004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041415" y="2484657"/>
            <a:ext cx="818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关键字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rot="5400000">
            <a:off x="4816564" y="952188"/>
            <a:ext cx="1084322" cy="186148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圆角矩形 207"/>
          <p:cNvSpPr/>
          <p:nvPr/>
        </p:nvSpPr>
        <p:spPr>
          <a:xfrm>
            <a:off x="565723" y="1882049"/>
            <a:ext cx="793467" cy="3868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40931" y="1938318"/>
            <a:ext cx="84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元注解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14" name="肘形连接符 213"/>
          <p:cNvCxnSpPr>
            <a:stCxn id="151" idx="1"/>
            <a:endCxn id="210" idx="3"/>
          </p:cNvCxnSpPr>
          <p:nvPr/>
        </p:nvCxnSpPr>
        <p:spPr>
          <a:xfrm rot="10800000">
            <a:off x="1389986" y="2107596"/>
            <a:ext cx="708139" cy="2398259"/>
          </a:xfrm>
          <a:prstGeom prst="bentConnector3">
            <a:avLst>
              <a:gd name="adj1" fmla="val 5192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肘形连接符 243"/>
          <p:cNvCxnSpPr>
            <a:stCxn id="107" idx="2"/>
            <a:endCxn id="128" idx="0"/>
          </p:cNvCxnSpPr>
          <p:nvPr/>
        </p:nvCxnSpPr>
        <p:spPr>
          <a:xfrm rot="5400000">
            <a:off x="7947216" y="2794703"/>
            <a:ext cx="375509" cy="4919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圆角矩形 264"/>
          <p:cNvSpPr/>
          <p:nvPr/>
        </p:nvSpPr>
        <p:spPr>
          <a:xfrm>
            <a:off x="261245" y="4657144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24606" y="4692769"/>
            <a:ext cx="113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Stream API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9" name="圆角矩形 268"/>
          <p:cNvSpPr/>
          <p:nvPr/>
        </p:nvSpPr>
        <p:spPr>
          <a:xfrm>
            <a:off x="224606" y="5157600"/>
            <a:ext cx="1061306" cy="5665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253843" y="5148481"/>
            <a:ext cx="113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Date/Time API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72" name="肘形连接符 271"/>
          <p:cNvCxnSpPr>
            <a:stCxn id="151" idx="1"/>
            <a:endCxn id="260" idx="3"/>
          </p:cNvCxnSpPr>
          <p:nvPr/>
        </p:nvCxnSpPr>
        <p:spPr>
          <a:xfrm rot="10800000" flipV="1">
            <a:off x="1359190" y="4505854"/>
            <a:ext cx="738934" cy="356192"/>
          </a:xfrm>
          <a:prstGeom prst="bentConnector3">
            <a:avLst>
              <a:gd name="adj1" fmla="val 5184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肘形连接符 273"/>
          <p:cNvCxnSpPr>
            <a:stCxn id="151" idx="1"/>
            <a:endCxn id="270" idx="3"/>
          </p:cNvCxnSpPr>
          <p:nvPr/>
        </p:nvCxnSpPr>
        <p:spPr>
          <a:xfrm rot="10800000" flipV="1">
            <a:off x="1388428" y="4505853"/>
            <a:ext cx="709697" cy="935015"/>
          </a:xfrm>
          <a:prstGeom prst="bentConnector3">
            <a:avLst>
              <a:gd name="adj1" fmla="val 51923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4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itchFamily="2" charset="-122"/>
              </a:rPr>
              <a:t>自定义函数式接口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0" y="1529745"/>
            <a:ext cx="4630216" cy="14431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3568" y="3328478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函数式接口中使用泛型：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80" y="3861048"/>
            <a:ext cx="4486200" cy="14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9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737658"/>
            <a:ext cx="5472608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 smtClean="0">
                <a:latin typeface="+mn-lt"/>
                <a:ea typeface="宋体" panose="02010600030101010101" pitchFamily="2" charset="-122"/>
              </a:rPr>
              <a:t>作为</a:t>
            </a:r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参数传递 </a:t>
            </a:r>
            <a:r>
              <a:rPr kumimoji="1" lang="en-US" altLang="zh-CN" b="1">
                <a:latin typeface="+mn-lt"/>
                <a:ea typeface="宋体" panose="02010600030101010101" pitchFamily="2" charset="-122"/>
              </a:rPr>
              <a:t>Lambda </a:t>
            </a:r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表达式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850" y="5085184"/>
            <a:ext cx="8292606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mtClean="0">
                <a:solidFill>
                  <a:srgbClr val="FF0000"/>
                </a:solidFill>
                <a:ea typeface="宋体" panose="02010600030101010101" pitchFamily="2" charset="-122"/>
              </a:rPr>
              <a:t>作为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参数传递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Lambda 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表达式：为了将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Lambda 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表达式作为参数传递，接收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Lambda 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表达式的参数类型必须是与该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Lambda 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表达式兼容的函数式接口的类型。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8502705" cy="9435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00" y="3449959"/>
            <a:ext cx="7049245" cy="1045638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79512" y="3047153"/>
            <a:ext cx="3603280" cy="37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1800" b="1" smtClean="0">
                <a:latin typeface="+mn-lt"/>
                <a:ea typeface="宋体" panose="02010600030101010101" pitchFamily="2" charset="-122"/>
              </a:rPr>
              <a:t>作为参数传递 </a:t>
            </a:r>
            <a:r>
              <a:rPr kumimoji="1" lang="en-US" altLang="zh-CN" sz="1800" b="1" smtClean="0">
                <a:latin typeface="+mn-lt"/>
                <a:ea typeface="宋体" panose="02010600030101010101" pitchFamily="2" charset="-122"/>
              </a:rPr>
              <a:t>Lambda </a:t>
            </a:r>
            <a:r>
              <a:rPr kumimoji="1" lang="zh-CN" altLang="en-US" sz="1800" b="1" smtClean="0">
                <a:latin typeface="+mn-lt"/>
                <a:ea typeface="宋体" panose="02010600030101010101" pitchFamily="2" charset="-122"/>
              </a:rPr>
              <a:t>表达式：</a:t>
            </a:r>
            <a:endParaRPr kumimoji="1" lang="zh-CN" altLang="en-US" sz="1800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27984" y="1643916"/>
            <a:ext cx="2520280" cy="344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75656" y="3823520"/>
            <a:ext cx="4176464" cy="325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32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863" y="548680"/>
            <a:ext cx="5673457" cy="792088"/>
          </a:xfrm>
        </p:spPr>
        <p:txBody>
          <a:bodyPr>
            <a:normAutofit fontScale="90000"/>
          </a:bodyPr>
          <a:lstStyle/>
          <a:p>
            <a:r>
              <a:rPr kumimoji="1" lang="en-US" altLang="zh-CN" b="1" smtClean="0">
                <a:latin typeface="+mn-lt"/>
                <a:ea typeface="宋体" pitchFamily="2" charset="-122"/>
              </a:rPr>
              <a:t>Java </a:t>
            </a:r>
            <a:r>
              <a:rPr kumimoji="1" lang="zh-CN" altLang="en-US" b="1">
                <a:latin typeface="+mn-lt"/>
                <a:ea typeface="宋体" pitchFamily="2" charset="-122"/>
              </a:rPr>
              <a:t>内置四大核心函数式接口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654426"/>
              </p:ext>
            </p:extLst>
          </p:nvPr>
        </p:nvGraphicFramePr>
        <p:xfrm>
          <a:off x="251520" y="1412505"/>
          <a:ext cx="8712968" cy="5062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8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函数式接口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参数类型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返回类型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用途</a:t>
                      </a:r>
                      <a:endParaRPr lang="zh-CN" sz="15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51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Consumer&lt;T&gt;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消费型接口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void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的对象应用操作，包含</a:t>
                      </a:r>
                      <a:r>
                        <a:rPr lang="zh-CN" sz="15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r>
                        <a:rPr lang="zh-CN" altLang="en-US" sz="15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：</a:t>
                      </a:r>
                      <a:endParaRPr lang="en-US" altLang="zh-CN" sz="1500" kern="100" smtClean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b="1" kern="10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void </a:t>
                      </a:r>
                      <a:r>
                        <a:rPr lang="en-US" sz="1500" b="1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accept(T t)</a:t>
                      </a:r>
                      <a:endParaRPr lang="zh-CN" sz="1500" b="1" kern="100"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Supplier&lt;T&gt;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供给型接口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无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返回类型为</a:t>
                      </a:r>
                      <a:r>
                        <a:rPr 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的对象，包含</a:t>
                      </a:r>
                      <a:r>
                        <a:rPr lang="zh-CN" sz="15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r>
                        <a:rPr lang="zh-CN" altLang="en-US" sz="15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1500" b="1" kern="10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 </a:t>
                      </a:r>
                      <a:r>
                        <a:rPr lang="en-US" sz="1500" b="1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get</a:t>
                      </a:r>
                      <a:r>
                        <a:rPr lang="en-US" sz="1500" b="1" kern="10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()</a:t>
                      </a:r>
                      <a:endParaRPr lang="zh-CN" sz="1500" b="1" kern="100"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Function&lt;T, R&gt;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函数型接口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R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的对象应用操作，并返回结果。结果是</a:t>
                      </a:r>
                      <a:r>
                        <a:rPr 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类型的对象。包含</a:t>
                      </a:r>
                      <a:r>
                        <a:rPr lang="zh-CN" sz="15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r>
                        <a:rPr lang="zh-CN" altLang="en-US" sz="15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1500" b="1" kern="10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 </a:t>
                      </a:r>
                      <a:r>
                        <a:rPr lang="en-US" sz="1500" b="1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apply(T t</a:t>
                      </a:r>
                      <a:r>
                        <a:rPr lang="en-US" sz="1500" b="1" kern="10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1500" b="1" kern="100"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47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Predicate&lt;T&gt;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断定型接口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boolean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确定类型为</a:t>
                      </a:r>
                      <a:r>
                        <a:rPr 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的对象是否满足某约束，并返回 </a:t>
                      </a:r>
                      <a:r>
                        <a:rPr 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boolean </a:t>
                      </a: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值。包含</a:t>
                      </a:r>
                      <a:r>
                        <a:rPr lang="zh-CN" sz="15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sz="15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boolean test(T t</a:t>
                      </a:r>
                      <a:r>
                        <a:rPr lang="en-US" sz="1500" b="1" kern="10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1500" b="1" kern="100"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0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863" y="548680"/>
            <a:ext cx="5673457" cy="792088"/>
          </a:xfrm>
        </p:spPr>
        <p:txBody>
          <a:bodyPr>
            <a:normAutofit/>
          </a:bodyPr>
          <a:lstStyle/>
          <a:p>
            <a:r>
              <a:rPr kumimoji="1" lang="zh-CN" altLang="en-US" sz="3200" b="1" smtClean="0">
                <a:latin typeface="+mn-lt"/>
                <a:ea typeface="宋体" pitchFamily="2" charset="-122"/>
              </a:rPr>
              <a:t>其他</a:t>
            </a:r>
            <a:r>
              <a:rPr kumimoji="1" lang="zh-CN" altLang="en-US" sz="3200" b="1">
                <a:latin typeface="+mn-lt"/>
                <a:ea typeface="宋体" pitchFamily="2" charset="-122"/>
              </a:rPr>
              <a:t>接口</a:t>
            </a:r>
            <a:endParaRPr kumimoji="1" lang="zh-CN" altLang="en-US" sz="3200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466504"/>
              </p:ext>
            </p:extLst>
          </p:nvPr>
        </p:nvGraphicFramePr>
        <p:xfrm>
          <a:off x="251520" y="1268760"/>
          <a:ext cx="8712967" cy="55526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函数式接口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参数类型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返回类型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用途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BiFunction&lt;T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, U, R&gt;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T, U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R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对类型为 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T, U 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参数应用操作，返回 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R 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类型的结果。包含方法</a:t>
                      </a:r>
                      <a:r>
                        <a:rPr lang="zh-CN" sz="18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为</a:t>
                      </a:r>
                      <a:r>
                        <a:rPr lang="en-US" altLang="zh-CN" sz="1800" kern="100" baseline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 </a:t>
                      </a: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apply(T t, U u);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err="1">
                          <a:effectLst/>
                          <a:latin typeface="+mn-lt"/>
                          <a:ea typeface="宋体" panose="02010600030101010101" pitchFamily="2" charset="-122"/>
                        </a:rPr>
                        <a:t>UnaryOperator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&lt;T&gt;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(Function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子接口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的对象进行一元运算，并返回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类型的结果。包含方法</a:t>
                      </a:r>
                      <a:r>
                        <a:rPr lang="zh-CN" sz="180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为</a:t>
                      </a:r>
                      <a:r>
                        <a:rPr lang="en-US" altLang="zh-CN" sz="1800" kern="100" baseline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 </a:t>
                      </a: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apply(T t);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BinaryOperator&lt;T&gt;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800" kern="100" err="1">
                          <a:effectLst/>
                          <a:latin typeface="+mn-lt"/>
                          <a:ea typeface="宋体" panose="02010600030101010101" pitchFamily="2" charset="-122"/>
                        </a:rPr>
                        <a:t>BiFunction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子接口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T, 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的对象进行二元运算，并返回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类型的结果。包含方法</a:t>
                      </a:r>
                      <a:r>
                        <a:rPr lang="zh-CN" sz="18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为</a:t>
                      </a:r>
                      <a:r>
                        <a:rPr lang="en-US" altLang="zh-CN" sz="1800" kern="100" baseline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 </a:t>
                      </a: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apply(T t1, T t2);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BiConsumer&lt;T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, U&gt;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T, U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void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T, U 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参数应用操作。包含方法</a:t>
                      </a:r>
                      <a:r>
                        <a:rPr lang="zh-CN" sz="18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为</a:t>
                      </a:r>
                      <a:r>
                        <a:rPr lang="en-US" altLang="zh-CN" sz="1800" kern="100" baseline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en-US" sz="1800" kern="1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void </a:t>
                      </a: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accept(T t, U u</a:t>
                      </a:r>
                      <a:r>
                        <a:rPr lang="en-US" sz="1800" kern="1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BiPredicate</a:t>
                      </a:r>
                      <a:r>
                        <a:rPr lang="en-US" altLang="zh-CN" sz="1800" kern="100" dirty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&lt;T,U&gt;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T,U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err="1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  <a:endParaRPr lang="zh-CN" sz="16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包含方法为  </a:t>
                      </a:r>
                      <a:r>
                        <a:rPr lang="en-US" altLang="zh-CN" sz="1800" kern="1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1800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test(T </a:t>
                      </a:r>
                      <a:r>
                        <a:rPr lang="en-US" altLang="zh-CN" sz="1800" kern="100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t,U</a:t>
                      </a:r>
                      <a:r>
                        <a:rPr lang="en-US" altLang="zh-CN" sz="1800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u)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80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ToIntFunction&lt;T&gt;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ToLongFunction&lt;T&gt;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ToDoubleFunction&lt;T&gt;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int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long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double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分别计算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int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long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double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、值的函数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IntFunction&lt;R&gt;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LongFunction&lt;R&gt;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DoubleFunction&lt;R&gt;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int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long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double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R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参数分别为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int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long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double 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类型的函数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69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26" y="1772816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343526" y="2348880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16-3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方法引用与构造器引用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8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13287" y="764704"/>
            <a:ext cx="5661442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方法引用</a:t>
            </a:r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(Method References)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484784"/>
            <a:ext cx="86409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ea typeface="宋体" panose="02010600030101010101" pitchFamily="2" charset="-122"/>
              </a:rPr>
              <a:t>当要</a:t>
            </a:r>
            <a:r>
              <a:rPr lang="zh-CN" altLang="en-US" sz="2000" dirty="0">
                <a:ea typeface="宋体" panose="02010600030101010101" pitchFamily="2" charset="-122"/>
              </a:rPr>
              <a:t>传递</a:t>
            </a:r>
            <a:r>
              <a:rPr lang="zh-CN" altLang="en-US" sz="2000" dirty="0" smtClean="0">
                <a:ea typeface="宋体" panose="02010600030101010101" pitchFamily="2" charset="-122"/>
              </a:rPr>
              <a:t>给</a:t>
            </a:r>
            <a:r>
              <a:rPr lang="en-US" altLang="zh-CN" sz="2000" dirty="0" smtClean="0">
                <a:ea typeface="宋体" panose="02010600030101010101" pitchFamily="2" charset="-122"/>
              </a:rPr>
              <a:t>Lambda</a:t>
            </a:r>
            <a:r>
              <a:rPr lang="zh-CN" altLang="en-US" sz="2000" dirty="0" smtClean="0">
                <a:ea typeface="宋体" panose="02010600030101010101" pitchFamily="2" charset="-122"/>
              </a:rPr>
              <a:t>体的</a:t>
            </a:r>
            <a:r>
              <a:rPr lang="zh-CN" altLang="en-US" sz="2000" dirty="0">
                <a:ea typeface="宋体" panose="02010600030101010101" pitchFamily="2" charset="-122"/>
              </a:rPr>
              <a:t>操作，已经有实现的方法了，可以使用方法引用</a:t>
            </a:r>
            <a:r>
              <a:rPr lang="zh-CN" altLang="en-US" sz="2000" dirty="0" smtClean="0">
                <a:ea typeface="宋体" panose="02010600030101010101" pitchFamily="2" charset="-122"/>
              </a:rPr>
              <a:t>！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方法引用就是</a:t>
            </a:r>
            <a:r>
              <a:rPr lang="en-US" altLang="zh-CN" sz="2000" dirty="0">
                <a:ea typeface="宋体" panose="02010600030101010101" pitchFamily="2" charset="-122"/>
              </a:rPr>
              <a:t>Lambda</a:t>
            </a:r>
            <a:r>
              <a:rPr lang="zh-CN" altLang="en-US" sz="2000" dirty="0">
                <a:ea typeface="宋体" panose="02010600030101010101" pitchFamily="2" charset="-122"/>
              </a:rPr>
              <a:t>表达式，就是函数式接口的一个</a:t>
            </a:r>
            <a:r>
              <a:rPr lang="zh-CN" altLang="en-US" sz="2000" dirty="0" smtClean="0">
                <a:ea typeface="宋体" panose="02010600030101010101" pitchFamily="2" charset="-122"/>
              </a:rPr>
              <a:t>实例，</a:t>
            </a:r>
            <a:r>
              <a:rPr lang="zh-CN" altLang="en-US" sz="2000" dirty="0">
                <a:ea typeface="宋体" panose="02010600030101010101" pitchFamily="2" charset="-122"/>
              </a:rPr>
              <a:t>通过方法的名字来指向一个方法，可以认为是</a:t>
            </a:r>
            <a:r>
              <a:rPr lang="en-US" altLang="zh-CN" sz="2000" dirty="0">
                <a:ea typeface="宋体" panose="02010600030101010101" pitchFamily="2" charset="-122"/>
              </a:rPr>
              <a:t>Lambda</a:t>
            </a:r>
            <a:r>
              <a:rPr lang="zh-CN" altLang="en-US" sz="2000" dirty="0">
                <a:ea typeface="宋体" panose="02010600030101010101" pitchFamily="2" charset="-122"/>
              </a:rPr>
              <a:t>表达式的一个语法糖。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ea typeface="宋体" panose="02010600030101010101" pitchFamily="2" charset="-122"/>
              </a:rPr>
              <a:t>要求：</a:t>
            </a:r>
            <a:r>
              <a:rPr lang="zh-CN" altLang="en-US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实现抽象方法的参数列表和返回值类型，必须与方法引用的方法的参数列表和返回值类型保持一致！</a:t>
            </a:r>
            <a:endParaRPr lang="en-US" altLang="zh-CN" sz="2000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ea typeface="宋体" panose="02010600030101010101" pitchFamily="2" charset="-122"/>
              </a:rPr>
              <a:t>方法引用：使用</a:t>
            </a:r>
            <a:r>
              <a:rPr lang="zh-CN" altLang="en-US" sz="2000" dirty="0">
                <a:ea typeface="宋体" panose="02010600030101010101" pitchFamily="2" charset="-122"/>
              </a:rPr>
              <a:t>操作符 “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000" dirty="0" smtClean="0">
                <a:ea typeface="宋体" panose="02010600030101010101" pitchFamily="2" charset="-122"/>
              </a:rPr>
              <a:t>” </a:t>
            </a:r>
            <a:r>
              <a:rPr lang="zh-CN" altLang="en-US" sz="2000" dirty="0" smtClean="0">
                <a:ea typeface="宋体" panose="02010600030101010101" pitchFamily="2" charset="-122"/>
              </a:rPr>
              <a:t>将类</a:t>
            </a:r>
            <a:r>
              <a:rPr lang="en-US" altLang="zh-CN" sz="2000" dirty="0" smtClean="0">
                <a:ea typeface="宋体" panose="02010600030101010101" pitchFamily="2" charset="-122"/>
              </a:rPr>
              <a:t>(</a:t>
            </a:r>
            <a:r>
              <a:rPr lang="zh-CN" altLang="en-US" sz="2000" dirty="0" smtClean="0">
                <a:ea typeface="宋体" panose="02010600030101010101" pitchFamily="2" charset="-122"/>
              </a:rPr>
              <a:t>或</a:t>
            </a:r>
            <a:r>
              <a:rPr lang="zh-CN" altLang="en-US" sz="2000" dirty="0">
                <a:ea typeface="宋体" panose="02010600030101010101" pitchFamily="2" charset="-122"/>
              </a:rPr>
              <a:t>对象</a:t>
            </a:r>
            <a:r>
              <a:rPr lang="en-US" altLang="zh-CN" sz="2000" dirty="0" smtClean="0">
                <a:ea typeface="宋体" panose="02010600030101010101" pitchFamily="2" charset="-122"/>
              </a:rPr>
              <a:t>) </a:t>
            </a:r>
            <a:r>
              <a:rPr lang="zh-CN" altLang="en-US" sz="2000" dirty="0" smtClean="0">
                <a:ea typeface="宋体" panose="02010600030101010101" pitchFamily="2" charset="-122"/>
              </a:rPr>
              <a:t>与 方法名分隔开来。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ea typeface="宋体" panose="02010600030101010101" pitchFamily="2" charset="-122"/>
              </a:rPr>
              <a:t>如下三种主要使用情况</a:t>
            </a:r>
            <a:r>
              <a:rPr lang="zh-CN" altLang="en-US" sz="2800" dirty="0" smtClean="0">
                <a:ea typeface="宋体" panose="02010600030101010101" pitchFamily="2" charset="-122"/>
              </a:rPr>
              <a:t>：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7239" y="5112595"/>
            <a:ext cx="2916324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对象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::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实例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方法名</a:t>
            </a:r>
            <a:endParaRPr lang="zh-CN" altLang="en-US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类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::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静态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方法名</a:t>
            </a:r>
            <a:endParaRPr lang="zh-CN" altLang="en-US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类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::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实例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方法名</a:t>
            </a:r>
            <a:endParaRPr lang="zh-CN" altLang="en-US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346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方法引用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552" y="1412776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1909" y="2660154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等同于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4334" y="4158327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2611" y="5199583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等同于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29" y="4653136"/>
            <a:ext cx="7952883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01" y="5661248"/>
            <a:ext cx="629011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599544" y="4619992"/>
            <a:ext cx="303668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68350" y="5661248"/>
            <a:ext cx="2405062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73" y="2060848"/>
            <a:ext cx="776813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82" y="3128350"/>
            <a:ext cx="7201067" cy="53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355976" y="2060848"/>
            <a:ext cx="4086333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68870" y="3128350"/>
            <a:ext cx="3172779" cy="536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方法引用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4906" y="1498160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ea typeface="宋体" panose="02010600030101010101" pitchFamily="2" charset="-122"/>
              </a:rPr>
              <a:t>例如：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7279" y="2666533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ea typeface="宋体" panose="02010600030101010101" pitchFamily="2" charset="-122"/>
              </a:rPr>
              <a:t>等同于</a:t>
            </a:r>
            <a:r>
              <a:rPr lang="zh-CN" altLang="en-US" sz="2400" smtClean="0">
                <a:ea typeface="宋体" panose="02010600030101010101" pitchFamily="2" charset="-122"/>
              </a:rPr>
              <a:t>：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995" y="5307547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mtClean="0">
                <a:solidFill>
                  <a:srgbClr val="C00000"/>
                </a:solidFill>
                <a:ea typeface="宋体" panose="02010600030101010101" pitchFamily="2" charset="-122"/>
              </a:rPr>
              <a:t>注意：</a:t>
            </a:r>
            <a:r>
              <a:rPr lang="zh-CN" altLang="zh-CN" b="1" smtClean="0">
                <a:solidFill>
                  <a:srgbClr val="C00000"/>
                </a:solidFill>
                <a:ea typeface="宋体" panose="02010600030101010101" pitchFamily="2" charset="-122"/>
              </a:rPr>
              <a:t>当</a:t>
            </a:r>
            <a:r>
              <a:rPr lang="zh-CN" altLang="en-US" b="1">
                <a:solidFill>
                  <a:srgbClr val="C00000"/>
                </a:solidFill>
                <a:ea typeface="宋体" panose="02010600030101010101" pitchFamily="2" charset="-122"/>
              </a:rPr>
              <a:t>函数</a:t>
            </a:r>
            <a:r>
              <a:rPr lang="zh-CN" altLang="en-US" b="1" smtClean="0">
                <a:solidFill>
                  <a:srgbClr val="C00000"/>
                </a:solidFill>
                <a:ea typeface="宋体" panose="02010600030101010101" pitchFamily="2" charset="-122"/>
              </a:rPr>
              <a:t>式接口方法的</a:t>
            </a:r>
            <a:r>
              <a:rPr lang="zh-CN" altLang="zh-CN" b="1" smtClean="0">
                <a:solidFill>
                  <a:srgbClr val="C00000"/>
                </a:solidFill>
                <a:ea typeface="宋体" panose="02010600030101010101" pitchFamily="2" charset="-122"/>
              </a:rPr>
              <a:t>第一</a:t>
            </a:r>
            <a:r>
              <a:rPr lang="zh-CN" altLang="zh-CN" b="1">
                <a:solidFill>
                  <a:srgbClr val="C00000"/>
                </a:solidFill>
                <a:ea typeface="宋体" panose="02010600030101010101" pitchFamily="2" charset="-122"/>
              </a:rPr>
              <a:t>个</a:t>
            </a:r>
            <a:r>
              <a:rPr lang="zh-CN" altLang="zh-CN" b="1" smtClean="0">
                <a:solidFill>
                  <a:srgbClr val="C00000"/>
                </a:solidFill>
                <a:ea typeface="宋体" panose="02010600030101010101" pitchFamily="2" charset="-122"/>
              </a:rPr>
              <a:t>参数</a:t>
            </a:r>
            <a:r>
              <a:rPr lang="zh-CN" altLang="en-US" b="1">
                <a:solidFill>
                  <a:srgbClr val="C00000"/>
                </a:solidFill>
                <a:ea typeface="宋体" panose="02010600030101010101" pitchFamily="2" charset="-122"/>
              </a:rPr>
              <a:t>是</a:t>
            </a:r>
            <a:r>
              <a:rPr lang="zh-CN" altLang="zh-CN" b="1" smtClean="0">
                <a:solidFill>
                  <a:srgbClr val="C00000"/>
                </a:solidFill>
                <a:ea typeface="宋体" panose="02010600030101010101" pitchFamily="2" charset="-122"/>
              </a:rPr>
              <a:t>需要</a:t>
            </a:r>
            <a:r>
              <a:rPr lang="zh-CN" altLang="zh-CN" b="1">
                <a:solidFill>
                  <a:srgbClr val="C00000"/>
                </a:solidFill>
                <a:ea typeface="宋体" panose="02010600030101010101" pitchFamily="2" charset="-122"/>
              </a:rPr>
              <a:t>引用方法</a:t>
            </a:r>
            <a:r>
              <a:rPr lang="zh-CN" altLang="zh-CN" b="1" smtClean="0">
                <a:solidFill>
                  <a:srgbClr val="C00000"/>
                </a:solidFill>
                <a:ea typeface="宋体" panose="02010600030101010101" pitchFamily="2" charset="-122"/>
              </a:rPr>
              <a:t>的调用</a:t>
            </a:r>
            <a:r>
              <a:rPr lang="zh-CN" altLang="en-US" b="1" smtClean="0">
                <a:solidFill>
                  <a:srgbClr val="C00000"/>
                </a:solidFill>
                <a:ea typeface="宋体" panose="02010600030101010101" pitchFamily="2" charset="-122"/>
              </a:rPr>
              <a:t>者</a:t>
            </a:r>
            <a:r>
              <a:rPr lang="zh-CN" altLang="zh-CN" b="1" smtClean="0">
                <a:solidFill>
                  <a:srgbClr val="C00000"/>
                </a:solidFill>
                <a:ea typeface="宋体" panose="02010600030101010101" pitchFamily="2" charset="-122"/>
              </a:rPr>
              <a:t>，</a:t>
            </a:r>
            <a:r>
              <a:rPr lang="zh-CN" altLang="zh-CN" b="1">
                <a:solidFill>
                  <a:srgbClr val="C00000"/>
                </a:solidFill>
                <a:ea typeface="宋体" panose="02010600030101010101" pitchFamily="2" charset="-122"/>
              </a:rPr>
              <a:t>并且第二个参数是需要引用方法</a:t>
            </a:r>
            <a:r>
              <a:rPr lang="zh-CN" altLang="zh-CN" b="1" smtClean="0">
                <a:solidFill>
                  <a:srgbClr val="C00000"/>
                </a:solidFill>
                <a:ea typeface="宋体" panose="02010600030101010101" pitchFamily="2" charset="-122"/>
              </a:rPr>
              <a:t>的参数</a:t>
            </a:r>
            <a:r>
              <a:rPr lang="en-US" altLang="zh-CN" b="1" smtClean="0">
                <a:solidFill>
                  <a:srgbClr val="C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b="1" smtClean="0">
                <a:solidFill>
                  <a:srgbClr val="C00000"/>
                </a:solidFill>
                <a:ea typeface="宋体" panose="02010600030101010101" pitchFamily="2" charset="-122"/>
              </a:rPr>
              <a:t>或无参数</a:t>
            </a:r>
            <a:r>
              <a:rPr lang="en-US" altLang="zh-CN" b="1" smtClean="0">
                <a:solidFill>
                  <a:srgbClr val="C00000"/>
                </a:solidFill>
                <a:ea typeface="宋体" panose="02010600030101010101" pitchFamily="2" charset="-122"/>
              </a:rPr>
              <a:t>)</a:t>
            </a:r>
            <a:r>
              <a:rPr lang="zh-CN" altLang="zh-CN" b="1" smtClean="0">
                <a:solidFill>
                  <a:srgbClr val="C00000"/>
                </a:solidFill>
                <a:ea typeface="宋体" panose="02010600030101010101" pitchFamily="2" charset="-122"/>
              </a:rPr>
              <a:t>时</a:t>
            </a:r>
            <a:r>
              <a:rPr lang="zh-CN" altLang="zh-CN" b="1">
                <a:solidFill>
                  <a:srgbClr val="C0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b="1">
                <a:solidFill>
                  <a:srgbClr val="C00000"/>
                </a:solidFill>
                <a:ea typeface="宋体" panose="02010600030101010101" pitchFamily="2" charset="-122"/>
              </a:rPr>
              <a:t>ClassName::methodName</a:t>
            </a:r>
            <a:endParaRPr lang="zh-CN" altLang="en-US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79" y="2097926"/>
            <a:ext cx="7596320" cy="53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4" y="3429000"/>
            <a:ext cx="712224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213783" y="2097926"/>
            <a:ext cx="2958617" cy="538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08104" y="3429000"/>
            <a:ext cx="216024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3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zh-CN" altLang="en-US" b="1">
                <a:latin typeface="+mn-lt"/>
                <a:ea typeface="宋体" pitchFamily="2" charset="-122"/>
              </a:rPr>
              <a:t>构造器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引用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3200" b="1" dirty="0" smtClean="0">
                <a:ea typeface="宋体" panose="02010600030101010101" pitchFamily="2" charset="-122"/>
              </a:rPr>
              <a:t>格式：   </a:t>
            </a:r>
            <a:r>
              <a:rPr lang="en-US" altLang="zh-CN" sz="3200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ClassName</a:t>
            </a:r>
            <a:r>
              <a:rPr lang="en-US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new </a:t>
            </a:r>
            <a:endParaRPr lang="en-US" altLang="zh-CN" sz="32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 smtClean="0">
                <a:ea typeface="宋体" panose="02010600030101010101" pitchFamily="2" charset="-122"/>
              </a:rPr>
              <a:t>与</a:t>
            </a:r>
            <a:r>
              <a:rPr lang="zh-CN" altLang="en-US" sz="2800" dirty="0">
                <a:ea typeface="宋体" panose="02010600030101010101" pitchFamily="2" charset="-122"/>
              </a:rPr>
              <a:t>函数式接口相结合，自动与函数式接口中方法兼容</a:t>
            </a:r>
            <a:r>
              <a:rPr lang="zh-CN" altLang="en-US" sz="2800" dirty="0" smtClean="0"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可以把构造器引用赋值给定义的方法</a:t>
            </a:r>
            <a:r>
              <a:rPr lang="zh-CN" altLang="en-US" sz="2800" dirty="0" smtClean="0">
                <a:ea typeface="宋体" panose="02010600030101010101" pitchFamily="2" charset="-122"/>
              </a:rPr>
              <a:t>，要求</a:t>
            </a:r>
            <a:r>
              <a:rPr lang="zh-CN" altLang="en-US" sz="2800" dirty="0" smtClean="0">
                <a:solidFill>
                  <a:srgbClr val="0000FF"/>
                </a:solidFill>
                <a:ea typeface="宋体" panose="02010600030101010101" pitchFamily="2" charset="-122"/>
              </a:rPr>
              <a:t>构造</a:t>
            </a:r>
            <a:r>
              <a:rPr lang="zh-CN" altLang="en-US" sz="2800" dirty="0">
                <a:solidFill>
                  <a:srgbClr val="0000FF"/>
                </a:solidFill>
                <a:ea typeface="宋体" panose="02010600030101010101" pitchFamily="2" charset="-122"/>
              </a:rPr>
              <a:t>器参数列表要与接口中抽象方法的参数列表一致</a:t>
            </a:r>
            <a:r>
              <a:rPr lang="zh-CN" altLang="en-US" sz="2800" dirty="0" smtClean="0">
                <a:solidFill>
                  <a:srgbClr val="0000FF"/>
                </a:solidFill>
                <a:ea typeface="宋体" panose="02010600030101010101" pitchFamily="2" charset="-122"/>
              </a:rPr>
              <a:t>！且方法的返回值即为构造器对应类的对象。</a:t>
            </a:r>
            <a:endParaRPr lang="zh-CN" altLang="en-US" sz="28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13" y="5013177"/>
            <a:ext cx="7457971" cy="2880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13" y="5893335"/>
            <a:ext cx="6349430" cy="27196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9591" y="4561734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ea typeface="宋体" panose="02010600030101010101" pitchFamily="2" charset="-122"/>
              </a:rPr>
              <a:t>例如：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9591" y="5472539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ea typeface="宋体" panose="02010600030101010101" pitchFamily="2" charset="-122"/>
              </a:rPr>
              <a:t>等同于</a:t>
            </a:r>
            <a:r>
              <a:rPr lang="zh-CN" altLang="en-US" sz="2400" smtClean="0">
                <a:ea typeface="宋体" panose="02010600030101010101" pitchFamily="2" charset="-122"/>
              </a:rPr>
              <a:t>：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26095" y="5893335"/>
            <a:ext cx="1809014" cy="271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68462" y="5013177"/>
            <a:ext cx="2846767" cy="328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92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数组引用</a:t>
            </a:r>
            <a:endParaRPr kumimoji="1" lang="zh-CN" altLang="en-US" b="1" dirty="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1041" y="1916832"/>
            <a:ext cx="553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a typeface="宋体" panose="02010600030101010101" pitchFamily="2" charset="-122"/>
              </a:rPr>
              <a:t>格式： </a:t>
            </a:r>
            <a:r>
              <a:rPr lang="en-US" altLang="zh-CN" sz="3600" b="1" dirty="0">
                <a:solidFill>
                  <a:srgbClr val="FF0000"/>
                </a:solidFill>
              </a:rPr>
              <a:t>type[] ::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new</a:t>
            </a:r>
            <a:endParaRPr lang="zh-CN" altLang="zh-CN" sz="36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6722" y="3212976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ea typeface="宋体" panose="02010600030101010101" pitchFamily="2" charset="-122"/>
              </a:rPr>
              <a:t>例如：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722" y="4232355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ea typeface="宋体" panose="02010600030101010101" pitchFamily="2" charset="-122"/>
              </a:rPr>
              <a:t>等同于</a:t>
            </a:r>
            <a:r>
              <a:rPr lang="zh-CN" altLang="en-US" sz="2400" smtClean="0">
                <a:ea typeface="宋体" panose="02010600030101010101" pitchFamily="2" charset="-122"/>
              </a:rPr>
              <a:t>：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22" y="3714417"/>
            <a:ext cx="7281622" cy="270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41" y="4832619"/>
            <a:ext cx="6440397" cy="2525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83818" y="3674641"/>
            <a:ext cx="2679918" cy="402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86437" y="4819990"/>
            <a:ext cx="2142382" cy="277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4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840760" cy="857256"/>
          </a:xfrm>
        </p:spPr>
        <p:txBody>
          <a:bodyPr/>
          <a:lstStyle/>
          <a:p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主要内容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916832"/>
            <a:ext cx="7776864" cy="39604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200" smtClean="0">
                <a:solidFill>
                  <a:srgbClr val="FF0000"/>
                </a:solidFill>
                <a:ea typeface="宋体" pitchFamily="2" charset="-122"/>
              </a:rPr>
              <a:t>16.1 Lambda </a:t>
            </a:r>
            <a:r>
              <a:rPr lang="zh-CN" altLang="en-US" sz="3200" smtClean="0">
                <a:solidFill>
                  <a:srgbClr val="FF0000"/>
                </a:solidFill>
                <a:ea typeface="宋体" pitchFamily="2" charset="-122"/>
              </a:rPr>
              <a:t>表达式</a:t>
            </a:r>
            <a:r>
              <a:rPr lang="en-US" altLang="zh-CN" sz="3200" smtClean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US" altLang="zh-CN" sz="3200">
                <a:solidFill>
                  <a:srgbClr val="FF0000"/>
                </a:solidFill>
              </a:rPr>
              <a:t>Lambda Expressions</a:t>
            </a:r>
            <a:r>
              <a:rPr lang="en-US" altLang="zh-CN" sz="3200" smtClean="0">
                <a:solidFill>
                  <a:srgbClr val="FF0000"/>
                </a:solidFill>
                <a:ea typeface="宋体" pitchFamily="2" charset="-12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smtClean="0">
                <a:ea typeface="宋体" pitchFamily="2" charset="-122"/>
              </a:rPr>
              <a:t>16.2 </a:t>
            </a:r>
            <a:r>
              <a:rPr lang="zh-CN" altLang="en-US" sz="3200" smtClean="0">
                <a:ea typeface="宋体" pitchFamily="2" charset="-122"/>
              </a:rPr>
              <a:t>函数式</a:t>
            </a:r>
            <a:r>
              <a:rPr lang="en-US" altLang="zh-CN" sz="3200" smtClean="0">
                <a:ea typeface="宋体" pitchFamily="2" charset="-122"/>
              </a:rPr>
              <a:t>(Functional)</a:t>
            </a:r>
            <a:r>
              <a:rPr lang="zh-CN" altLang="en-US" sz="3200" smtClean="0">
                <a:ea typeface="宋体" pitchFamily="2" charset="-122"/>
              </a:rPr>
              <a:t>接口</a:t>
            </a:r>
            <a:endParaRPr lang="en-US" altLang="zh-CN" sz="3200" smtClean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smtClean="0">
                <a:ea typeface="宋体" pitchFamily="2" charset="-122"/>
              </a:rPr>
              <a:t>16.3 </a:t>
            </a:r>
            <a:r>
              <a:rPr lang="zh-CN" altLang="en-US" sz="3200" smtClean="0">
                <a:ea typeface="宋体" pitchFamily="2" charset="-122"/>
              </a:rPr>
              <a:t>方法引用与构造器引用</a:t>
            </a:r>
            <a:endParaRPr lang="en-US" altLang="zh-CN" sz="3200" smtClean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smtClean="0">
                <a:solidFill>
                  <a:srgbClr val="FF0000"/>
                </a:solidFill>
                <a:ea typeface="宋体" pitchFamily="2" charset="-122"/>
              </a:rPr>
              <a:t>16.4 Stream API</a:t>
            </a:r>
          </a:p>
        </p:txBody>
      </p:sp>
    </p:spTree>
    <p:extLst>
      <p:ext uri="{BB962C8B-B14F-4D97-AF65-F5344CB8AC3E}">
        <p14:creationId xmlns:p14="http://schemas.microsoft.com/office/powerpoint/2010/main" val="1976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27296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395536" y="2403360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16-4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强大的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Stream API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55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692696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API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说明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412776"/>
            <a:ext cx="8640960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100" smtClean="0">
                <a:ea typeface="宋体" panose="02010600030101010101" pitchFamily="2" charset="-122"/>
              </a:rPr>
              <a:t>Java8</a:t>
            </a:r>
            <a:r>
              <a:rPr lang="zh-CN" altLang="en-US" sz="2100" smtClean="0">
                <a:ea typeface="宋体" panose="02010600030101010101" pitchFamily="2" charset="-122"/>
              </a:rPr>
              <a:t>中有两大最为重要的改变。第一个是 </a:t>
            </a:r>
            <a:r>
              <a:rPr lang="en-US" altLang="zh-CN" sz="2100" b="1" smtClean="0">
                <a:solidFill>
                  <a:srgbClr val="FF0000"/>
                </a:solidFill>
                <a:ea typeface="宋体" panose="02010600030101010101" pitchFamily="2" charset="-122"/>
              </a:rPr>
              <a:t>Lambda </a:t>
            </a:r>
            <a:r>
              <a:rPr lang="zh-CN" altLang="en-US" sz="2100" b="1" smtClean="0">
                <a:solidFill>
                  <a:srgbClr val="FF0000"/>
                </a:solidFill>
                <a:ea typeface="宋体" panose="02010600030101010101" pitchFamily="2" charset="-122"/>
              </a:rPr>
              <a:t>表达式</a:t>
            </a:r>
            <a:r>
              <a:rPr lang="zh-CN" altLang="en-US" sz="2100" smtClean="0">
                <a:ea typeface="宋体" panose="02010600030101010101" pitchFamily="2" charset="-122"/>
              </a:rPr>
              <a:t>；另外一个则是 </a:t>
            </a:r>
            <a:r>
              <a:rPr lang="en-US" altLang="zh-CN" sz="2100" b="1" smtClean="0">
                <a:solidFill>
                  <a:srgbClr val="FF0000"/>
                </a:solidFill>
                <a:ea typeface="宋体" panose="02010600030101010101" pitchFamily="2" charset="-122"/>
              </a:rPr>
              <a:t>Stream API</a:t>
            </a:r>
            <a:r>
              <a:rPr lang="zh-CN" altLang="en-US" sz="2100" smtClean="0">
                <a:ea typeface="宋体" panose="02010600030101010101" pitchFamily="2" charset="-122"/>
              </a:rPr>
              <a:t>。</a:t>
            </a:r>
            <a:endParaRPr lang="en-US" altLang="zh-CN" sz="2100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100" smtClean="0">
                <a:solidFill>
                  <a:srgbClr val="FF0000"/>
                </a:solidFill>
                <a:ea typeface="宋体" panose="02010600030101010101" pitchFamily="2" charset="-122"/>
              </a:rPr>
              <a:t>Stream API ( java.util.stream)</a:t>
            </a:r>
            <a:r>
              <a:rPr lang="zh-CN" altLang="en-US" sz="210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100">
                <a:ea typeface="宋体" panose="02010600030101010101" pitchFamily="2" charset="-122"/>
              </a:rPr>
              <a:t>把真正的函数式编程风格引入到</a:t>
            </a:r>
            <a:r>
              <a:rPr lang="en-US" altLang="zh-CN" sz="2100">
                <a:ea typeface="宋体" panose="02010600030101010101" pitchFamily="2" charset="-122"/>
              </a:rPr>
              <a:t>Java</a:t>
            </a:r>
            <a:r>
              <a:rPr lang="zh-CN" altLang="en-US" sz="2100">
                <a:ea typeface="宋体" panose="02010600030101010101" pitchFamily="2" charset="-122"/>
              </a:rPr>
              <a:t>中。这是目前为止对</a:t>
            </a:r>
            <a:r>
              <a:rPr lang="en-US" altLang="zh-CN" sz="2100">
                <a:ea typeface="宋体" panose="02010600030101010101" pitchFamily="2" charset="-122"/>
              </a:rPr>
              <a:t>Java</a:t>
            </a:r>
            <a:r>
              <a:rPr lang="zh-CN" altLang="en-US" sz="2100">
                <a:ea typeface="宋体" panose="02010600030101010101" pitchFamily="2" charset="-122"/>
              </a:rPr>
              <a:t>类库最好的补充，因为</a:t>
            </a:r>
            <a:r>
              <a:rPr lang="en-US" altLang="zh-CN" sz="2100">
                <a:ea typeface="宋体" panose="02010600030101010101" pitchFamily="2" charset="-122"/>
              </a:rPr>
              <a:t>Stream API</a:t>
            </a:r>
            <a:r>
              <a:rPr lang="zh-CN" altLang="en-US" sz="2100">
                <a:ea typeface="宋体" panose="02010600030101010101" pitchFamily="2" charset="-122"/>
              </a:rPr>
              <a:t>可以极大提供</a:t>
            </a:r>
            <a:r>
              <a:rPr lang="en-US" altLang="zh-CN" sz="2100">
                <a:ea typeface="宋体" panose="02010600030101010101" pitchFamily="2" charset="-122"/>
              </a:rPr>
              <a:t>Java</a:t>
            </a:r>
            <a:r>
              <a:rPr lang="zh-CN" altLang="en-US" sz="2100">
                <a:ea typeface="宋体" panose="02010600030101010101" pitchFamily="2" charset="-122"/>
              </a:rPr>
              <a:t>程序员的生产力，让程序员写出高效率、干净、简洁的代码。</a:t>
            </a:r>
            <a:endParaRPr lang="zh-CN" altLang="en-US" sz="2100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100" smtClean="0">
                <a:ea typeface="宋体" panose="02010600030101010101" pitchFamily="2" charset="-122"/>
              </a:rPr>
              <a:t>Stream </a:t>
            </a:r>
            <a:r>
              <a:rPr lang="zh-CN" altLang="en-US" sz="2100">
                <a:ea typeface="宋体" panose="02010600030101010101" pitchFamily="2" charset="-122"/>
              </a:rPr>
              <a:t>是 </a:t>
            </a:r>
            <a:r>
              <a:rPr lang="en-US" altLang="zh-CN" sz="2100">
                <a:ea typeface="宋体" panose="02010600030101010101" pitchFamily="2" charset="-122"/>
              </a:rPr>
              <a:t>Java8 </a:t>
            </a:r>
            <a:r>
              <a:rPr lang="zh-CN" altLang="en-US" sz="2100">
                <a:ea typeface="宋体" panose="02010600030101010101" pitchFamily="2" charset="-122"/>
              </a:rPr>
              <a:t>中处理集合的关键抽象概念，它可以指定你希望对集合进行的操作，可以执行非常复杂的查找、过滤和映射数据等操作。 </a:t>
            </a:r>
            <a:r>
              <a:rPr lang="zh-CN" altLang="en-US" sz="2100">
                <a:solidFill>
                  <a:srgbClr val="0000FF"/>
                </a:solidFill>
                <a:ea typeface="宋体" panose="02010600030101010101" pitchFamily="2" charset="-122"/>
              </a:rPr>
              <a:t>使用</a:t>
            </a:r>
            <a:r>
              <a:rPr lang="en-US" altLang="zh-CN" sz="2100">
                <a:solidFill>
                  <a:srgbClr val="0000FF"/>
                </a:solidFill>
                <a:ea typeface="宋体" panose="02010600030101010101" pitchFamily="2" charset="-122"/>
              </a:rPr>
              <a:t>Stream API </a:t>
            </a:r>
            <a:r>
              <a:rPr lang="zh-CN" altLang="en-US" sz="2100">
                <a:solidFill>
                  <a:srgbClr val="0000FF"/>
                </a:solidFill>
                <a:ea typeface="宋体" panose="02010600030101010101" pitchFamily="2" charset="-122"/>
              </a:rPr>
              <a:t>对集合数据进行操作，就类似于使用 </a:t>
            </a:r>
            <a:r>
              <a:rPr lang="en-US" altLang="zh-CN" sz="2100">
                <a:solidFill>
                  <a:srgbClr val="0000FF"/>
                </a:solidFill>
                <a:ea typeface="宋体" panose="02010600030101010101" pitchFamily="2" charset="-122"/>
              </a:rPr>
              <a:t>SQL </a:t>
            </a:r>
            <a:r>
              <a:rPr lang="zh-CN" altLang="en-US" sz="2100">
                <a:solidFill>
                  <a:srgbClr val="0000FF"/>
                </a:solidFill>
                <a:ea typeface="宋体" panose="02010600030101010101" pitchFamily="2" charset="-122"/>
              </a:rPr>
              <a:t>执行的数据库查询。</a:t>
            </a:r>
            <a:r>
              <a:rPr lang="zh-CN" altLang="en-US" sz="2100">
                <a:ea typeface="宋体" panose="02010600030101010101" pitchFamily="2" charset="-122"/>
              </a:rPr>
              <a:t>也可以使用 </a:t>
            </a:r>
            <a:r>
              <a:rPr lang="en-US" altLang="zh-CN" sz="2100">
                <a:ea typeface="宋体" panose="02010600030101010101" pitchFamily="2" charset="-122"/>
              </a:rPr>
              <a:t>Stream API </a:t>
            </a:r>
            <a:r>
              <a:rPr lang="zh-CN" altLang="en-US" sz="2100">
                <a:ea typeface="宋体" panose="02010600030101010101" pitchFamily="2" charset="-122"/>
              </a:rPr>
              <a:t>来并行执行操作。</a:t>
            </a:r>
            <a:r>
              <a:rPr lang="zh-CN" altLang="en-US" sz="2100" smtClean="0">
                <a:ea typeface="宋体" panose="02010600030101010101" pitchFamily="2" charset="-122"/>
              </a:rPr>
              <a:t>简言之</a:t>
            </a:r>
            <a:r>
              <a:rPr lang="zh-CN" altLang="en-US" sz="2100">
                <a:ea typeface="宋体" panose="02010600030101010101" pitchFamily="2" charset="-122"/>
              </a:rPr>
              <a:t>，</a:t>
            </a:r>
            <a:r>
              <a:rPr lang="en-US" altLang="zh-CN" sz="2100">
                <a:ea typeface="宋体" panose="02010600030101010101" pitchFamily="2" charset="-122"/>
              </a:rPr>
              <a:t>Stream API </a:t>
            </a:r>
            <a:r>
              <a:rPr lang="zh-CN" altLang="en-US" sz="2100">
                <a:ea typeface="宋体" panose="02010600030101010101" pitchFamily="2" charset="-122"/>
              </a:rPr>
              <a:t>提供了一种高效且易于使用的处理数据的方式</a:t>
            </a:r>
            <a:r>
              <a:rPr lang="zh-CN" altLang="en-US" sz="2100" smtClean="0">
                <a:ea typeface="宋体" panose="02010600030101010101" pitchFamily="2" charset="-122"/>
              </a:rPr>
              <a:t>。</a:t>
            </a:r>
            <a:endParaRPr lang="zh-CN" altLang="en-US" sz="21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25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836712"/>
            <a:ext cx="5229394" cy="792088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latin typeface="+mn-lt"/>
                <a:ea typeface="宋体" pitchFamily="2" charset="-122"/>
              </a:rPr>
              <a:t>为什么要使用</a:t>
            </a:r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API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2060848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ea typeface="宋体" panose="02010600030101010101" pitchFamily="2" charset="-122"/>
              </a:rPr>
              <a:t>实际开发中，项目中多数数据源都来自</a:t>
            </a:r>
            <a:r>
              <a:rPr lang="zh-CN" altLang="en-US" sz="2400">
                <a:ea typeface="宋体" panose="02010600030101010101" pitchFamily="2" charset="-122"/>
              </a:rPr>
              <a:t>于</a:t>
            </a:r>
            <a:r>
              <a:rPr lang="en-US" altLang="zh-CN" sz="2400">
                <a:ea typeface="宋体" panose="02010600030101010101" pitchFamily="2" charset="-122"/>
              </a:rPr>
              <a:t>Mysql</a:t>
            </a:r>
            <a:r>
              <a:rPr lang="zh-CN" altLang="en-US" sz="2400" smtClean="0">
                <a:ea typeface="宋体" panose="02010600030101010101" pitchFamily="2" charset="-122"/>
              </a:rPr>
              <a:t>，</a:t>
            </a:r>
            <a:r>
              <a:rPr lang="en-US" altLang="zh-CN" sz="2400" smtClean="0">
                <a:ea typeface="宋体" panose="02010600030101010101" pitchFamily="2" charset="-122"/>
              </a:rPr>
              <a:t>Oracle</a:t>
            </a:r>
            <a:r>
              <a:rPr lang="zh-CN" altLang="en-US" sz="2400" smtClean="0">
                <a:ea typeface="宋体" panose="02010600030101010101" pitchFamily="2" charset="-122"/>
              </a:rPr>
              <a:t>等。但现在数据源可以更多</a:t>
            </a:r>
            <a:r>
              <a:rPr lang="zh-CN" altLang="en-US" sz="2400">
                <a:ea typeface="宋体" panose="02010600030101010101" pitchFamily="2" charset="-122"/>
              </a:rPr>
              <a:t>了，</a:t>
            </a:r>
            <a:r>
              <a:rPr lang="zh-CN" altLang="en-US" sz="2400" smtClean="0">
                <a:ea typeface="宋体" panose="02010600030101010101" pitchFamily="2" charset="-122"/>
              </a:rPr>
              <a:t>有</a:t>
            </a:r>
            <a:r>
              <a:rPr lang="en-US" altLang="zh-CN" sz="2400" smtClean="0">
                <a:ea typeface="宋体" panose="02010600030101010101" pitchFamily="2" charset="-122"/>
              </a:rPr>
              <a:t>MongDB</a:t>
            </a:r>
            <a:r>
              <a:rPr lang="zh-CN" altLang="en-US" sz="2400" smtClean="0">
                <a:ea typeface="宋体" panose="02010600030101010101" pitchFamily="2" charset="-122"/>
              </a:rPr>
              <a:t>，</a:t>
            </a:r>
            <a:r>
              <a:rPr lang="en-US" altLang="zh-CN" sz="2400" smtClean="0">
                <a:ea typeface="宋体" panose="02010600030101010101" pitchFamily="2" charset="-122"/>
              </a:rPr>
              <a:t>Radis</a:t>
            </a:r>
            <a:r>
              <a:rPr lang="zh-CN" altLang="en-US" sz="2400" smtClean="0">
                <a:ea typeface="宋体" panose="02010600030101010101" pitchFamily="2" charset="-122"/>
              </a:rPr>
              <a:t>等，而这些</a:t>
            </a:r>
            <a:r>
              <a:rPr lang="en-US" altLang="zh-CN" sz="2400" smtClean="0">
                <a:ea typeface="宋体" panose="02010600030101010101" pitchFamily="2" charset="-122"/>
              </a:rPr>
              <a:t>NoSQL</a:t>
            </a:r>
            <a:r>
              <a:rPr lang="zh-CN" altLang="en-US" sz="2400" smtClean="0">
                <a:ea typeface="宋体" panose="02010600030101010101" pitchFamily="2" charset="-122"/>
              </a:rPr>
              <a:t>的数据</a:t>
            </a:r>
            <a:r>
              <a:rPr lang="zh-CN" altLang="en-US" sz="2400">
                <a:ea typeface="宋体" panose="02010600030101010101" pitchFamily="2" charset="-122"/>
              </a:rPr>
              <a:t>就</a:t>
            </a:r>
            <a:r>
              <a:rPr lang="zh-CN" altLang="en-US" sz="2400" smtClean="0">
                <a:ea typeface="宋体" panose="02010600030101010101" pitchFamily="2" charset="-122"/>
              </a:rPr>
              <a:t>需要</a:t>
            </a:r>
            <a:r>
              <a:rPr lang="en-US" altLang="zh-CN" sz="2400">
                <a:ea typeface="宋体" panose="02010600030101010101" pitchFamily="2" charset="-122"/>
              </a:rPr>
              <a:t>java</a:t>
            </a:r>
            <a:r>
              <a:rPr lang="zh-CN" altLang="en-US" sz="2400">
                <a:ea typeface="宋体" panose="02010600030101010101" pitchFamily="2" charset="-122"/>
              </a:rPr>
              <a:t>层面去处理。</a:t>
            </a:r>
          </a:p>
        </p:txBody>
      </p:sp>
    </p:spTree>
    <p:extLst>
      <p:ext uri="{BB962C8B-B14F-4D97-AF65-F5344CB8AC3E}">
        <p14:creationId xmlns:p14="http://schemas.microsoft.com/office/powerpoint/2010/main" val="42909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0298" y="714356"/>
            <a:ext cx="4437306" cy="792088"/>
          </a:xfrm>
        </p:spPr>
        <p:txBody>
          <a:bodyPr>
            <a:normAutofit/>
          </a:bodyPr>
          <a:lstStyle/>
          <a:p>
            <a:r>
              <a:rPr kumimoji="1"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什么是 </a:t>
            </a:r>
            <a:r>
              <a:rPr kumimoji="1"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</a:t>
            </a:r>
            <a:endParaRPr kumimoji="1" lang="zh-CN" altLang="en-US" b="1" dirty="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5720" y="1928802"/>
            <a:ext cx="8640960" cy="105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200" dirty="0" smtClean="0">
                <a:ea typeface="宋体" panose="02010600030101010101" pitchFamily="2" charset="-122"/>
              </a:rPr>
              <a:t>是</a:t>
            </a:r>
            <a:r>
              <a:rPr lang="zh-CN" altLang="en-US" sz="2200" dirty="0">
                <a:ea typeface="宋体" panose="02010600030101010101" pitchFamily="2" charset="-122"/>
              </a:rPr>
              <a:t>数据渠道</a:t>
            </a:r>
            <a:r>
              <a:rPr lang="zh-CN" altLang="en-US" sz="2200" dirty="0" smtClean="0">
                <a:ea typeface="宋体" panose="02010600030101010101" pitchFamily="2" charset="-122"/>
              </a:rPr>
              <a:t>，用于</a:t>
            </a:r>
            <a:r>
              <a:rPr lang="zh-CN" altLang="en-US" sz="2200" dirty="0">
                <a:ea typeface="宋体" panose="02010600030101010101" pitchFamily="2" charset="-122"/>
              </a:rPr>
              <a:t>操作数据源（集合、数组等）所生成的元素序列。</a:t>
            </a:r>
            <a:r>
              <a:rPr lang="zh-CN" altLang="en-US" sz="2200" b="1" dirty="0">
                <a:solidFill>
                  <a:srgbClr val="0066FF"/>
                </a:solidFill>
                <a:ea typeface="宋体" panose="02010600030101010101" pitchFamily="2" charset="-122"/>
              </a:rPr>
              <a:t>“集合讲的是数据</a:t>
            </a:r>
            <a:r>
              <a:rPr lang="zh-CN" altLang="en-US" sz="2200" b="1" dirty="0" smtClean="0">
                <a:solidFill>
                  <a:srgbClr val="0066FF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200" b="1" dirty="0" smtClean="0">
                <a:solidFill>
                  <a:srgbClr val="0066FF"/>
                </a:solidFill>
                <a:ea typeface="宋体" panose="02010600030101010101" pitchFamily="2" charset="-122"/>
              </a:rPr>
              <a:t>Stream</a:t>
            </a:r>
            <a:r>
              <a:rPr lang="zh-CN" altLang="en-US" sz="2200" b="1" dirty="0" smtClean="0">
                <a:solidFill>
                  <a:srgbClr val="0066FF"/>
                </a:solidFill>
                <a:ea typeface="宋体" panose="02010600030101010101" pitchFamily="2" charset="-122"/>
              </a:rPr>
              <a:t>讲</a:t>
            </a:r>
            <a:r>
              <a:rPr lang="zh-CN" altLang="en-US" sz="2200" b="1" dirty="0">
                <a:solidFill>
                  <a:srgbClr val="0066FF"/>
                </a:solidFill>
                <a:ea typeface="宋体" panose="02010600030101010101" pitchFamily="2" charset="-122"/>
              </a:rPr>
              <a:t>的是计算！</a:t>
            </a:r>
            <a:r>
              <a:rPr lang="zh-CN" altLang="en-US" sz="2200" b="1" dirty="0" smtClean="0">
                <a:solidFill>
                  <a:srgbClr val="0066FF"/>
                </a:solidFill>
                <a:ea typeface="宋体" panose="02010600030101010101" pitchFamily="2" charset="-122"/>
              </a:rPr>
              <a:t>”</a:t>
            </a:r>
            <a:endParaRPr lang="zh-CN" altLang="en-US" sz="2200" b="1" dirty="0">
              <a:solidFill>
                <a:srgbClr val="0066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67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8794" y="0"/>
            <a:ext cx="8229600" cy="857256"/>
          </a:xfrm>
        </p:spPr>
        <p:txBody>
          <a:bodyPr/>
          <a:lstStyle/>
          <a:p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4" name="文本框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宋体" panose="02010600030101010101" pitchFamily="2" charset="-122"/>
              </a:rPr>
              <a:t>①</a:t>
            </a:r>
            <a:r>
              <a:rPr lang="en-US" altLang="zh-CN" sz="2000" dirty="0" smtClean="0">
                <a:ea typeface="宋体" panose="02010600030101010101" pitchFamily="2" charset="-122"/>
              </a:rPr>
              <a:t>Stream </a:t>
            </a:r>
            <a:r>
              <a:rPr lang="zh-CN" altLang="en-US" sz="2000" dirty="0" smtClean="0">
                <a:ea typeface="宋体" panose="02010600030101010101" pitchFamily="2" charset="-122"/>
              </a:rPr>
              <a:t>不是集合，自己</a:t>
            </a:r>
            <a:r>
              <a:rPr lang="zh-CN" altLang="en-US" sz="2000" dirty="0">
                <a:ea typeface="宋体" panose="02010600030101010101" pitchFamily="2" charset="-122"/>
              </a:rPr>
              <a:t>不会存储元素。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宋体" panose="02010600030101010101" pitchFamily="2" charset="-122"/>
              </a:rPr>
              <a:t>②</a:t>
            </a:r>
            <a:r>
              <a:rPr lang="en-US" altLang="zh-CN" sz="2000" dirty="0" smtClean="0">
                <a:ea typeface="宋体" panose="02010600030101010101" pitchFamily="2" charset="-122"/>
              </a:rPr>
              <a:t>Stream </a:t>
            </a:r>
            <a:r>
              <a:rPr lang="zh-CN" altLang="en-US" sz="2000" dirty="0">
                <a:ea typeface="宋体" panose="02010600030101010101" pitchFamily="2" charset="-122"/>
              </a:rPr>
              <a:t>不会改变源对象。相反，他们会返回一个持有结果的新</a:t>
            </a:r>
            <a:r>
              <a:rPr lang="en-US" altLang="zh-CN" sz="2000" dirty="0">
                <a:ea typeface="宋体" panose="02010600030101010101" pitchFamily="2" charset="-122"/>
              </a:rPr>
              <a:t>Stream</a:t>
            </a:r>
            <a:r>
              <a:rPr lang="zh-CN" altLang="en-US" sz="2000" dirty="0"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宋体" panose="02010600030101010101" pitchFamily="2" charset="-122"/>
              </a:rPr>
              <a:t>③</a:t>
            </a:r>
            <a:r>
              <a:rPr lang="en-US" altLang="zh-CN" sz="2000" dirty="0" smtClean="0">
                <a:ea typeface="宋体" panose="02010600030101010101" pitchFamily="2" charset="-122"/>
              </a:rPr>
              <a:t>Stream </a:t>
            </a:r>
            <a:r>
              <a:rPr lang="zh-CN" altLang="en-US" sz="2000" dirty="0" smtClean="0">
                <a:ea typeface="宋体" panose="02010600030101010101" pitchFamily="2" charset="-122"/>
              </a:rPr>
              <a:t>操作</a:t>
            </a:r>
            <a:r>
              <a:rPr lang="zh-CN" altLang="en-US" sz="2000" dirty="0">
                <a:ea typeface="宋体" panose="02010600030101010101" pitchFamily="2" charset="-122"/>
              </a:rPr>
              <a:t>是延迟执行的</a:t>
            </a:r>
            <a:r>
              <a:rPr lang="zh-CN" altLang="en-US" sz="2000" dirty="0" smtClean="0">
                <a:ea typeface="宋体" panose="02010600030101010101" pitchFamily="2" charset="-122"/>
              </a:rPr>
              <a:t>。必须搞清楚有哪些数据才能往下执行，这</a:t>
            </a:r>
            <a:r>
              <a:rPr lang="zh-CN" altLang="en-US" sz="2000" dirty="0">
                <a:ea typeface="宋体" panose="02010600030101010101" pitchFamily="2" charset="-122"/>
              </a:rPr>
              <a:t>意味着他们会等到需要结果的时候才执行</a:t>
            </a:r>
            <a:r>
              <a:rPr lang="zh-CN" altLang="en-US" sz="2000" dirty="0" smtClean="0"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宋体" panose="02010600030101010101" pitchFamily="2" charset="-122"/>
              </a:rPr>
              <a:t>④</a:t>
            </a:r>
            <a:r>
              <a:rPr lang="en-US" altLang="zh-CN" sz="2000" dirty="0" smtClean="0">
                <a:ea typeface="宋体" panose="02010600030101010101" pitchFamily="2" charset="-122"/>
              </a:rPr>
              <a:t>Stream</a:t>
            </a:r>
            <a:r>
              <a:rPr lang="zh-CN" altLang="en-US" sz="2000" dirty="0" smtClean="0">
                <a:ea typeface="宋体" panose="02010600030101010101" pitchFamily="2" charset="-122"/>
              </a:rPr>
              <a:t>只能“消费”一次，如果想继续做其他操作，需要重新获取</a:t>
            </a:r>
            <a:r>
              <a:rPr lang="en-US" altLang="zh-CN" sz="2000" dirty="0" smtClean="0">
                <a:ea typeface="宋体" panose="02010600030101010101" pitchFamily="2" charset="-122"/>
              </a:rPr>
              <a:t>stream</a:t>
            </a:r>
            <a:r>
              <a:rPr lang="zh-CN" altLang="en-US" sz="2000" dirty="0" smtClean="0">
                <a:ea typeface="宋体" panose="02010600030101010101" pitchFamily="2" charset="-122"/>
              </a:rPr>
              <a:t>对象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宋体" panose="02010600030101010101" pitchFamily="2" charset="-122"/>
              </a:rPr>
              <a:t>④更像一个高级的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iterator</a:t>
            </a:r>
            <a:r>
              <a:rPr lang="zh-CN" altLang="en-US" sz="2000" dirty="0" smtClean="0">
                <a:ea typeface="宋体" panose="02010600030101010101" pitchFamily="2" charset="-122"/>
              </a:rPr>
              <a:t>，单向，不可往复，数据只能遍历一次，遍历过一次后即用尽了，但是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可以并行化数据！</a:t>
            </a:r>
            <a:r>
              <a:rPr lang="zh-CN" altLang="en-US" sz="2000" b="1" dirty="0" smtClean="0">
                <a:solidFill>
                  <a:srgbClr val="00B050"/>
                </a:solidFill>
                <a:ea typeface="宋体" panose="02010600030101010101" pitchFamily="2" charset="-122"/>
              </a:rPr>
              <a:t>哦也！！</a:t>
            </a:r>
            <a:r>
              <a:rPr lang="en-US" altLang="zh-CN" sz="2000" b="1" dirty="0" smtClean="0">
                <a:solidFill>
                  <a:srgbClr val="00B050"/>
                </a:solidFill>
                <a:ea typeface="宋体" panose="02010600030101010101" pitchFamily="2" charset="-122"/>
              </a:rPr>
              <a:t>\(^o^)/</a:t>
            </a:r>
            <a:endParaRPr lang="zh-CN" altLang="en-US" sz="2000" b="1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黑体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5013370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的操作三个步骤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725144"/>
            <a:ext cx="8775277" cy="1656184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48024" y="1484784"/>
            <a:ext cx="86444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1- </a:t>
            </a:r>
            <a:r>
              <a:rPr lang="zh-CN" altLang="en-US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创建 </a:t>
            </a: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Stream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ea typeface="宋体" panose="02010600030101010101" pitchFamily="2" charset="-122"/>
              </a:rPr>
              <a:t>一个数据源（如：</a:t>
            </a:r>
            <a:r>
              <a:rPr lang="zh-CN" altLang="en-US" sz="2000" smtClean="0">
                <a:ea typeface="宋体" panose="02010600030101010101" pitchFamily="2" charset="-122"/>
              </a:rPr>
              <a:t>集合、数组），</a:t>
            </a:r>
            <a:r>
              <a:rPr lang="zh-CN" altLang="en-US" sz="2000">
                <a:ea typeface="宋体" panose="02010600030101010101" pitchFamily="2" charset="-122"/>
              </a:rPr>
              <a:t>获取一个流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2- </a:t>
            </a:r>
            <a:r>
              <a:rPr lang="zh-CN" altLang="en-US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中间操作</a:t>
            </a:r>
            <a:endParaRPr lang="en-US" altLang="zh-CN" sz="2400" b="1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ea typeface="宋体" panose="02010600030101010101" pitchFamily="2" charset="-122"/>
              </a:rPr>
              <a:t>一个中间操作链，对数据源的数据进行处理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3- </a:t>
            </a:r>
            <a:r>
              <a:rPr lang="zh-CN" altLang="en-US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终止操作</a:t>
            </a: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终端操作</a:t>
            </a: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zh-CN" sz="2000" smtClean="0">
                <a:ea typeface="宋体" panose="02010600030101010101" pitchFamily="2" charset="-122"/>
              </a:rPr>
              <a:t>一</a:t>
            </a:r>
            <a:r>
              <a:rPr lang="zh-CN" altLang="en-US" sz="2000" smtClean="0">
                <a:ea typeface="宋体" panose="02010600030101010101" pitchFamily="2" charset="-122"/>
              </a:rPr>
              <a:t>旦</a:t>
            </a:r>
            <a:r>
              <a:rPr lang="zh-CN" altLang="en-US" sz="2000">
                <a:ea typeface="宋体" panose="02010600030101010101" pitchFamily="2" charset="-122"/>
              </a:rPr>
              <a:t>执行</a:t>
            </a:r>
            <a:r>
              <a:rPr lang="zh-CN" altLang="zh-CN" sz="2000" smtClean="0">
                <a:ea typeface="宋体" panose="02010600030101010101" pitchFamily="2" charset="-122"/>
              </a:rPr>
              <a:t>终止</a:t>
            </a:r>
            <a:r>
              <a:rPr lang="zh-CN" altLang="zh-CN" sz="2000">
                <a:ea typeface="宋体" panose="02010600030101010101" pitchFamily="2" charset="-122"/>
              </a:rPr>
              <a:t>操作</a:t>
            </a:r>
            <a:r>
              <a:rPr lang="zh-CN" altLang="zh-CN" sz="2000" smtClean="0">
                <a:ea typeface="宋体" panose="02010600030101010101" pitchFamily="2" charset="-122"/>
              </a:rPr>
              <a:t>，</a:t>
            </a:r>
            <a:r>
              <a:rPr lang="zh-CN" altLang="en-US" sz="2000" smtClean="0">
                <a:solidFill>
                  <a:srgbClr val="0066FF"/>
                </a:solidFill>
                <a:ea typeface="宋体" panose="02010600030101010101" pitchFamily="2" charset="-122"/>
              </a:rPr>
              <a:t>就</a:t>
            </a:r>
            <a:r>
              <a:rPr lang="zh-CN" altLang="zh-CN" sz="2000" smtClean="0">
                <a:solidFill>
                  <a:srgbClr val="0066FF"/>
                </a:solidFill>
                <a:ea typeface="宋体" panose="02010600030101010101" pitchFamily="2" charset="-122"/>
              </a:rPr>
              <a:t>执行</a:t>
            </a:r>
            <a:r>
              <a:rPr lang="zh-CN" altLang="zh-CN" sz="2000">
                <a:solidFill>
                  <a:srgbClr val="0066FF"/>
                </a:solidFill>
                <a:ea typeface="宋体" panose="02010600030101010101" pitchFamily="2" charset="-122"/>
              </a:rPr>
              <a:t>中间操作链</a:t>
            </a:r>
            <a:r>
              <a:rPr lang="zh-CN" altLang="zh-CN" sz="2000">
                <a:ea typeface="宋体" panose="02010600030101010101" pitchFamily="2" charset="-122"/>
              </a:rPr>
              <a:t>，并产生</a:t>
            </a:r>
            <a:r>
              <a:rPr lang="zh-CN" altLang="zh-CN" sz="2000" smtClean="0">
                <a:ea typeface="宋体" panose="02010600030101010101" pitchFamily="2" charset="-122"/>
              </a:rPr>
              <a:t>结果</a:t>
            </a:r>
            <a:r>
              <a:rPr lang="zh-CN" altLang="en-US" sz="2000" smtClean="0">
                <a:ea typeface="宋体" panose="02010600030101010101" pitchFamily="2" charset="-122"/>
              </a:rPr>
              <a:t>。之后，不会再被使用</a:t>
            </a:r>
            <a:endParaRPr lang="zh-CN" altLang="en-US" sz="20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000108"/>
            <a:ext cx="7572428" cy="1885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7283" y="764704"/>
            <a:ext cx="5733450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>
                <a:latin typeface="+mn-lt"/>
                <a:ea typeface="宋体" pitchFamily="2" charset="-122"/>
              </a:rPr>
              <a:t>创建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 </a:t>
            </a:r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方式一：通过集合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 smtClean="0">
                <a:ea typeface="宋体" panose="02010600030101010101" pitchFamily="2" charset="-122"/>
              </a:rPr>
              <a:t>Java8 </a:t>
            </a:r>
            <a:r>
              <a:rPr lang="zh-CN" altLang="en-US" sz="3200" smtClean="0">
                <a:ea typeface="宋体" panose="02010600030101010101" pitchFamily="2" charset="-122"/>
              </a:rPr>
              <a:t>中的</a:t>
            </a:r>
            <a:r>
              <a:rPr lang="zh-CN" altLang="en-US" sz="3200">
                <a:ea typeface="宋体" panose="02010600030101010101" pitchFamily="2" charset="-122"/>
              </a:rPr>
              <a:t> </a:t>
            </a:r>
            <a:r>
              <a:rPr lang="en-US" altLang="zh-CN" sz="3200" smtClean="0">
                <a:ea typeface="宋体" panose="02010600030101010101" pitchFamily="2" charset="-122"/>
              </a:rPr>
              <a:t>Collection </a:t>
            </a:r>
            <a:r>
              <a:rPr lang="zh-CN" altLang="en-US" sz="3200" smtClean="0">
                <a:ea typeface="宋体" panose="02010600030101010101" pitchFamily="2" charset="-122"/>
              </a:rPr>
              <a:t>接口被扩展，提供了两个获取流的方法</a:t>
            </a:r>
            <a:r>
              <a:rPr lang="zh-CN" altLang="en-US" sz="2200" smtClean="0">
                <a:ea typeface="宋体" panose="02010600030101010101" pitchFamily="2" charset="-122"/>
              </a:rPr>
              <a:t>：</a:t>
            </a:r>
            <a:endParaRPr lang="en-US" altLang="zh-CN" sz="2200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220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default Stream&lt;E&gt; stream() : </a:t>
            </a:r>
            <a:r>
              <a:rPr lang="zh-CN" altLang="en-US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返回一个顺序流</a:t>
            </a:r>
            <a:endParaRPr lang="en-US" altLang="zh-CN" sz="2400" b="1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default Stream&lt;E&gt; parallelStream() : </a:t>
            </a:r>
            <a:r>
              <a:rPr lang="zh-CN" altLang="en-US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返回一个并行流</a:t>
            </a:r>
            <a:endParaRPr lang="zh-CN" altLang="en-US" sz="24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3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764704"/>
            <a:ext cx="5904656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>
                <a:ea typeface="宋体" pitchFamily="2" charset="-122"/>
              </a:rPr>
              <a:t>创建 </a:t>
            </a:r>
            <a:r>
              <a:rPr kumimoji="1" lang="en-US" altLang="zh-CN" b="1">
                <a:ea typeface="宋体" pitchFamily="2" charset="-122"/>
              </a:rPr>
              <a:t>Stream</a:t>
            </a:r>
            <a:r>
              <a:rPr kumimoji="1" lang="zh-CN" altLang="en-US" b="1" smtClean="0">
                <a:ea typeface="宋体" pitchFamily="2" charset="-122"/>
              </a:rPr>
              <a:t>方式二：通过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数组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4249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 smtClean="0">
                <a:ea typeface="宋体" panose="02010600030101010101" pitchFamily="2" charset="-122"/>
              </a:rPr>
              <a:t>Java8 </a:t>
            </a:r>
            <a:r>
              <a:rPr lang="zh-CN" altLang="en-US" sz="3200" smtClean="0">
                <a:ea typeface="宋体" panose="02010600030101010101" pitchFamily="2" charset="-122"/>
              </a:rPr>
              <a:t>中的</a:t>
            </a:r>
            <a:r>
              <a:rPr lang="zh-CN" altLang="en-US" sz="3200">
                <a:ea typeface="宋体" panose="02010600030101010101" pitchFamily="2" charset="-122"/>
              </a:rPr>
              <a:t> </a:t>
            </a:r>
            <a:r>
              <a:rPr lang="en-US" altLang="zh-CN" sz="3200" smtClean="0">
                <a:ea typeface="宋体" panose="02010600030101010101" pitchFamily="2" charset="-122"/>
              </a:rPr>
              <a:t>Arrays </a:t>
            </a:r>
            <a:r>
              <a:rPr lang="zh-CN" altLang="en-US" sz="3200" smtClean="0">
                <a:ea typeface="宋体" panose="02010600030101010101" pitchFamily="2" charset="-122"/>
              </a:rPr>
              <a:t>的静态方法 </a:t>
            </a:r>
            <a:r>
              <a:rPr lang="en-US" altLang="zh-CN" sz="3200" smtClean="0">
                <a:ea typeface="宋体" panose="02010600030101010101" pitchFamily="2" charset="-122"/>
              </a:rPr>
              <a:t>stream() </a:t>
            </a:r>
            <a:r>
              <a:rPr lang="zh-CN" altLang="en-US" sz="3200" smtClean="0">
                <a:ea typeface="宋体" panose="02010600030101010101" pitchFamily="2" charset="-122"/>
              </a:rPr>
              <a:t>可以获取数组流：</a:t>
            </a:r>
            <a:endParaRPr lang="en-US" altLang="zh-CN" sz="3200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3200" smtClean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static &lt;T&gt; Stream&lt;T&gt; stream(T[] array): </a:t>
            </a:r>
            <a:r>
              <a:rPr lang="zh-CN" altLang="en-US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返回一个流</a:t>
            </a:r>
            <a:endParaRPr lang="en-US" altLang="zh-CN" sz="2400" b="1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endParaRPr lang="en-US" altLang="zh-CN" sz="2200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400" b="1" smtClean="0">
                <a:ea typeface="宋体" panose="02010600030101010101" pitchFamily="2" charset="-122"/>
              </a:rPr>
              <a:t>重载形式，能够处理对应基本类型的数组：</a:t>
            </a:r>
            <a:endParaRPr lang="en-US" altLang="zh-CN" sz="2400" b="1" smtClean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200">
                <a:ea typeface="宋体" panose="02010600030101010101" pitchFamily="2" charset="-122"/>
              </a:rPr>
              <a:t>public static IntStream stream(int[] array</a:t>
            </a:r>
            <a:r>
              <a:rPr lang="en-US" altLang="zh-CN" sz="2200" smtClean="0">
                <a:ea typeface="宋体" panose="02010600030101010101" pitchFamily="2" charset="-122"/>
              </a:rPr>
              <a:t>)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200">
                <a:ea typeface="宋体" panose="02010600030101010101" pitchFamily="2" charset="-122"/>
              </a:rPr>
              <a:t>public static </a:t>
            </a:r>
            <a:r>
              <a:rPr lang="en-US" altLang="zh-CN" sz="2200" smtClean="0">
                <a:ea typeface="宋体" panose="02010600030101010101" pitchFamily="2" charset="-122"/>
              </a:rPr>
              <a:t>LongStream stream(long[] </a:t>
            </a:r>
            <a:r>
              <a:rPr lang="en-US" altLang="zh-CN" sz="2200">
                <a:ea typeface="宋体" panose="02010600030101010101" pitchFamily="2" charset="-122"/>
              </a:rPr>
              <a:t>array</a:t>
            </a:r>
            <a:r>
              <a:rPr lang="en-US" altLang="zh-CN" sz="2200" smtClean="0">
                <a:ea typeface="宋体" panose="02010600030101010101" pitchFamily="2" charset="-122"/>
              </a:rPr>
              <a:t>)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200">
                <a:ea typeface="宋体" panose="02010600030101010101" pitchFamily="2" charset="-122"/>
              </a:rPr>
              <a:t>public static </a:t>
            </a:r>
            <a:r>
              <a:rPr lang="en-US" altLang="zh-CN" sz="2200" smtClean="0">
                <a:ea typeface="宋体" panose="02010600030101010101" pitchFamily="2" charset="-122"/>
              </a:rPr>
              <a:t>DoubleStream stream(double[] </a:t>
            </a:r>
            <a:r>
              <a:rPr lang="en-US" altLang="zh-CN" sz="2200">
                <a:ea typeface="宋体" panose="02010600030101010101" pitchFamily="2" charset="-122"/>
              </a:rPr>
              <a:t>array)</a:t>
            </a:r>
            <a:endParaRPr lang="zh-CN" altLang="en-US" sz="22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3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836712"/>
            <a:ext cx="7056784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>
                <a:ea typeface="宋体" pitchFamily="2" charset="-122"/>
              </a:rPr>
              <a:t>创建 </a:t>
            </a:r>
            <a:r>
              <a:rPr kumimoji="1" lang="en-US" altLang="zh-CN" b="1">
                <a:ea typeface="宋体" pitchFamily="2" charset="-122"/>
              </a:rPr>
              <a:t>Stream</a:t>
            </a:r>
            <a:r>
              <a:rPr kumimoji="1" lang="zh-CN" altLang="en-US" b="1" smtClean="0">
                <a:ea typeface="宋体" pitchFamily="2" charset="-122"/>
              </a:rPr>
              <a:t>方式三：通过</a:t>
            </a:r>
            <a:r>
              <a:rPr kumimoji="1" lang="en-US" altLang="zh-CN" b="1" smtClean="0">
                <a:ea typeface="宋体" pitchFamily="2" charset="-122"/>
              </a:rPr>
              <a:t>Stream</a:t>
            </a:r>
            <a:r>
              <a:rPr kumimoji="1" lang="zh-CN" altLang="en-US" b="1" smtClean="0">
                <a:ea typeface="宋体" pitchFamily="2" charset="-122"/>
              </a:rPr>
              <a:t>的</a:t>
            </a:r>
            <a:r>
              <a:rPr kumimoji="1" lang="en-US" altLang="zh-CN" b="1" smtClean="0">
                <a:ea typeface="宋体" pitchFamily="2" charset="-122"/>
              </a:rPr>
              <a:t>of()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2004903"/>
            <a:ext cx="8640960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3200" smtClean="0">
                <a:ea typeface="宋体" panose="02010600030101010101" pitchFamily="2" charset="-122"/>
              </a:rPr>
              <a:t>可以</a:t>
            </a:r>
            <a:r>
              <a:rPr lang="zh-CN" altLang="en-US" sz="3200">
                <a:ea typeface="宋体" panose="02010600030101010101" pitchFamily="2" charset="-122"/>
              </a:rPr>
              <a:t>调用</a:t>
            </a:r>
            <a:r>
              <a:rPr lang="en-US" altLang="zh-CN" sz="3200" smtClean="0">
                <a:ea typeface="宋体" panose="02010600030101010101" pitchFamily="2" charset="-122"/>
              </a:rPr>
              <a:t>Stream</a:t>
            </a:r>
            <a:r>
              <a:rPr lang="zh-CN" altLang="en-US" sz="3200" smtClean="0">
                <a:ea typeface="宋体" panose="02010600030101010101" pitchFamily="2" charset="-122"/>
              </a:rPr>
              <a:t>类静态方法 </a:t>
            </a:r>
            <a:r>
              <a:rPr lang="en-US" altLang="zh-CN" sz="3200" smtClean="0">
                <a:ea typeface="宋体" panose="02010600030101010101" pitchFamily="2" charset="-122"/>
              </a:rPr>
              <a:t>of(), </a:t>
            </a:r>
            <a:r>
              <a:rPr lang="zh-CN" altLang="en-US" sz="3200" smtClean="0">
                <a:ea typeface="宋体" panose="02010600030101010101" pitchFamily="2" charset="-122"/>
              </a:rPr>
              <a:t>通过显示值创建一个流。它可以接收任意数量的参数。</a:t>
            </a:r>
            <a:endParaRPr lang="en-US" altLang="zh-CN" sz="3200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3200" smtClean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public </a:t>
            </a:r>
            <a:r>
              <a:rPr lang="en-US" altLang="zh-CN" sz="2400" b="1">
                <a:solidFill>
                  <a:srgbClr val="C00000"/>
                </a:solidFill>
                <a:ea typeface="宋体" panose="02010600030101010101" pitchFamily="2" charset="-122"/>
              </a:rPr>
              <a:t>static&lt;T&gt; Stream&lt;T&gt; of(T... values</a:t>
            </a: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) : </a:t>
            </a:r>
            <a:r>
              <a:rPr lang="zh-CN" altLang="en-US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返回一个流</a:t>
            </a:r>
            <a:endParaRPr lang="zh-CN" altLang="en-US" sz="24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803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20170412111056_2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0" y="1071546"/>
            <a:ext cx="7200800" cy="414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00034" y="5286388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Java 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9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于今年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9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月份发布，那么还要有必要学习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java 8 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吗？</a:t>
            </a:r>
            <a:endParaRPr lang="zh-CN" altLang="en-US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4422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908720"/>
            <a:ext cx="7272808" cy="792088"/>
          </a:xfrm>
        </p:spPr>
        <p:txBody>
          <a:bodyPr>
            <a:normAutofit/>
          </a:bodyPr>
          <a:lstStyle/>
          <a:p>
            <a:r>
              <a:rPr kumimoji="1" lang="zh-CN" altLang="en-US" sz="3300" b="1">
                <a:ea typeface="宋体" pitchFamily="2" charset="-122"/>
              </a:rPr>
              <a:t>创建 </a:t>
            </a:r>
            <a:r>
              <a:rPr kumimoji="1" lang="en-US" altLang="zh-CN" sz="3300" b="1">
                <a:ea typeface="宋体" pitchFamily="2" charset="-122"/>
              </a:rPr>
              <a:t>Stream</a:t>
            </a:r>
            <a:r>
              <a:rPr kumimoji="1" lang="zh-CN" altLang="en-US" sz="3300" b="1" smtClean="0">
                <a:ea typeface="宋体" pitchFamily="2" charset="-122"/>
              </a:rPr>
              <a:t>方式</a:t>
            </a:r>
            <a:r>
              <a:rPr kumimoji="1" lang="zh-CN" altLang="en-US" sz="3300" b="1">
                <a:ea typeface="宋体" pitchFamily="2" charset="-122"/>
              </a:rPr>
              <a:t>四</a:t>
            </a:r>
            <a:r>
              <a:rPr kumimoji="1" lang="zh-CN" altLang="en-US" sz="3300" b="1" smtClean="0">
                <a:ea typeface="宋体" pitchFamily="2" charset="-122"/>
              </a:rPr>
              <a:t>：</a:t>
            </a:r>
            <a:r>
              <a:rPr kumimoji="1" lang="zh-CN" altLang="en-US" sz="3300" b="1" smtClean="0">
                <a:latin typeface="+mn-lt"/>
                <a:ea typeface="宋体" pitchFamily="2" charset="-122"/>
              </a:rPr>
              <a:t>创建无限</a:t>
            </a:r>
            <a:r>
              <a:rPr kumimoji="1" lang="zh-CN" altLang="en-US" sz="3300" b="1">
                <a:latin typeface="+mn-lt"/>
                <a:ea typeface="宋体" pitchFamily="2" charset="-122"/>
              </a:rPr>
              <a:t>流</a:t>
            </a:r>
            <a:endParaRPr kumimoji="1" lang="zh-CN" altLang="en-US" sz="3300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可以使用静态方法 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Stream.iterate</a:t>
            </a:r>
            <a:r>
              <a:rPr lang="en-US" altLang="zh-CN" sz="2800" dirty="0" smtClean="0">
                <a:ea typeface="宋体" panose="02010600030101010101" pitchFamily="2" charset="-122"/>
              </a:rPr>
              <a:t>() </a:t>
            </a:r>
            <a:r>
              <a:rPr lang="zh-CN" altLang="en-US" sz="2800" dirty="0" smtClean="0">
                <a:ea typeface="宋体" panose="02010600030101010101" pitchFamily="2" charset="-122"/>
              </a:rPr>
              <a:t>和 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Stream.generate</a:t>
            </a:r>
            <a:r>
              <a:rPr lang="en-US" altLang="zh-CN" sz="2800" dirty="0" smtClean="0">
                <a:ea typeface="宋体" panose="02010600030101010101" pitchFamily="2" charset="-122"/>
              </a:rPr>
              <a:t>(), </a:t>
            </a:r>
            <a:r>
              <a:rPr lang="zh-CN" altLang="en-US" sz="2800" dirty="0" smtClean="0">
                <a:ea typeface="宋体" panose="02010600030101010101" pitchFamily="2" charset="-122"/>
              </a:rPr>
              <a:t>创建无限流。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迭代</a:t>
            </a:r>
            <a:endParaRPr lang="en-US" altLang="zh-CN" sz="2200" b="1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public </a:t>
            </a:r>
            <a:r>
              <a:rPr lang="en-US" altLang="zh-CN" sz="2200" b="1" dirty="0">
                <a:solidFill>
                  <a:srgbClr val="C00000"/>
                </a:solidFill>
                <a:ea typeface="宋体" panose="02010600030101010101" pitchFamily="2" charset="-122"/>
              </a:rPr>
              <a:t>static&lt;T&gt; Stream&lt;T&gt; iterate(final T seed, final </a:t>
            </a:r>
            <a:r>
              <a:rPr lang="en-US" altLang="zh-CN" sz="2200" b="1" dirty="0" err="1">
                <a:solidFill>
                  <a:srgbClr val="C00000"/>
                </a:solidFill>
                <a:ea typeface="宋体" panose="02010600030101010101" pitchFamily="2" charset="-122"/>
              </a:rPr>
              <a:t>UnaryOperator</a:t>
            </a:r>
            <a:r>
              <a:rPr lang="en-US" altLang="zh-CN" sz="2200" b="1" dirty="0">
                <a:solidFill>
                  <a:srgbClr val="C00000"/>
                </a:solidFill>
                <a:ea typeface="宋体" panose="02010600030101010101" pitchFamily="2" charset="-122"/>
              </a:rPr>
              <a:t>&lt;T&gt; f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) 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生成</a:t>
            </a:r>
            <a:endParaRPr lang="en-US" altLang="zh-CN" sz="2200" b="1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public </a:t>
            </a:r>
            <a:r>
              <a:rPr lang="en-US" altLang="zh-CN" sz="2200" b="1" dirty="0">
                <a:solidFill>
                  <a:srgbClr val="C00000"/>
                </a:solidFill>
                <a:ea typeface="宋体" panose="02010600030101010101" pitchFamily="2" charset="-122"/>
              </a:rPr>
              <a:t>static&lt;T&gt; Stream&lt;T&gt; generate(Supplier&lt;T&gt; s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) </a:t>
            </a:r>
            <a:endParaRPr lang="zh-CN" altLang="en-US" sz="22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84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的中间操作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2780928"/>
            <a:ext cx="252028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1-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筛选与切片</a:t>
            </a:r>
            <a:endParaRPr lang="en-US" altLang="zh-CN" sz="2800" b="1" dirty="0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9512" y="1529746"/>
            <a:ext cx="7992888" cy="1179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9512" y="155679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多个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中间操作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可以连接起来形成一个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流水线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，除非流水线上触发终止操作，否则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中间操作不会执行任何的</a:t>
            </a:r>
            <a:r>
              <a:rPr lang="zh-CN" altLang="en-US" sz="24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r>
              <a:rPr lang="zh-CN" altLang="en-US" sz="240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！而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终止操作时一次性全部</a:t>
            </a:r>
            <a:r>
              <a:rPr lang="zh-CN" altLang="en-US" sz="24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处理，称为“惰性求值”</a:t>
            </a:r>
            <a:r>
              <a:rPr lang="zh-CN" altLang="en-US" sz="240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064057"/>
              </p:ext>
            </p:extLst>
          </p:nvPr>
        </p:nvGraphicFramePr>
        <p:xfrm>
          <a:off x="323528" y="3431703"/>
          <a:ext cx="8352928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0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方  法</a:t>
                      </a:r>
                      <a:endParaRPr lang="zh-CN" altLang="zh-CN" sz="2400" kern="100" dirty="0" smtClean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描  述</a:t>
                      </a:r>
                      <a:endParaRPr lang="zh-CN" altLang="zh-CN" sz="2400" kern="100" smtClean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filter(Predicate</a:t>
                      </a:r>
                      <a:r>
                        <a:rPr lang="en-US" altLang="zh-CN" sz="2000" b="1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p</a:t>
                      </a:r>
                      <a:r>
                        <a:rPr lang="en-US" altLang="zh-CN" sz="2000" b="1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700" kern="10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接收 </a:t>
                      </a:r>
                      <a:r>
                        <a:rPr lang="en-US" altLang="zh-CN" sz="1700" kern="10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Lambda </a:t>
                      </a:r>
                      <a:r>
                        <a:rPr lang="zh-CN" altLang="en-US" sz="1700" kern="10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， 从</a:t>
                      </a: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流</a:t>
                      </a: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中筛选出某些</a:t>
                      </a:r>
                      <a:r>
                        <a:rPr lang="zh-CN" altLang="en-US" sz="1700" kern="10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元素</a:t>
                      </a:r>
                      <a:endParaRPr lang="zh-CN" sz="17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distinct()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筛选，通过流所生成元素的 </a:t>
                      </a:r>
                      <a:r>
                        <a:rPr lang="en-US" alt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hashCode() </a:t>
                      </a: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和 </a:t>
                      </a:r>
                      <a:r>
                        <a:rPr lang="en-US" alt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equals() </a:t>
                      </a: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去除重复元素</a:t>
                      </a:r>
                      <a:endParaRPr lang="zh-CN" sz="17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b="1" kern="120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limit(</a:t>
                      </a:r>
                      <a:r>
                        <a:rPr lang="en-US" altLang="zh-CN" sz="2000" b="1" kern="1200" dirty="0" smtClean="0">
                          <a:latin typeface="+mn-lt"/>
                          <a:ea typeface="宋体" panose="02010600030101010101" pitchFamily="2" charset="-122"/>
                        </a:rPr>
                        <a:t>long </a:t>
                      </a:r>
                      <a:r>
                        <a:rPr lang="en-US" altLang="zh-CN" sz="2000" b="1" kern="1200" dirty="0" err="1" smtClean="0">
                          <a:latin typeface="+mn-lt"/>
                          <a:ea typeface="宋体" panose="02010600030101010101" pitchFamily="2" charset="-122"/>
                        </a:rPr>
                        <a:t>maxSize</a:t>
                      </a:r>
                      <a:r>
                        <a:rPr lang="en-US" altLang="zh-CN" sz="2000" b="1" kern="120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截断流，使其元素不超过给定数量</a:t>
                      </a:r>
                      <a:endParaRPr lang="zh-CN" sz="17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b="1" kern="120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skip(</a:t>
                      </a:r>
                      <a:r>
                        <a:rPr lang="en-US" altLang="zh-CN" sz="2000" b="1" kern="1200" dirty="0" smtClean="0">
                          <a:latin typeface="+mn-lt"/>
                          <a:ea typeface="宋体" panose="02010600030101010101" pitchFamily="2" charset="-122"/>
                        </a:rPr>
                        <a:t>long n</a:t>
                      </a:r>
                      <a:r>
                        <a:rPr lang="en-US" altLang="zh-CN" sz="2000" b="1" kern="120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700" kern="10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跳过元素，返回一个扔掉了前 </a:t>
                      </a:r>
                      <a:r>
                        <a:rPr lang="en-US" altLang="zh-CN" sz="1700" kern="10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n </a:t>
                      </a:r>
                      <a:r>
                        <a:rPr lang="zh-CN" altLang="en-US" sz="1700" kern="10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个元素的流。若流中元素不足 </a:t>
                      </a:r>
                      <a:r>
                        <a:rPr lang="en-US" altLang="zh-CN" sz="1700" kern="10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n </a:t>
                      </a:r>
                      <a:r>
                        <a:rPr lang="zh-CN" altLang="en-US" sz="1700" kern="10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个，则返回一个空流。与 </a:t>
                      </a:r>
                      <a:r>
                        <a:rPr lang="en-US" altLang="zh-CN" sz="1700" kern="10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limit(n) </a:t>
                      </a:r>
                      <a:r>
                        <a:rPr lang="zh-CN" altLang="en-US" sz="1700" kern="10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互补</a:t>
                      </a:r>
                      <a:endParaRPr lang="zh-CN" sz="17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8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的中间操作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563990"/>
            <a:ext cx="410445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2-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映 射</a:t>
            </a:r>
            <a:endParaRPr lang="en-US" altLang="zh-CN" sz="2800" b="1" dirty="0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40929"/>
              </p:ext>
            </p:extLst>
          </p:nvPr>
        </p:nvGraphicFramePr>
        <p:xfrm>
          <a:off x="467544" y="2348880"/>
          <a:ext cx="7992888" cy="395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 sz="240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7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map(Function</a:t>
                      </a:r>
                      <a:r>
                        <a:rPr lang="en-US" altLang="zh-CN" sz="1800" b="1" kern="1200" baseline="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 f</a:t>
                      </a:r>
                      <a:r>
                        <a:rPr lang="en-US" altLang="zh-CN" sz="18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endParaRPr lang="zh-CN" sz="1800" b="1" kern="100" dirty="0">
                        <a:solidFill>
                          <a:srgbClr val="C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接收一个函数作为参数，该函数会被应用到每个元素上，并将其映射成一个新的元素。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7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mapToDouble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ToDoubleFunction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f)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接收一个函数作为参数，该函数会被应用到每个元素上，产生一个新的 </a:t>
                      </a:r>
                      <a:r>
                        <a:rPr lang="en-US" altLang="zh-CN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DoubleStream</a:t>
                      </a:r>
                      <a:r>
                        <a:rPr lang="zh-CN" altLang="en-US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。</a:t>
                      </a:r>
                      <a:endParaRPr lang="zh-CN" sz="16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7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mapToInt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ToIntFunction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 f)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接收一个函数作为参数，该函数会被应用到每个元素上，产生一个新的 </a:t>
                      </a:r>
                      <a:r>
                        <a:rPr lang="en-US" altLang="zh-CN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IntStream</a:t>
                      </a:r>
                      <a:r>
                        <a:rPr lang="zh-CN" altLang="en-US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。</a:t>
                      </a:r>
                      <a:endParaRPr lang="zh-CN" altLang="zh-CN" sz="1600" b="0" kern="100" smtClean="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7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mapToLong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ToLongFunction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 f)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接收一个函数作为参数，该函数会被应用到每个元素上，产生一个新的 </a:t>
                      </a:r>
                      <a:r>
                        <a:rPr lang="en-US" altLang="zh-CN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LongStream</a:t>
                      </a:r>
                      <a:r>
                        <a:rPr lang="zh-CN" altLang="en-US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。</a:t>
                      </a:r>
                      <a:endParaRPr lang="zh-CN" altLang="zh-CN" sz="1600" b="0" kern="100" smtClean="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87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flatMap</a:t>
                      </a:r>
                      <a:r>
                        <a:rPr lang="en-US" altLang="zh-CN" sz="1800" b="1" kern="1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(Function f)</a:t>
                      </a:r>
                      <a:endParaRPr lang="zh-CN" sz="1800" b="1" kern="100" dirty="0">
                        <a:solidFill>
                          <a:srgbClr val="C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接收一个函数作为参数，将流中的每个值都换成另一个流，然后把所有流连接成一个流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en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8662" y="928670"/>
            <a:ext cx="1214478" cy="1335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接连接符 9"/>
          <p:cNvCxnSpPr/>
          <p:nvPr/>
        </p:nvCxnSpPr>
        <p:spPr>
          <a:xfrm>
            <a:off x="2357422" y="1714488"/>
            <a:ext cx="3429024" cy="1588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72198" y="150017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段誉</a:t>
            </a:r>
            <a:endParaRPr lang="zh-CN" altLang="en-US" b="1" dirty="0">
              <a:solidFill>
                <a:srgbClr val="00B050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2" name="图片 11" descr="ren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224" y="2214554"/>
            <a:ext cx="1214478" cy="1335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直接连接符 12"/>
          <p:cNvCxnSpPr/>
          <p:nvPr/>
        </p:nvCxnSpPr>
        <p:spPr>
          <a:xfrm>
            <a:off x="2285984" y="3000372"/>
            <a:ext cx="3429024" cy="1588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00760" y="278605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乔峰</a:t>
            </a:r>
            <a:endParaRPr lang="zh-CN" altLang="en-US" b="1" dirty="0">
              <a:solidFill>
                <a:srgbClr val="00B050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5" name="图片 14" descr="ren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224" y="3786190"/>
            <a:ext cx="1214478" cy="1335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直接连接符 15"/>
          <p:cNvCxnSpPr/>
          <p:nvPr/>
        </p:nvCxnSpPr>
        <p:spPr>
          <a:xfrm>
            <a:off x="2285984" y="4572008"/>
            <a:ext cx="3429024" cy="1588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00760" y="435769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虚竹</a:t>
            </a:r>
            <a:endParaRPr lang="zh-CN" altLang="en-US" b="1" dirty="0">
              <a:solidFill>
                <a:srgbClr val="00B050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8" name="图片 17" descr="ren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786" y="5286388"/>
            <a:ext cx="1214478" cy="1335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直接连接符 18"/>
          <p:cNvCxnSpPr/>
          <p:nvPr/>
        </p:nvCxnSpPr>
        <p:spPr>
          <a:xfrm>
            <a:off x="2214546" y="6072206"/>
            <a:ext cx="3429024" cy="1588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29322" y="585789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王语嫣</a:t>
            </a:r>
            <a:endParaRPr lang="zh-CN" altLang="en-US" b="1" dirty="0">
              <a:solidFill>
                <a:srgbClr val="00B05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57884" y="85723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71538" y="71435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Employee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28992" y="1000108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0000FF"/>
                </a:solidFill>
              </a:rPr>
              <a:t>e.getName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  <p:bldP spid="20" grpId="0"/>
      <p:bldP spid="21" grpId="0"/>
      <p:bldP spid="22" grpId="0"/>
      <p:bldP spid="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en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8662" y="928670"/>
            <a:ext cx="1214478" cy="1335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接连接符 9"/>
          <p:cNvCxnSpPr/>
          <p:nvPr/>
        </p:nvCxnSpPr>
        <p:spPr>
          <a:xfrm>
            <a:off x="2357422" y="1714488"/>
            <a:ext cx="3429024" cy="1588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72198" y="1500174"/>
            <a:ext cx="307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、段誉、</a:t>
            </a:r>
            <a:r>
              <a:rPr lang="en-US" altLang="zh-CN" b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20</a:t>
            </a:r>
            <a:r>
              <a:rPr lang="zh-CN" altLang="en-US" b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39000</a:t>
            </a:r>
            <a:endParaRPr lang="zh-CN" altLang="en-US" b="1" dirty="0">
              <a:solidFill>
                <a:srgbClr val="00B050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2" name="图片 11" descr="ren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224" y="2214554"/>
            <a:ext cx="1214478" cy="1335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直接连接符 12"/>
          <p:cNvCxnSpPr/>
          <p:nvPr/>
        </p:nvCxnSpPr>
        <p:spPr>
          <a:xfrm>
            <a:off x="2285984" y="3000372"/>
            <a:ext cx="3429024" cy="1588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ren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224" y="3786190"/>
            <a:ext cx="1214478" cy="1335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直接连接符 15"/>
          <p:cNvCxnSpPr/>
          <p:nvPr/>
        </p:nvCxnSpPr>
        <p:spPr>
          <a:xfrm>
            <a:off x="2285984" y="4572008"/>
            <a:ext cx="3429024" cy="1588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72198" y="4357694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、虚竹、</a:t>
            </a:r>
            <a:r>
              <a:rPr lang="en-US" altLang="zh-CN" b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26</a:t>
            </a:r>
            <a:r>
              <a:rPr lang="zh-CN" altLang="en-US" b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29000</a:t>
            </a:r>
            <a:endParaRPr lang="zh-CN" altLang="en-US" b="1" dirty="0">
              <a:solidFill>
                <a:srgbClr val="00B050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8" name="图片 17" descr="ren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786" y="5286388"/>
            <a:ext cx="1214478" cy="1335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直接连接符 18"/>
          <p:cNvCxnSpPr/>
          <p:nvPr/>
        </p:nvCxnSpPr>
        <p:spPr>
          <a:xfrm>
            <a:off x="2214546" y="6072206"/>
            <a:ext cx="3429024" cy="1588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29322" y="585789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、王语嫣、</a:t>
            </a:r>
            <a:r>
              <a:rPr lang="en-US" altLang="zh-CN" b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21</a:t>
            </a:r>
            <a:r>
              <a:rPr lang="zh-CN" altLang="en-US" b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1000</a:t>
            </a:r>
            <a:endParaRPr lang="zh-CN" altLang="en-US" b="1" dirty="0">
              <a:solidFill>
                <a:srgbClr val="00B05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57884" y="85723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71538" y="71435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Employee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57488" y="1000108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0000FF"/>
                </a:solidFill>
              </a:rPr>
              <a:t>fromEmployeeToStream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72198" y="2786058"/>
            <a:ext cx="307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、乔峰、</a:t>
            </a:r>
            <a:r>
              <a:rPr lang="en-US" altLang="zh-CN" b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32</a:t>
            </a:r>
            <a:r>
              <a:rPr lang="zh-CN" altLang="en-US" b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19000</a:t>
            </a:r>
            <a:endParaRPr lang="zh-CN" altLang="en-US" b="1" dirty="0">
              <a:solidFill>
                <a:srgbClr val="00B05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20" grpId="0"/>
      <p:bldP spid="21" grpId="0"/>
      <p:bldP spid="22" grpId="0"/>
      <p:bldP spid="23" grpId="0"/>
      <p:bldP spid="2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的中间操作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580383"/>
            <a:ext cx="2232248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smtClean="0">
                <a:solidFill>
                  <a:srgbClr val="C00000"/>
                </a:solidFill>
                <a:ea typeface="宋体" panose="02010600030101010101" pitchFamily="2" charset="-122"/>
              </a:rPr>
              <a:t>3-</a:t>
            </a:r>
            <a:r>
              <a:rPr lang="zh-CN" altLang="en-US" sz="2800" b="1" smtClean="0">
                <a:solidFill>
                  <a:srgbClr val="C00000"/>
                </a:solidFill>
                <a:ea typeface="宋体" panose="02010600030101010101" pitchFamily="2" charset="-122"/>
              </a:rPr>
              <a:t>排序</a:t>
            </a:r>
            <a:endParaRPr lang="en-US" altLang="zh-CN" sz="28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711142"/>
              </p:ext>
            </p:extLst>
          </p:nvPr>
        </p:nvGraphicFramePr>
        <p:xfrm>
          <a:off x="395536" y="2420888"/>
          <a:ext cx="8496944" cy="273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4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 sz="240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0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00" dirty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sorted()</a:t>
                      </a:r>
                      <a:endParaRPr lang="zh-CN" altLang="zh-CN" sz="2400" b="1" kern="100" dirty="0" smtClean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产生一个新流，其中按自然顺序排序</a:t>
                      </a:r>
                      <a:endParaRPr lang="zh-CN" altLang="zh-CN" sz="2400" kern="100" smtClean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0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00" dirty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sorted(Comparator</a:t>
                      </a:r>
                      <a:r>
                        <a:rPr lang="en-US" altLang="zh-CN" sz="2400" b="1" kern="100" baseline="0" dirty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kern="100" dirty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com)</a:t>
                      </a:r>
                      <a:endParaRPr lang="zh-CN" altLang="zh-CN" sz="2400" b="1" kern="100" dirty="0" smtClean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产生一个新流，其中按比较器顺序排序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8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652314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的终止操作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536" y="2564904"/>
            <a:ext cx="6509175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smtClean="0">
                <a:solidFill>
                  <a:srgbClr val="C00000"/>
                </a:solidFill>
                <a:ea typeface="宋体" panose="02010600030101010101" pitchFamily="2" charset="-122"/>
              </a:rPr>
              <a:t>1-</a:t>
            </a:r>
            <a:r>
              <a:rPr lang="zh-CN" altLang="en-US" sz="2800" b="1" smtClean="0">
                <a:solidFill>
                  <a:srgbClr val="C00000"/>
                </a:solidFill>
                <a:ea typeface="宋体" panose="02010600030101010101" pitchFamily="2" charset="-122"/>
              </a:rPr>
              <a:t>匹配与查找</a:t>
            </a:r>
            <a:endParaRPr lang="en-US" altLang="zh-CN" sz="28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7409" y="138307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宋体" panose="02010600030101010101" pitchFamily="2" charset="-122"/>
              </a:rPr>
              <a:t>终端操作会从流的流水线生成结果。其结果可以是任何不是流的值，例如：</a:t>
            </a:r>
            <a:r>
              <a:rPr lang="en-US" altLang="zh-CN" sz="2400" dirty="0">
                <a:ea typeface="宋体" panose="02010600030101010101" pitchFamily="2" charset="-122"/>
              </a:rPr>
              <a:t>List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</a:rPr>
              <a:t>Integer</a:t>
            </a:r>
            <a:r>
              <a:rPr lang="zh-CN" altLang="en-US" sz="2400" dirty="0">
                <a:ea typeface="宋体" panose="02010600030101010101" pitchFamily="2" charset="-122"/>
              </a:rPr>
              <a:t>，甚至是 </a:t>
            </a:r>
            <a:r>
              <a:rPr lang="en-US" altLang="zh-CN" sz="2400" dirty="0">
                <a:ea typeface="宋体" panose="02010600030101010101" pitchFamily="2" charset="-122"/>
              </a:rPr>
              <a:t>void </a:t>
            </a:r>
            <a:r>
              <a:rPr lang="zh-CN" altLang="en-US" sz="2400" dirty="0" smtClean="0"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a typeface="宋体" panose="02010600030101010101" pitchFamily="2" charset="-122"/>
              </a:rPr>
              <a:t>流</a:t>
            </a:r>
            <a:r>
              <a:rPr lang="zh-CN" altLang="en-US" sz="2400" dirty="0">
                <a:ea typeface="宋体" panose="02010600030101010101" pitchFamily="2" charset="-122"/>
              </a:rPr>
              <a:t>进行了终止操作后，不能再次</a:t>
            </a:r>
            <a:r>
              <a:rPr lang="zh-CN" altLang="en-US" sz="2400" dirty="0" smtClean="0">
                <a:ea typeface="宋体" panose="02010600030101010101" pitchFamily="2" charset="-122"/>
              </a:rPr>
              <a:t>使用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91048"/>
              </p:ext>
            </p:extLst>
          </p:nvPr>
        </p:nvGraphicFramePr>
        <p:xfrm>
          <a:off x="323527" y="3212976"/>
          <a:ext cx="8519482" cy="309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3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solidFill>
                            <a:schemeClr val="bg1"/>
                          </a:solidFill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allMatch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Predicate p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endParaRPr lang="zh-CN" altLang="zh-CN" sz="24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检查是否匹配所有元素</a:t>
                      </a:r>
                      <a:endParaRPr lang="zh-CN" altLang="zh-CN" sz="24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anyMatch</a:t>
                      </a: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Predicate p</a:t>
                      </a: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altLang="zh-CN" sz="24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检查是否至少匹配一个元素</a:t>
                      </a:r>
                      <a:endParaRPr lang="zh-CN" altLang="zh-CN" sz="2400" b="0" kern="100" smtClean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5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noneMatch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(Predicate</a:t>
                      </a:r>
                      <a:r>
                        <a:rPr lang="en-US" altLang="zh-CN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 p)</a:t>
                      </a:r>
                      <a:endParaRPr lang="zh-CN" altLang="zh-CN" sz="24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检查是否没有匹配所有元素</a:t>
                      </a:r>
                      <a:endParaRPr lang="zh-CN" altLang="zh-CN" sz="2400" b="0" kern="100" smtClean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findFirst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()</a:t>
                      </a:r>
                      <a:endParaRPr lang="zh-CN" altLang="zh-CN" sz="24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返回第一个元素</a:t>
                      </a:r>
                      <a:endParaRPr lang="zh-CN" altLang="zh-CN" sz="2400" b="0" kern="100" smtClean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7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findAny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()</a:t>
                      </a:r>
                      <a:endParaRPr lang="zh-CN" altLang="zh-CN" sz="24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返回当前流中的任意元素</a:t>
                      </a:r>
                      <a:endParaRPr lang="zh-CN" altLang="zh-CN" sz="2400" b="0" kern="100" smtClean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4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836712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的终止操作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767870"/>
              </p:ext>
            </p:extLst>
          </p:nvPr>
        </p:nvGraphicFramePr>
        <p:xfrm>
          <a:off x="395536" y="1988840"/>
          <a:ext cx="8463952" cy="352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1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 sz="240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count()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返回流中元素总数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max(Comparator</a:t>
                      </a:r>
                      <a:r>
                        <a:rPr lang="en-US" altLang="zh-CN" sz="2400" b="1" kern="100" baseline="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n-US" altLang="zh-CN" sz="2400" b="1" kern="1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400" b="1" kern="100" dirty="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返回流中最大值</a:t>
                      </a:r>
                      <a:endParaRPr lang="zh-CN" altLang="zh-CN" sz="20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min(Comparator</a:t>
                      </a:r>
                      <a:r>
                        <a:rPr lang="en-US" altLang="zh-CN" sz="2400" b="1" kern="100" baseline="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n-US" altLang="zh-CN" sz="2400" b="1" kern="1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400" b="1" kern="100" dirty="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返回流中最小值</a:t>
                      </a:r>
                      <a:endParaRPr lang="zh-CN" altLang="zh-CN" sz="20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b="1" kern="1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forEach</a:t>
                      </a:r>
                      <a:r>
                        <a:rPr lang="en-US" altLang="zh-CN" sz="2400" b="1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(Consumer</a:t>
                      </a:r>
                      <a:r>
                        <a:rPr lang="en-US" altLang="zh-CN" sz="2400" b="1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n-US" altLang="zh-CN" sz="2400" b="1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0" kern="1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内部迭代</a:t>
                      </a:r>
                      <a:r>
                        <a:rPr lang="en-US" altLang="zh-CN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zh-CN" altLang="en-US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使用 </a:t>
                      </a:r>
                      <a:r>
                        <a:rPr lang="en-US" altLang="zh-CN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Collection </a:t>
                      </a:r>
                      <a:r>
                        <a:rPr lang="zh-CN" altLang="en-US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接口需要用户去做迭代，称为</a:t>
                      </a:r>
                      <a:r>
                        <a:rPr lang="zh-CN" altLang="en-US" sz="2000" b="0" kern="10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外部迭代</a:t>
                      </a:r>
                      <a:r>
                        <a:rPr lang="zh-CN" altLang="en-US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。相反，</a:t>
                      </a:r>
                      <a:r>
                        <a:rPr lang="en-US" altLang="zh-CN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Stream API </a:t>
                      </a:r>
                      <a:r>
                        <a:rPr lang="zh-CN" altLang="en-US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使用内部迭代</a:t>
                      </a:r>
                      <a:r>
                        <a:rPr lang="en-US" altLang="zh-CN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——</a:t>
                      </a:r>
                      <a:r>
                        <a:rPr lang="zh-CN" altLang="en-US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它帮你把迭代做了</a:t>
                      </a:r>
                      <a:r>
                        <a:rPr lang="en-US" altLang="zh-CN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endParaRPr lang="zh-CN" altLang="zh-CN" sz="20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6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773126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的</a:t>
            </a:r>
            <a:r>
              <a:rPr kumimoji="1" lang="zh-CN" altLang="en-US" b="1" smtClean="0">
                <a:latin typeface="+mn-lt"/>
                <a:ea typeface="宋体" pitchFamily="2" charset="-122"/>
              </a:rPr>
              <a:t>终止操作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611560" y="1616636"/>
            <a:ext cx="1515414" cy="56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smtClean="0">
                <a:solidFill>
                  <a:srgbClr val="C00000"/>
                </a:solidFill>
                <a:ea typeface="宋体" panose="02010600030101010101" pitchFamily="2" charset="-122"/>
              </a:rPr>
              <a:t>2-</a:t>
            </a:r>
            <a:r>
              <a:rPr lang="zh-CN" altLang="en-US" sz="2800" b="1" smtClean="0">
                <a:solidFill>
                  <a:srgbClr val="C00000"/>
                </a:solidFill>
                <a:ea typeface="宋体" panose="02010600030101010101" pitchFamily="2" charset="-122"/>
              </a:rPr>
              <a:t>归约</a:t>
            </a:r>
            <a:endParaRPr lang="en-US" altLang="zh-CN" sz="28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406745" y="4725144"/>
            <a:ext cx="8337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ea typeface="宋体" panose="02010600030101010101" pitchFamily="2" charset="-122"/>
              </a:rPr>
              <a:t>备注：</a:t>
            </a:r>
            <a:r>
              <a:rPr lang="en-US" altLang="zh-CN" sz="2400" dirty="0">
                <a:ea typeface="宋体" panose="02010600030101010101" pitchFamily="2" charset="-122"/>
              </a:rPr>
              <a:t>map </a:t>
            </a:r>
            <a:r>
              <a:rPr lang="zh-CN" altLang="zh-CN" sz="2400" dirty="0">
                <a:ea typeface="宋体" panose="02010600030101010101" pitchFamily="2" charset="-122"/>
              </a:rPr>
              <a:t>和 </a:t>
            </a:r>
            <a:r>
              <a:rPr lang="en-US" altLang="zh-CN" sz="2400" dirty="0">
                <a:ea typeface="宋体" panose="02010600030101010101" pitchFamily="2" charset="-122"/>
              </a:rPr>
              <a:t>reduce </a:t>
            </a:r>
            <a:r>
              <a:rPr lang="zh-CN" altLang="zh-CN" sz="2400" dirty="0">
                <a:ea typeface="宋体" panose="02010600030101010101" pitchFamily="2" charset="-122"/>
              </a:rPr>
              <a:t>的连接通常称为</a:t>
            </a:r>
            <a:r>
              <a:rPr lang="en-US" altLang="zh-CN" sz="2400" dirty="0">
                <a:ea typeface="宋体" panose="02010600030101010101" pitchFamily="2" charset="-122"/>
              </a:rPr>
              <a:t> map-reduce </a:t>
            </a:r>
            <a:r>
              <a:rPr lang="zh-CN" altLang="zh-CN" sz="2400" dirty="0">
                <a:ea typeface="宋体" panose="02010600030101010101" pitchFamily="2" charset="-122"/>
              </a:rPr>
              <a:t>模式，因 </a:t>
            </a:r>
            <a:r>
              <a:rPr lang="en-US" altLang="zh-CN" sz="2400" dirty="0">
                <a:ea typeface="宋体" panose="02010600030101010101" pitchFamily="2" charset="-122"/>
              </a:rPr>
              <a:t>Google </a:t>
            </a:r>
            <a:r>
              <a:rPr lang="zh-CN" altLang="zh-CN" sz="2400" dirty="0">
                <a:ea typeface="宋体" panose="02010600030101010101" pitchFamily="2" charset="-122"/>
              </a:rPr>
              <a:t>用它来进行网络搜索而出名</a:t>
            </a:r>
            <a:r>
              <a:rPr lang="zh-CN" altLang="zh-CN" sz="2400" dirty="0" smtClean="0">
                <a:ea typeface="宋体" panose="02010600030101010101" pitchFamily="2" charset="-122"/>
              </a:rPr>
              <a:t>。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484776"/>
              </p:ext>
            </p:extLst>
          </p:nvPr>
        </p:nvGraphicFramePr>
        <p:xfrm>
          <a:off x="755576" y="2420888"/>
          <a:ext cx="7340442" cy="1777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3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6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reduce(T </a:t>
                      </a:r>
                      <a:r>
                        <a:rPr lang="en-US" altLang="zh-CN" sz="2000" b="1" kern="100" dirty="0" err="1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iden</a:t>
                      </a:r>
                      <a:r>
                        <a:rPr lang="en-US" altLang="zh-CN" sz="2000" b="1" kern="100" dirty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2000" b="1" kern="100" dirty="0" err="1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BinaryOperator</a:t>
                      </a:r>
                      <a:r>
                        <a:rPr lang="en-US" altLang="zh-CN" sz="2000" b="1" kern="100" dirty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b)</a:t>
                      </a:r>
                      <a:endParaRPr lang="zh-CN" sz="2000" b="1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可以将流中元素反复结合起来，得到一个值。返回 </a:t>
                      </a:r>
                      <a:r>
                        <a:rPr lang="en-US" altLang="zh-CN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T</a:t>
                      </a:r>
                      <a:endParaRPr lang="zh-CN" altLang="zh-CN" sz="16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6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reduce(</a:t>
                      </a:r>
                      <a:r>
                        <a:rPr lang="en-US" altLang="zh-CN" sz="2000" b="1" kern="1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BinaryOperator</a:t>
                      </a:r>
                      <a:r>
                        <a:rPr lang="en-US" altLang="zh-CN" sz="2000" b="1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b)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可以将流中元素反复结合起来，得到一个值。返回</a:t>
                      </a:r>
                      <a:r>
                        <a:rPr lang="zh-CN" altLang="en-US" sz="1600" b="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600" b="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Optional&lt;T&gt;</a:t>
                      </a:r>
                      <a:endParaRPr lang="zh-CN" altLang="zh-CN" sz="16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08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764704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的</a:t>
            </a:r>
            <a:r>
              <a:rPr kumimoji="1" lang="zh-CN" altLang="en-US" b="1" smtClean="0">
                <a:latin typeface="+mn-lt"/>
                <a:ea typeface="宋体" pitchFamily="2" charset="-122"/>
              </a:rPr>
              <a:t>终止操作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1497" y="1772816"/>
            <a:ext cx="1569955" cy="56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smtClean="0">
                <a:solidFill>
                  <a:srgbClr val="C00000"/>
                </a:solidFill>
                <a:ea typeface="宋体" panose="02010600030101010101" pitchFamily="2" charset="-122"/>
              </a:rPr>
              <a:t>3-</a:t>
            </a:r>
            <a:r>
              <a:rPr lang="zh-CN" altLang="en-US" sz="2800" b="1" smtClean="0">
                <a:solidFill>
                  <a:srgbClr val="C00000"/>
                </a:solidFill>
                <a:ea typeface="宋体" panose="02010600030101010101" pitchFamily="2" charset="-122"/>
              </a:rPr>
              <a:t>收集</a:t>
            </a:r>
            <a:endParaRPr lang="en-US" altLang="zh-CN" sz="28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1497" y="4437112"/>
            <a:ext cx="83529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Collector </a:t>
            </a:r>
            <a:r>
              <a:rPr lang="zh-CN" altLang="en-US" sz="2200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接口中方法的实现决定了如何对流执行收集的操作</a:t>
            </a:r>
            <a:r>
              <a:rPr lang="en-US" altLang="zh-CN" sz="2200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如收集到 </a:t>
            </a:r>
            <a:r>
              <a:rPr lang="en-US" altLang="zh-CN" sz="2200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200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sz="2200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Map)</a:t>
            </a:r>
            <a:r>
              <a:rPr lang="zh-CN" altLang="en-US" sz="2200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kern="1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200" kern="1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200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另外， </a:t>
            </a:r>
            <a:r>
              <a:rPr lang="en-US" altLang="zh-CN" sz="2200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Collectors </a:t>
            </a:r>
            <a:r>
              <a:rPr lang="zh-CN" altLang="en-US" sz="2200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实用类提供了很多静态方法，可以方便地创建常见收集器实例</a:t>
            </a:r>
            <a:r>
              <a:rPr lang="zh-CN" altLang="en-US" sz="2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200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具体方法与实例如下表：</a:t>
            </a:r>
            <a:endParaRPr lang="en-US" altLang="zh-CN" sz="2200" kern="1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94923"/>
              </p:ext>
            </p:extLst>
          </p:nvPr>
        </p:nvGraphicFramePr>
        <p:xfrm>
          <a:off x="517921" y="2492896"/>
          <a:ext cx="8429310" cy="1344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6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  法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描  述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5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collect(Collector c)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将流转换为其他形式。接收一个 </a:t>
                      </a:r>
                      <a:r>
                        <a:rPr lang="en-US" altLang="zh-CN" sz="20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Collector</a:t>
                      </a:r>
                      <a:r>
                        <a:rPr lang="zh-CN" altLang="en-US" sz="20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接口的实现，用于给</a:t>
                      </a:r>
                      <a:r>
                        <a:rPr lang="en-US" altLang="zh-CN" sz="20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Stream</a:t>
                      </a:r>
                      <a:r>
                        <a:rPr lang="zh-CN" altLang="en-US" sz="20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中元素做汇总的方法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5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771544"/>
            <a:ext cx="8229600" cy="857256"/>
          </a:xfrm>
        </p:spPr>
        <p:txBody>
          <a:bodyPr/>
          <a:lstStyle/>
          <a:p>
            <a:r>
              <a:rPr lang="en-US" altLang="zh-CN" b="1" smtClean="0">
                <a:latin typeface="+mn-lt"/>
                <a:ea typeface="宋体" pitchFamily="2" charset="-122"/>
              </a:rPr>
              <a:t>Java 8</a:t>
            </a:r>
            <a:r>
              <a:rPr lang="zh-CN" altLang="en-US" b="1" smtClean="0">
                <a:latin typeface="+mn-lt"/>
                <a:ea typeface="宋体" pitchFamily="2" charset="-122"/>
              </a:rPr>
              <a:t>新特性简介</a:t>
            </a:r>
            <a:endParaRPr lang="zh-CN" altLang="en-US" b="1">
              <a:latin typeface="+mn-lt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204864"/>
            <a:ext cx="79208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ea typeface="宋体" panose="02010600030101010101" pitchFamily="2" charset="-122"/>
              </a:rPr>
              <a:t>Java 8 (</a:t>
            </a:r>
            <a:r>
              <a:rPr lang="zh-CN" altLang="en-US" sz="2800">
                <a:ea typeface="宋体" panose="02010600030101010101" pitchFamily="2" charset="-122"/>
              </a:rPr>
              <a:t>又称为 </a:t>
            </a:r>
            <a:r>
              <a:rPr lang="en-US" altLang="zh-CN" sz="2800">
                <a:ea typeface="宋体" panose="02010600030101010101" pitchFamily="2" charset="-122"/>
              </a:rPr>
              <a:t>jdk 1.8) </a:t>
            </a:r>
            <a:r>
              <a:rPr lang="zh-CN" altLang="en-US" sz="2800">
                <a:ea typeface="宋体" panose="02010600030101010101" pitchFamily="2" charset="-122"/>
              </a:rPr>
              <a:t>是 </a:t>
            </a:r>
            <a:r>
              <a:rPr lang="en-US" altLang="zh-CN" sz="2800">
                <a:ea typeface="宋体" panose="02010600030101010101" pitchFamily="2" charset="-122"/>
              </a:rPr>
              <a:t>Java </a:t>
            </a:r>
            <a:r>
              <a:rPr lang="zh-CN" altLang="en-US" sz="2800">
                <a:ea typeface="宋体" panose="02010600030101010101" pitchFamily="2" charset="-122"/>
              </a:rPr>
              <a:t>语言开发的一个主要版本。 </a:t>
            </a:r>
            <a:r>
              <a:rPr lang="en-US" altLang="zh-CN" sz="2800" smtClean="0">
                <a:ea typeface="宋体" panose="02010600030101010101" pitchFamily="2" charset="-122"/>
              </a:rPr>
              <a:t>Java 8 </a:t>
            </a:r>
            <a:r>
              <a:rPr lang="zh-CN" altLang="en-US" sz="2800" smtClean="0">
                <a:ea typeface="宋体" panose="02010600030101010101" pitchFamily="2" charset="-122"/>
              </a:rPr>
              <a:t>是</a:t>
            </a:r>
            <a:r>
              <a:rPr lang="en-US" altLang="zh-CN" sz="2800" smtClean="0">
                <a:ea typeface="宋体" panose="02010600030101010101" pitchFamily="2" charset="-122"/>
              </a:rPr>
              <a:t>oracle</a:t>
            </a:r>
            <a:r>
              <a:rPr lang="zh-CN" altLang="en-US" sz="2800" smtClean="0">
                <a:ea typeface="宋体" panose="02010600030101010101" pitchFamily="2" charset="-122"/>
              </a:rPr>
              <a:t>公司于</a:t>
            </a:r>
            <a:r>
              <a:rPr lang="en-US" altLang="zh-CN" sz="2800" smtClean="0">
                <a:ea typeface="宋体" panose="02010600030101010101" pitchFamily="2" charset="-122"/>
              </a:rPr>
              <a:t>2014</a:t>
            </a:r>
            <a:r>
              <a:rPr lang="zh-CN" altLang="en-US" sz="2800" smtClean="0">
                <a:ea typeface="宋体" panose="02010600030101010101" pitchFamily="2" charset="-122"/>
              </a:rPr>
              <a:t>年</a:t>
            </a:r>
            <a:r>
              <a:rPr lang="en-US" altLang="zh-CN" sz="2800" smtClean="0">
                <a:ea typeface="宋体" panose="02010600030101010101" pitchFamily="2" charset="-122"/>
              </a:rPr>
              <a:t>3</a:t>
            </a:r>
            <a:r>
              <a:rPr lang="zh-CN" altLang="en-US" sz="2800" smtClean="0">
                <a:ea typeface="宋体" panose="02010600030101010101" pitchFamily="2" charset="-122"/>
              </a:rPr>
              <a:t>月发布，可以看成是自</a:t>
            </a:r>
            <a:r>
              <a:rPr lang="en-US" altLang="zh-CN" sz="2800" smtClean="0">
                <a:ea typeface="宋体" panose="02010600030101010101" pitchFamily="2" charset="-122"/>
              </a:rPr>
              <a:t>Java 5 </a:t>
            </a:r>
            <a:r>
              <a:rPr lang="zh-CN" altLang="en-US" sz="2800" smtClean="0">
                <a:ea typeface="宋体" panose="02010600030101010101" pitchFamily="2" charset="-122"/>
              </a:rPr>
              <a:t>以来最具革命性的版本。</a:t>
            </a:r>
            <a:r>
              <a:rPr lang="en-US" altLang="zh-CN" sz="2800" smtClean="0">
                <a:ea typeface="宋体" panose="02010600030101010101" pitchFamily="2" charset="-122"/>
              </a:rPr>
              <a:t>Java 8</a:t>
            </a:r>
            <a:r>
              <a:rPr lang="zh-CN" altLang="en-US" sz="2800" smtClean="0">
                <a:ea typeface="宋体" panose="02010600030101010101" pitchFamily="2" charset="-122"/>
              </a:rPr>
              <a:t>为</a:t>
            </a:r>
            <a:r>
              <a:rPr lang="en-US" altLang="zh-CN" sz="2800" smtClean="0">
                <a:ea typeface="宋体" panose="02010600030101010101" pitchFamily="2" charset="-122"/>
              </a:rPr>
              <a:t>Java</a:t>
            </a:r>
            <a:r>
              <a:rPr lang="zh-CN" altLang="en-US" sz="2800" smtClean="0">
                <a:ea typeface="宋体" panose="02010600030101010101" pitchFamily="2" charset="-122"/>
              </a:rPr>
              <a:t>语言、编译器、类库、开发工具与</a:t>
            </a:r>
            <a:r>
              <a:rPr lang="en-US" altLang="zh-CN" sz="2800" smtClean="0">
                <a:ea typeface="宋体" panose="02010600030101010101" pitchFamily="2" charset="-122"/>
              </a:rPr>
              <a:t>JVM</a:t>
            </a:r>
            <a:r>
              <a:rPr lang="zh-CN" altLang="en-US" sz="2800" smtClean="0">
                <a:ea typeface="宋体" panose="02010600030101010101" pitchFamily="2" charset="-122"/>
              </a:rPr>
              <a:t>带来了大量新特性。</a:t>
            </a:r>
            <a:endParaRPr lang="zh-CN" altLang="en-US" sz="28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1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95396"/>
              </p:ext>
            </p:extLst>
          </p:nvPr>
        </p:nvGraphicFramePr>
        <p:xfrm>
          <a:off x="107504" y="908720"/>
          <a:ext cx="8928993" cy="5691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7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返回类型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作用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toList</a:t>
                      </a:r>
                      <a:endParaRPr lang="zh-CN" sz="1600" kern="10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List&lt;T&gt;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把流中元素收集到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List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List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&lt;Employee&gt; </a:t>
                      </a:r>
                      <a:r>
                        <a:rPr lang="en-US" sz="16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emps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list.stream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().collect(Collectors.toList());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toSet</a:t>
                      </a:r>
                      <a:endParaRPr lang="zh-CN" sz="1600" kern="10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Set&lt;T&gt;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把流中元素收集到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Set&lt;</a:t>
                      </a:r>
                      <a:r>
                        <a:rPr lang="en-US" altLang="zh-CN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Employee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&gt; </a:t>
                      </a:r>
                      <a:r>
                        <a:rPr lang="en-US" altLang="zh-CN" sz="16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emps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list.stream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().collect(Collectors.toSet());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toCollection</a:t>
                      </a:r>
                      <a:endParaRPr lang="zh-CN" sz="1600" kern="10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Collection&lt;T&gt;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把流中元素收集到创建的集合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Collection&lt;</a:t>
                      </a:r>
                      <a:r>
                        <a:rPr lang="en-US" altLang="zh-CN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Employee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&gt; </a:t>
                      </a:r>
                      <a:r>
                        <a:rPr lang="en-US" altLang="zh-CN" sz="16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emps 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=list.stream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().collect(Collectors.toCollection(ArrayList::new));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counting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Long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计算流中元素的个数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long </a:t>
                      </a:r>
                      <a:r>
                        <a:rPr lang="en-US" sz="1600" u="sng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count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 = 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list.stream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().collect(Collectors.counting());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summingInt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Integer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对流中元素的整数属性求和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nt </a:t>
                      </a:r>
                      <a:r>
                        <a:rPr lang="en-US" sz="16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total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=list.stream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collect(Collectors.summingInt(Employee::getSalary));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averagingInt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Double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计算流中元素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Integer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属性的平均值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double </a:t>
                      </a:r>
                      <a:r>
                        <a:rPr lang="en-US" sz="16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avg 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list.stream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collect(Collectors.averagingInt(</a:t>
                      </a:r>
                      <a:r>
                        <a:rPr lang="en-US" altLang="zh-CN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Employee::getSalary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summarizingInt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IntSummaryStatistics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收集流中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Integer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属性的统计值。如：平均值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nt SummaryStatistics</a:t>
                      </a:r>
                      <a:r>
                        <a:rPr lang="en-US" sz="16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iss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list.stream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collect(Collectors.summarizingInt(</a:t>
                      </a:r>
                      <a:r>
                        <a:rPr lang="en-US" altLang="zh-CN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Employee::getSalary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99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540905"/>
              </p:ext>
            </p:extLst>
          </p:nvPr>
        </p:nvGraphicFramePr>
        <p:xfrm>
          <a:off x="179512" y="404664"/>
          <a:ext cx="8867328" cy="6171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5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5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joining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String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连接流中每个字符串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String </a:t>
                      </a:r>
                      <a:r>
                        <a:rPr lang="en-US" sz="18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str</a:t>
                      </a: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sz="1800" kern="0" baseline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 list</a:t>
                      </a: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.stream</a:t>
                      </a: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</a:t>
                      </a: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map(Employee::</a:t>
                      </a: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getName).collect(Collectors.joining());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maxBy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Optional&lt;T&gt;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根据比较器选择最大值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Optional&lt;Emp&gt;</a:t>
                      </a:r>
                      <a:r>
                        <a:rPr lang="en-US" sz="16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max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list.stream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collect(Collectors.maxBy(comparingInt(Employee::getSalary)));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minBy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Optional&lt;T&gt;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根据比较器选择最小值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Optional&lt;Emp&gt; </a:t>
                      </a:r>
                      <a:r>
                        <a:rPr lang="en-US" sz="1600" u="sng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min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 = 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list.stream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collect(Collectors.minBy(comparingInt(Employee::getSalary)));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268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reducing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归约产生的类型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从一个作为累加器的初始值开始，利用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BinaryOperator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与流中元素逐个结合，从而归约成单个值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int </a:t>
                      </a:r>
                      <a:r>
                        <a:rPr lang="en-US" sz="18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total</a:t>
                      </a:r>
                      <a:r>
                        <a:rPr lang="en-US" sz="1800" u="none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=list</a:t>
                      </a: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.stream</a:t>
                      </a: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().collect(Collectors.reducing(0, </a:t>
                      </a: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Employee::getSalar, </a:t>
                      </a: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Integer::sum));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collectingAndThen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转换函数返回的类型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包裹另一个收集器，对其结果转换函数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nt </a:t>
                      </a:r>
                      <a:r>
                        <a:rPr lang="en-US" sz="18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how</a:t>
                      </a: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</a:t>
                      </a: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list.stream</a:t>
                      </a: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().collect(Collectors.collectingAndThen(Collectors.toList(), List::size));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groupingBy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Map&lt;K, List&lt;T&gt;&gt;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根据某属性值对流分组，属性为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K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，结果为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V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5199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Map&lt;Emp.Status, List&lt;Emp&gt;&gt; </a:t>
                      </a: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map= </a:t>
                      </a: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list.stream()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			.</a:t>
                      </a: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collect(Collectors.groupingBy(Employee::getStatus));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partitioningBy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Map&lt;Boolean, List&lt;T&gt;&gt;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根据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true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false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进行分区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Map&lt;Boolean,List&lt;Emp&gt;&gt; </a:t>
                      </a:r>
                      <a:r>
                        <a:rPr lang="en-US" sz="16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vd 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list.stream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collect(Collectors.partitioningBy(Employee::getManage));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99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836712"/>
            <a:ext cx="5445418" cy="792088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itchFamily="2" charset="-122"/>
              </a:rPr>
              <a:t>并行</a:t>
            </a:r>
            <a:r>
              <a:rPr kumimoji="1" lang="zh-CN" altLang="en-US" b="1" smtClean="0">
                <a:latin typeface="+mn-lt"/>
                <a:ea typeface="宋体" pitchFamily="2" charset="-122"/>
              </a:rPr>
              <a:t>流与</a:t>
            </a:r>
            <a:r>
              <a:rPr kumimoji="1" lang="zh-CN" altLang="en-US" b="1">
                <a:latin typeface="+mn-lt"/>
                <a:ea typeface="宋体" pitchFamily="2" charset="-122"/>
              </a:rPr>
              <a:t>串行</a:t>
            </a:r>
            <a:r>
              <a:rPr kumimoji="1" lang="zh-CN" altLang="en-US" b="1" smtClean="0">
                <a:latin typeface="+mn-lt"/>
                <a:ea typeface="宋体" pitchFamily="2" charset="-122"/>
              </a:rPr>
              <a:t>流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71069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3200" b="1">
                <a:ea typeface="宋体" panose="02010600030101010101" pitchFamily="2" charset="-122"/>
              </a:rPr>
              <a:t>并行流</a:t>
            </a:r>
            <a:r>
              <a:rPr lang="zh-CN" altLang="en-US" sz="2400">
                <a:ea typeface="宋体" panose="02010600030101010101" pitchFamily="2" charset="-122"/>
              </a:rPr>
              <a:t>就是把一个内容分成多个数据块，并用不同的线程分别处理每个数据块的流。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2400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Java 8 </a:t>
            </a:r>
            <a:r>
              <a:rPr lang="zh-CN" altLang="en-US" sz="2400" smtClean="0">
                <a:ea typeface="宋体" panose="02010600030101010101" pitchFamily="2" charset="-122"/>
              </a:rPr>
              <a:t>中将并行进行了优化，我们可以很容易的对数据进行并行操作。</a:t>
            </a:r>
            <a:r>
              <a:rPr lang="en-US" altLang="zh-CN" sz="2400" smtClean="0">
                <a:ea typeface="宋体" panose="02010600030101010101" pitchFamily="2" charset="-122"/>
              </a:rPr>
              <a:t>Stream API </a:t>
            </a:r>
            <a:r>
              <a:rPr lang="zh-CN" altLang="en-US" sz="2400" smtClean="0">
                <a:ea typeface="宋体" panose="02010600030101010101" pitchFamily="2" charset="-122"/>
              </a:rPr>
              <a:t>可以声明性地通过 </a:t>
            </a:r>
            <a:r>
              <a:rPr lang="en-US" altLang="zh-CN" sz="2400" smtClean="0">
                <a:ea typeface="宋体" panose="02010600030101010101" pitchFamily="2" charset="-122"/>
              </a:rPr>
              <a:t>parallel() </a:t>
            </a:r>
            <a:r>
              <a:rPr lang="zh-CN" altLang="en-US" sz="2400" smtClean="0">
                <a:ea typeface="宋体" panose="02010600030101010101" pitchFamily="2" charset="-122"/>
              </a:rPr>
              <a:t>与 </a:t>
            </a:r>
            <a:r>
              <a:rPr lang="en-US" altLang="zh-CN" sz="2400" smtClean="0">
                <a:ea typeface="宋体" panose="02010600030101010101" pitchFamily="2" charset="-122"/>
              </a:rPr>
              <a:t>sequential() </a:t>
            </a:r>
            <a:r>
              <a:rPr lang="zh-CN" altLang="en-US" sz="2400" smtClean="0">
                <a:ea typeface="宋体" panose="02010600030101010101" pitchFamily="2" charset="-122"/>
              </a:rPr>
              <a:t>在并行流与顺序流之间进行切换。</a:t>
            </a:r>
            <a:endParaRPr lang="en-US" altLang="zh-CN" sz="240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1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82" y="1655949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304982" y="2232013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JDK8</a:t>
            </a:r>
            <a:r>
              <a:rPr lang="zh-CN" altLang="en-US" sz="4800" dirty="0" smtClean="0">
                <a:solidFill>
                  <a:schemeClr val="bg1"/>
                </a:solidFill>
                <a:ea typeface="隶书" panose="02010509060101010101" pitchFamily="49" charset="-122"/>
              </a:rPr>
              <a:t>中的</a:t>
            </a:r>
            <a:r>
              <a:rPr lang="en-US" altLang="zh-CN" sz="4800" dirty="0" smtClean="0">
                <a:solidFill>
                  <a:schemeClr val="bg1"/>
                </a:solidFill>
                <a:ea typeface="隶书" panose="02010509060101010101" pitchFamily="49" charset="-122"/>
              </a:rPr>
              <a:t>Optional</a:t>
            </a:r>
            <a:r>
              <a:rPr lang="zh-CN" altLang="en-US" sz="4800" dirty="0" smtClean="0">
                <a:solidFill>
                  <a:schemeClr val="bg1"/>
                </a:solidFill>
                <a:ea typeface="隶书" panose="02010509060101010101" pitchFamily="49" charset="-122"/>
              </a:rPr>
              <a:t>类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1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5445418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13.4 Optional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类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512" y="1340768"/>
            <a:ext cx="8784976" cy="5304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400" dirty="0" smtClean="0">
                <a:ea typeface="宋体" panose="02010600030101010101" pitchFamily="2" charset="-122"/>
              </a:rPr>
              <a:t>         到目前为止，</a:t>
            </a:r>
            <a:r>
              <a:rPr lang="zh-CN" altLang="en-US" sz="2400" dirty="0">
                <a:ea typeface="宋体" panose="02010600030101010101" pitchFamily="2" charset="-122"/>
              </a:rPr>
              <a:t>臭名昭著的空指针异常是导致</a:t>
            </a:r>
            <a:r>
              <a:rPr lang="en-US" altLang="zh-CN" sz="2400" dirty="0">
                <a:ea typeface="宋体" panose="02010600030101010101" pitchFamily="2" charset="-122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</a:rPr>
              <a:t>应用程序失败的最常见原因。以前，为了解决空指针异常，</a:t>
            </a:r>
            <a:r>
              <a:rPr lang="en-US" altLang="zh-CN" sz="2400" dirty="0">
                <a:ea typeface="宋体" panose="02010600030101010101" pitchFamily="2" charset="-122"/>
              </a:rPr>
              <a:t>Google</a:t>
            </a:r>
            <a:r>
              <a:rPr lang="zh-CN" altLang="en-US" sz="2400" dirty="0">
                <a:ea typeface="宋体" panose="02010600030101010101" pitchFamily="2" charset="-122"/>
              </a:rPr>
              <a:t>公司著名的</a:t>
            </a:r>
            <a:r>
              <a:rPr lang="en-US" altLang="zh-CN" sz="2400" dirty="0">
                <a:ea typeface="宋体" panose="02010600030101010101" pitchFamily="2" charset="-122"/>
              </a:rPr>
              <a:t>Guava</a:t>
            </a:r>
            <a:r>
              <a:rPr lang="zh-CN" altLang="en-US" sz="2400" dirty="0">
                <a:ea typeface="宋体" panose="02010600030101010101" pitchFamily="2" charset="-122"/>
              </a:rPr>
              <a:t>项目引入了</a:t>
            </a:r>
            <a:r>
              <a:rPr lang="en-US" altLang="zh-CN" sz="2400" dirty="0">
                <a:ea typeface="宋体" panose="02010600030101010101" pitchFamily="2" charset="-122"/>
              </a:rPr>
              <a:t>Optional</a:t>
            </a:r>
            <a:r>
              <a:rPr lang="zh-CN" altLang="en-US" sz="2400" dirty="0">
                <a:ea typeface="宋体" panose="02010600030101010101" pitchFamily="2" charset="-122"/>
              </a:rPr>
              <a:t>类，</a:t>
            </a:r>
            <a:r>
              <a:rPr lang="en-US" altLang="zh-CN" sz="2400" dirty="0">
                <a:ea typeface="宋体" panose="02010600030101010101" pitchFamily="2" charset="-122"/>
              </a:rPr>
              <a:t>Guava</a:t>
            </a:r>
            <a:r>
              <a:rPr lang="zh-CN" altLang="en-US" sz="2400" dirty="0">
                <a:ea typeface="宋体" panose="02010600030101010101" pitchFamily="2" charset="-122"/>
              </a:rPr>
              <a:t>通过使用检查空值的方式来防止代码污染，它鼓励程序员写更干净的代码。受到</a:t>
            </a:r>
            <a:r>
              <a:rPr lang="en-US" altLang="zh-CN" sz="2400" dirty="0">
                <a:ea typeface="宋体" panose="02010600030101010101" pitchFamily="2" charset="-122"/>
              </a:rPr>
              <a:t>Google Guava</a:t>
            </a:r>
            <a:r>
              <a:rPr lang="zh-CN" altLang="en-US" sz="2400" dirty="0">
                <a:ea typeface="宋体" panose="02010600030101010101" pitchFamily="2" charset="-122"/>
              </a:rPr>
              <a:t>的启发，</a:t>
            </a:r>
            <a:r>
              <a:rPr lang="en-US" altLang="zh-CN" sz="2400" dirty="0">
                <a:ea typeface="宋体" panose="02010600030101010101" pitchFamily="2" charset="-122"/>
              </a:rPr>
              <a:t>Optional</a:t>
            </a:r>
            <a:r>
              <a:rPr lang="zh-CN" altLang="en-US" sz="2400" dirty="0">
                <a:ea typeface="宋体" panose="02010600030101010101" pitchFamily="2" charset="-122"/>
              </a:rPr>
              <a:t>类已经成为</a:t>
            </a:r>
            <a:r>
              <a:rPr lang="en-US" altLang="zh-CN" sz="2400" dirty="0">
                <a:ea typeface="宋体" panose="02010600030101010101" pitchFamily="2" charset="-122"/>
              </a:rPr>
              <a:t>Java 8</a:t>
            </a:r>
            <a:r>
              <a:rPr lang="zh-CN" altLang="en-US" sz="2400" dirty="0">
                <a:ea typeface="宋体" panose="02010600030101010101" pitchFamily="2" charset="-122"/>
              </a:rPr>
              <a:t>类库的一部分</a:t>
            </a:r>
            <a:r>
              <a:rPr lang="zh-CN" altLang="en-US" sz="2400" dirty="0" smtClean="0"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        Optional</a:t>
            </a:r>
            <a:r>
              <a:rPr lang="zh-CN" altLang="en-US" sz="2400" dirty="0">
                <a:ea typeface="宋体" panose="02010600030101010101" pitchFamily="2" charset="-122"/>
              </a:rPr>
              <a:t>实际上是个容器：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它可以保存类型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的值，或者仅仅保存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null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。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Optional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提供很多有用的方法，这样我们就不用显式进行空值检测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Optional</a:t>
            </a:r>
            <a:r>
              <a:rPr lang="zh-CN" altLang="en-US" sz="2400" dirty="0">
                <a:ea typeface="宋体" panose="02010600030101010101" pitchFamily="2" charset="-122"/>
              </a:rPr>
              <a:t>类的</a:t>
            </a:r>
            <a:r>
              <a:rPr lang="en-US" altLang="zh-CN" sz="2400" dirty="0" err="1">
                <a:ea typeface="宋体" panose="02010600030101010101" pitchFamily="2" charset="-122"/>
              </a:rPr>
              <a:t>Javadoc</a:t>
            </a:r>
            <a:r>
              <a:rPr lang="zh-CN" altLang="en-US" sz="2400" dirty="0">
                <a:ea typeface="宋体" panose="02010600030101010101" pitchFamily="2" charset="-122"/>
              </a:rPr>
              <a:t>描述如下</a:t>
            </a:r>
            <a:r>
              <a:rPr lang="zh-CN" altLang="en-US" sz="2400" dirty="0" smtClean="0">
                <a:ea typeface="宋体" panose="02010600030101010101" pitchFamily="2" charset="-122"/>
              </a:rPr>
              <a:t>：这</a:t>
            </a:r>
            <a:r>
              <a:rPr lang="zh-CN" altLang="en-US" sz="2400" dirty="0">
                <a:ea typeface="宋体" panose="02010600030101010101" pitchFamily="2" charset="-122"/>
              </a:rPr>
              <a:t>是一个可以为</a:t>
            </a:r>
            <a:r>
              <a:rPr lang="en-US" altLang="zh-CN" sz="2400" dirty="0">
                <a:ea typeface="宋体" panose="02010600030101010101" pitchFamily="2" charset="-122"/>
              </a:rPr>
              <a:t>null</a:t>
            </a:r>
            <a:r>
              <a:rPr lang="zh-CN" altLang="en-US" sz="2400" dirty="0">
                <a:ea typeface="宋体" panose="02010600030101010101" pitchFamily="2" charset="-122"/>
              </a:rPr>
              <a:t>的容器对象。如果值存在则</a:t>
            </a:r>
            <a:r>
              <a:rPr lang="en-US" altLang="zh-CN" sz="2400" dirty="0" err="1">
                <a:ea typeface="宋体" panose="02010600030101010101" pitchFamily="2" charset="-122"/>
              </a:rPr>
              <a:t>isPresent</a:t>
            </a:r>
            <a:r>
              <a:rPr lang="en-US" altLang="zh-CN" sz="2400" dirty="0"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ea typeface="宋体" panose="02010600030101010101" pitchFamily="2" charset="-122"/>
              </a:rPr>
              <a:t>方法会返回</a:t>
            </a:r>
            <a:r>
              <a:rPr lang="en-US" altLang="zh-CN" sz="2400" dirty="0">
                <a:ea typeface="宋体" panose="02010600030101010101" pitchFamily="2" charset="-122"/>
              </a:rPr>
              <a:t>true</a:t>
            </a:r>
            <a:r>
              <a:rPr lang="zh-CN" altLang="en-US" sz="2400" dirty="0">
                <a:ea typeface="宋体" panose="02010600030101010101" pitchFamily="2" charset="-122"/>
              </a:rPr>
              <a:t>，调用</a:t>
            </a:r>
            <a:r>
              <a:rPr lang="en-US" altLang="zh-CN" sz="2400" dirty="0">
                <a:ea typeface="宋体" panose="02010600030101010101" pitchFamily="2" charset="-122"/>
              </a:rPr>
              <a:t>get()</a:t>
            </a:r>
            <a:r>
              <a:rPr lang="zh-CN" altLang="en-US" sz="2400" dirty="0">
                <a:ea typeface="宋体" panose="02010600030101010101" pitchFamily="2" charset="-122"/>
              </a:rPr>
              <a:t>方法会返回该对象</a:t>
            </a:r>
            <a:r>
              <a:rPr lang="zh-CN" altLang="en-US" sz="2400" dirty="0" smtClean="0">
                <a:ea typeface="宋体" panose="02010600030101010101" pitchFamily="2" charset="-122"/>
              </a:rPr>
              <a:t>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497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548680"/>
            <a:ext cx="5445418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13.4 Optional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类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512" y="1236330"/>
            <a:ext cx="8892480" cy="514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Optional&lt;T&gt; </a:t>
            </a:r>
            <a:r>
              <a:rPr lang="zh-CN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类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java.util.Optional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zh-CN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是一个容器类，代表一个值存在或不</a:t>
            </a:r>
            <a:r>
              <a:rPr lang="zh-CN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存在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原来用 </a:t>
            </a: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null </a:t>
            </a:r>
            <a:r>
              <a:rPr lang="zh-CN" altLang="en-US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表示一个值不存在，现在 </a:t>
            </a: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Optional </a:t>
            </a:r>
            <a:r>
              <a:rPr lang="zh-CN" altLang="en-US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可以更好的表达这个概念。并且</a:t>
            </a:r>
            <a:r>
              <a:rPr lang="zh-CN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可以避免空指针异常</a:t>
            </a:r>
            <a:r>
              <a:rPr lang="zh-CN" altLang="en-US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zh-CN" altLang="en-US" b="1" dirty="0" smtClean="0">
                <a:ea typeface="宋体" panose="02010600030101010101" pitchFamily="2" charset="-122"/>
              </a:rPr>
              <a:t>常用方法：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Optional.empty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() : </a:t>
            </a:r>
            <a:r>
              <a:rPr lang="zh-CN" altLang="en-US" dirty="0" smtClean="0">
                <a:solidFill>
                  <a:srgbClr val="0000FF"/>
                </a:solidFill>
                <a:ea typeface="宋体" panose="02010600030101010101" pitchFamily="2" charset="-122"/>
              </a:rPr>
              <a:t>创建一个空的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Optional </a:t>
            </a:r>
            <a:r>
              <a:rPr lang="zh-CN" altLang="en-US" dirty="0" smtClean="0">
                <a:solidFill>
                  <a:srgbClr val="0000FF"/>
                </a:solidFill>
                <a:ea typeface="宋体" panose="02010600030101010101" pitchFamily="2" charset="-122"/>
              </a:rPr>
              <a:t>实例</a:t>
            </a:r>
            <a:endParaRPr lang="en-US" altLang="zh-CN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 err="1" smtClean="0">
                <a:ea typeface="宋体" panose="02010600030101010101" pitchFamily="2" charset="-122"/>
              </a:rPr>
              <a:t>Optional.of</a:t>
            </a:r>
            <a:r>
              <a:rPr lang="en-US" altLang="zh-CN" dirty="0" smtClean="0">
                <a:ea typeface="宋体" panose="02010600030101010101" pitchFamily="2" charset="-122"/>
              </a:rPr>
              <a:t>(T </a:t>
            </a:r>
            <a:r>
              <a:rPr lang="en-US" altLang="zh-CN" dirty="0" err="1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) : </a:t>
            </a:r>
            <a:r>
              <a:rPr lang="zh-CN" altLang="en-US" dirty="0">
                <a:ea typeface="宋体" panose="02010600030101010101" pitchFamily="2" charset="-122"/>
              </a:rPr>
              <a:t>创建一个 </a:t>
            </a:r>
            <a:r>
              <a:rPr lang="en-US" altLang="zh-CN" dirty="0">
                <a:ea typeface="宋体" panose="02010600030101010101" pitchFamily="2" charset="-122"/>
              </a:rPr>
              <a:t>Optional </a:t>
            </a:r>
            <a:r>
              <a:rPr lang="zh-CN" altLang="en-US" dirty="0" smtClean="0">
                <a:ea typeface="宋体" panose="02010600030101010101" pitchFamily="2" charset="-122"/>
              </a:rPr>
              <a:t>实例</a:t>
            </a:r>
            <a:endParaRPr lang="en-US" altLang="zh-CN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Optional.ofNullable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(T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):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若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t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不为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null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创建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Optional 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实例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否则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创建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空实例</a:t>
            </a:r>
            <a:endParaRPr lang="en-US" altLang="zh-CN" b="1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isPresent</a:t>
            </a:r>
            <a:r>
              <a:rPr lang="en-US" altLang="zh-CN" dirty="0">
                <a:ea typeface="宋体" panose="02010600030101010101" pitchFamily="2" charset="-122"/>
              </a:rPr>
              <a:t>() : </a:t>
            </a:r>
            <a:r>
              <a:rPr lang="zh-CN" altLang="en-US" dirty="0">
                <a:ea typeface="宋体" panose="02010600030101010101" pitchFamily="2" charset="-122"/>
              </a:rPr>
              <a:t>判断是否包含值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T get(): </a:t>
            </a:r>
            <a:r>
              <a:rPr lang="zh-CN" altLang="en-US" dirty="0" smtClean="0">
                <a:ea typeface="宋体" panose="02010600030101010101" pitchFamily="2" charset="-122"/>
              </a:rPr>
              <a:t>如果调用对象包含值，返回该值，否则抛异常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orElse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(T </a:t>
            </a:r>
            <a:r>
              <a:rPr lang="en-US" altLang="zh-CN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) :  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如果调用对象包含值，返回该值，否则返回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</a:p>
          <a:p>
            <a:pPr>
              <a:lnSpc>
                <a:spcPts val="31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orElseGet</a:t>
            </a:r>
            <a:r>
              <a:rPr lang="en-US" altLang="zh-CN" dirty="0">
                <a:ea typeface="宋体" panose="02010600030101010101" pitchFamily="2" charset="-122"/>
              </a:rPr>
              <a:t>(Supplier s) :</a:t>
            </a:r>
            <a:r>
              <a:rPr lang="zh-CN" altLang="en-US" dirty="0">
                <a:ea typeface="宋体" panose="02010600030101010101" pitchFamily="2" charset="-122"/>
              </a:rPr>
              <a:t>如果调用对象包含值，返回该值，否则返回 </a:t>
            </a:r>
            <a:r>
              <a:rPr lang="en-US" altLang="zh-CN" dirty="0">
                <a:ea typeface="宋体" panose="02010600030101010101" pitchFamily="2" charset="-122"/>
              </a:rPr>
              <a:t>s </a:t>
            </a:r>
            <a:r>
              <a:rPr lang="zh-CN" altLang="en-US" dirty="0">
                <a:ea typeface="宋体" panose="02010600030101010101" pitchFamily="2" charset="-122"/>
              </a:rPr>
              <a:t>获取的值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>
                <a:ea typeface="宋体" panose="02010600030101010101" pitchFamily="2" charset="-122"/>
              </a:rPr>
              <a:t>map(Function f</a:t>
            </a:r>
            <a:r>
              <a:rPr lang="en-US" altLang="zh-CN" dirty="0" smtClean="0">
                <a:ea typeface="宋体" panose="02010600030101010101" pitchFamily="2" charset="-122"/>
              </a:rPr>
              <a:t>): </a:t>
            </a:r>
            <a:r>
              <a:rPr lang="zh-CN" altLang="en-US" sz="1700" dirty="0" smtClean="0">
                <a:ea typeface="宋体" panose="02010600030101010101" pitchFamily="2" charset="-122"/>
              </a:rPr>
              <a:t>如果有值对其处理，并返回处理后的</a:t>
            </a:r>
            <a:r>
              <a:rPr lang="en-US" altLang="zh-CN" sz="1700" dirty="0" smtClean="0">
                <a:ea typeface="宋体" panose="02010600030101010101" pitchFamily="2" charset="-122"/>
              </a:rPr>
              <a:t>Optional</a:t>
            </a:r>
            <a:r>
              <a:rPr lang="zh-CN" altLang="en-US" sz="1700" dirty="0" smtClean="0">
                <a:ea typeface="宋体" panose="02010600030101010101" pitchFamily="2" charset="-122"/>
              </a:rPr>
              <a:t>，否则返回 </a:t>
            </a:r>
            <a:r>
              <a:rPr lang="en-US" altLang="zh-CN" sz="1700" dirty="0" err="1" smtClean="0">
                <a:ea typeface="宋体" panose="02010600030101010101" pitchFamily="2" charset="-122"/>
              </a:rPr>
              <a:t>Optional.empty</a:t>
            </a:r>
            <a:r>
              <a:rPr lang="en-US" altLang="zh-CN" sz="1700" dirty="0" smtClean="0">
                <a:ea typeface="宋体" panose="02010600030101010101" pitchFamily="2" charset="-122"/>
              </a:rPr>
              <a:t>()</a:t>
            </a:r>
            <a:endParaRPr lang="en-US" altLang="zh-CN" sz="1700" dirty="0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flatMap</a:t>
            </a:r>
            <a:r>
              <a:rPr lang="en-US" altLang="zh-CN" dirty="0">
                <a:ea typeface="宋体" panose="02010600030101010101" pitchFamily="2" charset="-122"/>
              </a:rPr>
              <a:t>(Function </a:t>
            </a:r>
            <a:r>
              <a:rPr lang="en-US" altLang="zh-CN" dirty="0" err="1" smtClean="0">
                <a:ea typeface="宋体" panose="02010600030101010101" pitchFamily="2" charset="-122"/>
              </a:rPr>
              <a:t>mapper</a:t>
            </a:r>
            <a:r>
              <a:rPr lang="en-US" altLang="zh-CN" dirty="0" smtClean="0">
                <a:ea typeface="宋体" panose="02010600030101010101" pitchFamily="2" charset="-122"/>
              </a:rPr>
              <a:t>):</a:t>
            </a:r>
            <a:r>
              <a:rPr lang="zh-CN" altLang="en-US" dirty="0" smtClean="0">
                <a:ea typeface="宋体" panose="02010600030101010101" pitchFamily="2" charset="-122"/>
              </a:rPr>
              <a:t>与 </a:t>
            </a:r>
            <a:r>
              <a:rPr lang="en-US" altLang="zh-CN" dirty="0" smtClean="0">
                <a:ea typeface="宋体" panose="02010600030101010101" pitchFamily="2" charset="-122"/>
              </a:rPr>
              <a:t>map </a:t>
            </a:r>
            <a:r>
              <a:rPr lang="zh-CN" altLang="en-US" dirty="0" smtClean="0">
                <a:ea typeface="宋体" panose="02010600030101010101" pitchFamily="2" charset="-122"/>
              </a:rPr>
              <a:t>类似，要求返回值必须是</a:t>
            </a:r>
            <a:r>
              <a:rPr lang="en-US" altLang="zh-CN" dirty="0" smtClean="0">
                <a:ea typeface="宋体" panose="02010600030101010101" pitchFamily="2" charset="-122"/>
              </a:rPr>
              <a:t>Optional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81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771544"/>
            <a:ext cx="8229600" cy="857256"/>
          </a:xfrm>
        </p:spPr>
        <p:txBody>
          <a:bodyPr/>
          <a:lstStyle/>
          <a:p>
            <a:r>
              <a:rPr lang="en-US" altLang="zh-CN" b="1" smtClean="0">
                <a:latin typeface="+mn-lt"/>
                <a:ea typeface="宋体" pitchFamily="2" charset="-122"/>
              </a:rPr>
              <a:t>Java 8</a:t>
            </a:r>
            <a:r>
              <a:rPr lang="zh-CN" altLang="en-US" b="1" smtClean="0">
                <a:latin typeface="+mn-lt"/>
                <a:ea typeface="宋体" pitchFamily="2" charset="-122"/>
              </a:rPr>
              <a:t>新特性简介</a:t>
            </a:r>
            <a:endParaRPr lang="zh-CN" altLang="en-US" b="1">
              <a:latin typeface="+mn-lt"/>
              <a:ea typeface="宋体" pitchFamily="2" charset="-122"/>
            </a:endParaRP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86865"/>
            <a:ext cx="8001056" cy="44504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ea typeface="宋体" pitchFamily="2" charset="-122"/>
              </a:rPr>
              <a:t>速度更快</a:t>
            </a:r>
            <a:endParaRPr lang="en-US" altLang="zh-CN" smtClean="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ea typeface="宋体" pitchFamily="2" charset="-122"/>
              </a:rPr>
              <a:t>代码更少</a:t>
            </a:r>
            <a:r>
              <a:rPr lang="en-US" altLang="zh-CN" smtClean="0">
                <a:ea typeface="宋体" pitchFamily="2" charset="-122"/>
              </a:rPr>
              <a:t>(</a:t>
            </a:r>
            <a:r>
              <a:rPr lang="zh-CN" altLang="en-US" smtClean="0">
                <a:ea typeface="宋体" pitchFamily="2" charset="-122"/>
              </a:rPr>
              <a:t>增加了新的语法</a:t>
            </a:r>
            <a:r>
              <a:rPr lang="zh-CN" altLang="en-US">
                <a:ea typeface="宋体" pitchFamily="2" charset="-122"/>
              </a:rPr>
              <a:t>：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Lambda </a:t>
            </a:r>
            <a:r>
              <a:rPr lang="zh-CN" altLang="en-US" b="1" smtClean="0">
                <a:solidFill>
                  <a:srgbClr val="FF0000"/>
                </a:solidFill>
                <a:ea typeface="宋体" pitchFamily="2" charset="-122"/>
              </a:rPr>
              <a:t>表达式</a:t>
            </a:r>
            <a:r>
              <a:rPr lang="en-US" altLang="zh-CN" smtClean="0">
                <a:ea typeface="宋体" pitchFamily="2" charset="-122"/>
              </a:rPr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ea typeface="宋体" pitchFamily="2" charset="-122"/>
              </a:rPr>
              <a:t>强大的 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Stream API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ea typeface="宋体" pitchFamily="2" charset="-122"/>
              </a:rPr>
              <a:t>便于并行</a:t>
            </a:r>
            <a:endParaRPr lang="en-US" altLang="zh-CN" smtClean="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ea typeface="宋体" pitchFamily="2" charset="-122"/>
              </a:rPr>
              <a:t>最大化减少空指针异常：</a:t>
            </a:r>
            <a:r>
              <a:rPr lang="en-US" altLang="zh-CN" smtClean="0">
                <a:ea typeface="宋体" pitchFamily="2" charset="-122"/>
              </a:rPr>
              <a:t>Optional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ea typeface="宋体" pitchFamily="2" charset="-122"/>
              </a:rPr>
              <a:t>Nashorn</a:t>
            </a:r>
            <a:r>
              <a:rPr lang="zh-CN" altLang="en-US" smtClean="0">
                <a:ea typeface="宋体" pitchFamily="2" charset="-122"/>
              </a:rPr>
              <a:t>引擎，允许在</a:t>
            </a:r>
            <a:r>
              <a:rPr lang="en-US" altLang="zh-CN" smtClean="0">
                <a:ea typeface="宋体" pitchFamily="2" charset="-122"/>
              </a:rPr>
              <a:t>JVM</a:t>
            </a:r>
            <a:r>
              <a:rPr lang="zh-CN" altLang="en-US" smtClean="0">
                <a:ea typeface="宋体" pitchFamily="2" charset="-122"/>
              </a:rPr>
              <a:t>上运行</a:t>
            </a:r>
            <a:r>
              <a:rPr lang="en-US" altLang="zh-CN" smtClean="0">
                <a:ea typeface="宋体" pitchFamily="2" charset="-122"/>
              </a:rPr>
              <a:t>JS</a:t>
            </a:r>
            <a:r>
              <a:rPr lang="zh-CN" altLang="en-US" smtClean="0">
                <a:ea typeface="宋体" pitchFamily="2" charset="-122"/>
              </a:rPr>
              <a:t>应用</a:t>
            </a:r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37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750" y="1816515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461750" y="2392579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16-1 Lambda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表达式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798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908720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b="1" smtClean="0">
                <a:latin typeface="+mn-lt"/>
                <a:ea typeface="宋体" pitchFamily="2" charset="-122"/>
              </a:rPr>
              <a:t>为什么使用 </a:t>
            </a:r>
            <a:r>
              <a:rPr lang="en-US" altLang="zh-CN" b="1" smtClean="0">
                <a:latin typeface="+mn-lt"/>
                <a:ea typeface="宋体" pitchFamily="2" charset="-122"/>
              </a:rPr>
              <a:t>Lambda </a:t>
            </a:r>
            <a:r>
              <a:rPr lang="zh-CN" altLang="en-US" b="1" smtClean="0">
                <a:latin typeface="+mn-lt"/>
                <a:ea typeface="宋体" pitchFamily="2" charset="-122"/>
              </a:rPr>
              <a:t>表达式</a:t>
            </a:r>
            <a:endParaRPr lang="zh-CN" altLang="en-US" b="1">
              <a:latin typeface="+mn-lt"/>
              <a:ea typeface="宋体" pitchFamily="2" charset="-122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979041"/>
            <a:ext cx="8064896" cy="43971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ea typeface="宋体" pitchFamily="2" charset="-122"/>
              </a:rPr>
              <a:t>Lambda </a:t>
            </a:r>
            <a:r>
              <a:rPr lang="zh-CN" altLang="en-US" smtClean="0">
                <a:ea typeface="宋体" pitchFamily="2" charset="-122"/>
              </a:rPr>
              <a:t>是一个</a:t>
            </a:r>
            <a:r>
              <a:rPr lang="zh-CN" altLang="en-US" b="1" smtClean="0">
                <a:solidFill>
                  <a:srgbClr val="FF0000"/>
                </a:solidFill>
                <a:ea typeface="宋体" pitchFamily="2" charset="-122"/>
              </a:rPr>
              <a:t>匿名函数</a:t>
            </a:r>
            <a:r>
              <a:rPr lang="zh-CN" altLang="en-US" smtClean="0">
                <a:ea typeface="宋体" pitchFamily="2" charset="-122"/>
              </a:rPr>
              <a:t>，我们可以把 </a:t>
            </a:r>
            <a:r>
              <a:rPr lang="en-US" altLang="zh-CN" smtClean="0">
                <a:ea typeface="宋体" pitchFamily="2" charset="-122"/>
              </a:rPr>
              <a:t>Lambda </a:t>
            </a:r>
            <a:r>
              <a:rPr lang="zh-CN" altLang="en-US" smtClean="0">
                <a:ea typeface="宋体" pitchFamily="2" charset="-122"/>
              </a:rPr>
              <a:t>表达式理解为是</a:t>
            </a:r>
            <a:r>
              <a:rPr lang="zh-CN" altLang="en-US" b="1" smtClean="0">
                <a:solidFill>
                  <a:srgbClr val="FF0000"/>
                </a:solidFill>
                <a:ea typeface="宋体" pitchFamily="2" charset="-122"/>
              </a:rPr>
              <a:t>一段可以传递的代码</a:t>
            </a:r>
            <a:r>
              <a:rPr lang="zh-CN" altLang="en-US" smtClean="0">
                <a:ea typeface="宋体" pitchFamily="2" charset="-122"/>
              </a:rPr>
              <a:t>（将代码像数据一样进行传递）。使用它可以写出更简洁、更灵活的代码。作为一种更紧凑的代码风格，使</a:t>
            </a:r>
            <a:r>
              <a:rPr lang="en-US" altLang="zh-CN" smtClean="0">
                <a:ea typeface="宋体" pitchFamily="2" charset="-122"/>
              </a:rPr>
              <a:t>Java</a:t>
            </a:r>
            <a:r>
              <a:rPr lang="zh-CN" altLang="en-US" smtClean="0">
                <a:ea typeface="宋体" pitchFamily="2" charset="-122"/>
              </a:rPr>
              <a:t>的语言表达能力得到了提升。</a:t>
            </a:r>
            <a:endParaRPr lang="zh-CN" altLang="en-US" sz="2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1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6" y="764704"/>
            <a:ext cx="4176464" cy="792088"/>
          </a:xfrm>
        </p:spPr>
        <p:txBody>
          <a:bodyPr/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Lambda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表达式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0123" y="1840745"/>
            <a:ext cx="802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smtClean="0">
                <a:ea typeface="宋体" panose="02010600030101010101" pitchFamily="2" charset="-122"/>
              </a:rPr>
              <a:t>从匿名类到 </a:t>
            </a:r>
            <a:r>
              <a:rPr lang="en-US" altLang="zh-CN" sz="2400" smtClean="0">
                <a:ea typeface="宋体" panose="02010600030101010101" pitchFamily="2" charset="-122"/>
              </a:rPr>
              <a:t>Lambda </a:t>
            </a:r>
            <a:r>
              <a:rPr lang="zh-CN" altLang="en-US" sz="2400" smtClean="0">
                <a:ea typeface="宋体" panose="02010600030101010101" pitchFamily="2" charset="-122"/>
              </a:rPr>
              <a:t>的转换举例</a:t>
            </a:r>
            <a:r>
              <a:rPr lang="en-US" altLang="zh-CN" sz="2400" smtClean="0">
                <a:ea typeface="宋体" panose="02010600030101010101" pitchFamily="2" charset="-122"/>
              </a:rPr>
              <a:t>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92896"/>
            <a:ext cx="6249886" cy="20882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085184"/>
            <a:ext cx="7950883" cy="7200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99592" y="2492896"/>
            <a:ext cx="7632848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99592" y="4869160"/>
            <a:ext cx="7950883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s://timgsa.baidu.com/timg?image&amp;quality=80&amp;size=b9999_10000&amp;sec=1497806886464&amp;di=0eae240a582c0974c20082dca08c55ab&amp;imgtype=0&amp;src=http%3A%2F%2Fimages.clipartlogo.com%2Ffiles%2Fimages%2F39%2F391106%2Fdown-arrow-clip-art_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779" y="4437112"/>
            <a:ext cx="287973" cy="56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1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14599</TotalTime>
  <Words>4311</Words>
  <Application>Microsoft Office PowerPoint</Application>
  <PresentationFormat>全屏显示(4:3)</PresentationFormat>
  <Paragraphs>475</Paragraphs>
  <Slides>56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8" baseType="lpstr">
      <vt:lpstr>Arial Unicode MS</vt:lpstr>
      <vt:lpstr>黑体</vt:lpstr>
      <vt:lpstr>华文楷体</vt:lpstr>
      <vt:lpstr>楷体</vt:lpstr>
      <vt:lpstr>隶书</vt:lpstr>
      <vt:lpstr>宋体</vt:lpstr>
      <vt:lpstr>Arial</vt:lpstr>
      <vt:lpstr>Calibri</vt:lpstr>
      <vt:lpstr>Courier New</vt:lpstr>
      <vt:lpstr>Times New Roman</vt:lpstr>
      <vt:lpstr>Wingdings</vt:lpstr>
      <vt:lpstr>PPT模板</vt:lpstr>
      <vt:lpstr>第16章 Lambda表达式 与Stream API</vt:lpstr>
      <vt:lpstr>PowerPoint 演示文稿</vt:lpstr>
      <vt:lpstr>主要内容</vt:lpstr>
      <vt:lpstr>PowerPoint 演示文稿</vt:lpstr>
      <vt:lpstr>Java 8新特性简介</vt:lpstr>
      <vt:lpstr>Java 8新特性简介</vt:lpstr>
      <vt:lpstr>PowerPoint 演示文稿</vt:lpstr>
      <vt:lpstr>为什么使用 Lambda 表达式</vt:lpstr>
      <vt:lpstr>Lambda 表达式</vt:lpstr>
      <vt:lpstr>Lambda 表达式</vt:lpstr>
      <vt:lpstr>Lambda 表达式语法</vt:lpstr>
      <vt:lpstr>Lambda 表达式语法</vt:lpstr>
      <vt:lpstr>Lambda 表达式语法</vt:lpstr>
      <vt:lpstr>类型推断</vt:lpstr>
      <vt:lpstr>由一个问题的迭代看Lambda表达式</vt:lpstr>
      <vt:lpstr>PowerPoint 演示文稿</vt:lpstr>
      <vt:lpstr>什么是函数式(Functional)接口</vt:lpstr>
      <vt:lpstr>如何理解函数式接口</vt:lpstr>
      <vt:lpstr>函数式接口举例</vt:lpstr>
      <vt:lpstr>自定义函数式接口</vt:lpstr>
      <vt:lpstr>作为参数传递 Lambda 表达式</vt:lpstr>
      <vt:lpstr>Java 内置四大核心函数式接口</vt:lpstr>
      <vt:lpstr>其他接口</vt:lpstr>
      <vt:lpstr>PowerPoint 演示文稿</vt:lpstr>
      <vt:lpstr>方法引用(Method References)</vt:lpstr>
      <vt:lpstr>方法引用</vt:lpstr>
      <vt:lpstr>方法引用</vt:lpstr>
      <vt:lpstr>构造器引用</vt:lpstr>
      <vt:lpstr>数组引用</vt:lpstr>
      <vt:lpstr>PowerPoint 演示文稿</vt:lpstr>
      <vt:lpstr>Stream API说明</vt:lpstr>
      <vt:lpstr>为什么要使用Stream API</vt:lpstr>
      <vt:lpstr>什么是 Stream</vt:lpstr>
      <vt:lpstr>特点</vt:lpstr>
      <vt:lpstr>Stream 的操作三个步骤</vt:lpstr>
      <vt:lpstr>PowerPoint 演示文稿</vt:lpstr>
      <vt:lpstr>创建 Stream方式一：通过集合</vt:lpstr>
      <vt:lpstr>创建 Stream方式二：通过数组</vt:lpstr>
      <vt:lpstr>创建 Stream方式三：通过Stream的of()</vt:lpstr>
      <vt:lpstr>创建 Stream方式四：创建无限流</vt:lpstr>
      <vt:lpstr>Stream 的中间操作</vt:lpstr>
      <vt:lpstr>Stream 的中间操作</vt:lpstr>
      <vt:lpstr>PowerPoint 演示文稿</vt:lpstr>
      <vt:lpstr>PowerPoint 演示文稿</vt:lpstr>
      <vt:lpstr>Stream 的中间操作</vt:lpstr>
      <vt:lpstr>Stream 的终止操作</vt:lpstr>
      <vt:lpstr>Stream 的终止操作</vt:lpstr>
      <vt:lpstr>Stream 的终止操作</vt:lpstr>
      <vt:lpstr>Stream 的终止操作</vt:lpstr>
      <vt:lpstr>PowerPoint 演示文稿</vt:lpstr>
      <vt:lpstr>PowerPoint 演示文稿</vt:lpstr>
      <vt:lpstr>并行流与串行流</vt:lpstr>
      <vt:lpstr>PowerPoint 演示文稿</vt:lpstr>
      <vt:lpstr>13.4 Optional 类</vt:lpstr>
      <vt:lpstr>13.4 Optional 类</vt:lpstr>
      <vt:lpstr>PowerPoint 演示文稿</vt:lpstr>
    </vt:vector>
  </TitlesOfParts>
  <Company>WwW.YlmF.CoM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李明远</cp:lastModifiedBy>
  <cp:revision>950</cp:revision>
  <dcterms:created xsi:type="dcterms:W3CDTF">2012-09-14T00:44:30Z</dcterms:created>
  <dcterms:modified xsi:type="dcterms:W3CDTF">2018-04-13T07:14:30Z</dcterms:modified>
</cp:coreProperties>
</file>