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8" r:id="rId2"/>
    <p:sldId id="613" r:id="rId3"/>
    <p:sldId id="559" r:id="rId4"/>
    <p:sldId id="603" r:id="rId5"/>
    <p:sldId id="528" r:id="rId6"/>
    <p:sldId id="572" r:id="rId7"/>
    <p:sldId id="557" r:id="rId8"/>
    <p:sldId id="585" r:id="rId9"/>
    <p:sldId id="604" r:id="rId10"/>
    <p:sldId id="530" r:id="rId11"/>
    <p:sldId id="574" r:id="rId12"/>
    <p:sldId id="605" r:id="rId13"/>
    <p:sldId id="531" r:id="rId14"/>
    <p:sldId id="596" r:id="rId15"/>
    <p:sldId id="532" r:id="rId16"/>
    <p:sldId id="535" r:id="rId17"/>
    <p:sldId id="573" r:id="rId18"/>
    <p:sldId id="606" r:id="rId19"/>
    <p:sldId id="543" r:id="rId20"/>
    <p:sldId id="561" r:id="rId21"/>
    <p:sldId id="545" r:id="rId22"/>
    <p:sldId id="601" r:id="rId23"/>
    <p:sldId id="567" r:id="rId24"/>
    <p:sldId id="568" r:id="rId25"/>
    <p:sldId id="616" r:id="rId26"/>
    <p:sldId id="617" r:id="rId27"/>
    <p:sldId id="622" r:id="rId28"/>
    <p:sldId id="623" r:id="rId29"/>
    <p:sldId id="607" r:id="rId30"/>
    <p:sldId id="586" r:id="rId31"/>
    <p:sldId id="587" r:id="rId32"/>
    <p:sldId id="588" r:id="rId33"/>
    <p:sldId id="614" r:id="rId34"/>
    <p:sldId id="615" r:id="rId35"/>
    <p:sldId id="589" r:id="rId36"/>
    <p:sldId id="599" r:id="rId37"/>
    <p:sldId id="618" r:id="rId38"/>
    <p:sldId id="592" r:id="rId39"/>
    <p:sldId id="593" r:id="rId40"/>
    <p:sldId id="594" r:id="rId41"/>
    <p:sldId id="595" r:id="rId42"/>
    <p:sldId id="619" r:id="rId43"/>
    <p:sldId id="611" r:id="rId44"/>
    <p:sldId id="608" r:id="rId45"/>
    <p:sldId id="546" r:id="rId46"/>
    <p:sldId id="577" r:id="rId47"/>
    <p:sldId id="547" r:id="rId48"/>
    <p:sldId id="548" r:id="rId49"/>
    <p:sldId id="549" r:id="rId50"/>
    <p:sldId id="624" r:id="rId51"/>
    <p:sldId id="612" r:id="rId52"/>
    <p:sldId id="550" r:id="rId53"/>
    <p:sldId id="625" r:id="rId54"/>
    <p:sldId id="626" r:id="rId55"/>
    <p:sldId id="627" r:id="rId56"/>
    <p:sldId id="575" r:id="rId57"/>
    <p:sldId id="564" r:id="rId58"/>
    <p:sldId id="563" r:id="rId59"/>
    <p:sldId id="551" r:id="rId60"/>
    <p:sldId id="580" r:id="rId61"/>
    <p:sldId id="609" r:id="rId62"/>
    <p:sldId id="553" r:id="rId63"/>
    <p:sldId id="554" r:id="rId64"/>
    <p:sldId id="555" r:id="rId65"/>
    <p:sldId id="556" r:id="rId66"/>
    <p:sldId id="602" r:id="rId67"/>
    <p:sldId id="621" r:id="rId68"/>
    <p:sldId id="493" r:id="rId69"/>
    <p:sldId id="257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3" autoAdjust="0"/>
    <p:restoredTop sz="94281" autoAdjust="0"/>
  </p:normalViewPr>
  <p:slideViewPr>
    <p:cSldViewPr>
      <p:cViewPr varScale="1">
        <p:scale>
          <a:sx n="66" d="100"/>
          <a:sy n="66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1987.ht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77558.htm" TargetMode="External"/><Relationship Id="rId5" Type="http://schemas.openxmlformats.org/officeDocument/2006/relationships/hyperlink" Target="http://baike.baidu.com/view/75273.htm" TargetMode="External"/><Relationship Id="rId4" Type="http://schemas.openxmlformats.org/officeDocument/2006/relationships/hyperlink" Target="http://baike.baidu.com/albums/40801/40801/0/0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IT ? I ? T 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533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是基于通用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字符集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Character Set）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的标准来发展，并且同时也以书本的形式（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Unicode Standard，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目前第五版由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Addison-Wesley Professional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查看图片"/>
              </a:rPr>
              <a:t> 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，ISBN-10: 0321480910）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对外发表。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的最新版本的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版本。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月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31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推出的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4.1.0 。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5.0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日推出，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版本（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2009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日正式推出，以供各会员评价。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目前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标准，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版已发布（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日）。在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联盟网站上可以查看完整的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6.1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的核心规范。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定义了大到足以代表人类所有可读字符的字符集。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　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语言就用到了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编码，从而实现了该语言的国际通用性。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B4FBB-C6CC-4F91-968E-CE8BDB5734B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166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628800"/>
            <a:ext cx="8129614" cy="2304256"/>
          </a:xfrm>
        </p:spPr>
        <p:txBody>
          <a:bodyPr>
            <a:noAutofit/>
          </a:bodyPr>
          <a:lstStyle/>
          <a:p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集合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764704"/>
            <a:ext cx="5284702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Collection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Collection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Queue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接口的父接口，该接口里定义的方法既可用于操作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集合，也可用于操作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Queue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不提供此接口的任何直接实现，而是提供更具体的子接口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如：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List)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Java5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之前，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集合会丢失容器中所有对象的数据类型，把所有对象都当成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Object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类型处理；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增加了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泛型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以后，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集合可以记住容器中对象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数据类型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1" y="1025299"/>
            <a:ext cx="4552271" cy="514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6411" y="1268760"/>
            <a:ext cx="44223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56412" y="4293096"/>
            <a:ext cx="4422312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760408" y="5849836"/>
            <a:ext cx="0" cy="45948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6269250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集合与数组间转换操作</a:t>
            </a:r>
            <a:endParaRPr lang="zh-CN" altLang="en-US" sz="2000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2195736" y="65594"/>
            <a:ext cx="5328592" cy="77111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Collection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接口方法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4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9-3 Iterator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迭代器接口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4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20688"/>
            <a:ext cx="6361674" cy="85382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Iterator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接口遍历集合元素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对象称为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迭代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设计模式的一种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主要用于遍历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Collection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集合中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元素。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所有实现了Collection接口的集合类都有一个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方法，用以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返回一个实现了Iterator接口的对象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Iterator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仅用于遍历集合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本身并不提供承装对象的能力。如果需要创建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对象，则必须有一个被迭代的集合。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7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403958"/>
              </p:ext>
            </p:extLst>
          </p:nvPr>
        </p:nvGraphicFramePr>
        <p:xfrm>
          <a:off x="6948264" y="2060848"/>
          <a:ext cx="1319808" cy="404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/>
              </a:tblGrid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r>
                        <a:rPr lang="en-US" altLang="zh-CN" baseline="0" dirty="0" smtClean="0"/>
                        <a:t> Date()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7470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</a:t>
                      </a:r>
                      <a:r>
                        <a:rPr lang="en-US" altLang="zh-CN" baseline="0" dirty="0" smtClean="0"/>
                        <a:t> Customer()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5609111" y="159744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99792" y="833137"/>
            <a:ext cx="315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Iterator iterator = coll.iterator();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86822" y="1228310"/>
            <a:ext cx="99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/>
              <a:t> iterator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3792" y="227687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//hasNext():</a:t>
            </a:r>
            <a:r>
              <a:rPr lang="zh-CN" altLang="en-US"/>
              <a:t>判断是否还有下一个元素</a:t>
            </a:r>
          </a:p>
          <a:p>
            <a:r>
              <a:rPr lang="en-US" altLang="zh-CN" b="1"/>
              <a:t>while(iterator.hasNext()){</a:t>
            </a:r>
          </a:p>
          <a:p>
            <a:r>
              <a:rPr lang="en-US" altLang="zh-CN"/>
              <a:t>//next():①</a:t>
            </a:r>
            <a:r>
              <a:rPr lang="zh-CN" altLang="en-US"/>
              <a:t>指针下移 ②将下移以后集合位置上的元素返回</a:t>
            </a:r>
          </a:p>
          <a:p>
            <a:r>
              <a:rPr lang="en-US" altLang="zh-CN"/>
              <a:t>System.</a:t>
            </a:r>
            <a:r>
              <a:rPr lang="en-US" altLang="zh-CN" b="1" i="1"/>
              <a:t>out.println(iterator.next());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2608" y="1772816"/>
            <a:ext cx="152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/>
              <a:t>iterator.next()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609111" y="2420888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09111" y="2996952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09111" y="5805264"/>
            <a:ext cx="122413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494116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/>
              <a:t>迭代器的执行原理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xmlns="" val="31035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11560" y="5114005"/>
            <a:ext cx="770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在调用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it.next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方法之前必须要调用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it.hasNext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进行检测。若不调用，且下一条记录无效，直接调用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it.next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会抛出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NoSuchElementException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异常。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484784"/>
            <a:ext cx="864940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347864" y="77159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接口的方法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5" name="Picture 7" descr="捕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56050"/>
            <a:ext cx="6338887" cy="1057275"/>
          </a:xfrm>
          <a:prstGeom prst="rect">
            <a:avLst/>
          </a:prstGeom>
          <a:solidFill>
            <a:srgbClr val="FF0000">
              <a:alpha val="34901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86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988" y="620688"/>
            <a:ext cx="6597926" cy="8572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foreach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循环遍历集合元素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 5.0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foreach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循环迭代访问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Collection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950" y="2777480"/>
            <a:ext cx="642354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flipV="1">
            <a:off x="1691680" y="3098664"/>
            <a:ext cx="414936" cy="149211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331880" y="3098664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4788024" y="2996952"/>
            <a:ext cx="7200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4224" y="4668922"/>
            <a:ext cx="1475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要遍历的元素类型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590779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要遍历的元素名称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3832" y="462275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遍历</a:t>
            </a:r>
            <a:r>
              <a:rPr lang="zh-CN" altLang="en-US" sz="2400" dirty="0" smtClean="0">
                <a:ea typeface="宋体" pitchFamily="2" charset="-122"/>
              </a:rPr>
              <a:t>后元素名称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2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TestFor</a:t>
            </a:r>
            <a:r>
              <a:rPr lang="en-US" altLang="zh-CN" dirty="0"/>
              <a:t> {</a:t>
            </a:r>
          </a:p>
          <a:p>
            <a:r>
              <a:rPr lang="en-US" altLang="zh-CN" dirty="0" smtClean="0"/>
              <a:t>      public </a:t>
            </a:r>
            <a:r>
              <a:rPr lang="en-US" altLang="zh-CN" dirty="0"/>
              <a:t>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 smtClean="0"/>
              <a:t>             String</a:t>
            </a:r>
            <a:r>
              <a:rPr lang="en-US" altLang="zh-CN" dirty="0"/>
              <a:t>[] </a:t>
            </a:r>
            <a:r>
              <a:rPr lang="en-US" altLang="zh-CN" dirty="0" err="1"/>
              <a:t>str</a:t>
            </a:r>
            <a:r>
              <a:rPr lang="en-US" altLang="zh-CN" dirty="0"/>
              <a:t> = new String[5];</a:t>
            </a:r>
          </a:p>
          <a:p>
            <a:r>
              <a:rPr lang="en-US" altLang="zh-CN" dirty="0" smtClean="0"/>
              <a:t>             for(String </a:t>
            </a:r>
            <a:r>
              <a:rPr lang="en-US" altLang="zh-CN" dirty="0" err="1"/>
              <a:t>myStr</a:t>
            </a:r>
            <a:r>
              <a:rPr lang="en-US" altLang="zh-CN" dirty="0"/>
              <a:t> :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myStr</a:t>
            </a:r>
            <a:r>
              <a:rPr lang="en-US" altLang="zh-CN" dirty="0" smtClean="0"/>
              <a:t> </a:t>
            </a:r>
            <a:r>
              <a:rPr lang="en-US" altLang="zh-CN" dirty="0"/>
              <a:t>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myStr</a:t>
            </a:r>
            <a:r>
              <a:rPr lang="en-US" altLang="zh-CN" i="1" dirty="0"/>
              <a:t>);</a:t>
            </a:r>
          </a:p>
          <a:p>
            <a:r>
              <a:rPr lang="en-US" altLang="zh-CN" dirty="0" smtClean="0"/>
              <a:t>              }</a:t>
            </a:r>
            <a:endParaRPr lang="en-US" altLang="zh-CN" dirty="0"/>
          </a:p>
          <a:p>
            <a:r>
              <a:rPr lang="en-US" altLang="zh-CN" dirty="0" smtClean="0"/>
              <a:t> 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str.length;i</a:t>
            </a:r>
            <a:r>
              <a:rPr lang="en-US" altLang="zh-CN" dirty="0"/>
              <a:t>++){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str</a:t>
            </a:r>
            <a:r>
              <a:rPr lang="en-US" altLang="zh-CN" i="1" dirty="0" smtClean="0"/>
              <a:t>[</a:t>
            </a:r>
            <a:r>
              <a:rPr lang="en-US" altLang="zh-CN" i="1" dirty="0" err="1" smtClean="0"/>
              <a:t>i</a:t>
            </a:r>
            <a:r>
              <a:rPr lang="en-US" altLang="zh-CN" i="1" dirty="0"/>
              <a:t>]);</a:t>
            </a:r>
          </a:p>
          <a:p>
            <a:r>
              <a:rPr lang="en-US" altLang="zh-CN" dirty="0" smtClean="0"/>
              <a:t>             }</a:t>
            </a:r>
            <a:endParaRPr lang="en-US" altLang="zh-CN" dirty="0"/>
          </a:p>
          <a:p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</a:rPr>
              <a:t>练习：判断输出结果为何？</a:t>
            </a: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9-4 Collection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子接口之一：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List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4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8518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0593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中数组用来存储数据的局限性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集合类中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元素有序、且可重复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，集合中的每个元素都有其对应的顺序索引。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List容器中的元素都对应一个整数型的序号记载其在容器中的位置，可以根据序号存取容器中的元素。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接口的实现类常用的有：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3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8518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5910"/>
            <a:ext cx="8363272" cy="521144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集合里添加了一些根据索引来操作集合元素的方法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void add(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index, Object </a:t>
            </a:r>
            <a:r>
              <a:rPr lang="en-US" altLang="zh-CN" sz="2200" b="1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ele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位置插入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ele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元素</a:t>
            </a:r>
            <a:endParaRPr lang="en-US" altLang="zh-CN" sz="22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addAll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index, Collection </a:t>
            </a:r>
            <a:r>
              <a:rPr lang="en-US" altLang="zh-CN" sz="2200" b="1" err="1" smtClean="0">
                <a:ea typeface="宋体" pitchFamily="2" charset="-122"/>
                <a:cs typeface="Times New Roman" pitchFamily="18" charset="0"/>
              </a:rPr>
              <a:t>eles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位置开始将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eles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中的所有元素添加进来</a:t>
            </a:r>
            <a:endParaRPr lang="en-US" altLang="zh-CN" sz="22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 get(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index):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获取指定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位置的元素</a:t>
            </a:r>
            <a:endParaRPr lang="en-US" altLang="zh-CN" sz="22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200" b="1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在集合中首次出现的位置</a:t>
            </a:r>
            <a:endParaRPr lang="en-US" altLang="zh-CN" sz="22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200" b="1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在当前集合中末次出现的位置</a:t>
            </a:r>
            <a:endParaRPr lang="en-US" altLang="zh-CN" sz="22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 remove(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index):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移除指定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位置的元素，并返回此元素</a:t>
            </a:r>
            <a:endParaRPr lang="en-US" altLang="zh-CN" sz="22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 set(</a:t>
            </a:r>
            <a:r>
              <a:rPr lang="en-US" altLang="zh-CN" sz="22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index, Object </a:t>
            </a:r>
            <a:r>
              <a:rPr lang="en-US" altLang="zh-CN" sz="2200" b="1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ele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设置指定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</a:t>
            </a:r>
            <a:r>
              <a:rPr lang="zh-CN" altLang="en-US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位置的元素为</a:t>
            </a:r>
            <a:r>
              <a:rPr lang="en-US" altLang="zh-CN" sz="22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ele</a:t>
            </a:r>
            <a:endParaRPr lang="en-US" altLang="zh-CN" sz="22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3200"/>
              </a:lnSpc>
              <a:buFont typeface="Wingdings" pitchFamily="2" charset="2"/>
              <a:buChar char="Ø"/>
            </a:pP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subList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fromIndex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200" b="1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err="1" smtClean="0">
                <a:ea typeface="宋体" pitchFamily="2" charset="-122"/>
                <a:cs typeface="Times New Roman" pitchFamily="18" charset="0"/>
              </a:rPr>
              <a:t>toIndex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):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fromIndex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200" b="1" smtClean="0">
                <a:ea typeface="宋体" pitchFamily="2" charset="-122"/>
                <a:cs typeface="Times New Roman" pitchFamily="18" charset="0"/>
              </a:rPr>
              <a:t>toIndex</a:t>
            </a:r>
            <a:r>
              <a:rPr lang="zh-CN" altLang="en-US" sz="2200" b="1" smtClean="0">
                <a:ea typeface="宋体" pitchFamily="2" charset="-122"/>
                <a:cs typeface="Times New Roman" pitchFamily="18" charset="0"/>
              </a:rPr>
              <a:t>位置的子</a:t>
            </a:r>
            <a:r>
              <a:rPr lang="zh-CN" altLang="en-US" sz="2200" b="1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22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3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764704"/>
            <a:ext cx="6076790" cy="85382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实现类之一：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ArrayList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39170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接口的典型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实现类、主要实现类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本质上，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是对象引用的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变长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是线程不安全的，而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Vector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是线程安全的，即使为保证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集合线程安全，也不推荐使用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Vector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Arrays.asList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(…)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方法返回的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既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不是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实例，也不是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Vector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实例。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Arrays.asList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(…)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返回值是一个固定长度的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167" y="177281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List&lt;Integer</a:t>
            </a:r>
            <a:r>
              <a:rPr lang="en-US" altLang="zh-CN" sz="2400" dirty="0"/>
              <a:t>&gt; list = 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&lt;Integer&gt;();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(2);//add(Object </a:t>
            </a:r>
            <a:r>
              <a:rPr lang="en-US" altLang="zh-CN" sz="2400" dirty="0" err="1" smtClean="0"/>
              <a:t>obj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list.add</a:t>
            </a:r>
            <a:r>
              <a:rPr lang="en-US" altLang="zh-CN" sz="2400" dirty="0" smtClean="0"/>
              <a:t>(3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updateList</a:t>
            </a:r>
            <a:r>
              <a:rPr lang="en-US" altLang="zh-CN" sz="2400" dirty="0" smtClean="0"/>
              <a:t>(list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System.out.println</a:t>
            </a:r>
            <a:r>
              <a:rPr lang="en-US" altLang="zh-CN" sz="2400" dirty="0" smtClean="0"/>
              <a:t>(list);//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private </a:t>
            </a:r>
            <a:r>
              <a:rPr lang="en-US" altLang="zh-CN" sz="2400" dirty="0"/>
              <a:t>static void </a:t>
            </a:r>
            <a:r>
              <a:rPr lang="en-US" altLang="zh-CN" sz="2400" dirty="0" err="1"/>
              <a:t>updateList</a:t>
            </a:r>
            <a:r>
              <a:rPr lang="en-US" altLang="zh-CN" sz="2400" dirty="0"/>
              <a:t>(List&lt;Integer&gt; list)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 smtClean="0"/>
              <a:t>list.remove</a:t>
            </a:r>
            <a:r>
              <a:rPr lang="en-US" altLang="zh-CN" sz="2400" dirty="0" smtClean="0"/>
              <a:t>(new Integer(2));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//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list.remove</a:t>
            </a:r>
            <a:r>
              <a:rPr lang="en-US" altLang="zh-CN" sz="2400" dirty="0" smtClean="0">
                <a:solidFill>
                  <a:srgbClr val="FF0000"/>
                </a:solidFill>
              </a:rPr>
              <a:t>(2);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700808"/>
            <a:ext cx="7776864" cy="48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167" y="91803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5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70932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实现类之二：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LinkedList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352928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对于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频繁的插入或删除元素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的操作，建议使用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LinkedList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类，效率较高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新增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addFirst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addLast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	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removeFirst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removeLast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17209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613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类之三：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Vector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407643"/>
            <a:ext cx="88204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Vector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是一个古老的集合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就有了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。大多数操作与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ArrayList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相同，区别之处在于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Vector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是线程安全的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在各种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中，最好把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作为缺省选择。当插入、删除频繁时，使用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LinkedList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；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Vector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总是比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ArrayList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慢，所以尽量避免使用。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新增方法：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addElement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914400" lvl="1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insertElementAt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obj,int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 marL="914400" lvl="1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setElementAt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obj,int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 marL="914400" lvl="1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removeElement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914400" lvl="1" indent="-457200">
              <a:lnSpc>
                <a:spcPts val="39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removeAllElements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238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一、创建</a:t>
            </a:r>
            <a:r>
              <a:rPr lang="en-US" dirty="0" err="1" smtClean="0"/>
              <a:t>ArrayList</a:t>
            </a:r>
            <a:r>
              <a:rPr lang="zh-CN" altLang="en-US" dirty="0" smtClean="0"/>
              <a:t>实例化对象，添加</a:t>
            </a:r>
            <a:r>
              <a:rPr lang="en-US" dirty="0" smtClean="0"/>
              <a:t>10</a:t>
            </a:r>
            <a:r>
              <a:rPr lang="zh-CN" altLang="en-US" dirty="0" smtClean="0"/>
              <a:t>个以上的元素，在</a:t>
            </a:r>
            <a:r>
              <a:rPr lang="en-US" dirty="0" smtClean="0"/>
              <a:t>2</a:t>
            </a:r>
            <a:r>
              <a:rPr lang="zh-CN" altLang="en-US" dirty="0" smtClean="0"/>
              <a:t>号位插入一个元素，获得</a:t>
            </a:r>
            <a:r>
              <a:rPr lang="en-US" dirty="0" smtClean="0"/>
              <a:t>5</a:t>
            </a:r>
            <a:r>
              <a:rPr lang="zh-CN" altLang="en-US" dirty="0" smtClean="0"/>
              <a:t>号位元素，删除</a:t>
            </a:r>
            <a:r>
              <a:rPr lang="en-US" dirty="0" smtClean="0"/>
              <a:t>6</a:t>
            </a:r>
            <a:r>
              <a:rPr lang="zh-CN" altLang="en-US" dirty="0" smtClean="0"/>
              <a:t>号位元素，修改</a:t>
            </a:r>
            <a:r>
              <a:rPr lang="en-US" dirty="0" smtClean="0"/>
              <a:t>7</a:t>
            </a:r>
            <a:r>
              <a:rPr lang="zh-CN" altLang="en-US" dirty="0" smtClean="0"/>
              <a:t>号位的元素；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最后遍历集合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    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二、使用</a:t>
            </a:r>
            <a:r>
              <a:rPr lang="en-US" dirty="0" smtClean="0"/>
              <a:t>List</a:t>
            </a:r>
            <a:r>
              <a:rPr lang="zh-CN" altLang="en-US" dirty="0" smtClean="0"/>
              <a:t>的实现类添加三本图书，并遍历，打印如下效果</a:t>
            </a:r>
          </a:p>
          <a:p>
            <a:pPr>
              <a:buNone/>
            </a:pPr>
            <a:r>
              <a:rPr lang="en-US" b="1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名称：</a:t>
            </a:r>
            <a:r>
              <a:rPr lang="en-US" b="1" dirty="0" smtClean="0"/>
              <a:t>xx	</a:t>
            </a:r>
            <a:r>
              <a:rPr lang="zh-CN" altLang="en-US" b="1" dirty="0" smtClean="0"/>
              <a:t>价格：</a:t>
            </a:r>
            <a:r>
              <a:rPr lang="en-US" b="1" dirty="0" smtClean="0"/>
              <a:t>xx	</a:t>
            </a:r>
            <a:r>
              <a:rPr lang="zh-CN" altLang="en-US" b="1" dirty="0" smtClean="0"/>
              <a:t>作者：</a:t>
            </a:r>
            <a:r>
              <a:rPr lang="en-US" b="1" dirty="0" smtClean="0"/>
              <a:t>xx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名称：</a:t>
            </a:r>
            <a:r>
              <a:rPr lang="en-US" b="1" dirty="0" smtClean="0"/>
              <a:t>xx	</a:t>
            </a:r>
            <a:r>
              <a:rPr lang="zh-CN" altLang="en-US" b="1" dirty="0" smtClean="0"/>
              <a:t>价格：</a:t>
            </a:r>
            <a:r>
              <a:rPr lang="en-US" b="1" dirty="0" smtClean="0"/>
              <a:t>xx	</a:t>
            </a:r>
            <a:r>
              <a:rPr lang="zh-CN" altLang="en-US" b="1" dirty="0" smtClean="0"/>
              <a:t>作者：</a:t>
            </a:r>
            <a:r>
              <a:rPr lang="en-US" b="1" dirty="0" smtClean="0"/>
              <a:t>xx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并</a:t>
            </a:r>
            <a:r>
              <a:rPr lang="zh-CN" altLang="en-US" sz="3200" b="1" dirty="0" smtClean="0"/>
              <a:t>要求按价格排序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数组结构：</a:t>
            </a:r>
            <a:r>
              <a:rPr lang="en-US" altLang="zh-CN" dirty="0" err="1" smtClean="0"/>
              <a:t>ArrayList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285992"/>
          <a:ext cx="67866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  <a:gridCol w="848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monty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591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02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380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72198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9454" y="171448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357686" y="3929066"/>
            <a:ext cx="800106" cy="1033169"/>
            <a:chOff x="4143372" y="3786189"/>
            <a:chExt cx="800106" cy="1033169"/>
          </a:xfrm>
        </p:grpSpPr>
        <p:sp>
          <p:nvSpPr>
            <p:cNvPr id="13" name="矩形 12"/>
            <p:cNvSpPr/>
            <p:nvPr/>
          </p:nvSpPr>
          <p:spPr>
            <a:xfrm>
              <a:off x="4143372" y="4357693"/>
              <a:ext cx="800106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u="sng" dirty="0" smtClean="0"/>
                <a:t>菲菲</a:t>
              </a:r>
              <a:endParaRPr lang="zh-CN" altLang="en-US" sz="2400" u="sng" dirty="0"/>
            </a:p>
          </p:txBody>
        </p:sp>
        <p:sp>
          <p:nvSpPr>
            <p:cNvPr id="15" name="下箭头 14"/>
            <p:cNvSpPr/>
            <p:nvPr/>
          </p:nvSpPr>
          <p:spPr>
            <a:xfrm rot="10800000">
              <a:off x="4429124" y="3786189"/>
              <a:ext cx="285752" cy="546497"/>
            </a:xfrm>
            <a:prstGeom prst="downArrow">
              <a:avLst/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u="sng" dirty="0" err="1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5786" y="3071810"/>
          <a:ext cx="7715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  <a:gridCol w="857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Lucy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16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monty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00760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Jully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43504" y="307181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Tom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86248" y="307181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Mary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09306 0.004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0.09063 0.0094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68 -0.0064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7604 -0.001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21429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链表结构：</a:t>
            </a:r>
            <a:r>
              <a:rPr lang="en-US" altLang="zh-CN" dirty="0" err="1" smtClean="0"/>
              <a:t>LinkedList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4480" y="1643050"/>
            <a:ext cx="857256" cy="8572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5" name="椭圆 4"/>
          <p:cNvSpPr/>
          <p:nvPr/>
        </p:nvSpPr>
        <p:spPr>
          <a:xfrm>
            <a:off x="3143240" y="1928802"/>
            <a:ext cx="1714512" cy="1214446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6" name="椭圆 5"/>
          <p:cNvSpPr/>
          <p:nvPr/>
        </p:nvSpPr>
        <p:spPr>
          <a:xfrm>
            <a:off x="1857356" y="1500174"/>
            <a:ext cx="1928826" cy="1357322"/>
          </a:xfrm>
          <a:prstGeom prst="ellipse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8" name="矩形 7"/>
          <p:cNvSpPr/>
          <p:nvPr/>
        </p:nvSpPr>
        <p:spPr>
          <a:xfrm>
            <a:off x="1857356" y="1643050"/>
            <a:ext cx="785818" cy="785818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u="sng" dirty="0" err="1"/>
          </a:p>
        </p:txBody>
      </p:sp>
      <p:sp>
        <p:nvSpPr>
          <p:cNvPr id="9" name="矩形 8"/>
          <p:cNvSpPr/>
          <p:nvPr/>
        </p:nvSpPr>
        <p:spPr>
          <a:xfrm>
            <a:off x="3857620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err="1" smtClean="0"/>
              <a:t>lucy</a:t>
            </a:r>
            <a:endParaRPr lang="zh-CN" altLang="en-US" sz="2400" u="sng" dirty="0" err="1"/>
          </a:p>
        </p:txBody>
      </p:sp>
      <p:sp>
        <p:nvSpPr>
          <p:cNvPr id="11" name="矩形 10"/>
          <p:cNvSpPr/>
          <p:nvPr/>
        </p:nvSpPr>
        <p:spPr>
          <a:xfrm>
            <a:off x="5500694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lily</a:t>
            </a:r>
            <a:endParaRPr lang="zh-CN" altLang="en-US" sz="2400" u="sng" dirty="0" err="1"/>
          </a:p>
        </p:txBody>
      </p:sp>
      <p:sp>
        <p:nvSpPr>
          <p:cNvPr id="12" name="矩形 11"/>
          <p:cNvSpPr/>
          <p:nvPr/>
        </p:nvSpPr>
        <p:spPr>
          <a:xfrm>
            <a:off x="7143768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tom</a:t>
            </a:r>
            <a:endParaRPr lang="zh-CN" altLang="en-US" sz="2400" u="sng" dirty="0" err="1"/>
          </a:p>
        </p:txBody>
      </p:sp>
      <p:sp>
        <p:nvSpPr>
          <p:cNvPr id="13" name="矩形 12"/>
          <p:cNvSpPr/>
          <p:nvPr/>
        </p:nvSpPr>
        <p:spPr>
          <a:xfrm>
            <a:off x="7072330" y="3214686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jack</a:t>
            </a:r>
            <a:endParaRPr lang="zh-CN" altLang="en-US" sz="2400" u="sng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2000232" y="928670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first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5206" y="4572008"/>
            <a:ext cx="785818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last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143108" y="1714488"/>
            <a:ext cx="571504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072330" y="4214818"/>
            <a:ext cx="71438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000232" y="2071678"/>
            <a:ext cx="928694" cy="4616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u="sng" dirty="0" smtClean="0"/>
              <a:t>john</a:t>
            </a:r>
            <a:endParaRPr lang="zh-CN" altLang="en-US" sz="2400" u="sng" dirty="0" err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9-5 Collection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子接口之二：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Set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5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74927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本章内容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8064896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9.1 Java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集合框架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9.2 Collection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API</a:t>
            </a: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9.3 Iterator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迭代器接口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9.4 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子接口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之一： </a:t>
            </a:r>
            <a:r>
              <a:rPr lang="en-US" altLang="zh-CN" sz="280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sz="280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80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ArrayList  LinkedList  Vector</a:t>
            </a: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9.5 Collection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子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接口之二：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TreeSet</a:t>
            </a:r>
            <a:endParaRPr lang="en-US" altLang="zh-CN" sz="2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9.6 Map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80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HashMap</a:t>
            </a:r>
            <a:r>
              <a:rPr lang="en-US" altLang="zh-CN" sz="28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LinkedHashMap TreeMap  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Hashtable</a:t>
            </a:r>
            <a:endParaRPr lang="en-US" altLang="zh-CN" sz="2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8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9.7 Collections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工具类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28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291960" cy="85725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546243"/>
            <a:ext cx="8229600" cy="447504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是Collection的子接口，set接口没有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提供额外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集合不允许包含相同的元素，如果试把两个相同的元素加入同一个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集合中，则添加操作失败。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判断两个对象是否相同不是使用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==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运算符，而是根据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0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2008"/>
            <a:ext cx="5760640" cy="6926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实现类之一：</a:t>
            </a:r>
            <a:r>
              <a:rPr lang="en-US" altLang="zh-CN" b="1" dirty="0" err="1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HashSet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01122" cy="516462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接口的典型实现，大多数时候使用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集合时都使用这个实现类。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Hash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算法来存储集合中的元素，因此具有很好的存取和查找性能。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具有以下特点：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不能保证元素的排列顺序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不是线程安全的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集合元素可以是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当向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集合中存入一个元素时，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会调用该对象的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方法来得到该对象的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值，然后根据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值决定该对象在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中的存储位置。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集合判断两个元素相等的标准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两个对象通过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方法比较相等，并且两个对象的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方法返回值也相等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0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692696"/>
            <a:ext cx="470863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74805"/>
            <a:ext cx="8784976" cy="48117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如果两个元素的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方法返回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，但它们的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返回值不相等，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将会把它们存储在不同的位置，但依然可以添加成功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对于存放在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容器中的对象，对应的类一定要重写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方法，以实现对象相等规则。</a:t>
            </a: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方法的基本原则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在程序运行时，同一个对象多次调用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方法应该返回相同的值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当两个对象的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方法比较返回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true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时，这两个对象的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方法的返回值也应相等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对象中用作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方法比较的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Field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，都应该用来计算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值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47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337" y="692696"/>
            <a:ext cx="8572500" cy="1143000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equals()</a:t>
            </a:r>
            <a:r>
              <a:rPr lang="zh-CN" altLang="en-US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的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重写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003" y="1844824"/>
            <a:ext cx="8585304" cy="430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ea typeface="宋体" panose="02010600030101010101" pitchFamily="2" charset="-122"/>
              </a:rPr>
              <a:t>以自定义的</a:t>
            </a:r>
            <a:r>
              <a:rPr lang="en-US" altLang="zh-CN" sz="2400" smtClean="0">
                <a:ea typeface="宋体" panose="02010600030101010101" pitchFamily="2" charset="-122"/>
              </a:rPr>
              <a:t>Customer</a:t>
            </a:r>
            <a:r>
              <a:rPr lang="zh-CN" altLang="en-US" sz="2400" smtClean="0">
                <a:ea typeface="宋体" panose="02010600030101010101" pitchFamily="2" charset="-122"/>
              </a:rPr>
              <a:t>类为</a:t>
            </a:r>
            <a:r>
              <a:rPr lang="zh-CN" altLang="en-US" sz="2400" dirty="0">
                <a:ea typeface="宋体" panose="02010600030101010101" pitchFamily="2" charset="-122"/>
              </a:rPr>
              <a:t>例，何时需要重写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zh-CN" altLang="en-US" sz="2400" dirty="0">
                <a:ea typeface="宋体" panose="02010600030101010101" pitchFamily="2" charset="-122"/>
              </a:rPr>
              <a:t>一个类有自己特有的“逻辑相等”概念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当改写</a:t>
            </a:r>
            <a:r>
              <a:rPr lang="en-US" altLang="zh-CN" sz="2400" dirty="0">
                <a:ea typeface="宋体" panose="02010600030101010101" pitchFamily="2" charset="-122"/>
              </a:rPr>
              <a:t>equals()</a:t>
            </a:r>
            <a:r>
              <a:rPr lang="zh-CN" altLang="en-US" sz="2400" dirty="0">
                <a:ea typeface="宋体" panose="02010600030101010101" pitchFamily="2" charset="-122"/>
              </a:rPr>
              <a:t>的时候</a:t>
            </a:r>
            <a:r>
              <a:rPr lang="zh-CN" altLang="en-US" sz="2400">
                <a:ea typeface="宋体" panose="02010600030101010101" pitchFamily="2" charset="-122"/>
              </a:rPr>
              <a:t>，总是要改写</a:t>
            </a:r>
            <a:r>
              <a:rPr lang="en-US" altLang="zh-CN" sz="2400" dirty="0" err="1">
                <a:ea typeface="宋体" panose="02010600030101010101" pitchFamily="2" charset="-122"/>
              </a:rPr>
              <a:t>hashCode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，根据一个类的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方法（改写后），两个截然不同</a:t>
            </a:r>
            <a:r>
              <a:rPr lang="zh-CN" altLang="en-US" sz="2400">
                <a:ea typeface="宋体" panose="02010600030101010101" pitchFamily="2" charset="-122"/>
              </a:rPr>
              <a:t>的实例有</a:t>
            </a:r>
            <a:r>
              <a:rPr lang="zh-CN" altLang="en-US" sz="2400" dirty="0">
                <a:ea typeface="宋体" panose="02010600030101010101" pitchFamily="2" charset="-122"/>
              </a:rPr>
              <a:t>可能在逻辑上是相等的，但是，</a:t>
            </a:r>
            <a:r>
              <a:rPr lang="zh-CN" altLang="en-US" sz="2400">
                <a:ea typeface="宋体" panose="02010600030101010101" pitchFamily="2" charset="-122"/>
              </a:rPr>
              <a:t>根据</a:t>
            </a:r>
            <a:r>
              <a:rPr lang="en-US" altLang="zh-CN" sz="2400" smtClean="0">
                <a:ea typeface="宋体" panose="02010600030101010101" pitchFamily="2" charset="-122"/>
              </a:rPr>
              <a:t>Object.hashCode()</a:t>
            </a:r>
            <a:r>
              <a:rPr lang="zh-CN" altLang="en-US" sz="2400" smtClean="0">
                <a:ea typeface="宋体" panose="02010600030101010101" pitchFamily="2" charset="-122"/>
              </a:rPr>
              <a:t>方法</a:t>
            </a:r>
            <a:r>
              <a:rPr lang="zh-CN" altLang="en-US" sz="2400" dirty="0">
                <a:ea typeface="宋体" panose="02010600030101010101" pitchFamily="2" charset="-122"/>
              </a:rPr>
              <a:t>，它们仅仅</a:t>
            </a:r>
            <a:r>
              <a:rPr lang="zh-CN" altLang="en-US" sz="2400">
                <a:ea typeface="宋体" panose="02010600030101010101" pitchFamily="2" charset="-122"/>
              </a:rPr>
              <a:t>是两个</a:t>
            </a:r>
            <a:r>
              <a:rPr lang="zh-CN" altLang="en-US" sz="2400" dirty="0">
                <a:ea typeface="宋体" panose="02010600030101010101" pitchFamily="2" charset="-122"/>
              </a:rPr>
              <a:t>对象。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因此，违反了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“相等的对象必须具有相等的散列码”。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/>
            <a:endParaRPr lang="en-US" altLang="zh-CN" sz="2400" dirty="0"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结论：复写</a:t>
            </a:r>
            <a:r>
              <a:rPr lang="en-US" altLang="zh-CN" sz="2400" dirty="0">
                <a:ea typeface="宋体" panose="02010600030101010101" pitchFamily="2" charset="-122"/>
              </a:rPr>
              <a:t>equals</a:t>
            </a:r>
            <a:r>
              <a:rPr lang="zh-CN" altLang="en-US" sz="2400" dirty="0">
                <a:ea typeface="宋体" panose="02010600030101010101" pitchFamily="2" charset="-122"/>
              </a:rPr>
              <a:t>方法的时候一般都需要同时复写</a:t>
            </a:r>
            <a:r>
              <a:rPr lang="en-US" altLang="zh-CN" sz="2400" err="1">
                <a:ea typeface="宋体" panose="02010600030101010101" pitchFamily="2" charset="-122"/>
              </a:rPr>
              <a:t>hashCode</a:t>
            </a:r>
            <a:r>
              <a:rPr lang="zh-CN" altLang="en-US" sz="2400" smtClean="0">
                <a:ea typeface="宋体" panose="02010600030101010101" pitchFamily="2" charset="-122"/>
              </a:rPr>
              <a:t>方法。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7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61" y="71546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Eclipse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工具</a:t>
            </a:r>
            <a:r>
              <a:rPr lang="zh-CN" altLang="en-US" sz="3600" b="1">
                <a:latin typeface="+mn-lt"/>
                <a:ea typeface="宋体" panose="02010600030101010101" pitchFamily="2" charset="-122"/>
                <a:cs typeface="Arial Unicode MS" pitchFamily="34" charset="-122"/>
              </a:rPr>
              <a:t>里</a:t>
            </a:r>
            <a:r>
              <a:rPr lang="en-US" altLang="zh-CN" sz="3600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equals()</a:t>
            </a:r>
            <a:r>
              <a:rPr lang="zh-CN" altLang="en-US" sz="3600" b="1" smtClean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的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Arial Unicode MS" pitchFamily="34" charset="-122"/>
              </a:rPr>
              <a:t>重写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85846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smtClean="0">
                <a:ea typeface="宋体" panose="02010600030101010101" pitchFamily="2" charset="-122"/>
              </a:rPr>
              <a:t>以</a:t>
            </a:r>
            <a:r>
              <a:rPr lang="en-US" altLang="zh-CN" sz="2000" dirty="0"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ea typeface="宋体" panose="02010600030101010101" pitchFamily="2" charset="-122"/>
              </a:rPr>
              <a:t>为例，直接鼠标右键即可复写</a:t>
            </a:r>
            <a:r>
              <a:rPr lang="en-US" altLang="zh-CN" sz="2000" dirty="0">
                <a:ea typeface="宋体" panose="02010600030101010101" pitchFamily="2" charset="-122"/>
              </a:rPr>
              <a:t>equals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 smtClean="0">
                <a:ea typeface="宋体" panose="02010600030101010101" pitchFamily="2" charset="-122"/>
              </a:rPr>
              <a:t>hashCode</a:t>
            </a:r>
            <a:r>
              <a:rPr lang="zh-CN" altLang="en-US" sz="2000" smtClean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sz="2000" dirty="0">
                <a:ea typeface="宋体" panose="02010600030101010101" pitchFamily="2" charset="-122"/>
              </a:rPr>
              <a:t>问题：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为什么用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eclipse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复写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hashCode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方法，有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这个数字？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485" y="2852936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选择系数的时候要选择尽量大的系数。因为如果计算出来的</a:t>
            </a:r>
            <a:r>
              <a:rPr lang="en-US" altLang="zh-CN" sz="2000">
                <a:ea typeface="宋体" panose="02010600030101010101" pitchFamily="2" charset="-122"/>
              </a:rPr>
              <a:t>hash</a:t>
            </a:r>
            <a:r>
              <a:rPr lang="zh-CN" altLang="en-US" sz="2000">
                <a:ea typeface="宋体" panose="02010600030101010101" pitchFamily="2" charset="-122"/>
              </a:rPr>
              <a:t>地址越大，所谓的“冲突”就越少，查找起来效率也会提高。（减少冲突）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并且</a:t>
            </a: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只占用</a:t>
            </a:r>
            <a:r>
              <a:rPr lang="en-US" altLang="zh-CN" sz="2000">
                <a:ea typeface="宋体" panose="02010600030101010101" pitchFamily="2" charset="-122"/>
              </a:rPr>
              <a:t>5bits,</a:t>
            </a:r>
            <a:r>
              <a:rPr lang="zh-CN" altLang="en-US" sz="2000">
                <a:ea typeface="宋体" panose="02010600030101010101" pitchFamily="2" charset="-122"/>
              </a:rPr>
              <a:t>相乘造成数据溢出的概率较小。</a:t>
            </a: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可以 由</a:t>
            </a:r>
            <a:r>
              <a:rPr lang="en-US" altLang="zh-CN" sz="2000">
                <a:ea typeface="宋体" panose="02010600030101010101" pitchFamily="2" charset="-122"/>
              </a:rPr>
              <a:t>i*31== (i&lt;&lt;5)-1</a:t>
            </a:r>
            <a:r>
              <a:rPr lang="zh-CN" altLang="en-US" sz="2000">
                <a:ea typeface="宋体" panose="02010600030101010101" pitchFamily="2" charset="-122"/>
              </a:rPr>
              <a:t>来表示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现在很多虚拟机里面都有做相关优化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zh-CN" altLang="en-US" sz="2000">
                <a:ea typeface="宋体" panose="02010600030101010101" pitchFamily="2" charset="-122"/>
              </a:rPr>
              <a:t>（提高算法效率）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31</a:t>
            </a:r>
            <a:r>
              <a:rPr lang="zh-CN" altLang="en-US" sz="2000">
                <a:ea typeface="宋体" panose="02010600030101010101" pitchFamily="2" charset="-122"/>
              </a:rPr>
              <a:t>是一个素数，素数作用就是如果我用一个数字来乘以这个素数，那么最终的出来的结果只能被素数本身和被乘数还有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来整除！。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减少冲突</a:t>
            </a:r>
            <a:r>
              <a:rPr lang="en-US" altLang="zh-CN" sz="2000" smtClean="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0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6768752" cy="86634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实现类之二：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LinkedHashSet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370100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的子类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根据元素的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值来决定元素的存储位置，但它同时使用链表维护元素的次序，这使得元素看起来是以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插入顺序保存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插入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性能略低于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，但在迭代访问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里的全部元素时有很好的性能。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不允许集合元素重复。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60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7984" y="8367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/>
              <a:t>Set </a:t>
            </a:r>
            <a:r>
              <a:rPr lang="en-US" altLang="zh-CN" u="sng" dirty="0" err="1"/>
              <a:t>set</a:t>
            </a:r>
            <a:r>
              <a:rPr lang="en-US" altLang="zh-CN" u="sng" dirty="0"/>
              <a:t> = </a:t>
            </a:r>
            <a:r>
              <a:rPr lang="en-US" altLang="zh-CN" b="1" u="sng" dirty="0"/>
              <a:t>new </a:t>
            </a:r>
            <a:r>
              <a:rPr lang="en-US" altLang="zh-CN" b="1" u="sng" dirty="0" err="1"/>
              <a:t>LinkedHashSet</a:t>
            </a:r>
            <a:r>
              <a:rPr lang="en-US" altLang="zh-CN" b="1" u="sng" dirty="0"/>
              <a:t>();</a:t>
            </a:r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String("AA"));</a:t>
            </a:r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(456);</a:t>
            </a:r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</a:t>
            </a:r>
            <a:r>
              <a:rPr lang="en-US" altLang="zh-CN" b="1" u="sng" dirty="0"/>
              <a:t>new Customer("</a:t>
            </a:r>
            <a:r>
              <a:rPr lang="zh-CN" altLang="en-US" b="1" u="sng" dirty="0"/>
              <a:t>刘德华</a:t>
            </a:r>
            <a:r>
              <a:rPr lang="en-US" altLang="zh-CN" b="1" u="sng" dirty="0"/>
              <a:t>",1001));</a:t>
            </a:r>
          </a:p>
          <a:p>
            <a:r>
              <a:rPr lang="en-US" altLang="zh-CN" u="sng" dirty="0" err="1"/>
              <a:t>set.add</a:t>
            </a:r>
            <a:r>
              <a:rPr lang="en-US" altLang="zh-CN" u="sng" dirty="0"/>
              <a:t>(123</a:t>
            </a:r>
            <a:r>
              <a:rPr lang="en-US" altLang="zh-CN" u="sng" dirty="0" smtClean="0"/>
              <a:t>);</a:t>
            </a:r>
            <a:endParaRPr lang="en-US" altLang="zh-CN" u="sn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4976650"/>
              </p:ext>
            </p:extLst>
          </p:nvPr>
        </p:nvGraphicFramePr>
        <p:xfrm>
          <a:off x="683568" y="1340768"/>
          <a:ext cx="1391816" cy="505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816"/>
              </a:tblGrid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20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0492491"/>
              </p:ext>
            </p:extLst>
          </p:nvPr>
        </p:nvGraphicFramePr>
        <p:xfrm>
          <a:off x="2123729" y="4005064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167233"/>
              </p:ext>
            </p:extLst>
          </p:nvPr>
        </p:nvGraphicFramePr>
        <p:xfrm>
          <a:off x="2123728" y="213285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981810"/>
              </p:ext>
            </p:extLst>
          </p:nvPr>
        </p:nvGraphicFramePr>
        <p:xfrm>
          <a:off x="2159732" y="5229200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8429818"/>
              </p:ext>
            </p:extLst>
          </p:nvPr>
        </p:nvGraphicFramePr>
        <p:xfrm>
          <a:off x="2159732" y="1420326"/>
          <a:ext cx="19442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43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0152" y="580526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LinkedHashSet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339752" y="2348880"/>
            <a:ext cx="129614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95736" y="2492896"/>
            <a:ext cx="136815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11760" y="2348880"/>
            <a:ext cx="1224136" cy="28803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627784" y="2492896"/>
            <a:ext cx="1224136" cy="27363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68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HashSet</a:t>
            </a:r>
            <a:r>
              <a:rPr lang="zh-CN" altLang="en-US" dirty="0" smtClean="0"/>
              <a:t>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定义一个</a:t>
            </a:r>
            <a:r>
              <a:rPr lang="en-US" dirty="0" smtClean="0"/>
              <a:t>Employee</a:t>
            </a:r>
            <a:r>
              <a:rPr lang="zh-CN" altLang="en-US" dirty="0" smtClean="0"/>
              <a:t>类，</a:t>
            </a:r>
          </a:p>
          <a:p>
            <a:pPr>
              <a:buNone/>
            </a:pPr>
            <a:r>
              <a:rPr lang="zh-CN" altLang="en-US" dirty="0" smtClean="0"/>
              <a:t>该类包含：</a:t>
            </a:r>
            <a:r>
              <a:rPr lang="en-US" dirty="0" smtClean="0"/>
              <a:t>private</a:t>
            </a:r>
            <a:r>
              <a:rPr lang="zh-CN" altLang="en-US" dirty="0" smtClean="0"/>
              <a:t>成员变量</a:t>
            </a:r>
            <a:r>
              <a:rPr lang="en-US" dirty="0" err="1" smtClean="0"/>
              <a:t>name,age,birthday</a:t>
            </a:r>
            <a:r>
              <a:rPr lang="zh-CN" altLang="en-US" dirty="0" smtClean="0"/>
              <a:t>，其中 </a:t>
            </a:r>
            <a:r>
              <a:rPr lang="en-US" dirty="0" smtClean="0"/>
              <a:t>birthday </a:t>
            </a:r>
            <a:r>
              <a:rPr lang="zh-CN" altLang="en-US" dirty="0" smtClean="0"/>
              <a:t>为 </a:t>
            </a:r>
            <a:r>
              <a:rPr lang="en-US" dirty="0" err="1" smtClean="0"/>
              <a:t>MyDate</a:t>
            </a:r>
            <a:r>
              <a:rPr lang="zh-CN" altLang="en-US" dirty="0" smtClean="0"/>
              <a:t>类的对象；</a:t>
            </a:r>
          </a:p>
          <a:p>
            <a:pPr>
              <a:buNone/>
            </a:pPr>
            <a:r>
              <a:rPr lang="zh-CN" altLang="en-US" dirty="0" smtClean="0"/>
              <a:t>并为每一个属性定义 </a:t>
            </a:r>
            <a:r>
              <a:rPr lang="en-US" dirty="0" smtClean="0"/>
              <a:t>getter, setter </a:t>
            </a:r>
            <a:r>
              <a:rPr lang="zh-CN" altLang="en-US" dirty="0" smtClean="0"/>
              <a:t>方法；</a:t>
            </a:r>
          </a:p>
          <a:p>
            <a:pPr>
              <a:buNone/>
            </a:pPr>
            <a:r>
              <a:rPr lang="zh-CN" altLang="en-US" dirty="0" smtClean="0"/>
              <a:t>并重写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方法输出 </a:t>
            </a:r>
            <a:r>
              <a:rPr lang="en-US" dirty="0" smtClean="0"/>
              <a:t>name, age, birthday</a:t>
            </a:r>
          </a:p>
          <a:p>
            <a:pPr>
              <a:buNone/>
            </a:pPr>
            <a:r>
              <a:rPr lang="zh-CN" altLang="en-US" dirty="0" smtClean="0"/>
              <a:t>认为</a:t>
            </a:r>
            <a:r>
              <a:rPr lang="en-US" dirty="0" smtClean="0"/>
              <a:t> name</a:t>
            </a:r>
            <a:r>
              <a:rPr lang="zh-CN" altLang="en-US" dirty="0" smtClean="0"/>
              <a:t>和</a:t>
            </a:r>
            <a:r>
              <a:rPr lang="en-US" dirty="0" smtClean="0"/>
              <a:t>birthday</a:t>
            </a:r>
            <a:r>
              <a:rPr lang="zh-CN" altLang="en-US" dirty="0" smtClean="0"/>
              <a:t>一样的为同一个员工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5040560" cy="79208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实现类之三：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TreeSet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535892" cy="55892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SortedSet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接口的实现类，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可以确保集合元素处于排序状态。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Comparator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comparator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first()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last()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lower(Object e)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higher(Object e)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SortedSet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fromElement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toElement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SortedSet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headSet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toElement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  <a:buFont typeface="Wingdings" pitchFamily="2" charset="2"/>
              <a:buChar char="Ø"/>
            </a:pP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SortedSet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tailSet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fromElement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两种排序方法：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自然排序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定制排序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。默认情况下，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采用自然排序。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1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20606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排  序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自然排序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75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自然排序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会调用集合元素的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方法来比较元素之间的大小关系，然后将集合元素按升序排列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如果试图把一个对象添加到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时，则该对象的类必须实现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Comparable 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接口。</a:t>
            </a:r>
            <a:endParaRPr lang="en-US" altLang="zh-CN" sz="22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实现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Comparable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的类必须实现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方法，两个对象即通过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方法的返回值来比较大小。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Comparable </a:t>
            </a: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的典型实现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900" dirty="0" err="1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1900" dirty="0" err="1" smtClean="0">
                <a:ea typeface="宋体" pitchFamily="2" charset="-122"/>
                <a:cs typeface="Times New Roman" pitchFamily="18" charset="0"/>
              </a:rPr>
              <a:t>BigInteger</a:t>
            </a: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以及所有的数值型对应的包装类：按它们对应的数值大小进行比较</a:t>
            </a:r>
            <a:endParaRPr lang="en-US" altLang="zh-CN" sz="19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Character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：按字符的 </a:t>
            </a:r>
            <a:r>
              <a:rPr lang="en-US" altLang="zh-CN" sz="1900" dirty="0" err="1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值来进行比较</a:t>
            </a:r>
            <a:endParaRPr lang="en-US" altLang="zh-CN" sz="19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true 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对应的包装类实例大于 </a:t>
            </a: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false 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对应的包装类实例</a:t>
            </a:r>
            <a:endParaRPr lang="en-US" altLang="zh-CN" sz="19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1900" dirty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字符串中字符的 </a:t>
            </a:r>
            <a:r>
              <a:rPr lang="en-US" altLang="zh-CN" sz="1900" dirty="0" err="1" smtClean="0">
                <a:ea typeface="宋体" pitchFamily="2" charset="-122"/>
                <a:cs typeface="Times New Roman" pitchFamily="18" charset="0"/>
              </a:rPr>
              <a:t>unicode</a:t>
            </a:r>
            <a:r>
              <a:rPr lang="en-US" altLang="zh-CN" sz="19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值进行比较</a:t>
            </a:r>
            <a:endParaRPr lang="en-US" altLang="zh-CN" sz="19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190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190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190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190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1900" dirty="0" smtClean="0">
                <a:ea typeface="宋体" pitchFamily="2" charset="-122"/>
                <a:cs typeface="Times New Roman" pitchFamily="18" charset="0"/>
              </a:rPr>
              <a:t>后边的时间、日期比前面的时间、日期大</a:t>
            </a:r>
            <a:endParaRPr lang="en-US" altLang="zh-CN" sz="19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8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9-1 Java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集合框架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6321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52528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排  序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自然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排序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5365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向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中添加元素时，只有第一个元素无须比较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方法，后面添加的所有元素都会调用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方法进行比较。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因为只有相同类的两个实例才会比较大小，所以向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中添加的应该是同一个类的对象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对于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集合而言，它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判断两个对象是否相等的唯一标准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是：两个对象通过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方法比较返回值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当需要把一个对象放入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中，重写该对象对应的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方法时，应保证该方法与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方法有一致的结果：如果两个对象通过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方法比较返回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，则通过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方法比较应返回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27053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5140686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排  序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定制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排序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9292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的自然排序是根据集合元素的大小，进行元素升序排列。如果需要定制排序，比如降序排列，可通过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接口的帮助。需要重写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compare(T o1,T o2)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compare(T o1,T o2)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方法，比较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的大小：如果方法返回正整数，则表示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大于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；如果返回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，表示相等；返回负整数，表示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小于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o2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要实现定制排序，需要将实现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接口的实例作为形参传递给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的构造器。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此时，仍然只能向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TreeSet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中添加类型相同的对象。否则发生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异常。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使用定制排序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判断两个元素相等的标准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是：通过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比较两个元素返回了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0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</a:t>
            </a:r>
            <a:r>
              <a:rPr lang="zh-CN" altLang="en-US" dirty="0" smtClean="0"/>
              <a:t>定义一个</a:t>
            </a:r>
            <a:r>
              <a:rPr lang="en-US" dirty="0" smtClean="0"/>
              <a:t>Employee</a:t>
            </a:r>
            <a:r>
              <a:rPr lang="zh-CN" altLang="en-US" dirty="0" smtClean="0"/>
              <a:t>类，</a:t>
            </a:r>
          </a:p>
          <a:p>
            <a:r>
              <a:rPr lang="zh-CN" altLang="en-US" dirty="0" smtClean="0"/>
              <a:t>该类包含：</a:t>
            </a:r>
            <a:r>
              <a:rPr lang="en-US" dirty="0" smtClean="0"/>
              <a:t>private</a:t>
            </a:r>
            <a:r>
              <a:rPr lang="zh-CN" altLang="en-US" dirty="0" smtClean="0"/>
              <a:t>成员变量</a:t>
            </a:r>
            <a:r>
              <a:rPr lang="en-US" dirty="0" err="1" smtClean="0"/>
              <a:t>name,age,birthday</a:t>
            </a:r>
            <a:r>
              <a:rPr lang="zh-CN" altLang="en-US" dirty="0" smtClean="0"/>
              <a:t>，其中 </a:t>
            </a:r>
            <a:r>
              <a:rPr lang="en-US" dirty="0" smtClean="0"/>
              <a:t>birthday </a:t>
            </a:r>
            <a:r>
              <a:rPr lang="zh-CN" altLang="en-US" dirty="0" smtClean="0"/>
              <a:t>为 </a:t>
            </a:r>
            <a:r>
              <a:rPr lang="en-US" dirty="0" err="1" smtClean="0"/>
              <a:t>MyDate</a:t>
            </a:r>
            <a:r>
              <a:rPr lang="en-US" dirty="0" smtClean="0"/>
              <a:t> </a:t>
            </a:r>
            <a:r>
              <a:rPr lang="zh-CN" altLang="en-US" dirty="0" smtClean="0"/>
              <a:t>类的对象；</a:t>
            </a:r>
          </a:p>
          <a:p>
            <a:r>
              <a:rPr lang="zh-CN" altLang="en-US" dirty="0" smtClean="0"/>
              <a:t>并为每一个属性定义 </a:t>
            </a:r>
            <a:r>
              <a:rPr lang="en-US" dirty="0" smtClean="0"/>
              <a:t>getter, setter </a:t>
            </a:r>
            <a:r>
              <a:rPr lang="zh-CN" altLang="en-US" dirty="0" smtClean="0"/>
              <a:t>方法；</a:t>
            </a:r>
          </a:p>
          <a:p>
            <a:r>
              <a:rPr lang="zh-CN" altLang="en-US" dirty="0" smtClean="0"/>
              <a:t>并重写 </a:t>
            </a:r>
            <a:r>
              <a:rPr lang="en-US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方法输出 </a:t>
            </a:r>
            <a:r>
              <a:rPr lang="en-US" dirty="0" smtClean="0"/>
              <a:t>name, age, birthday</a:t>
            </a:r>
            <a:endParaRPr lang="zh-CN" altLang="en-US" dirty="0" smtClean="0"/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err="1" smtClean="0"/>
              <a:t>MyDate</a:t>
            </a:r>
            <a:r>
              <a:rPr lang="zh-CN" altLang="en-US" dirty="0" smtClean="0"/>
              <a:t>类包含</a:t>
            </a:r>
            <a:r>
              <a:rPr lang="en-US" dirty="0" smtClean="0"/>
              <a:t>:</a:t>
            </a:r>
            <a:endParaRPr lang="zh-CN" altLang="en-US" dirty="0" smtClean="0"/>
          </a:p>
          <a:p>
            <a:r>
              <a:rPr lang="en-US" dirty="0" smtClean="0"/>
              <a:t>private</a:t>
            </a:r>
            <a:r>
              <a:rPr lang="zh-CN" altLang="en-US" dirty="0" smtClean="0"/>
              <a:t>成员变量</a:t>
            </a:r>
            <a:r>
              <a:rPr lang="en-US" dirty="0" err="1" smtClean="0"/>
              <a:t>month,day,year</a:t>
            </a:r>
            <a:r>
              <a:rPr lang="zh-CN" altLang="en-US" dirty="0" smtClean="0"/>
              <a:t>；并为每一个属性定义 </a:t>
            </a:r>
            <a:r>
              <a:rPr lang="en-US" dirty="0" smtClean="0"/>
              <a:t>getter, setter </a:t>
            </a:r>
            <a:r>
              <a:rPr lang="zh-CN" altLang="en-US" dirty="0" smtClean="0"/>
              <a:t>方法；</a:t>
            </a:r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创建该类的 </a:t>
            </a:r>
            <a:r>
              <a:rPr lang="en-US" dirty="0" smtClean="0"/>
              <a:t>5 </a:t>
            </a:r>
            <a:r>
              <a:rPr lang="zh-CN" altLang="en-US" dirty="0" smtClean="0"/>
              <a:t>个对象，并把这些对象放入 </a:t>
            </a:r>
            <a:r>
              <a:rPr lang="en-US" dirty="0" err="1" smtClean="0"/>
              <a:t>TreeSet</a:t>
            </a:r>
            <a:r>
              <a:rPr lang="en-US" dirty="0" smtClean="0"/>
              <a:t> </a:t>
            </a:r>
            <a:r>
              <a:rPr lang="zh-CN" altLang="en-US" dirty="0" smtClean="0"/>
              <a:t>集合中，对集合中的元素进行排序，并遍历输出：</a:t>
            </a:r>
          </a:p>
          <a:p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en-US" dirty="0" smtClean="0"/>
              <a:t>1). </a:t>
            </a:r>
            <a:r>
              <a:rPr lang="zh-CN" altLang="en-US" dirty="0" smtClean="0"/>
              <a:t>使</a:t>
            </a:r>
            <a:r>
              <a:rPr lang="en-US" dirty="0" smtClean="0"/>
              <a:t>Employee</a:t>
            </a:r>
            <a:r>
              <a:rPr lang="zh-CN" altLang="en-US" dirty="0" smtClean="0"/>
              <a:t>实现</a:t>
            </a:r>
            <a:r>
              <a:rPr lang="en-US" dirty="0" smtClean="0"/>
              <a:t>Comparable </a:t>
            </a:r>
            <a:r>
              <a:rPr lang="zh-CN" altLang="en-US" dirty="0" smtClean="0"/>
              <a:t>接口，并按 </a:t>
            </a:r>
            <a:r>
              <a:rPr lang="en-US" dirty="0" smtClean="0"/>
              <a:t>name </a:t>
            </a:r>
            <a:r>
              <a:rPr lang="zh-CN" altLang="en-US" dirty="0" smtClean="0"/>
              <a:t>排序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322417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HashSet</a:t>
            </a:r>
            <a:r>
              <a:rPr lang="en-US" altLang="zh-CN" sz="2400" dirty="0"/>
              <a:t> set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HashSet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dirty="0"/>
              <a:t>Person p1 = </a:t>
            </a:r>
            <a:r>
              <a:rPr lang="en-US" altLang="zh-CN" sz="2400" b="1" dirty="0"/>
              <a:t>new Person(1001,"AA");</a:t>
            </a:r>
          </a:p>
          <a:p>
            <a:r>
              <a:rPr lang="en-US" altLang="zh-CN" sz="2400" dirty="0"/>
              <a:t>Person p2 = </a:t>
            </a:r>
            <a:r>
              <a:rPr lang="en-US" altLang="zh-CN" sz="2400" b="1" dirty="0"/>
              <a:t>new Person(1002,"BB");</a:t>
            </a:r>
          </a:p>
          <a:p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(p1);</a:t>
            </a:r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(p2);</a:t>
            </a:r>
          </a:p>
          <a:p>
            <a:r>
              <a:rPr lang="en-US" altLang="zh-CN" sz="2400" dirty="0"/>
              <a:t>p1.name = "CC";</a:t>
            </a:r>
          </a:p>
          <a:p>
            <a:r>
              <a:rPr lang="en-US" altLang="zh-CN" sz="2400" dirty="0" err="1"/>
              <a:t>set.remove</a:t>
            </a:r>
            <a:r>
              <a:rPr lang="en-US" altLang="zh-CN" sz="2400" dirty="0"/>
              <a:t>(p1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</a:t>
            </a:r>
            <a:r>
              <a:rPr lang="en-US" altLang="zh-CN" sz="2400" i="1" dirty="0" smtClean="0"/>
              <a:t>);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set.add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new </a:t>
            </a:r>
            <a:r>
              <a:rPr lang="en-US" altLang="zh-CN" sz="2400" b="1" dirty="0"/>
              <a:t>Person(1001,"CC</a:t>
            </a:r>
            <a:r>
              <a:rPr lang="en-US" altLang="zh-CN" sz="2400" b="1" dirty="0" smtClean="0"/>
              <a:t>"));</a:t>
            </a:r>
          </a:p>
          <a:p>
            <a:r>
              <a:rPr lang="en-US" altLang="zh-CN" sz="2400" dirty="0" err="1" smtClean="0"/>
              <a:t>System.</a:t>
            </a:r>
            <a:r>
              <a:rPr lang="en-US" altLang="zh-CN" sz="2400" i="1" dirty="0" err="1" smtClean="0"/>
              <a:t>out.println</a:t>
            </a:r>
            <a:r>
              <a:rPr lang="en-US" altLang="zh-CN" sz="2400" i="1" dirty="0" smtClean="0"/>
              <a:t>(set);</a:t>
            </a:r>
            <a:endParaRPr lang="zh-CN" altLang="en-US" sz="2400" dirty="0"/>
          </a:p>
          <a:p>
            <a:r>
              <a:rPr lang="en-US" altLang="zh-CN" sz="2400" dirty="0" err="1"/>
              <a:t>set.add</a:t>
            </a:r>
            <a:r>
              <a:rPr lang="en-US" altLang="zh-CN" sz="2400" dirty="0"/>
              <a:t>(</a:t>
            </a:r>
            <a:r>
              <a:rPr lang="en-US" altLang="zh-CN" sz="2400" b="1" dirty="0"/>
              <a:t>new Person(1001,"AA"));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(set);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20305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ea typeface="宋体" panose="02010600030101010101" pitchFamily="2" charset="-122"/>
              </a:rPr>
              <a:t>其中</a:t>
            </a:r>
            <a:r>
              <a:rPr lang="en-US" altLang="zh-CN" b="1" smtClean="0">
                <a:ea typeface="宋体" panose="02010600030101010101" pitchFamily="2" charset="-122"/>
              </a:rPr>
              <a:t>Person</a:t>
            </a:r>
            <a:r>
              <a:rPr lang="zh-CN" altLang="en-US" b="1" smtClean="0">
                <a:ea typeface="宋体" panose="02010600030101010101" pitchFamily="2" charset="-122"/>
              </a:rPr>
              <a:t>类中重写了</a:t>
            </a:r>
            <a:r>
              <a:rPr lang="en-US" altLang="zh-CN" b="1" smtClean="0">
                <a:ea typeface="宋体" panose="02010600030101010101" pitchFamily="2" charset="-122"/>
              </a:rPr>
              <a:t>hashCode()</a:t>
            </a:r>
            <a:r>
              <a:rPr lang="zh-CN" altLang="en-US" b="1" smtClean="0">
                <a:ea typeface="宋体" panose="02010600030101010101" pitchFamily="2" charset="-122"/>
              </a:rPr>
              <a:t>和</a:t>
            </a:r>
            <a:r>
              <a:rPr lang="en-US" altLang="zh-CN" b="1" smtClean="0">
                <a:ea typeface="宋体" panose="02010600030101010101" pitchFamily="2" charset="-122"/>
              </a:rPr>
              <a:t>equal()</a:t>
            </a:r>
            <a:r>
              <a:rPr lang="zh-CN" altLang="en-US" b="1" smtClean="0">
                <a:ea typeface="宋体" panose="02010600030101010101" pitchFamily="2" charset="-122"/>
              </a:rPr>
              <a:t>方法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09410"/>
            <a:ext cx="7560840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83671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095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9-6 Map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51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3454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6371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并列存在。用于保存具有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映射关系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的数据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:Key-Value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 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都可以是任何引用类型的数据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来存放，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不允许重复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，即同一个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对象所对应的类，须重写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常用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类作为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的“键”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之间存在单向一对一关系，即通过指定的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总能找到唯一的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value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620688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y=f(x)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176" y="99553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(x1,y1)  (x2,y2),…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5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556792"/>
            <a:ext cx="2555776" cy="648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</a:rPr>
              <a:t>Map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711078"/>
            <a:ext cx="1800709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Hashtable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711080"/>
            <a:ext cx="1662518" cy="5739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711080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</a:rPr>
              <a:t>Sorted</a:t>
            </a:r>
            <a:r>
              <a:rPr lang="en-US" altLang="zh-CN" sz="2400" b="1" dirty="0" err="1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437112"/>
            <a:ext cx="1661193" cy="5429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Properties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437112"/>
            <a:ext cx="2392552" cy="609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LinkedHashMap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941994" y="1134825"/>
            <a:ext cx="506214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732176" y="990936"/>
            <a:ext cx="506216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510199"/>
            <a:ext cx="1728192" cy="5739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solidFill>
                  <a:schemeClr val="tx1"/>
                </a:solidFill>
              </a:rPr>
              <a:t>TreeMap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284985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284983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284985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</p:cNvCxnSpPr>
          <p:nvPr/>
        </p:nvCxnSpPr>
        <p:spPr>
          <a:xfrm flipV="1">
            <a:off x="4518248" y="2204864"/>
            <a:ext cx="0" cy="506216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25288" y="5877272"/>
            <a:ext cx="239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 smtClean="0">
                <a:ea typeface="宋体" pitchFamily="2" charset="-122"/>
              </a:rPr>
              <a:t>Map</a:t>
            </a:r>
            <a:r>
              <a:rPr lang="zh-CN" altLang="en-US" sz="2000" b="1" u="sng" dirty="0" smtClean="0">
                <a:ea typeface="宋体" pitchFamily="2" charset="-122"/>
              </a:rPr>
              <a:t>体系的继承树</a:t>
            </a:r>
            <a:endParaRPr lang="zh-CN" altLang="en-US" sz="2000" b="1" u="sng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3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122085"/>
              </p:ext>
            </p:extLst>
          </p:nvPr>
        </p:nvGraphicFramePr>
        <p:xfrm>
          <a:off x="1428728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143504" y="1428736"/>
          <a:ext cx="1571636" cy="33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</a:tr>
              <a:tr h="8393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000364" y="1643050"/>
            <a:ext cx="207170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071802" y="2714620"/>
            <a:ext cx="200026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43240" y="350043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43240" y="4357694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7224" y="1428736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7224" y="2285992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7224" y="3143248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9800" y="4000504"/>
            <a:ext cx="621510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436802" y="928670"/>
            <a:ext cx="157163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68221" y="557214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Key</a:t>
            </a:r>
            <a:r>
              <a:rPr lang="en-US" altLang="zh-CN" dirty="0" err="1" smtClean="0"/>
              <a:t>Set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00628" y="928670"/>
            <a:ext cx="2286016" cy="4429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07851" y="57161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Values</a:t>
            </a:r>
            <a:endParaRPr lang="zh-CN" altLang="en-US" dirty="0"/>
          </a:p>
        </p:txBody>
      </p:sp>
      <p:cxnSp>
        <p:nvCxnSpPr>
          <p:cNvPr id="9" name="曲线连接符 8"/>
          <p:cNvCxnSpPr>
            <a:endCxn id="15" idx="3"/>
          </p:cNvCxnSpPr>
          <p:nvPr/>
        </p:nvCxnSpPr>
        <p:spPr>
          <a:xfrm rot="16200000" flipV="1">
            <a:off x="7049721" y="1879973"/>
            <a:ext cx="857256" cy="8120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16" idx="3"/>
          </p:cNvCxnSpPr>
          <p:nvPr/>
        </p:nvCxnSpPr>
        <p:spPr>
          <a:xfrm rot="10800000">
            <a:off x="7072330" y="2714620"/>
            <a:ext cx="812038" cy="7143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17" idx="3"/>
          </p:cNvCxnSpPr>
          <p:nvPr/>
        </p:nvCxnSpPr>
        <p:spPr>
          <a:xfrm rot="10800000" flipV="1">
            <a:off x="7072330" y="2786058"/>
            <a:ext cx="812038" cy="785818"/>
          </a:xfrm>
          <a:prstGeom prst="curvedConnector3">
            <a:avLst>
              <a:gd name="adj1" fmla="val 36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18" idx="3"/>
          </p:cNvCxnSpPr>
          <p:nvPr/>
        </p:nvCxnSpPr>
        <p:spPr>
          <a:xfrm rot="5400000">
            <a:off x="6659413" y="3211551"/>
            <a:ext cx="1643074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84368" y="249463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Entry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1073" y="5581844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8224" y="558184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Collection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00392" y="33569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2430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20688"/>
            <a:ext cx="5572734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常用方法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268760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添加、删除操作：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 put(Object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key,Object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 remove(Object key)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putAll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(Map t)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clear()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元视图操作的方法：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keySet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Collection values()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 </a:t>
            </a:r>
            <a:r>
              <a:rPr lang="en-US" altLang="zh-CN" sz="24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entrySet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3429000"/>
            <a:ext cx="5157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元素查询的操作：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Object get(Object key)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containsKey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key)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containsValue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value)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size()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isEmpty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8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048672" cy="93610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实现类之一：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HashMap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接口的常用实现类：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Properties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使用频率最高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的实现类。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键和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null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值，与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一样，不保证映射的顺序。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判断两个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相等的标准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是：两个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方法返回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值也相等。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判断两个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相等的标准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是：两个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equals()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方法返回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0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511256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集合概述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3888432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一方面，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面向对象语言对事物的体现都是以对象的形式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，为了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方便对多个对象的操作，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就要对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对象进行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存储。另一方面，使用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Array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存储对象方面具有一些弊端，而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集合就像一种容器，可以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动态地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把多个对象的引用放入容器中。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集合类可以用于存储数量不等的多个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，还可用于保存具有映射关系的关联数组。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854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图片 2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929618" cy="30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838453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mtClean="0">
                <a:ea typeface="宋体" panose="02010600030101010101" pitchFamily="2" charset="-122"/>
              </a:rPr>
              <a:t>HashMap</a:t>
            </a:r>
            <a:r>
              <a:rPr lang="zh-CN" altLang="en-US" sz="3600" b="1" smtClean="0">
                <a:ea typeface="宋体" panose="02010600030101010101" pitchFamily="2" charset="-122"/>
              </a:rPr>
              <a:t>的存储结构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7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及以前版本：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链表结构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即为链地址法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JDK 8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版本发布以后：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HashMap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是数组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链表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solidFill>
                  <a:srgbClr val="FF0000"/>
                </a:solidFill>
                <a:ea typeface="宋体" panose="02010600030101010101" pitchFamily="2" charset="-122"/>
              </a:rPr>
              <a:t>红黑树实现。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028" name="Picture 4" descr="http://img.blog.csdn.net/2015102808592643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713" y="2564904"/>
            <a:ext cx="805857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8442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416824" cy="108012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实现类之二：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LinkedHashMap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0529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LinkedHashMap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的子类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LinkedHashSet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LinkedHashMap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可以维护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的迭代顺序：迭代顺序与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Key-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对的插入顺序一致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28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图片 1" descr="这里写图片描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357298"/>
            <a:ext cx="929154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添加几个员工对象，要求键：员工</a:t>
            </a:r>
            <a:endParaRPr lang="en-US" altLang="zh-CN" dirty="0" smtClean="0"/>
          </a:p>
          <a:p>
            <a:r>
              <a:rPr lang="zh-CN" altLang="en-US" dirty="0" smtClean="0"/>
              <a:t>值：员工工资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并遍历显示工资</a:t>
            </a:r>
            <a:r>
              <a:rPr lang="en-US" altLang="zh-CN" dirty="0" smtClean="0"/>
              <a:t>&gt;18000</a:t>
            </a:r>
            <a:r>
              <a:rPr lang="zh-CN" altLang="en-US" dirty="0" smtClean="0"/>
              <a:t>的员工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员工类：姓名、工资、编号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要求：姓名和编号一样的员工为同一个员工！！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TreeMap</a:t>
            </a:r>
            <a:r>
              <a:rPr lang="zh-CN" altLang="en-US" dirty="0" smtClean="0"/>
              <a:t>添加几个员工对象，要求键：员工</a:t>
            </a:r>
            <a:endParaRPr lang="en-US" altLang="zh-CN" dirty="0" smtClean="0"/>
          </a:p>
          <a:p>
            <a:r>
              <a:rPr lang="zh-CN" altLang="en-US" dirty="0" smtClean="0"/>
              <a:t>值：员工工资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按工资从小到大，显示所有员工</a:t>
            </a:r>
            <a:endParaRPr lang="en-US" altLang="zh-CN" dirty="0" smtClean="0"/>
          </a:p>
          <a:p>
            <a:r>
              <a:rPr lang="zh-CN" altLang="en-US" dirty="0" smtClean="0"/>
              <a:t>员工类：姓名、工资、编号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要求：姓名和编号一样的员工为同一个员工！！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实现类之三：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TreeMap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22200"/>
            <a:ext cx="8748464" cy="4859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TreeMap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存储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需要根据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对进行排序。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TreeMap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可以保证所有的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Key-Value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对处于有序状态。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TreeMap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的排序：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自然排序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的所有的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必须实现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Comparable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接口，而且所有的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应该是同一个类的对象，否则将会抛出 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ClasssCastException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定制排序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：创建 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时，传入一个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Comparator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对象，该对象负责对 </a:t>
            </a:r>
            <a:r>
              <a:rPr lang="en-US" altLang="zh-CN" sz="2500" dirty="0" err="1">
                <a:ea typeface="宋体" pitchFamily="2" charset="-122"/>
                <a:cs typeface="Times New Roman" pitchFamily="18" charset="0"/>
              </a:rPr>
              <a:t>TreeMap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中的所有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进行排序。此时不需要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实现 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Comparable </a:t>
            </a: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sz="25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776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6120680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实现类之三：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TreeMap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568952" cy="25922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判断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两个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key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相等的标准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：两个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方法或者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compare()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若使用自定义类作为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TreeMap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，所属类需要重写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hashCode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方法，且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方法应返回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4280322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548680"/>
            <a:ext cx="5956988" cy="10801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实现类之四：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Hashtable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280920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Hashtable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是个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古老的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实现类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，线程安全。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不同，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Hashtable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不允许使用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null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作为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value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一样，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Hashtable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也不能保证其中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Key-Value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对的顺序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Hashtable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判断两个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key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相等、两个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相等的标准，与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hashMap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一致。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40818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实现类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之五：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Properties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91264" cy="370100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Properties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类是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Hashtable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的子类，该对象用于处理属性文件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由于属性文件里的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key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都是字符串类型，所以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Properties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里的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key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都是字符串类型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存取数据时，建议使用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setProperty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key,String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value)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getProperty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(String key)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59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764704"/>
            <a:ext cx="511256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集合概述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80920" cy="4392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集合可分为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Collection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两种体系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接口：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元素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无序、不可重复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的集合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元素有序，可重复的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集合  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741600"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Map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接口：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具有映射关系“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key-value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对”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的集合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28600" lvl="3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59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6508838" cy="78181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实现类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之五：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Properties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8208912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Properties pros = new Properties();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pros.load</a:t>
            </a:r>
            <a:r>
              <a:rPr lang="en-US" altLang="zh-CN" dirty="0">
                <a:solidFill>
                  <a:srgbClr val="C00000"/>
                </a:solidFill>
              </a:rPr>
              <a:t>(new </a:t>
            </a:r>
            <a:r>
              <a:rPr lang="en-US" altLang="zh-CN" dirty="0" err="1">
                <a:solidFill>
                  <a:srgbClr val="C00000"/>
                </a:solidFill>
              </a:rPr>
              <a:t>FileInputStream</a:t>
            </a:r>
            <a:r>
              <a:rPr lang="en-US" altLang="zh-CN" dirty="0">
                <a:solidFill>
                  <a:srgbClr val="C00000"/>
                </a:solidFill>
              </a:rPr>
              <a:t>("</a:t>
            </a:r>
            <a:r>
              <a:rPr lang="en-US" altLang="zh-CN" dirty="0" err="1">
                <a:solidFill>
                  <a:srgbClr val="C00000"/>
                </a:solidFill>
              </a:rPr>
              <a:t>jdbc.properties</a:t>
            </a:r>
            <a:r>
              <a:rPr lang="en-US" altLang="zh-CN" dirty="0">
                <a:solidFill>
                  <a:srgbClr val="C00000"/>
                </a:solidFill>
              </a:rPr>
              <a:t>"));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String user = </a:t>
            </a:r>
            <a:r>
              <a:rPr lang="en-US" altLang="zh-CN" dirty="0" err="1">
                <a:solidFill>
                  <a:srgbClr val="C00000"/>
                </a:solidFill>
              </a:rPr>
              <a:t>pros.getProperty</a:t>
            </a:r>
            <a:r>
              <a:rPr lang="en-US" altLang="zh-CN" dirty="0">
                <a:solidFill>
                  <a:srgbClr val="C00000"/>
                </a:solidFill>
              </a:rPr>
              <a:t>("user");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</a:rPr>
              <a:t>(user);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847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9-7 Collections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工具类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4512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949854" cy="86263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操作集合的工具类：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Collections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Collections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是一个操作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Map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等集合的工具类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Collections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中提供了一系列静态的方法对集合元素进行排序、查询和修改等操作，还提供了对集合对象设置不可变、对集合对象实现同步控制等方法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排序操作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（均为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static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方法）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reverse(List)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反转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中元素的顺序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shuffle(List)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集合元素进行随机排序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sort(List)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根据元素的自然顺序对指定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集合元素按升序排序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sort(List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Comparator)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根据指定的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Comparator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产生的顺序对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集合元素进行排序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swap(List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将指定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集合中的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处元素和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处元素进行交换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39952" y="456637"/>
            <a:ext cx="1008112" cy="42716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65184" y="256582"/>
            <a:ext cx="397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</a:rPr>
              <a:t>操作数组的工具类：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Arrays</a:t>
            </a:r>
            <a:endParaRPr lang="zh-CN" altLang="en-US" sz="24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99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448272" cy="50259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查找、替换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2048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max(Collection)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：根据元素的自然顺序，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给定集合中的最大元素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max(Collection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：根据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指定的顺序，返回给定集合中的最大元素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min(Collection)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min(Collection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Comparator)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frequency(Collection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：返回指定集合中指定元素的出现次数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copy(List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dest,List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src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src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中的内容复制到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dest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(List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oldVal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Object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newVal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：使用新值替换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List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对象的所有旧值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51720" y="620688"/>
            <a:ext cx="5949854" cy="86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操作集合的工具类：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Collections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773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420606" cy="8663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同步控制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87" y="1452194"/>
            <a:ext cx="8229600" cy="13287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Collections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类中提供了多个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synchronizedXxx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方法，该方法可使将指定集合包装成线程同步的集合，从而可以解决多线程并发访问集合时的线程安全问题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2780928"/>
            <a:ext cx="900216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50784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492614" cy="718614"/>
          </a:xfrm>
        </p:spPr>
        <p:txBody>
          <a:bodyPr/>
          <a:lstStyle/>
          <a:p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补充：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Enumeration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64294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Enumeration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Iterator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迭代器的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古老版本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2143116"/>
            <a:ext cx="8945031" cy="99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51521" y="3861048"/>
            <a:ext cx="88010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Enumeration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</a:t>
            </a:r>
            <a:r>
              <a:rPr lang="en-US" altLang="zh-CN" sz="2400" b="1" dirty="0">
                <a:solidFill>
                  <a:srgbClr val="C00000"/>
                </a:solidFill>
              </a:rPr>
              <a:t>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StringTokenizer</a:t>
            </a:r>
            <a:r>
              <a:rPr lang="en-US" altLang="zh-CN" sz="2400" b="1" dirty="0">
                <a:solidFill>
                  <a:srgbClr val="C00000"/>
                </a:solidFill>
              </a:rPr>
              <a:t>("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a-b*c-d-e-g</a:t>
            </a:r>
            <a:r>
              <a:rPr lang="en-US" altLang="zh-CN" sz="2400" b="1" dirty="0">
                <a:solidFill>
                  <a:srgbClr val="C00000"/>
                </a:solidFill>
              </a:rPr>
              <a:t>",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"-");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while(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stringEnum.hasMoreElements</a:t>
            </a:r>
            <a:r>
              <a:rPr lang="en-US" altLang="zh-CN" sz="2400" b="1" dirty="0">
                <a:solidFill>
                  <a:srgbClr val="C00000"/>
                </a:solidFill>
              </a:rPr>
              <a:t>()){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Object </a:t>
            </a:r>
            <a:r>
              <a:rPr lang="en-US" altLang="zh-CN" sz="2400" b="1" dirty="0" err="1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stringEnum.nextElement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	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System.out.println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obj</a:t>
            </a:r>
            <a:r>
              <a:rPr lang="en-US" altLang="zh-CN" sz="2400" b="1" dirty="0">
                <a:solidFill>
                  <a:srgbClr val="C00000"/>
                </a:solidFill>
              </a:rPr>
              <a:t>); 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548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ea typeface="宋体" panose="02010600030101010101" pitchFamily="2" charset="-122"/>
              </a:rPr>
              <a:t>4. </a:t>
            </a:r>
            <a:r>
              <a:rPr lang="zh-CN" altLang="en-US" sz="2800" smtClean="0">
                <a:ea typeface="宋体" panose="02010600030101010101" pitchFamily="2" charset="-122"/>
              </a:rPr>
              <a:t>对一个</a:t>
            </a:r>
            <a:r>
              <a:rPr lang="en-US" altLang="zh-CN" sz="2800" smtClean="0">
                <a:ea typeface="宋体" panose="02010600030101010101" pitchFamily="2" charset="-122"/>
              </a:rPr>
              <a:t>java</a:t>
            </a:r>
            <a:r>
              <a:rPr lang="zh-CN" altLang="en-US" sz="2800" smtClean="0">
                <a:ea typeface="宋体" panose="02010600030101010101" pitchFamily="2" charset="-122"/>
              </a:rPr>
              <a:t>源文件中的关键字进行计数。</a:t>
            </a:r>
            <a:endParaRPr lang="en-US" altLang="zh-CN" sz="2800" smtClean="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000" smtClean="0">
                <a:ea typeface="宋体" panose="02010600030101010101" pitchFamily="2" charset="-122"/>
              </a:rPr>
              <a:t>提示：</a:t>
            </a:r>
            <a:r>
              <a:rPr lang="en-US" altLang="zh-CN" sz="2000" smtClean="0">
                <a:ea typeface="宋体" panose="02010600030101010101" pitchFamily="2" charset="-122"/>
              </a:rPr>
              <a:t>java</a:t>
            </a:r>
            <a:r>
              <a:rPr lang="zh-CN" altLang="en-US" sz="2000" smtClean="0">
                <a:ea typeface="宋体" panose="02010600030101010101" pitchFamily="2" charset="-122"/>
              </a:rPr>
              <a:t>源文件中的每一个单词，需要确定该单词是否是一个关键字。为了高效处理这个问题，将所有的关键字保存在一个</a:t>
            </a:r>
            <a:r>
              <a:rPr lang="en-US" altLang="zh-CN" sz="2000" smtClean="0">
                <a:ea typeface="宋体" panose="02010600030101010101" pitchFamily="2" charset="-122"/>
              </a:rPr>
              <a:t>HashSet</a:t>
            </a:r>
            <a:r>
              <a:rPr lang="zh-CN" altLang="en-US" sz="2000" smtClean="0">
                <a:ea typeface="宋体" panose="02010600030101010101" pitchFamily="2" charset="-122"/>
              </a:rPr>
              <a:t>中。用</a:t>
            </a:r>
            <a:r>
              <a:rPr lang="en-US" altLang="zh-CN" sz="2000" smtClean="0">
                <a:ea typeface="宋体" panose="02010600030101010101" pitchFamily="2" charset="-122"/>
              </a:rPr>
              <a:t>contains()</a:t>
            </a:r>
            <a:r>
              <a:rPr lang="zh-CN" altLang="en-US" sz="2000" smtClean="0">
                <a:ea typeface="宋体" panose="02010600030101010101" pitchFamily="2" charset="-122"/>
              </a:rPr>
              <a:t>来测试。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File file = </a:t>
            </a:r>
            <a:r>
              <a:rPr lang="en-US" altLang="zh-CN" sz="2000" b="1">
                <a:ea typeface="宋体" panose="02010600030101010101" pitchFamily="2" charset="-122"/>
              </a:rPr>
              <a:t>new File("</a:t>
            </a:r>
            <a:r>
              <a:rPr lang="en-US" altLang="zh-CN" sz="2000" b="1" smtClean="0">
                <a:ea typeface="宋体" panose="02010600030101010101" pitchFamily="2" charset="-122"/>
              </a:rPr>
              <a:t>Test.java");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Scanner scanner = </a:t>
            </a:r>
            <a:r>
              <a:rPr lang="en-US" altLang="zh-CN" sz="2000" b="1">
                <a:ea typeface="宋体" panose="02010600030101010101" pitchFamily="2" charset="-122"/>
              </a:rPr>
              <a:t>new Scanner(file);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while(scanner.hasNext()){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      String </a:t>
            </a:r>
            <a:r>
              <a:rPr lang="en-US" altLang="zh-CN" sz="2000">
                <a:ea typeface="宋体" panose="02010600030101010101" pitchFamily="2" charset="-122"/>
              </a:rPr>
              <a:t>word = scanner.next();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      System.</a:t>
            </a:r>
            <a:r>
              <a:rPr lang="en-US" altLang="zh-CN" sz="2000" b="1" i="1" smtClean="0">
                <a:ea typeface="宋体" panose="02010600030101010101" pitchFamily="2" charset="-122"/>
              </a:rPr>
              <a:t>out.println(word</a:t>
            </a:r>
            <a:r>
              <a:rPr lang="en-US" altLang="zh-CN" sz="2000" b="1" i="1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755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请把学生名与考试分数录入到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中，并且循环遍历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4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792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个随机数保存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List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中，并按倒序、从大到小的顺序显示出来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请把学生名与考试分数录入到集合中，并按分数显示前三名成绩学员的名字。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4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195518" y="1484783"/>
            <a:ext cx="1816641" cy="5400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Collection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108602" y="2384884"/>
            <a:ext cx="887334" cy="4680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36295" y="2384884"/>
            <a:ext cx="864099" cy="4680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02051" y="3365399"/>
            <a:ext cx="1106280" cy="487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Vector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077254" y="3354975"/>
            <a:ext cx="1198602" cy="498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ArrayList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779912" y="3364627"/>
            <a:ext cx="1524271" cy="48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LinkedList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724129" y="3284984"/>
            <a:ext cx="1316968" cy="568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524328" y="3284984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bg1">
                    <a:lumMod val="65000"/>
                  </a:schemeClr>
                </a:solidFill>
              </a:rPr>
              <a:t>SortedSet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60167" y="4373887"/>
            <a:ext cx="2220145" cy="4952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LinkedHashSet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7791" y="5223237"/>
            <a:ext cx="1512168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Comparable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83975" y="5223237"/>
            <a:ext cx="147616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Comparator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454385" y="5396446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58664" y="1536635"/>
            <a:ext cx="1260137" cy="4860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</a:rPr>
              <a:t>Iterator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39552" y="2348881"/>
            <a:ext cx="1537702" cy="3600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chemeClr val="tx1"/>
                </a:solidFill>
              </a:rPr>
              <a:t>ListIterator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肘形连接符 54"/>
          <p:cNvCxnSpPr>
            <a:stCxn id="23" idx="0"/>
            <a:endCxn id="4" idx="2"/>
          </p:cNvCxnSpPr>
          <p:nvPr/>
        </p:nvCxnSpPr>
        <p:spPr>
          <a:xfrm rot="5400000" flipH="1" flipV="1">
            <a:off x="4148034" y="1429079"/>
            <a:ext cx="360040" cy="15515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4" idx="0"/>
            <a:endCxn id="4" idx="2"/>
          </p:cNvCxnSpPr>
          <p:nvPr/>
        </p:nvCxnSpPr>
        <p:spPr>
          <a:xfrm rot="16200000" flipV="1">
            <a:off x="6206072" y="922611"/>
            <a:ext cx="360040" cy="256450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27" idx="0"/>
            <a:endCxn id="23" idx="2"/>
          </p:cNvCxnSpPr>
          <p:nvPr/>
        </p:nvCxnSpPr>
        <p:spPr>
          <a:xfrm rot="5400000" flipH="1" flipV="1">
            <a:off x="2197498" y="2010628"/>
            <a:ext cx="512464" cy="2197078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28" idx="0"/>
            <a:endCxn id="23" idx="2"/>
          </p:cNvCxnSpPr>
          <p:nvPr/>
        </p:nvCxnSpPr>
        <p:spPr>
          <a:xfrm rot="5400000" flipH="1" flipV="1">
            <a:off x="2863392" y="2666098"/>
            <a:ext cx="502040" cy="875714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29" idx="0"/>
            <a:endCxn id="23" idx="2"/>
          </p:cNvCxnSpPr>
          <p:nvPr/>
        </p:nvCxnSpPr>
        <p:spPr>
          <a:xfrm rot="16200000" flipV="1">
            <a:off x="3791313" y="2613891"/>
            <a:ext cx="511692" cy="989779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肘形连接符 1024"/>
          <p:cNvCxnSpPr>
            <a:stCxn id="30" idx="0"/>
            <a:endCxn id="24" idx="2"/>
          </p:cNvCxnSpPr>
          <p:nvPr/>
        </p:nvCxnSpPr>
        <p:spPr>
          <a:xfrm rot="5400000" flipH="1" flipV="1">
            <a:off x="6809454" y="2426093"/>
            <a:ext cx="432050" cy="1285732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肘形连接符 1027"/>
          <p:cNvCxnSpPr>
            <a:stCxn id="31" idx="0"/>
            <a:endCxn id="24" idx="2"/>
          </p:cNvCxnSpPr>
          <p:nvPr/>
        </p:nvCxnSpPr>
        <p:spPr>
          <a:xfrm rot="16200000" flipV="1">
            <a:off x="7704348" y="2816931"/>
            <a:ext cx="432050" cy="50405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接箭头连接符 1031"/>
          <p:cNvCxnSpPr>
            <a:endCxn id="30" idx="2"/>
          </p:cNvCxnSpPr>
          <p:nvPr/>
        </p:nvCxnSpPr>
        <p:spPr>
          <a:xfrm flipH="1" flipV="1">
            <a:off x="6382613" y="3853092"/>
            <a:ext cx="3479" cy="52079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接箭头连接符 1043"/>
          <p:cNvCxnSpPr>
            <a:stCxn id="4" idx="1"/>
            <a:endCxn id="42" idx="3"/>
          </p:cNvCxnSpPr>
          <p:nvPr/>
        </p:nvCxnSpPr>
        <p:spPr>
          <a:xfrm flipH="1">
            <a:off x="1918801" y="1754814"/>
            <a:ext cx="2276717" cy="248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70003" y="1302605"/>
            <a:ext cx="1872208" cy="15503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9759" y="5007213"/>
            <a:ext cx="3727975" cy="864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3932" y="5208295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 smtClean="0">
              <a:solidFill>
                <a:srgbClr val="00B0F0"/>
              </a:solidFill>
            </a:endParaRPr>
          </a:p>
        </p:txBody>
      </p:sp>
      <p:sp>
        <p:nvSpPr>
          <p:cNvPr id="1046" name="TextBox 1045"/>
          <p:cNvSpPr txBox="1"/>
          <p:nvPr/>
        </p:nvSpPr>
        <p:spPr>
          <a:xfrm>
            <a:off x="802051" y="1086581"/>
            <a:ext cx="111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迭代器</a:t>
            </a:r>
          </a:p>
        </p:txBody>
      </p:sp>
      <p:sp>
        <p:nvSpPr>
          <p:cNvPr id="1047" name="TextBox 1046"/>
          <p:cNvSpPr txBox="1"/>
          <p:nvPr/>
        </p:nvSpPr>
        <p:spPr>
          <a:xfrm>
            <a:off x="1471108" y="5706388"/>
            <a:ext cx="16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对象排序接口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48" name="TextBox 1047"/>
          <p:cNvSpPr txBox="1"/>
          <p:nvPr/>
        </p:nvSpPr>
        <p:spPr>
          <a:xfrm>
            <a:off x="6623711" y="58772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容器工具类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049" name="TextBox 1048"/>
          <p:cNvSpPr txBox="1"/>
          <p:nvPr/>
        </p:nvSpPr>
        <p:spPr>
          <a:xfrm>
            <a:off x="3057160" y="712443"/>
            <a:ext cx="4863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Collection</a:t>
            </a:r>
            <a:r>
              <a:rPr lang="zh-CN" altLang="en-US" sz="3200" b="1" dirty="0">
                <a:ea typeface="宋体" pitchFamily="2" charset="-122"/>
                <a:cs typeface="Times New Roman" pitchFamily="18" charset="0"/>
              </a:rPr>
              <a:t>接口</a:t>
            </a: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继承树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0" name="TextBox 1049"/>
          <p:cNvSpPr txBox="1"/>
          <p:nvPr/>
        </p:nvSpPr>
        <p:spPr>
          <a:xfrm>
            <a:off x="2427345" y="1358774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获取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242211" y="6180705"/>
            <a:ext cx="4381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JDK提供的集合API位于java.util包内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7553682" y="4301053"/>
            <a:ext cx="1296143" cy="5681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TreeSet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92" idx="0"/>
            <a:endCxn id="31" idx="2"/>
          </p:cNvCxnSpPr>
          <p:nvPr/>
        </p:nvCxnSpPr>
        <p:spPr>
          <a:xfrm flipH="1" flipV="1">
            <a:off x="8172400" y="3853091"/>
            <a:ext cx="29354" cy="447962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288733" y="2022684"/>
            <a:ext cx="19670" cy="32619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23" idx="1"/>
            <a:endCxn id="45" idx="3"/>
          </p:cNvCxnSpPr>
          <p:nvPr/>
        </p:nvCxnSpPr>
        <p:spPr>
          <a:xfrm flipH="1" flipV="1">
            <a:off x="2077254" y="2528901"/>
            <a:ext cx="1031348" cy="9000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1464" y="2148826"/>
            <a:ext cx="74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</a:rPr>
              <a:t>获取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1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548680"/>
            <a:ext cx="4276590" cy="92583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Map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接口继承树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40360" y="1412776"/>
            <a:ext cx="2555776" cy="648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Map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1600" y="2928181"/>
            <a:ext cx="1800709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Hashtable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86989" y="2928183"/>
            <a:ext cx="1662518" cy="5739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88224" y="2928183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</a:rPr>
              <a:t>Sorted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</a:rPr>
              <a:t>Map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41358" y="4654215"/>
            <a:ext cx="1661193" cy="542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Properties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21972" y="4654215"/>
            <a:ext cx="2392552" cy="609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LinkedHashMap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stCxn id="6" idx="0"/>
            <a:endCxn id="5" idx="2"/>
          </p:cNvCxnSpPr>
          <p:nvPr/>
        </p:nvCxnSpPr>
        <p:spPr>
          <a:xfrm rot="5400000" flipH="1" flipV="1">
            <a:off x="2761435" y="1171369"/>
            <a:ext cx="867333" cy="2646293"/>
          </a:xfrm>
          <a:prstGeom prst="bentConnector3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5" idx="2"/>
          </p:cNvCxnSpPr>
          <p:nvPr/>
        </p:nvCxnSpPr>
        <p:spPr>
          <a:xfrm rot="16200000" flipV="1">
            <a:off x="5551617" y="1027480"/>
            <a:ext cx="867335" cy="293407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88224" y="4727302"/>
            <a:ext cx="1728192" cy="573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TreeMap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V="1">
            <a:off x="7452320" y="3502088"/>
            <a:ext cx="3318" cy="1225214"/>
          </a:xfrm>
          <a:prstGeom prst="straightConnector1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6" idx="2"/>
          </p:cNvCxnSpPr>
          <p:nvPr/>
        </p:nvCxnSpPr>
        <p:spPr>
          <a:xfrm flipV="1">
            <a:off x="1871955" y="3502086"/>
            <a:ext cx="0" cy="115212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0"/>
            <a:endCxn id="7" idx="2"/>
          </p:cNvCxnSpPr>
          <p:nvPr/>
        </p:nvCxnSpPr>
        <p:spPr>
          <a:xfrm flipV="1">
            <a:off x="4518248" y="3502088"/>
            <a:ext cx="0" cy="115212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0"/>
            <a:endCxn id="5" idx="2"/>
          </p:cNvCxnSpPr>
          <p:nvPr/>
        </p:nvCxnSpPr>
        <p:spPr>
          <a:xfrm flipV="1">
            <a:off x="4518248" y="2060848"/>
            <a:ext cx="0" cy="867335"/>
          </a:xfrm>
          <a:prstGeom prst="line">
            <a:avLst/>
          </a:prstGeom>
          <a:ln w="31750">
            <a:solidFill>
              <a:srgbClr val="C0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88224" y="14127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 = f(x);</a:t>
            </a:r>
          </a:p>
          <a:p>
            <a:r>
              <a:rPr lang="en-US" altLang="zh-CN" dirty="0" smtClean="0"/>
              <a:t>y =  x*2 + 3;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628997" y="5756248"/>
            <a:ext cx="136815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544" y="5568097"/>
            <a:ext cx="2057872" cy="864096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 smtClean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8323" y="62370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容器工具类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9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9-2 Collection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接口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4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u="sng" dirty="0" err="1"/>
        </a:defPPr>
      </a:lst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11710</TotalTime>
  <Words>3900</Words>
  <Application>Microsoft Office PowerPoint</Application>
  <PresentationFormat>全屏显示(4:3)</PresentationFormat>
  <Paragraphs>530</Paragraphs>
  <Slides>69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0" baseType="lpstr">
      <vt:lpstr>PPT模板</vt:lpstr>
      <vt:lpstr>第9章 Java集合</vt:lpstr>
      <vt:lpstr>幻灯片 2</vt:lpstr>
      <vt:lpstr>幻灯片 3</vt:lpstr>
      <vt:lpstr>幻灯片 4</vt:lpstr>
      <vt:lpstr>Java 集合概述</vt:lpstr>
      <vt:lpstr>Java 集合概述</vt:lpstr>
      <vt:lpstr>幻灯片 7</vt:lpstr>
      <vt:lpstr>Map接口继承树</vt:lpstr>
      <vt:lpstr>幻灯片 9</vt:lpstr>
      <vt:lpstr>Collection 接口</vt:lpstr>
      <vt:lpstr>Collection 接口方法</vt:lpstr>
      <vt:lpstr>幻灯片 12</vt:lpstr>
      <vt:lpstr>使用 Iterator 接口遍历集合元素</vt:lpstr>
      <vt:lpstr>幻灯片 14</vt:lpstr>
      <vt:lpstr>幻灯片 15</vt:lpstr>
      <vt:lpstr>使用 foreach 循环遍历集合元素</vt:lpstr>
      <vt:lpstr>幻灯片 17</vt:lpstr>
      <vt:lpstr>幻灯片 18</vt:lpstr>
      <vt:lpstr>List接口</vt:lpstr>
      <vt:lpstr>List接口</vt:lpstr>
      <vt:lpstr>List实现类之一：ArrayList</vt:lpstr>
      <vt:lpstr>幻灯片 22</vt:lpstr>
      <vt:lpstr>幻灯片 23</vt:lpstr>
      <vt:lpstr>幻灯片 24</vt:lpstr>
      <vt:lpstr>练习</vt:lpstr>
      <vt:lpstr>幻灯片 26</vt:lpstr>
      <vt:lpstr>数组结构：ArrayList</vt:lpstr>
      <vt:lpstr>链表结构：LinkedList</vt:lpstr>
      <vt:lpstr>幻灯片 29</vt:lpstr>
      <vt:lpstr>Set 接口</vt:lpstr>
      <vt:lpstr>Set实现类之一：HashSet</vt:lpstr>
      <vt:lpstr>hashCode() 方法</vt:lpstr>
      <vt:lpstr>equals()的重写</vt:lpstr>
      <vt:lpstr>Eclipse工具里equals()的重写</vt:lpstr>
      <vt:lpstr>Set实现类之二：LinkedHashSet</vt:lpstr>
      <vt:lpstr>幻灯片 36</vt:lpstr>
      <vt:lpstr>HashSet的练习</vt:lpstr>
      <vt:lpstr>Set实现类之三：TreeSet</vt:lpstr>
      <vt:lpstr>排  序——自然排序</vt:lpstr>
      <vt:lpstr>排  序——自然排序</vt:lpstr>
      <vt:lpstr>排  序——定制排序</vt:lpstr>
      <vt:lpstr>幻灯片 42</vt:lpstr>
      <vt:lpstr>幻灯片 43</vt:lpstr>
      <vt:lpstr>幻灯片 44</vt:lpstr>
      <vt:lpstr>Map接口</vt:lpstr>
      <vt:lpstr>Map接口</vt:lpstr>
      <vt:lpstr>幻灯片 47</vt:lpstr>
      <vt:lpstr>Map 常用方法</vt:lpstr>
      <vt:lpstr>Map实现类之一：HashMap</vt:lpstr>
      <vt:lpstr>幻灯片 50</vt:lpstr>
      <vt:lpstr>幻灯片 51</vt:lpstr>
      <vt:lpstr>Map实现类之二：LinkedHashMap</vt:lpstr>
      <vt:lpstr>幻灯片 53</vt:lpstr>
      <vt:lpstr>练习</vt:lpstr>
      <vt:lpstr>练习</vt:lpstr>
      <vt:lpstr>Map实现类之三：TreeMap</vt:lpstr>
      <vt:lpstr>Map实现类之三：TreeMap</vt:lpstr>
      <vt:lpstr>Map实现类之四：Hashtable</vt:lpstr>
      <vt:lpstr>Map实现类之五：Properties</vt:lpstr>
      <vt:lpstr>Map实现类之五：Properties</vt:lpstr>
      <vt:lpstr>幻灯片 61</vt:lpstr>
      <vt:lpstr>操作集合的工具类：Collections</vt:lpstr>
      <vt:lpstr>查找、替换</vt:lpstr>
      <vt:lpstr>同步控制</vt:lpstr>
      <vt:lpstr>补充：Enumeration</vt:lpstr>
      <vt:lpstr>幻灯片 66</vt:lpstr>
      <vt:lpstr>幻灯片 67</vt:lpstr>
      <vt:lpstr>幻灯片 68</vt:lpstr>
      <vt:lpstr>幻灯片 69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liyuting</cp:lastModifiedBy>
  <cp:revision>767</cp:revision>
  <dcterms:created xsi:type="dcterms:W3CDTF">2012-08-05T14:09:30Z</dcterms:created>
  <dcterms:modified xsi:type="dcterms:W3CDTF">2017-11-28T07:54:05Z</dcterms:modified>
</cp:coreProperties>
</file>