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41"/>
  </p:notesMasterIdLst>
  <p:handoutMasterIdLst>
    <p:handoutMasterId r:id="rId42"/>
  </p:handoutMasterIdLst>
  <p:sldIdLst>
    <p:sldId id="256" r:id="rId5"/>
    <p:sldId id="296" r:id="rId6"/>
    <p:sldId id="261" r:id="rId7"/>
    <p:sldId id="297" r:id="rId8"/>
    <p:sldId id="298" r:id="rId9"/>
    <p:sldId id="299" r:id="rId10"/>
    <p:sldId id="301" r:id="rId11"/>
    <p:sldId id="303" r:id="rId12"/>
    <p:sldId id="302" r:id="rId13"/>
    <p:sldId id="304" r:id="rId14"/>
    <p:sldId id="306" r:id="rId15"/>
    <p:sldId id="308" r:id="rId16"/>
    <p:sldId id="307" r:id="rId17"/>
    <p:sldId id="309" r:id="rId18"/>
    <p:sldId id="305" r:id="rId19"/>
    <p:sldId id="311" r:id="rId20"/>
    <p:sldId id="310" r:id="rId21"/>
    <p:sldId id="277" r:id="rId22"/>
    <p:sldId id="262" r:id="rId23"/>
    <p:sldId id="289" r:id="rId24"/>
    <p:sldId id="264" r:id="rId25"/>
    <p:sldId id="258" r:id="rId26"/>
    <p:sldId id="278" r:id="rId27"/>
    <p:sldId id="266" r:id="rId28"/>
    <p:sldId id="292" r:id="rId29"/>
    <p:sldId id="293" r:id="rId30"/>
    <p:sldId id="280" r:id="rId31"/>
    <p:sldId id="270" r:id="rId32"/>
    <p:sldId id="271" r:id="rId33"/>
    <p:sldId id="287" r:id="rId34"/>
    <p:sldId id="260" r:id="rId35"/>
    <p:sldId id="282" r:id="rId36"/>
    <p:sldId id="283" r:id="rId37"/>
    <p:sldId id="294" r:id="rId38"/>
    <p:sldId id="275" r:id="rId39"/>
    <p:sldId id="276" r:id="rId4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20XX년</c:v>
                </c:pt>
                <c:pt idx="1">
                  <c:v>20XX년</c:v>
                </c:pt>
                <c:pt idx="2">
                  <c:v>20XX년</c:v>
                </c:pt>
                <c:pt idx="3">
                  <c:v>20XX년</c:v>
                </c:pt>
              </c:strCache>
            </c:strRef>
          </c:cat>
          <c:val>
            <c:numRef>
              <c:f>Sheet1!$B$2:$B$5</c:f>
              <c:numCache>
                <c:formatCode>"₩"#,##0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C20-AC0D-26BEDCBA2F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E-4C20-AC0D-26BEDCBA2FE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E-4C20-AC0D-26BEDCBA2FE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E-4C20-AC0D-26BEDCBA2FE1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EE-4C20-AC0D-26BEDCBA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2023-03-21-Tuesday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2023-03-21-Tuesday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907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357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7020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6151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19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052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440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825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138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8552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3951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5529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821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5173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169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05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5628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(S)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날짜 개체 틀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3" Type="http://schemas.openxmlformats.org/officeDocument/2006/relationships/image" Target="../media/image40.jpg"/><Relationship Id="rId7" Type="http://schemas.openxmlformats.org/officeDocument/2006/relationships/image" Target="../media/image4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10" Type="http://schemas.openxmlformats.org/officeDocument/2006/relationships/image" Target="../media/image47.jpg"/><Relationship Id="rId4" Type="http://schemas.openxmlformats.org/officeDocument/2006/relationships/image" Target="../media/image41.jpg"/><Relationship Id="rId9" Type="http://schemas.openxmlformats.org/officeDocument/2006/relationships/image" Target="../media/image46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en-US" altLang="ko-KR"/>
              <a:t>1</a:t>
            </a:r>
            <a:r>
              <a:rPr lang="ko-KR" altLang="en-US"/>
              <a:t>팀 </a:t>
            </a:r>
            <a:r>
              <a:rPr lang="en-US" altLang="ko-KR"/>
              <a:t>– </a:t>
            </a:r>
            <a:r>
              <a:rPr lang="ko-KR" altLang="en-US"/>
              <a:t>안형석</a:t>
            </a:r>
            <a:r>
              <a:rPr lang="en-US" altLang="ko-KR"/>
              <a:t>, </a:t>
            </a:r>
            <a:r>
              <a:rPr lang="ko-KR" altLang="en-US"/>
              <a:t>김건호</a:t>
            </a:r>
            <a:r>
              <a:rPr lang="en-US" altLang="ko-KR"/>
              <a:t>, </a:t>
            </a:r>
            <a:r>
              <a:rPr lang="ko-KR" altLang="en-US"/>
              <a:t>박민준</a:t>
            </a:r>
            <a:r>
              <a:rPr lang="en-US" altLang="ko-KR"/>
              <a:t>, </a:t>
            </a:r>
            <a:r>
              <a:rPr lang="ko-KR" altLang="en-US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F0CD86-04ED-8EE0-191A-F161418E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2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A12B27A9-D7B1-E012-4870-573966C3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9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BE20184B-1089-49E1-24F0-B76B6655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9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FE7688A5-335A-F662-AFE4-FD23128B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F9E11-F38C-4884-DC53-52703035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218"/>
            <a:ext cx="12192000" cy="40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15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8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29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17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487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/>
              <a:t>회사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협업하는 사고를 장려하여 업무 공간의 혁신을 추진할 수 있도록 조직을 지원합니다</a:t>
            </a:r>
            <a:r>
              <a:rPr lang="en-US" altLang="ko-KR"/>
              <a:t>. </a:t>
            </a:r>
            <a:r>
              <a:rPr lang="ko-KR" altLang="en-US"/>
              <a:t>허점을 보완하고 </a:t>
            </a:r>
            <a:r>
              <a:rPr lang="en-US" altLang="ko-KR"/>
              <a:t>Agile </a:t>
            </a:r>
            <a:r>
              <a:rPr lang="ko-KR" altLang="en-US"/>
              <a:t>프레임워크를 활용함으로써 비즈니스가 유기적으로 성장하고 소비자를 우선으로 생각하는 사고방식을 장려합니다</a:t>
            </a:r>
            <a:r>
              <a:rPr lang="en-US" altLang="ko-KR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18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dirty="0"/>
              <a:t>차이 줄이기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당사의 제품은 소비자의 삶을 더 편리하게 만들며</a:t>
            </a:r>
            <a:r>
              <a:rPr lang="en-US" altLang="ko-KR" dirty="0"/>
              <a:t>, </a:t>
            </a:r>
            <a:r>
              <a:rPr lang="ko-KR" altLang="en-US" dirty="0"/>
              <a:t>시장의 어떤 다른 제품도 동일한 기능을 제공하지 않습니다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대상 고객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대상 그룹은 </a:t>
            </a:r>
            <a:r>
              <a:rPr lang="en-US" altLang="ko-KR"/>
              <a:t>Z</a:t>
            </a:r>
            <a:r>
              <a:rPr lang="ko-KR" altLang="en-US"/>
              <a:t>세대</a:t>
            </a:r>
            <a:r>
              <a:rPr lang="en-US" altLang="ko-KR"/>
              <a:t>(18~25</a:t>
            </a:r>
            <a:r>
              <a:rPr lang="ko-KR" altLang="en-US"/>
              <a:t>세</a:t>
            </a:r>
            <a:r>
              <a:rPr lang="en-US" altLang="ko-KR"/>
              <a:t>)</a:t>
            </a:r>
            <a:r>
              <a:rPr lang="ko-KR" altLang="en-US"/>
              <a:t>임</a:t>
            </a:r>
          </a:p>
          <a:p>
            <a:pPr rtl="0"/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비용 절감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교체 제품에 대한 비용 절감 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편리성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고객에게 필요한 대상 정보를 제공하는 간단한 디자인</a:t>
            </a:r>
          </a:p>
        </p:txBody>
      </p:sp>
      <p:sp>
        <p:nvSpPr>
          <p:cNvPr id="80" name="날짜 개체 틀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1" name="바닥글 개체 틀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03DDA-CC0F-E5E2-CD6E-312AE091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1601B-F340-3D85-49C2-815D7F769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설비를 사용해 공정을 진행 할 경우</a:t>
            </a:r>
            <a:r>
              <a:rPr lang="en-US" altLang="ko-KR" dirty="0"/>
              <a:t>, </a:t>
            </a:r>
            <a:r>
              <a:rPr lang="ko-KR" altLang="en-US" dirty="0"/>
              <a:t>어떠한 결과를 얻을 수 있는지 사전에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가지 사전에 정해진 시나리오에 대한 공정을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성능을 가진 설비를 통해 공정을 수행 할 경우</a:t>
            </a:r>
            <a:r>
              <a:rPr lang="en-US" altLang="ko-KR" dirty="0"/>
              <a:t>, </a:t>
            </a:r>
            <a:r>
              <a:rPr lang="ko-KR" altLang="en-US" dirty="0"/>
              <a:t>기대 되는 제품의 생산량 및 설비의 가동률을 파악 할 수 잇다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E20EC-9538-ECBD-771C-0F25B214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9">
            <a:extLst>
              <a:ext uri="{FF2B5EF4-FFF2-40B4-BE49-F238E27FC236}">
                <a16:creationId xmlns:a16="http://schemas.microsoft.com/office/drawing/2014/main" id="{E089310A-0981-9114-713D-17D9D251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83690BFF-5818-D084-D4F0-01C1CBD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80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제품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고유성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이 틈새 시장 전용 제품만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시장 선점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세련되고 기능적으로 아름답게 디자인된 제품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테스트됨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해당 지역의 대학생과 함께 테스트를 수행함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정통성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현장 전문가의 도움과 의견을 활용하여 설계 </a:t>
            </a:r>
          </a:p>
        </p:txBody>
      </p:sp>
      <p:sp>
        <p:nvSpPr>
          <p:cNvPr id="20" name="날짜 개체 틀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제품 혜택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멋지고 세련된 제품</a:t>
            </a:r>
          </a:p>
          <a:p>
            <a:pPr rtl="0"/>
            <a:r>
              <a:rPr lang="ko-KR" altLang="en-US" noProof="1"/>
              <a:t>해당 분야 커뮤니티 연결 </a:t>
            </a:r>
          </a:p>
          <a:p>
            <a:pPr rtl="0"/>
            <a:r>
              <a:rPr lang="ko-KR" altLang="en-US" noProof="1"/>
              <a:t>온라인 스토어와 시장 전환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/>
              <a:t>회사 개요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"/>
              <a:t>비즈니스 모델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요약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시장 추세 및 소셜 미디어에 관한 연구를 기반으로 합니다.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디자인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당사는 사람들이 이 틈새 시장 전용 제품을 더 많이 필요로 한다고 생각합니다.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" noProof="1"/>
              <a:t>연구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미니멀리스트와 편리성 </a:t>
            </a:r>
          </a:p>
        </p:txBody>
      </p:sp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23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시장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30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창조의 자유</a:t>
            </a:r>
            <a:endParaRPr lang="ko-KR" altLang="en-US" dirty="0"/>
          </a:p>
          <a:p>
            <a:pPr rtl="0"/>
            <a:r>
              <a:rPr lang="ko-KR" altLang="en-US" noProof="1"/>
              <a:t>선택적 포괄 시장</a:t>
            </a:r>
          </a:p>
          <a:p>
            <a:pPr rtl="0"/>
            <a:r>
              <a:rPr lang="en-US" altLang="ko-KR" noProof="1"/>
              <a:t>SAM(</a:t>
            </a:r>
            <a:r>
              <a:rPr lang="ko-KR" altLang="en-US" noProof="1"/>
              <a:t>유효 시장</a:t>
            </a:r>
            <a:r>
              <a:rPr lang="en-US" altLang="ko-KR" noProof="1"/>
              <a:t>)</a:t>
            </a:r>
            <a:endParaRPr lang="ko-KR" altLang="en-US" noProof="1"/>
          </a:p>
          <a:p>
            <a:pPr rtl="0"/>
            <a:endParaRPr lang="ko-KR" altLang="en-US" noProof="1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10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ko-KR" altLang="en-US" dirty="0"/>
              <a:t>구축 기회</a:t>
            </a:r>
          </a:p>
          <a:p>
            <a:pPr rtl="0"/>
            <a:r>
              <a:rPr lang="ko-KR" altLang="en-US" dirty="0"/>
              <a:t>완전 포괄 시장</a:t>
            </a:r>
          </a:p>
          <a:p>
            <a:pPr rtl="0"/>
            <a:r>
              <a:rPr lang="en-US" altLang="ko-KR"/>
              <a:t>TAM(</a:t>
            </a:r>
            <a:r>
              <a:rPr lang="ko-KR" altLang="en-US"/>
              <a:t>전체 시장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/>
              <a:t>₩</a:t>
            </a:r>
            <a:r>
              <a:rPr lang="en-US" altLang="ko-KR"/>
              <a:t>20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ko-KR" altLang="en-US" noProof="1"/>
              <a:t>경쟁 업체가 거의 없음</a:t>
            </a:r>
          </a:p>
          <a:p>
            <a:pPr rtl="0"/>
            <a:r>
              <a:rPr lang="ko-KR" altLang="en-US" noProof="1"/>
              <a:t>특정 대상 시장</a:t>
            </a:r>
          </a:p>
          <a:p>
            <a:pPr rtl="0"/>
            <a:r>
              <a:rPr lang="en-US" altLang="ko-KR" noProof="1"/>
              <a:t>SOM(</a:t>
            </a:r>
            <a:r>
              <a:rPr lang="ko-KR" altLang="en-US" noProof="1"/>
              <a:t>수익 시장</a:t>
            </a:r>
            <a:r>
              <a:rPr lang="en-US" altLang="ko-KR" noProof="1"/>
              <a:t>)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비교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7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30</a:t>
            </a:r>
            <a:r>
              <a:rPr lang="ko-KR" altLang="en-US" sz="3600"/>
              <a:t>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9681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20</a:t>
            </a:r>
            <a:r>
              <a:rPr lang="ko-KR" altLang="en-US" sz="3600"/>
              <a:t>억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0847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10</a:t>
            </a:r>
            <a:r>
              <a:rPr lang="ko-KR" altLang="en-US" sz="3600"/>
              <a:t>억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가용 시장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창조의 자유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서비스 가능한 시장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경쟁 업체가 거의 없음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수익 시장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경쟁 업체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당사 제품은 경쟁사 제품보다 가격이 저렴함</a:t>
            </a:r>
          </a:p>
          <a:p>
            <a:pPr rtl="0"/>
            <a:r>
              <a:rPr lang="ko-KR" altLang="en-US" noProof="1"/>
              <a:t>경쟁사의 복잡한 디자인에 비해 디자인이 간단하고 사용하기 쉬움</a:t>
            </a:r>
          </a:p>
          <a:p>
            <a:pPr rtl="0"/>
            <a:r>
              <a:rPr lang="ko-KR" altLang="en-US" noProof="1"/>
              <a:t>적당한 가격이 소비자가 당사 제품을 선택하는 주요 이유임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ko-KR" altLang="en-US"/>
              <a:t>경쟁사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A</a:t>
            </a:r>
            <a:br>
              <a:rPr lang="ko-KR" altLang="en-ZA" noProof="1"/>
            </a:br>
            <a:r>
              <a:rPr lang="ko-KR" altLang="en-US" noProof="1"/>
              <a:t>제품이 더 비쌈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B </a:t>
            </a:r>
            <a:r>
              <a:rPr lang="ko-KR" altLang="en-US" b="1" noProof="1"/>
              <a:t>및 </a:t>
            </a:r>
            <a:r>
              <a:rPr lang="en-US" altLang="ko-KR" b="1" noProof="1"/>
              <a:t>C </a:t>
            </a:r>
            <a:br>
              <a:rPr lang="ko-KR" altLang="en-ZA" noProof="1"/>
            </a:br>
            <a:r>
              <a:rPr lang="ko-KR" altLang="en-US" noProof="1"/>
              <a:t>제품이 비싸고 사용하기 불편함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D </a:t>
            </a:r>
            <a:r>
              <a:rPr lang="ko-KR" altLang="en-US" b="1" noProof="1"/>
              <a:t>및 </a:t>
            </a:r>
            <a:r>
              <a:rPr lang="en-US" altLang="ko-KR" b="1" noProof="1"/>
              <a:t>E</a:t>
            </a:r>
            <a:br>
              <a:rPr lang="ko-KR" altLang="en-ZA" noProof="1"/>
            </a:br>
            <a:r>
              <a:rPr lang="ko-KR" altLang="en-US" noProof="1"/>
              <a:t>제품은 저렴하지만 사용하기 불편함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/>
              <a:t>경쟁 업체 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편리함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A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20588" y="3528829"/>
            <a:ext cx="1195169" cy="492025"/>
          </a:xfrm>
        </p:spPr>
        <p:txBody>
          <a:bodyPr rtlCol="0"/>
          <a:lstStyle/>
          <a:p>
            <a:pPr rtl="0"/>
            <a:r>
              <a:rPr lang="ko-KR" altLang="en-US"/>
              <a:t>저렴함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1130963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비쌈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B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C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D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불편함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E</a:t>
            </a:r>
          </a:p>
        </p:txBody>
      </p:sp>
      <p:sp>
        <p:nvSpPr>
          <p:cNvPr id="42" name="날짜 개체 틀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27</a:t>
            </a:fld>
            <a:endParaRPr lang="ko-KR" altLang="en-ZA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63" name="그래픽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성장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20XX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제품 확립에 도움이 되도록 중요 또는 최상위 참가자에게 제품 배포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일반 대중에게 제품 출시 및 언론과 소셜 미디어 계정 모니터링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필요에 따라 피드백 수집 및 제품 디자인 조정</a:t>
            </a:r>
          </a:p>
          <a:p>
            <a:pPr rtl="0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ko-KR" altLang="en-US" dirty="0"/>
              <a:t>유입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ko-KR" altLang="en-US" dirty="0"/>
              <a:t>성공 예측</a:t>
            </a:r>
          </a:p>
        </p:txBody>
      </p:sp>
      <p:graphicFrame>
        <p:nvGraphicFramePr>
          <p:cNvPr id="53" name="표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018462565"/>
              </p:ext>
            </p:extLst>
          </p:nvPr>
        </p:nvGraphicFramePr>
        <p:xfrm>
          <a:off x="838200" y="2286000"/>
          <a:ext cx="6099051" cy="35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ko-KR" altLang="en-US" sz="1400" b="0" cap="all" spc="150" noProof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메트릭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ko-KR" altLang="en-US" sz="1200" noProof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클라이언트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₩7,000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₩16,000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₩25,000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₩40,000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연도별 수익</a:t>
            </a:r>
          </a:p>
        </p:txBody>
      </p:sp>
      <p:graphicFrame>
        <p:nvGraphicFramePr>
          <p:cNvPr id="34" name="내용 개체 틀 13" descr="차트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89564799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29</a:t>
            </a:fld>
            <a:endParaRPr lang="ko-KR" alt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안형석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김건호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박민준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r>
              <a:rPr lang="ko-KR" altLang="en-US" dirty="0"/>
              <a:t> 및 전반적인 조율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유니티 를 활용한 시각화 담당</a:t>
            </a:r>
            <a:r>
              <a:rPr lang="en-US" altLang="ko-KR" dirty="0"/>
              <a:t>. </a:t>
            </a:r>
            <a:r>
              <a:rPr lang="ko-KR" altLang="en-US" dirty="0"/>
              <a:t>회의록 작성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데이터베이스를 활용해 결과값 분석 및 시각화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80" name="바닥글 개체 틀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US" altLang="ko-KR"/>
              <a:t>2</a:t>
            </a:r>
            <a:r>
              <a:rPr lang="ko-KR" altLang="en-US"/>
              <a:t>년 작업 계획</a:t>
            </a:r>
          </a:p>
        </p:txBody>
      </p:sp>
      <p:sp>
        <p:nvSpPr>
          <p:cNvPr id="110" name="텍스트 개체 틀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초안 청사진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피드백 수집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클라이언트에게 제공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sp>
        <p:nvSpPr>
          <p:cNvPr id="11" name="연도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cxnSp>
        <p:nvCxnSpPr>
          <p:cNvPr id="45" name="직선 연결선(S)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(S)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(S)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텍스트 개체 틀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포커스 그룹 운영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테스트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개체 틀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시작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(S)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날짜 개체 틀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/>
              <a:t>재무</a:t>
            </a: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744389184"/>
              </p:ext>
            </p:extLst>
          </p:nvPr>
        </p:nvGraphicFramePr>
        <p:xfrm>
          <a:off x="838200" y="2138363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</a:t>
                      </a:r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판매당 평균 가격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</a:t>
                      </a:r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(15%)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총 이익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및 마케팅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151,200,000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서비스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1,687,500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281,250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 합계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7,593,750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52,800,000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187,920,000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</a:t>
            </a:r>
          </a:p>
        </p:txBody>
      </p:sp>
      <p:pic>
        <p:nvPicPr>
          <p:cNvPr id="26" name="그림 개체 틀 25" descr="팀 구성원 얼굴 사진">
            <a:extLst>
              <a:ext uri="{FF2B5EF4-FFF2-40B4-BE49-F238E27FC236}">
                <a16:creationId xmlns:a16="http://schemas.microsoft.com/office/drawing/2014/main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7" name="그림 개체 틀 46" descr="팀 구성원 얼굴 사진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5" name="그림 개체 틀 44" descr="팀 구성원 얼굴 사진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  <a:p>
            <a:pPr rtl="0"/>
            <a:endParaRPr lang="ko-KR" altLang="en-US"/>
          </a:p>
        </p:txBody>
      </p:sp>
      <p:pic>
        <p:nvPicPr>
          <p:cNvPr id="43" name="그림 개체 틀 42" descr="팀 구성원 얼굴 사진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  <a:p>
            <a:pPr rtl="0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 </a:t>
            </a:r>
          </a:p>
        </p:txBody>
      </p:sp>
      <p:pic>
        <p:nvPicPr>
          <p:cNvPr id="38" name="그림 개체 틀 37" descr="팀 구성원 얼굴 사진">
            <a:extLst>
              <a:ext uri="{FF2B5EF4-FFF2-40B4-BE49-F238E27FC236}">
                <a16:creationId xmlns:a16="http://schemas.microsoft.com/office/drawing/2014/main" id="{76554518-1C01-4B26-9940-1C04FC9D73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  <a:p>
            <a:pPr rtl="0"/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2" name="그림 개체 틀 41" descr="팀 구성원 얼굴 사진">
            <a:extLst>
              <a:ext uri="{FF2B5EF4-FFF2-40B4-BE49-F238E27FC236}">
                <a16:creationId xmlns:a16="http://schemas.microsoft.com/office/drawing/2014/main" id="{CB092FE3-5F48-4433-B8FF-114D1CD743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6" name="그림 개체 틀 45" descr="팀 구성원 얼굴 사진">
            <a:extLst>
              <a:ext uri="{FF2B5EF4-FFF2-40B4-BE49-F238E27FC236}">
                <a16:creationId xmlns:a16="http://schemas.microsoft.com/office/drawing/2014/main" id="{570FC090-540A-41E2-99FA-7B7BC171A6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  <a:p>
            <a:pPr rtl="0"/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</p:txBody>
      </p:sp>
      <p:pic>
        <p:nvPicPr>
          <p:cNvPr id="54" name="그림 개체 틀 53" descr="팀 구성원 얼굴 사진">
            <a:extLst>
              <a:ext uri="{FF2B5EF4-FFF2-40B4-BE49-F238E27FC236}">
                <a16:creationId xmlns:a16="http://schemas.microsoft.com/office/drawing/2014/main" id="{79B06025-9CB9-45C4-BF20-7D0D27D1B81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</p:txBody>
      </p:sp>
      <p:pic>
        <p:nvPicPr>
          <p:cNvPr id="58" name="그림 개체 틀 57" descr="팀 구성원 얼굴 사진">
            <a:extLst>
              <a:ext uri="{FF2B5EF4-FFF2-40B4-BE49-F238E27FC236}">
                <a16:creationId xmlns:a16="http://schemas.microsoft.com/office/drawing/2014/main" id="{84ACB9E1-B019-4966-9E07-8D06D40BDDD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임진식</a:t>
            </a:r>
          </a:p>
          <a:p>
            <a:pPr rtl="0"/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부사장</a:t>
            </a:r>
          </a:p>
        </p:txBody>
      </p:sp>
      <p:pic>
        <p:nvPicPr>
          <p:cNvPr id="66" name="그림 개체 틀 65" descr="팀 구성원 얼굴 사진">
            <a:extLst>
              <a:ext uri="{FF2B5EF4-FFF2-40B4-BE49-F238E27FC236}">
                <a16:creationId xmlns:a16="http://schemas.microsoft.com/office/drawing/2014/main" id="{D61AF03E-3F4A-4F5E-BA7C-C1DF611CEA4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황철무</a:t>
            </a:r>
          </a:p>
          <a:p>
            <a:pPr rtl="0"/>
            <a:endParaRPr lang="ko-KR" altLang="en-US"/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en-US" altLang="ko-KR"/>
              <a:t>SEO </a:t>
            </a:r>
            <a:r>
              <a:rPr lang="ko-KR" altLang="en-US"/>
              <a:t>전략</a:t>
            </a:r>
          </a:p>
        </p:txBody>
      </p:sp>
      <p:pic>
        <p:nvPicPr>
          <p:cNvPr id="78" name="그림 개체 틀 77" descr="팀 구성원 얼굴 사진">
            <a:extLst>
              <a:ext uri="{FF2B5EF4-FFF2-40B4-BE49-F238E27FC236}">
                <a16:creationId xmlns:a16="http://schemas.microsoft.com/office/drawing/2014/main" id="{C0C63D45-D8C0-4899-A4AC-EA536EBA3E9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조지민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디자이너</a:t>
            </a:r>
          </a:p>
        </p:txBody>
      </p:sp>
      <p:pic>
        <p:nvPicPr>
          <p:cNvPr id="83" name="그림 개체 틀 82" descr="팀 구성원 얼굴 사진">
            <a:extLst>
              <a:ext uri="{FF2B5EF4-FFF2-40B4-BE49-F238E27FC236}">
                <a16:creationId xmlns:a16="http://schemas.microsoft.com/office/drawing/2014/main" id="{3640DB2F-E9FF-4506-B751-D3C6F935A4D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김배식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콘텐츠 개발자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자금 조달</a:t>
            </a:r>
          </a:p>
        </p:txBody>
      </p:sp>
      <p:graphicFrame>
        <p:nvGraphicFramePr>
          <p:cNvPr id="126" name="내용 개체 틀 125" title="자금 조달 차트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2115783209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14,000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엔젤 투자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ko-KR" altLang="en-US" dirty="0"/>
              <a:t>다른 투자자를 통해 얻은 금액</a:t>
            </a:r>
          </a:p>
        </p:txBody>
      </p:sp>
      <p:graphicFrame>
        <p:nvGraphicFramePr>
          <p:cNvPr id="127" name="내용 개체 틀 126" title="자금 조달 차트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4164325061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12,000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ko-KR" altLang="en-US" dirty="0"/>
              <a:t>재산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ko-KR" altLang="en-US" dirty="0"/>
              <a:t>재산 임대로 얻은 수익</a:t>
            </a:r>
          </a:p>
        </p:txBody>
      </p:sp>
      <p:graphicFrame>
        <p:nvGraphicFramePr>
          <p:cNvPr id="128" name="내용 개체 틀 127" title="자금 조달 차트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631544523"/>
              </p:ext>
            </p:extLst>
          </p:nvPr>
        </p:nvGraphicFramePr>
        <p:xfrm>
          <a:off x="6524625" y="2119313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82,000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지분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en-US" altLang="ko-KR" dirty="0"/>
              <a:t>USD</a:t>
            </a:r>
            <a:r>
              <a:rPr lang="ko-KR" altLang="en-US" dirty="0"/>
              <a:t>로 변환한 지분</a:t>
            </a:r>
          </a:p>
          <a:p>
            <a:pPr rtl="0"/>
            <a:endParaRPr lang="ko-KR" altLang="en-US" noProof="1"/>
          </a:p>
        </p:txBody>
      </p:sp>
      <p:graphicFrame>
        <p:nvGraphicFramePr>
          <p:cNvPr id="129" name="내용 개체 틀 128" title="자금 조달 차트">
            <a:extLst>
              <a:ext uri="{FF2B5EF4-FFF2-40B4-BE49-F238E27FC236}">
                <a16:creationId xmlns:a16="http://schemas.microsoft.com/office/drawing/2014/main" id="{C5A16E70-0D42-492E-9123-5E9A696ECB43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187417116"/>
              </p:ext>
            </p:extLst>
          </p:nvPr>
        </p:nvGraphicFramePr>
        <p:xfrm>
          <a:off x="925988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32,000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현금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ko-KR" altLang="en-US" noProof="1"/>
              <a:t>유동 현금 </a:t>
            </a:r>
            <a:br>
              <a:rPr lang="ko-KR" altLang="en-US" noProof="1"/>
            </a:br>
            <a:r>
              <a:rPr lang="ko-KR" altLang="en-US" noProof="1"/>
              <a:t>보유</a:t>
            </a:r>
          </a:p>
          <a:p>
            <a:pPr rtl="0"/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15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Contoso</a:t>
            </a:r>
            <a:r>
              <a:rPr lang="ko-KR" altLang="en-US" dirty="0"/>
              <a:t>에서는 </a:t>
            </a:r>
            <a:r>
              <a:rPr lang="en-US" altLang="ko-KR" dirty="0"/>
              <a:t>110%</a:t>
            </a:r>
            <a:r>
              <a:rPr lang="ko-KR" altLang="en-US" dirty="0"/>
              <a:t>를 제공합니다</a:t>
            </a:r>
            <a:r>
              <a:rPr lang="en-US" altLang="ko-KR" dirty="0"/>
              <a:t>. </a:t>
            </a:r>
            <a:r>
              <a:rPr lang="ko-KR" altLang="en-US" dirty="0"/>
              <a:t>차세대 데이터 아키텍처를 사용하여 조직에서 </a:t>
            </a:r>
            <a:r>
              <a:rPr lang="en-US" altLang="ko-KR" dirty="0"/>
              <a:t>Agile </a:t>
            </a:r>
            <a:r>
              <a:rPr lang="ko-KR" altLang="en-US" dirty="0"/>
              <a:t>워크플로를 가상으로 관리할 수 있도록 지원합니다</a:t>
            </a:r>
            <a:r>
              <a:rPr lang="en-US" altLang="ko-KR" dirty="0"/>
              <a:t>. Contoso</a:t>
            </a:r>
            <a:r>
              <a:rPr lang="ko-KR" altLang="en-US" dirty="0"/>
              <a:t>는 시장 지식과 제품 뒤의 훌륭한 팀 덕택에 성공하고 있습니다</a:t>
            </a:r>
            <a:r>
              <a:rPr lang="en-US" altLang="ko-KR" dirty="0"/>
              <a:t>. CEO</a:t>
            </a:r>
            <a:r>
              <a:rPr lang="ko-KR" altLang="en-US" dirty="0"/>
              <a:t>는 “적극적인 </a:t>
            </a:r>
            <a:r>
              <a:rPr lang="ko-KR" altLang="en-US" dirty="0" err="1"/>
              <a:t>비스니스</a:t>
            </a:r>
            <a:r>
              <a:rPr lang="ko-KR" altLang="en-US" dirty="0"/>
              <a:t> 혁신으로 효율성을 얻게 될 </a:t>
            </a:r>
            <a:r>
              <a:rPr lang="ko-KR" altLang="en-US" dirty="0" err="1"/>
              <a:t>것입니다”라고</a:t>
            </a:r>
            <a:r>
              <a:rPr lang="ko-KR" altLang="en-US" dirty="0"/>
              <a:t> 말합니다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심현기</a:t>
            </a:r>
          </a:p>
          <a:p>
            <a:pPr rtl="0"/>
            <a:r>
              <a:rPr lang="en-US" altLang="ko-KR"/>
              <a:t>206-555-0146</a:t>
            </a:r>
            <a:endParaRPr lang="ko-KR" altLang="en-US"/>
          </a:p>
          <a:p>
            <a:pPr rtl="0"/>
            <a:r>
              <a:rPr lang="en-US" altLang="ko-KR"/>
              <a:t>hyun-ki@contoso.com</a:t>
            </a:r>
            <a:endParaRPr lang="ko-KR" altLang="en-US"/>
          </a:p>
          <a:p>
            <a:pPr rtl="0"/>
            <a:r>
              <a:rPr lang="en-US" altLang="ko-KR"/>
              <a:t>www.contoso.com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7E8DF5-8C7E-04FA-DD5C-E29D70BF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52" y="-7143"/>
            <a:ext cx="8647662" cy="63563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sp>
        <p:nvSpPr>
          <p:cNvPr id="15" name="날짜 개체 틀 10">
            <a:extLst>
              <a:ext uri="{FF2B5EF4-FFF2-40B4-BE49-F238E27FC236}">
                <a16:creationId xmlns:a16="http://schemas.microsoft.com/office/drawing/2014/main" id="{71B3265D-DD5C-14C7-71ED-A687BFE3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6" name="바닥글 개체 틀 79">
            <a:extLst>
              <a:ext uri="{FF2B5EF4-FFF2-40B4-BE49-F238E27FC236}">
                <a16:creationId xmlns:a16="http://schemas.microsoft.com/office/drawing/2014/main" id="{F5D1CDE0-4216-B892-3CE5-83D58CDA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44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F0905-7130-2385-3542-A2061392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0" y="-7144"/>
            <a:ext cx="8647659" cy="6356350"/>
          </a:xfrm>
          <a:prstGeom prst="rect">
            <a:avLst/>
          </a:prstGeom>
        </p:spPr>
      </p:pic>
      <p:sp>
        <p:nvSpPr>
          <p:cNvPr id="4" name="날짜 개체 틀 10">
            <a:extLst>
              <a:ext uri="{FF2B5EF4-FFF2-40B4-BE49-F238E27FC236}">
                <a16:creationId xmlns:a16="http://schemas.microsoft.com/office/drawing/2014/main" id="{3C8761A3-0758-A76A-88C3-53049712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5" name="바닥글 개체 틀 79">
            <a:extLst>
              <a:ext uri="{FF2B5EF4-FFF2-40B4-BE49-F238E27FC236}">
                <a16:creationId xmlns:a16="http://schemas.microsoft.com/office/drawing/2014/main" id="{8BF635AE-7E21-B026-6039-D9979A6B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1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안형석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상태천이도</a:t>
            </a:r>
            <a:br>
              <a:rPr lang="en-US" altLang="ko-KR" dirty="0"/>
            </a:br>
            <a:r>
              <a:rPr lang="ko-KR" altLang="en-US" dirty="0"/>
              <a:t>데이터 흐름도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7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도표이(가) 표시된 사진&#10;&#10;자동 생성된 설명">
            <a:extLst>
              <a:ext uri="{FF2B5EF4-FFF2-40B4-BE49-F238E27FC236}">
                <a16:creationId xmlns:a16="http://schemas.microsoft.com/office/drawing/2014/main" id="{BB4599A4-588C-43A5-C615-99C861E3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658"/>
            <a:ext cx="12192000" cy="54270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978C81A2-CCB6-38CA-ED1B-815FBFF5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D5B947-07DE-B21A-C202-155AE3DF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9364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1062</Words>
  <Application>Microsoft Office PowerPoint</Application>
  <PresentationFormat>와이드스크린</PresentationFormat>
  <Paragraphs>407</Paragraphs>
  <Slides>36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Tenorite</vt:lpstr>
      <vt:lpstr>모노라인</vt:lpstr>
      <vt:lpstr>시나리오에 따른 공정 시뮬레이션</vt:lpstr>
      <vt:lpstr>프로젝트 개요</vt:lpstr>
      <vt:lpstr>팀원 소개</vt:lpstr>
      <vt:lpstr>PowerPoint 프레젠테이션</vt:lpstr>
      <vt:lpstr>PowerPoint 프레젠테이션</vt:lpstr>
      <vt:lpstr>설계 - 안형석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분야 - 이름</vt:lpstr>
      <vt:lpstr>분야 - 이름</vt:lpstr>
      <vt:lpstr>분야 - 이름</vt:lpstr>
      <vt:lpstr>회사 소개</vt:lpstr>
      <vt:lpstr>해결 방법</vt:lpstr>
      <vt:lpstr>제품 개요</vt:lpstr>
      <vt:lpstr>제품 혜택</vt:lpstr>
      <vt:lpstr>회사 개요</vt:lpstr>
      <vt:lpstr>비즈니스 모델</vt:lpstr>
      <vt:lpstr>시장 개요</vt:lpstr>
      <vt:lpstr>시장 비교</vt:lpstr>
      <vt:lpstr>경쟁 업체</vt:lpstr>
      <vt:lpstr>경쟁 업체  </vt:lpstr>
      <vt:lpstr>성장 전략</vt:lpstr>
      <vt:lpstr>유입</vt:lpstr>
      <vt:lpstr>2년 작업 계획</vt:lpstr>
      <vt:lpstr>재무</vt:lpstr>
      <vt:lpstr>팀 소개</vt:lpstr>
      <vt:lpstr>팀 소개 </vt:lpstr>
      <vt:lpstr>자금 조달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시나리오에 따른 공정 시뮬레이션</dc:title>
  <dc:creator>b</dc:creator>
  <cp:lastModifiedBy>b</cp:lastModifiedBy>
  <cp:revision>14</cp:revision>
  <dcterms:created xsi:type="dcterms:W3CDTF">2023-03-21T04:41:08Z</dcterms:created>
  <dcterms:modified xsi:type="dcterms:W3CDTF">2023-03-21T05:33:52Z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