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4"/>
  </p:notesMasterIdLst>
  <p:handoutMasterIdLst>
    <p:handoutMasterId r:id="rId45"/>
  </p:handoutMasterIdLst>
  <p:sldIdLst>
    <p:sldId id="256" r:id="rId5"/>
    <p:sldId id="296" r:id="rId6"/>
    <p:sldId id="261" r:id="rId7"/>
    <p:sldId id="297" r:id="rId8"/>
    <p:sldId id="298" r:id="rId9"/>
    <p:sldId id="299" r:id="rId10"/>
    <p:sldId id="301" r:id="rId11"/>
    <p:sldId id="303" r:id="rId12"/>
    <p:sldId id="302" r:id="rId13"/>
    <p:sldId id="304" r:id="rId14"/>
    <p:sldId id="306" r:id="rId15"/>
    <p:sldId id="308" r:id="rId16"/>
    <p:sldId id="307" r:id="rId17"/>
    <p:sldId id="309" r:id="rId18"/>
    <p:sldId id="305" r:id="rId19"/>
    <p:sldId id="317" r:id="rId20"/>
    <p:sldId id="315" r:id="rId21"/>
    <p:sldId id="316" r:id="rId22"/>
    <p:sldId id="311" r:id="rId23"/>
    <p:sldId id="310" r:id="rId24"/>
    <p:sldId id="277" r:id="rId25"/>
    <p:sldId id="262" r:id="rId26"/>
    <p:sldId id="289" r:id="rId27"/>
    <p:sldId id="264" r:id="rId28"/>
    <p:sldId id="258" r:id="rId29"/>
    <p:sldId id="278" r:id="rId30"/>
    <p:sldId id="266" r:id="rId31"/>
    <p:sldId id="292" r:id="rId32"/>
    <p:sldId id="293" r:id="rId33"/>
    <p:sldId id="280" r:id="rId34"/>
    <p:sldId id="270" r:id="rId35"/>
    <p:sldId id="271" r:id="rId36"/>
    <p:sldId id="287" r:id="rId37"/>
    <p:sldId id="260" r:id="rId38"/>
    <p:sldId id="282" r:id="rId39"/>
    <p:sldId id="283" r:id="rId40"/>
    <p:sldId id="294" r:id="rId41"/>
    <p:sldId id="275" r:id="rId42"/>
    <p:sldId id="276" r:id="rId4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35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020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19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440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25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138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951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529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17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05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62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8.jpg"/><Relationship Id="rId7" Type="http://schemas.openxmlformats.org/officeDocument/2006/relationships/image" Target="../media/image5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10" Type="http://schemas.openxmlformats.org/officeDocument/2006/relationships/image" Target="../media/image55.jpg"/><Relationship Id="rId4" Type="http://schemas.openxmlformats.org/officeDocument/2006/relationships/image" Target="../media/image49.jpg"/><Relationship Id="rId9" Type="http://schemas.openxmlformats.org/officeDocument/2006/relationships/image" Target="../media/image5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/>
              <a:t>1</a:t>
            </a:r>
            <a:r>
              <a:rPr lang="ko-KR" altLang="en-US"/>
              <a:t>팀 </a:t>
            </a:r>
            <a:r>
              <a:rPr lang="en-US" altLang="ko-KR"/>
              <a:t>– </a:t>
            </a:r>
            <a:r>
              <a:rPr lang="ko-KR" altLang="en-US"/>
              <a:t>안형석</a:t>
            </a:r>
            <a:r>
              <a:rPr lang="en-US" altLang="ko-KR"/>
              <a:t>, </a:t>
            </a:r>
            <a:r>
              <a:rPr lang="ko-KR" altLang="en-US"/>
              <a:t>김건호</a:t>
            </a:r>
            <a:r>
              <a:rPr lang="en-US" altLang="ko-KR"/>
              <a:t>, </a:t>
            </a:r>
            <a:r>
              <a:rPr lang="ko-KR" altLang="en-US"/>
              <a:t>박민준</a:t>
            </a:r>
            <a:r>
              <a:rPr lang="en-US" altLang="ko-KR"/>
              <a:t>, </a:t>
            </a:r>
            <a:r>
              <a:rPr lang="ko-KR" altLang="en-US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0CD86-04ED-8EE0-191A-F161418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12B27A9-D7B1-E012-4870-573966C3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E20184B-1089-49E1-24F0-B76B665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E7688A5-335A-F662-AFE4-FD23128B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9E11-F38C-4884-DC53-52703035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18"/>
            <a:ext cx="12192000" cy="40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코드 구현 </a:t>
            </a:r>
            <a:r>
              <a:rPr lang="en-US" altLang="ko-KR" dirty="0"/>
              <a:t>- </a:t>
            </a:r>
            <a:r>
              <a:rPr lang="ko-KR" altLang="en-US" dirty="0"/>
              <a:t>박민준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5111750" cy="1525588"/>
          </a:xfrm>
        </p:spPr>
        <p:txBody>
          <a:bodyPr/>
          <a:lstStyle/>
          <a:p>
            <a:r>
              <a:rPr lang="ko-KR" altLang="en-US" dirty="0"/>
              <a:t>통합 결합 모델 구현</a:t>
            </a:r>
            <a:endParaRPr lang="en-US" altLang="ko-KR" dirty="0"/>
          </a:p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en-US" altLang="ko-KR" dirty="0"/>
          </a:p>
          <a:p>
            <a:r>
              <a:rPr lang="ko-KR" altLang="en-US" dirty="0"/>
              <a:t>현재 설비에서 다음 설비 결정</a:t>
            </a:r>
            <a:r>
              <a:rPr lang="en-US" altLang="ko-KR" dirty="0"/>
              <a:t>-</a:t>
            </a:r>
            <a:r>
              <a:rPr lang="en-US" altLang="ko-KR" dirty="0" err="1"/>
              <a:t>m_whereTargetPk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8AFF7-49F6-5118-BF0C-AE317F33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0FC1C-6AB3-FA2F-D69E-C1624C1E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D6143-4205-B273-2A46-A5B76F79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16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날짜 개체 틀 6">
            <a:extLst>
              <a:ext uri="{FF2B5EF4-FFF2-40B4-BE49-F238E27FC236}">
                <a16:creationId xmlns:a16="http://schemas.microsoft.com/office/drawing/2014/main" id="{A74D79A4-48A3-CE19-ADD4-2ECDAA89B4C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9" name="바닥글 개체 틀 7">
            <a:extLst>
              <a:ext uri="{FF2B5EF4-FFF2-40B4-BE49-F238E27FC236}">
                <a16:creationId xmlns:a16="http://schemas.microsoft.com/office/drawing/2014/main" id="{B4FBB4B8-DCDD-8E24-667C-3F5AFEFBF22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설명 자료</a:t>
            </a:r>
          </a:p>
        </p:txBody>
      </p:sp>
      <p:sp>
        <p:nvSpPr>
          <p:cNvPr id="10" name="슬라이드 번호 개체 틀 8">
            <a:extLst>
              <a:ext uri="{FF2B5EF4-FFF2-40B4-BE49-F238E27FC236}">
                <a16:creationId xmlns:a16="http://schemas.microsoft.com/office/drawing/2014/main" id="{863CB896-E382-011F-5548-7AC4CE68AEE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en-US" altLang="ko-KR" smtClean="0"/>
              <a:pPr/>
              <a:t>16</a:t>
            </a:fld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7689FE7-871A-4191-EA3F-3BB5D078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통합 결합 모델</a:t>
            </a:r>
          </a:p>
        </p:txBody>
      </p:sp>
      <p:sp>
        <p:nvSpPr>
          <p:cNvPr id="16" name="날짜 개체 틀 6">
            <a:extLst>
              <a:ext uri="{FF2B5EF4-FFF2-40B4-BE49-F238E27FC236}">
                <a16:creationId xmlns:a16="http://schemas.microsoft.com/office/drawing/2014/main" id="{E814D62E-E2AF-2E57-2B86-3125E0587C38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17" name="바닥글 개체 틀 7">
            <a:extLst>
              <a:ext uri="{FF2B5EF4-FFF2-40B4-BE49-F238E27FC236}">
                <a16:creationId xmlns:a16="http://schemas.microsoft.com/office/drawing/2014/main" id="{27519C5A-B9B9-3A1F-7D47-F0503AC8E03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설명 자료</a:t>
            </a:r>
          </a:p>
        </p:txBody>
      </p:sp>
      <p:sp>
        <p:nvSpPr>
          <p:cNvPr id="18" name="슬라이드 번호 개체 틀 8">
            <a:extLst>
              <a:ext uri="{FF2B5EF4-FFF2-40B4-BE49-F238E27FC236}">
                <a16:creationId xmlns:a16="http://schemas.microsoft.com/office/drawing/2014/main" id="{F2411638-4AB7-01FA-6621-6677018B8AE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en-US" altLang="ko-KR" smtClean="0"/>
              <a:pPr/>
              <a:t>16</a:t>
            </a:fld>
            <a:endParaRPr lang="ko-KR" altLang="en-US"/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F9917F7A-9A70-E966-B972-E51878D4C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45" y="2934047"/>
            <a:ext cx="5137150" cy="2435159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37A62B73-E871-33C0-0A87-73D0148EC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5" y="1248872"/>
            <a:ext cx="5788590" cy="1653883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F961ADC8-EF9E-073D-1E5C-767D0E530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601" y="1156743"/>
            <a:ext cx="5001704" cy="40720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4C3315B-87CE-9A81-15DE-B71D48B95EC7}"/>
              </a:ext>
            </a:extLst>
          </p:cNvPr>
          <p:cNvSpPr txBox="1"/>
          <p:nvPr/>
        </p:nvSpPr>
        <p:spPr>
          <a:xfrm>
            <a:off x="112815" y="5285961"/>
            <a:ext cx="1181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결합 모델을 시나리오별로 별도로 나누지 않아도 설비 현황을 나타내는 </a:t>
            </a:r>
            <a:r>
              <a:rPr lang="en-US" altLang="ko-KR" dirty="0" err="1"/>
              <a:t>object_list</a:t>
            </a:r>
            <a:r>
              <a:rPr lang="ko-KR" altLang="en-US" dirty="0"/>
              <a:t>를 통해 설비 개수를 파악하고 설비 각각의 결합을 나타내는 데이터베이스인 </a:t>
            </a:r>
            <a:r>
              <a:rPr lang="en-US" altLang="ko-KR" dirty="0" err="1"/>
              <a:t>obj_coup_list</a:t>
            </a:r>
            <a:r>
              <a:rPr lang="ko-KR" altLang="en-US" dirty="0"/>
              <a:t>를 통해 자동으로 결합하도록 코드 구현</a:t>
            </a:r>
          </a:p>
        </p:txBody>
      </p:sp>
    </p:spTree>
    <p:extLst>
      <p:ext uri="{BB962C8B-B14F-4D97-AF65-F5344CB8AC3E}">
        <p14:creationId xmlns:p14="http://schemas.microsoft.com/office/powerpoint/2010/main" val="4234656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8AFF7-49F6-5118-BF0C-AE317F33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0FC1C-6AB3-FA2F-D69E-C1624C1E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D6143-4205-B273-2A46-A5B76F79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928B881-A799-DC90-0920-CA0E3A00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en-US" altLang="ko-KR" dirty="0"/>
          </a:p>
        </p:txBody>
      </p:sp>
      <p:sp>
        <p:nvSpPr>
          <p:cNvPr id="8" name="날짜 개체 틀 6">
            <a:extLst>
              <a:ext uri="{FF2B5EF4-FFF2-40B4-BE49-F238E27FC236}">
                <a16:creationId xmlns:a16="http://schemas.microsoft.com/office/drawing/2014/main" id="{A74D79A4-48A3-CE19-ADD4-2ECDAA89B4C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9" name="바닥글 개체 틀 7">
            <a:extLst>
              <a:ext uri="{FF2B5EF4-FFF2-40B4-BE49-F238E27FC236}">
                <a16:creationId xmlns:a16="http://schemas.microsoft.com/office/drawing/2014/main" id="{B4FBB4B8-DCDD-8E24-667C-3F5AFEFBF22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설명 자료</a:t>
            </a:r>
          </a:p>
        </p:txBody>
      </p:sp>
      <p:sp>
        <p:nvSpPr>
          <p:cNvPr id="10" name="슬라이드 번호 개체 틀 8">
            <a:extLst>
              <a:ext uri="{FF2B5EF4-FFF2-40B4-BE49-F238E27FC236}">
                <a16:creationId xmlns:a16="http://schemas.microsoft.com/office/drawing/2014/main" id="{863CB896-E382-011F-5548-7AC4CE68AEE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en-US" altLang="ko-KR" smtClean="0"/>
              <a:pPr/>
              <a:t>17</a:t>
            </a:fld>
            <a:endParaRPr lang="ko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F47EE03-0437-AD8B-20FA-4B4142B5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645" y="997526"/>
            <a:ext cx="6112709" cy="1677941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B8B0920C-A9C1-C074-85CE-29E10A650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3" y="2675468"/>
            <a:ext cx="5544312" cy="302117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2E3FD9D6-B5D4-D6B7-BCED-FC67D833D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655" y="2675467"/>
            <a:ext cx="5924196" cy="30211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BC5320-DED6-6887-6ED0-E59D3B278C95}"/>
              </a:ext>
            </a:extLst>
          </p:cNvPr>
          <p:cNvSpPr txBox="1"/>
          <p:nvPr/>
        </p:nvSpPr>
        <p:spPr>
          <a:xfrm>
            <a:off x="213756" y="5866410"/>
            <a:ext cx="1145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공정 설비에서 </a:t>
            </a:r>
            <a:r>
              <a:rPr lang="en-US" altLang="ko-KR" dirty="0"/>
              <a:t>2</a:t>
            </a:r>
            <a:r>
              <a:rPr lang="ko-KR" altLang="en-US" dirty="0"/>
              <a:t>개 이상의 통로로 보낼 때 혹은 트랙 </a:t>
            </a:r>
            <a:r>
              <a:rPr lang="en-US" altLang="ko-KR" dirty="0"/>
              <a:t>2</a:t>
            </a:r>
            <a:r>
              <a:rPr lang="ko-KR" altLang="en-US" dirty="0"/>
              <a:t>개를 받는 설비로 물건을 </a:t>
            </a:r>
            <a:r>
              <a:rPr lang="ko-KR" altLang="en-US" dirty="0" err="1"/>
              <a:t>보낼때</a:t>
            </a:r>
            <a:r>
              <a:rPr lang="ko-KR" altLang="en-US" dirty="0"/>
              <a:t> </a:t>
            </a:r>
            <a:r>
              <a:rPr lang="en-US" altLang="ko-KR" dirty="0" err="1"/>
              <a:t>ReadyMap</a:t>
            </a:r>
            <a:r>
              <a:rPr lang="ko-KR" altLang="en-US" dirty="0"/>
              <a:t>을 통해 제품을 보낼 수 있는지 파악하여 제품을 보내도록 구현</a:t>
            </a:r>
          </a:p>
        </p:txBody>
      </p:sp>
    </p:spTree>
    <p:extLst>
      <p:ext uri="{BB962C8B-B14F-4D97-AF65-F5344CB8AC3E}">
        <p14:creationId xmlns:p14="http://schemas.microsoft.com/office/powerpoint/2010/main" val="47080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986F3EDD-0B41-3A86-823F-CD7D28AE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969" y="35626"/>
            <a:ext cx="10515600" cy="1325563"/>
          </a:xfrm>
        </p:spPr>
        <p:txBody>
          <a:bodyPr/>
          <a:lstStyle/>
          <a:p>
            <a:r>
              <a:rPr lang="ko-KR" altLang="en-US" dirty="0"/>
              <a:t>현재 설비에서 다음 설비 결정</a:t>
            </a:r>
            <a:r>
              <a:rPr lang="en-US" altLang="ko-KR" dirty="0"/>
              <a:t>-</a:t>
            </a:r>
            <a:r>
              <a:rPr lang="en-US" altLang="ko-KR" dirty="0" err="1"/>
              <a:t>m_whereTargetPk</a:t>
            </a:r>
            <a:endParaRPr lang="en-US" altLang="ko-KR" dirty="0"/>
          </a:p>
        </p:txBody>
      </p:sp>
      <p:sp>
        <p:nvSpPr>
          <p:cNvPr id="16" name="날짜 개체 틀 6">
            <a:extLst>
              <a:ext uri="{FF2B5EF4-FFF2-40B4-BE49-F238E27FC236}">
                <a16:creationId xmlns:a16="http://schemas.microsoft.com/office/drawing/2014/main" id="{A892B8D4-B171-9A5D-43CE-E2DE1F7D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바닥글 개체 틀 7">
            <a:extLst>
              <a:ext uri="{FF2B5EF4-FFF2-40B4-BE49-F238E27FC236}">
                <a16:creationId xmlns:a16="http://schemas.microsoft.com/office/drawing/2014/main" id="{5A6C02ED-23BF-8B6A-34CF-B0C8C34F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 noProof="0" dirty="0"/>
              <a:t>설명 자료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슬라이드 번호 개체 틀 8">
            <a:extLst>
              <a:ext uri="{FF2B5EF4-FFF2-40B4-BE49-F238E27FC236}">
                <a16:creationId xmlns:a16="http://schemas.microsoft.com/office/drawing/2014/main" id="{18C80236-2FA9-A509-7CF5-79B637CD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04CF8890-C007-99C2-9C7F-F344A08A6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5" y="1070538"/>
            <a:ext cx="5229494" cy="2956077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B1207963-81CD-3369-5578-8C23786AD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614" y="1070538"/>
            <a:ext cx="5570633" cy="20126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334FB6-DA9B-C76E-78B0-55A7B8D1144F}"/>
              </a:ext>
            </a:extLst>
          </p:cNvPr>
          <p:cNvSpPr txBox="1"/>
          <p:nvPr/>
        </p:nvSpPr>
        <p:spPr>
          <a:xfrm>
            <a:off x="361805" y="4868883"/>
            <a:ext cx="11314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제품을 보낼 수 있는 트랙이 </a:t>
            </a:r>
            <a:r>
              <a:rPr lang="en-US" altLang="ko-KR" dirty="0"/>
              <a:t>2</a:t>
            </a:r>
            <a:r>
              <a:rPr lang="ko-KR" altLang="en-US" dirty="0"/>
              <a:t>개 이상일 경우 </a:t>
            </a:r>
            <a:r>
              <a:rPr lang="en-US" altLang="ko-KR" dirty="0" err="1"/>
              <a:t>ReadyMap</a:t>
            </a:r>
            <a:r>
              <a:rPr lang="en-US" altLang="ko-KR" dirty="0"/>
              <a:t> </a:t>
            </a:r>
            <a:r>
              <a:rPr lang="ko-KR" altLang="en-US" dirty="0"/>
              <a:t>여부를 파악하여 한 트랙을 지정해서 제품을 보냄</a:t>
            </a:r>
            <a:endParaRPr lang="en-US" altLang="ko-KR" dirty="0"/>
          </a:p>
          <a:p>
            <a:r>
              <a:rPr lang="en-US" altLang="ko-KR" dirty="0" err="1"/>
              <a:t>ReadyMap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트랙이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ko-KR" altLang="en-US" dirty="0" err="1"/>
              <a:t>이상일경우</a:t>
            </a:r>
            <a:r>
              <a:rPr lang="ko-KR" altLang="en-US" dirty="0"/>
              <a:t> 가장 적게 보낸 트랙으로 보냄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Receive::</a:t>
            </a:r>
            <a:r>
              <a:rPr lang="en-US" altLang="ko-KR" dirty="0" err="1"/>
              <a:t>ExtTransFn</a:t>
            </a:r>
            <a:r>
              <a:rPr lang="ko-KR" altLang="en-US" dirty="0"/>
              <a:t>에서 받을 트랙이 현재 트랙일 경우 제품을 </a:t>
            </a:r>
            <a:r>
              <a:rPr lang="ko-KR" altLang="en-US" dirty="0" err="1"/>
              <a:t>받는걸로</a:t>
            </a:r>
            <a:r>
              <a:rPr lang="ko-KR" altLang="en-US" dirty="0"/>
              <a:t> 구현 </a:t>
            </a:r>
          </a:p>
        </p:txBody>
      </p:sp>
    </p:spTree>
    <p:extLst>
      <p:ext uri="{BB962C8B-B14F-4D97-AF65-F5344CB8AC3E}">
        <p14:creationId xmlns:p14="http://schemas.microsoft.com/office/powerpoint/2010/main" val="330012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19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20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87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21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당사의 제품은 소비자의 삶을 더 편리하게 만들며</a:t>
            </a:r>
            <a:r>
              <a:rPr lang="en-US" altLang="ko-KR" dirty="0"/>
              <a:t>, </a:t>
            </a:r>
            <a:r>
              <a:rPr lang="ko-KR" altLang="en-US" dirty="0"/>
              <a:t>시장의 어떤 다른 제품도 동일한 기능을 제공하지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제품 혜택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"/>
              <a:t>비즈니스 모델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시장 추세 및 소셜 미디어에 관한 연구를 기반으로 합니다.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당사는 사람들이 이 틈새 시장 전용 제품을 더 많이 필요로 한다고 생각합니다.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26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시장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30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 dirty="0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US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 dirty="0"/>
              <a:t>구축 기회</a:t>
            </a:r>
          </a:p>
          <a:p>
            <a:pPr rtl="0"/>
            <a:r>
              <a:rPr lang="ko-KR" altLang="en-US" dirty="0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/>
              <a:t>₩</a:t>
            </a:r>
            <a:r>
              <a:rPr lang="en-US" altLang="ko-KR"/>
              <a:t>20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30</a:t>
            </a:r>
            <a:r>
              <a:rPr lang="ko-KR" altLang="en-US" sz="360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20</a:t>
            </a:r>
            <a:r>
              <a:rPr lang="ko-KR" altLang="en-US" sz="360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10</a:t>
            </a:r>
            <a:r>
              <a:rPr lang="ko-KR" altLang="en-US" sz="360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B </a:t>
            </a:r>
            <a:r>
              <a:rPr lang="ko-KR" altLang="en-US" b="1" noProof="1"/>
              <a:t>및 </a:t>
            </a:r>
            <a:r>
              <a:rPr lang="en-US" altLang="ko-KR" b="1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D </a:t>
            </a:r>
            <a:r>
              <a:rPr lang="ko-KR" altLang="en-US" b="1" noProof="1"/>
              <a:t>및 </a:t>
            </a:r>
            <a:r>
              <a:rPr lang="en-US" altLang="ko-KR" b="1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0588" y="3528829"/>
            <a:ext cx="1195169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130963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2" name="날짜 개체 틀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30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-KR" altLang="en-US" dirty="0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-KR" altLang="en-US" dirty="0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18462565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89564799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32</a:t>
            </a:fld>
            <a:endParaRPr lang="ko-KR" alt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날짜 개체 틀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44389184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126" name="내용 개체 틀 125" title="자금 조달 차트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11578320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127" name="내용 개체 틀 126" title="자금 조달 차트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16432506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128" name="내용 개체 틀 127" title="자금 조달 차트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631544523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129" name="내용 개체 틀 128" title="자금 조달 차트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7417116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유동 현금 </a:t>
            </a:r>
            <a:br>
              <a:rPr lang="ko-KR" altLang="en-US" noProof="1"/>
            </a:br>
            <a:r>
              <a:rPr lang="ko-KR" altLang="en-US" noProof="1"/>
              <a:t>보유</a:t>
            </a:r>
          </a:p>
          <a:p>
            <a:pPr rt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15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Contoso</a:t>
            </a:r>
            <a:r>
              <a:rPr lang="ko-KR" altLang="en-US" dirty="0"/>
              <a:t>에서는 </a:t>
            </a:r>
            <a:r>
              <a:rPr lang="en-US" altLang="ko-KR" dirty="0"/>
              <a:t>110%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차세대 데이터 아키텍처를 사용하여 조직에서 </a:t>
            </a:r>
            <a:r>
              <a:rPr lang="en-US" altLang="ko-KR" dirty="0"/>
              <a:t>Agile </a:t>
            </a:r>
            <a:r>
              <a:rPr lang="ko-KR" altLang="en-US" dirty="0"/>
              <a:t>워크플로를 가상으로 관리할 수 있도록 지원합니다</a:t>
            </a:r>
            <a:r>
              <a:rPr lang="en-US" altLang="ko-KR" dirty="0"/>
              <a:t>. Contoso</a:t>
            </a:r>
            <a:r>
              <a:rPr lang="ko-KR" altLang="en-US" dirty="0"/>
              <a:t>는 시장 지식과 제품 뒤의 훌륭한 팀 덕택에 성공하고 있습니다</a:t>
            </a:r>
            <a:r>
              <a:rPr lang="en-US" altLang="ko-KR" dirty="0"/>
              <a:t>. CEO</a:t>
            </a:r>
            <a:r>
              <a:rPr lang="ko-KR" altLang="en-US" dirty="0"/>
              <a:t>는 “적극적인 </a:t>
            </a:r>
            <a:r>
              <a:rPr lang="ko-KR" altLang="en-US" dirty="0" err="1"/>
              <a:t>비스니스</a:t>
            </a:r>
            <a:r>
              <a:rPr lang="ko-KR" altLang="en-US" dirty="0"/>
              <a:t> 혁신으로 효율성을 얻게 될 </a:t>
            </a:r>
            <a:r>
              <a:rPr lang="ko-KR" altLang="en-US" dirty="0" err="1"/>
              <a:t>것입니다”라고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206-555-0146</a:t>
            </a:r>
            <a:endParaRPr lang="ko-KR" altLang="en-US"/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5" name="날짜 개체 틀 10">
            <a:extLst>
              <a:ext uri="{FF2B5EF4-FFF2-40B4-BE49-F238E27FC236}">
                <a16:creationId xmlns:a16="http://schemas.microsoft.com/office/drawing/2014/main" id="{71B3265D-DD5C-14C7-71ED-A687BFE3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4" name="날짜 개체 틀 10">
            <a:extLst>
              <a:ext uri="{FF2B5EF4-FFF2-40B4-BE49-F238E27FC236}">
                <a16:creationId xmlns:a16="http://schemas.microsoft.com/office/drawing/2014/main" id="{3C8761A3-0758-A76A-88C3-5304971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안형석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상태천이도</a:t>
            </a:r>
            <a:br>
              <a:rPr lang="en-US" altLang="ko-KR" dirty="0"/>
            </a:br>
            <a:r>
              <a:rPr lang="ko-KR" altLang="en-US" dirty="0"/>
              <a:t>데이터 흐름도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이(가) 표시된 사진&#10;&#10;자동 생성된 설명">
            <a:extLst>
              <a:ext uri="{FF2B5EF4-FFF2-40B4-BE49-F238E27FC236}">
                <a16:creationId xmlns:a16="http://schemas.microsoft.com/office/drawing/2014/main" id="{BB4599A4-588C-43A5-C615-99C861E3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58"/>
            <a:ext cx="12192000" cy="5427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78C81A2-CCB6-38CA-ED1B-815FBFF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5B947-07DE-B21A-C202-155AE3D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936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1236</Words>
  <Application>Microsoft Office PowerPoint</Application>
  <PresentationFormat>와이드스크린</PresentationFormat>
  <Paragraphs>435</Paragraphs>
  <Slides>39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설계 - 안형석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코드 구현 - 박민준</vt:lpstr>
      <vt:lpstr>통합 결합 모델</vt:lpstr>
      <vt:lpstr>다음 설비가 받을수 있는지 결정? - ReadyMap</vt:lpstr>
      <vt:lpstr>현재 설비에서 다음 설비 결정-m_whereTargetPk</vt:lpstr>
      <vt:lpstr>분야 - 이름</vt:lpstr>
      <vt:lpstr>분야 - 이름</vt:lpstr>
      <vt:lpstr>회사 소개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19843</cp:lastModifiedBy>
  <cp:revision>18</cp:revision>
  <dcterms:created xsi:type="dcterms:W3CDTF">2023-03-21T04:41:08Z</dcterms:created>
  <dcterms:modified xsi:type="dcterms:W3CDTF">2023-03-21T07:03:32Z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