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46"/>
  </p:notesMasterIdLst>
  <p:handoutMasterIdLst>
    <p:handoutMasterId r:id="rId47"/>
  </p:handoutMasterIdLst>
  <p:sldIdLst>
    <p:sldId id="256" r:id="rId5"/>
    <p:sldId id="296" r:id="rId6"/>
    <p:sldId id="261" r:id="rId7"/>
    <p:sldId id="297" r:id="rId8"/>
    <p:sldId id="298" r:id="rId9"/>
    <p:sldId id="299" r:id="rId10"/>
    <p:sldId id="301" r:id="rId11"/>
    <p:sldId id="303" r:id="rId12"/>
    <p:sldId id="302" r:id="rId13"/>
    <p:sldId id="304" r:id="rId14"/>
    <p:sldId id="306" r:id="rId15"/>
    <p:sldId id="308" r:id="rId16"/>
    <p:sldId id="307" r:id="rId17"/>
    <p:sldId id="309" r:id="rId18"/>
    <p:sldId id="305" r:id="rId19"/>
    <p:sldId id="313" r:id="rId20"/>
    <p:sldId id="314" r:id="rId21"/>
    <p:sldId id="315" r:id="rId22"/>
    <p:sldId id="316" r:id="rId23"/>
    <p:sldId id="317" r:id="rId24"/>
    <p:sldId id="319" r:id="rId25"/>
    <p:sldId id="318" r:id="rId26"/>
    <p:sldId id="277" r:id="rId27"/>
    <p:sldId id="262" r:id="rId28"/>
    <p:sldId id="289" r:id="rId29"/>
    <p:sldId id="264" r:id="rId30"/>
    <p:sldId id="258" r:id="rId31"/>
    <p:sldId id="278" r:id="rId32"/>
    <p:sldId id="266" r:id="rId33"/>
    <p:sldId id="292" r:id="rId34"/>
    <p:sldId id="293" r:id="rId35"/>
    <p:sldId id="280" r:id="rId36"/>
    <p:sldId id="270" r:id="rId37"/>
    <p:sldId id="271" r:id="rId38"/>
    <p:sldId id="287" r:id="rId39"/>
    <p:sldId id="260" r:id="rId40"/>
    <p:sldId id="282" r:id="rId41"/>
    <p:sldId id="283" r:id="rId42"/>
    <p:sldId id="294" r:id="rId43"/>
    <p:sldId id="275" r:id="rId44"/>
    <p:sldId id="276" r:id="rId4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20XX년</c:v>
                </c:pt>
                <c:pt idx="1">
                  <c:v>20XX년</c:v>
                </c:pt>
                <c:pt idx="2">
                  <c:v>20XX년</c:v>
                </c:pt>
                <c:pt idx="3">
                  <c:v>20XX년</c:v>
                </c:pt>
              </c:strCache>
            </c:strRef>
          </c:cat>
          <c:val>
            <c:numRef>
              <c:f>Sheet1!$B$2:$B$5</c:f>
              <c:numCache>
                <c:formatCode>"₩"#,##0</c:formatCode>
                <c:ptCount val="4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80-4025-ABCB-85931C353E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8"/>
        <c:overlap val="-3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94598992"/>
        <c:crosses val="autoZero"/>
        <c:auto val="1"/>
        <c:lblAlgn val="ctr"/>
        <c:lblOffset val="100"/>
        <c:noMultiLvlLbl val="0"/>
      </c:catAx>
      <c:valAx>
        <c:axId val="694598992"/>
        <c:scaling>
          <c:orientation val="minMax"/>
          <c:max val="40000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</c:spPr>
        </c:majorGridlines>
        <c:numFmt formatCode="&quot;₩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9459768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E6-4310-A8B0-2035D854994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E6-4310-A8B0-2035D854994C}"/>
              </c:ext>
            </c:extLst>
          </c:dPt>
          <c:dPt>
            <c:idx val="2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E6-4310-A8B0-2035D854994C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E6-4310-A8B0-2035D854994C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E6-4310-A8B0-2035D85499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EE-4329-89F6-BD625CE6A08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EE-4329-89F6-BD625CE6A08A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EE-4329-89F6-BD625CE6A08A}"/>
              </c:ext>
            </c:extLst>
          </c:dPt>
          <c:dPt>
            <c:idx val="3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8EE-4329-89F6-BD625CE6A08A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EE-4329-89F6-BD625CE6A0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39-4882-B53F-7D54DC816E33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39-4882-B53F-7D54DC816E33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39-4882-B53F-7D54DC816E33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039-4882-B53F-7D54DC816E33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39-4882-B53F-7D54DC816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EE-4C20-AC0D-26BEDCBA2FE1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EE-4C20-AC0D-26BEDCBA2FE1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EE-4C20-AC0D-26BEDCBA2FE1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EE-4C20-AC0D-26BEDCBA2FE1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EE-4C20-AC0D-26BEDCBA2F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C78EDB-4074-4B9C-8A23-C61DB2EAECBA}" type="datetime1">
              <a:rPr lang="ko-KR" altLang="en-US" smtClean="0">
                <a:latin typeface="+mj-ea"/>
                <a:ea typeface="+mj-ea"/>
              </a:rPr>
              <a:t>2023-03-21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4A59610-D21E-4772-A7BF-F2F26E543677}" type="datetime1">
              <a:rPr lang="ko-KR" altLang="en-US" smtClean="0"/>
              <a:pPr/>
              <a:t>2023-03-21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2148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4342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79331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290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7687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2735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8907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357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973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702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1789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61511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9191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90528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04406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82558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1384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85528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39510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55294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0821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751735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0616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1691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0055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81813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0803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00581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730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분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(S)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텍스트 개체 틀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날짜 개체 틀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바닥글 개체 틀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슬라이드 번호 개체 틀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차트 개체 틀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1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자금 조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타임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/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79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5.jpeg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g"/><Relationship Id="rId3" Type="http://schemas.openxmlformats.org/officeDocument/2006/relationships/image" Target="../media/image46.jpg"/><Relationship Id="rId7" Type="http://schemas.openxmlformats.org/officeDocument/2006/relationships/image" Target="../media/image5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9.jpg"/><Relationship Id="rId5" Type="http://schemas.openxmlformats.org/officeDocument/2006/relationships/image" Target="../media/image48.jpg"/><Relationship Id="rId10" Type="http://schemas.openxmlformats.org/officeDocument/2006/relationships/image" Target="../media/image53.jpg"/><Relationship Id="rId4" Type="http://schemas.openxmlformats.org/officeDocument/2006/relationships/image" Target="../media/image47.jpg"/><Relationship Id="rId9" Type="http://schemas.openxmlformats.org/officeDocument/2006/relationships/image" Target="../media/image52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ko-KR" altLang="en-US" dirty="0"/>
              <a:t>시나리오에 따른 공정 시뮬레이션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algn="r" rtl="0"/>
            <a:r>
              <a:rPr lang="en-US" altLang="ko-KR"/>
              <a:t>1</a:t>
            </a:r>
            <a:r>
              <a:rPr lang="ko-KR" altLang="en-US"/>
              <a:t>팀 </a:t>
            </a:r>
            <a:r>
              <a:rPr lang="en-US" altLang="ko-KR"/>
              <a:t>– </a:t>
            </a:r>
            <a:r>
              <a:rPr lang="ko-KR" altLang="en-US"/>
              <a:t>안형석</a:t>
            </a:r>
            <a:r>
              <a:rPr lang="en-US" altLang="ko-KR"/>
              <a:t>, </a:t>
            </a:r>
            <a:r>
              <a:rPr lang="ko-KR" altLang="en-US"/>
              <a:t>김건호</a:t>
            </a:r>
            <a:r>
              <a:rPr lang="en-US" altLang="ko-KR"/>
              <a:t>, </a:t>
            </a:r>
            <a:r>
              <a:rPr lang="ko-KR" altLang="en-US"/>
              <a:t>박민준</a:t>
            </a:r>
            <a:r>
              <a:rPr lang="en-US" altLang="ko-KR"/>
              <a:t>, </a:t>
            </a:r>
            <a:r>
              <a:rPr lang="ko-KR" altLang="en-US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10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2F0CD86-04ED-8EE0-191A-F161418E3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2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11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A12B27A9-D7B1-E012-4870-573966C3E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97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BE20184B-1089-49E1-24F0-B76B66555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9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13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FE7688A5-335A-F662-AFE4-FD23128B8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75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AF9E11-F38C-4884-DC53-52703035C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9218"/>
            <a:ext cx="12192000" cy="405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3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15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pic>
        <p:nvPicPr>
          <p:cNvPr id="4" name="그림 3" descr="텍스트, 무기이(가) 표시된 사진">
            <a:extLst>
              <a:ext uri="{FF2B5EF4-FFF2-40B4-BE49-F238E27FC236}">
                <a16:creationId xmlns:a16="http://schemas.microsoft.com/office/drawing/2014/main" id="{5230A336-9F47-319A-7117-9F60B29B0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910" y="1526923"/>
            <a:ext cx="6983380" cy="4291042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0016AE1-DC15-4DEE-ABD1-62D514A20344}"/>
              </a:ext>
            </a:extLst>
          </p:cNvPr>
          <p:cNvSpPr/>
          <p:nvPr/>
        </p:nvSpPr>
        <p:spPr>
          <a:xfrm>
            <a:off x="469075" y="1187532"/>
            <a:ext cx="4577938" cy="49698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구현 내용</a:t>
            </a:r>
            <a:endParaRPr lang="en-US" altLang="ko-KR" sz="20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7387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16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0016AE1-DC15-4DEE-ABD1-62D514A20344}"/>
              </a:ext>
            </a:extLst>
          </p:cNvPr>
          <p:cNvSpPr/>
          <p:nvPr/>
        </p:nvSpPr>
        <p:spPr>
          <a:xfrm>
            <a:off x="469075" y="1187532"/>
            <a:ext cx="4577938" cy="49698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CSV </a:t>
            </a:r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설명</a:t>
            </a:r>
            <a:endParaRPr lang="en-US" altLang="ko-KR" sz="12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1.project_list:</a:t>
            </a:r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시나리오별 아이디 값</a:t>
            </a:r>
            <a:r>
              <a:rPr lang="en-US" altLang="ko-KR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타일의 </a:t>
            </a:r>
            <a:r>
              <a:rPr lang="en-US" altLang="ko-KR" sz="1200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x,y</a:t>
            </a:r>
            <a:r>
              <a:rPr lang="en-US" altLang="ko-KR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값</a:t>
            </a:r>
            <a:endParaRPr lang="en-US" altLang="ko-KR" sz="12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시뮬레이션 시작 시간</a:t>
            </a:r>
            <a:r>
              <a:rPr lang="en-US" altLang="ko-KR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끝나는 시간</a:t>
            </a:r>
            <a:endParaRPr lang="en-US" altLang="ko-KR" sz="12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2.object_state_list: </a:t>
            </a:r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각 설비 별 </a:t>
            </a:r>
            <a:r>
              <a:rPr lang="en-US" altLang="ko-KR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State</a:t>
            </a:r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의 시간 값</a:t>
            </a:r>
            <a:endParaRPr lang="en-US" altLang="ko-KR" sz="12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3.object_list:</a:t>
            </a:r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각 설비 별 종류 와 설비의 길이</a:t>
            </a:r>
            <a:endParaRPr lang="en-US" altLang="ko-KR" sz="12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091991-2FD5-5B83-AA58-AEB8FAA82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558" y="2419298"/>
            <a:ext cx="5512083" cy="20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01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17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0016AE1-DC15-4DEE-ABD1-62D514A20344}"/>
              </a:ext>
            </a:extLst>
          </p:cNvPr>
          <p:cNvSpPr/>
          <p:nvPr/>
        </p:nvSpPr>
        <p:spPr>
          <a:xfrm>
            <a:off x="469075" y="1187532"/>
            <a:ext cx="4577938" cy="49698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CSV </a:t>
            </a:r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설명</a:t>
            </a:r>
            <a:endParaRPr lang="en-US" altLang="ko-KR" sz="12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4.buf_count_list: </a:t>
            </a:r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각 버퍼에 쌓여 있는 리스트 파일</a:t>
            </a:r>
            <a:endParaRPr lang="en-US" altLang="ko-KR" sz="12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5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.object_state_list: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각 오브젝트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각 설비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의 상태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(state)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시작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끝나는 시간</a:t>
            </a:r>
            <a:endParaRPr lang="en-US" altLang="ko-KR" sz="12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2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6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.product_flow_list: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각 설비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투입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트랙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공정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적재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가 들어간 시간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나간 시간 파일</a:t>
            </a:r>
            <a:endParaRPr lang="en-US" altLang="ko-KR" sz="12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2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7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.state_rate_list: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가동률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작업지연율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고장발생률 파일</a:t>
            </a:r>
            <a:endParaRPr lang="en-US" altLang="ko-KR" sz="12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2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8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.state_time_list: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실제 돌려 봤을 경우 상태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(state)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별 시간 파일</a:t>
            </a:r>
          </a:p>
          <a:p>
            <a:pPr algn="ctr"/>
            <a:endParaRPr lang="en-US" altLang="ko-KR" sz="12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7AE328-38C3-E25B-5D51-937C6D224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746709"/>
            <a:ext cx="6705600" cy="16808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91C9E2-E4FE-CAE6-B2F8-A6D986C82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0319" y="3803725"/>
            <a:ext cx="3020561" cy="177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09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18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0016AE1-DC15-4DEE-ABD1-62D514A20344}"/>
              </a:ext>
            </a:extLst>
          </p:cNvPr>
          <p:cNvSpPr/>
          <p:nvPr/>
        </p:nvSpPr>
        <p:spPr>
          <a:xfrm>
            <a:off x="469075" y="258417"/>
            <a:ext cx="4577938" cy="60979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Slider_To_Csv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: </a:t>
            </a:r>
            <a:r>
              <a:rPr lang="en-US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product_flow_list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csv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를 불러와 컬럼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out_time-in_time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값을 불러와 슬라이더의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value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에 넣어주고 슬라이더 게이지가 줄게 끔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제품 하나를 만드는데 걸리는 시간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Change_Image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배속 버튼을 누르면 이미지가 바뀌게 되는 스크립트</a:t>
            </a:r>
            <a:endParaRPr lang="en-US" altLang="ko-KR" sz="12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Cube_Move</a:t>
            </a:r>
            <a:r>
              <a:rPr lang="en-US" altLang="ko-KR" sz="1200" kern="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sz="1200" kern="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옵션 창에서 설비 클릭 시 오브젝트를 타일 위를 기준으로 생성하는 스크립트</a:t>
            </a:r>
            <a:endParaRPr lang="en-US" altLang="ko-KR" sz="1200" kern="1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New_D</a:t>
            </a:r>
            <a:r>
              <a:rPr lang="en-US" altLang="ko-KR" sz="1200" kern="100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rag</a:t>
            </a:r>
            <a:r>
              <a:rPr lang="en-US" altLang="ko-KR" sz="1200" kern="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200" kern="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드래그 기능 </a:t>
            </a:r>
            <a:endParaRPr lang="en-US" altLang="ko-KR" sz="1200" kern="1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ReFresh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배치 파일 실행</a:t>
            </a:r>
            <a:endParaRPr lang="en-US" altLang="ko-KR" sz="12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ko-KR" altLang="ko-KR" sz="12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PostgresqlCopyScript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배치파일 새로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고침 버튼에 들어간 스크립트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Product_Count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슬라이더 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value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0 </a:t>
            </a:r>
            <a:r>
              <a:rPr lang="ko-KR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이되면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1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개 제품 완성했다는 카운트 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+1</a:t>
            </a:r>
            <a:endParaRPr lang="ko-KR" altLang="ko-KR" sz="12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Rotate_Obj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옵션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창에서 생성한 오브젝트 </a:t>
            </a:r>
            <a:r>
              <a:rPr lang="ko-KR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로테이트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가능하도록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Stop_Silder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슬라이더라 파일명을 지었지만 사실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상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timescale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을 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0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으로 만들어 일시정지하는 스크립트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Time_X100: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배속 버튼 관련 배속을 하게 </a:t>
            </a:r>
            <a:r>
              <a:rPr lang="ko-KR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끔하는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스크립트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Time_Count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왼쪽하단 공정이 돌아가는 순서 시간의 흐름에 따른 가시 표현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217A2E-C77D-DE3C-1F25-5A9F31C0D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540" y="1846382"/>
            <a:ext cx="6912119" cy="292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84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19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0016AE1-DC15-4DEE-ABD1-62D514A20344}"/>
              </a:ext>
            </a:extLst>
          </p:cNvPr>
          <p:cNvSpPr/>
          <p:nvPr/>
        </p:nvSpPr>
        <p:spPr>
          <a:xfrm>
            <a:off x="469075" y="258417"/>
            <a:ext cx="4577938" cy="60979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Brige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DB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연결하여 설비 </a:t>
            </a:r>
            <a:r>
              <a:rPr lang="ko-KR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프리팹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타일을 불러오는 스크립트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CameraController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카메라 움직임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CSVReader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CSV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를 읽어오는 스크립트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GridManager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 csv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에 맞는 타일을 세팅해주는 것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Mousepointer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마우스를 가져다 놓을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시 콘솔창에 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“</a:t>
            </a:r>
            <a:r>
              <a:rPr lang="en-US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Enter”,”Exit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”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이 </a:t>
            </a:r>
            <a:r>
              <a:rPr lang="ko-KR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뜨게끔</a:t>
            </a:r>
            <a:r>
              <a:rPr lang="ko-KR" altLang="en-US" sz="1200" kern="100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하는</a:t>
            </a:r>
            <a:r>
              <a:rPr lang="ko-KR" altLang="en-US" sz="1200" kern="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스크립트</a:t>
            </a:r>
            <a:endParaRPr lang="en-US" altLang="ko-KR" sz="1200" kern="1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ko-KR" altLang="ko-KR" sz="12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Tile: csv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에 맞게 설비를 불러오는 스크립트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Time_count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시간의 흐름에 따른 설비순서 텍스트로 뜨게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끔하는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스크립트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TimeController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버튼 </a:t>
            </a:r>
            <a:r>
              <a:rPr lang="ko-KR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클릭시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시간이 흐르게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하는 것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뽑아낸 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csv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와 연관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UIInterface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브릿지와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연관되어있으며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버튼에 할당하는 함수들을 </a:t>
            </a:r>
            <a:r>
              <a:rPr lang="ko-KR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모아놓은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스크립트</a:t>
            </a:r>
            <a:endParaRPr lang="en-US" altLang="ko-KR" sz="12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marL="342900" indent="-342900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Create_Thing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폴더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각 설비 오브젝트 생성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(5,5,5)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크기로 생성하게 하는 스크립트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ko-KR" altLang="ko-KR" sz="12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9CE7E5-FD7E-BEEC-60CC-E32713774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976" y="1858076"/>
            <a:ext cx="6917247" cy="289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6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03DDA-CC0F-E5E2-CD6E-312AE091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91601B-F340-3D85-49C2-815D7F769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설비를 사용해 공정을 진행 할 경우</a:t>
            </a:r>
            <a:r>
              <a:rPr lang="en-US" altLang="ko-KR" dirty="0"/>
              <a:t>, </a:t>
            </a:r>
            <a:r>
              <a:rPr lang="ko-KR" altLang="en-US" dirty="0"/>
              <a:t>어떠한 결과를 얻을 수 있는지 사전에 시뮬레이션 해본다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가지 사전에 정해진 시나리오에 대한 공정을 시뮬레이션 해본다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임의의 성능을 가진 설비를 통해 공정을 수행 할 경우</a:t>
            </a:r>
            <a:r>
              <a:rPr lang="en-US" altLang="ko-KR" dirty="0"/>
              <a:t>, </a:t>
            </a:r>
            <a:r>
              <a:rPr lang="ko-KR" altLang="en-US" dirty="0"/>
              <a:t>기대 되는 제품의 생산량 및 설비의 가동률을 파악 할 수 잇다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E20EC-9538-ECBD-771C-0F25B214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9">
            <a:extLst>
              <a:ext uri="{FF2B5EF4-FFF2-40B4-BE49-F238E27FC236}">
                <a16:creationId xmlns:a16="http://schemas.microsoft.com/office/drawing/2014/main" id="{E089310A-0981-9114-713D-17D9D251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 dirty="0"/>
              <a:t>시나리오에 따른 공정 시뮬레이션</a:t>
            </a:r>
          </a:p>
        </p:txBody>
      </p:sp>
      <p:sp>
        <p:nvSpPr>
          <p:cNvPr id="9" name="날짜 개체 틀 10">
            <a:extLst>
              <a:ext uri="{FF2B5EF4-FFF2-40B4-BE49-F238E27FC236}">
                <a16:creationId xmlns:a16="http://schemas.microsoft.com/office/drawing/2014/main" id="{83690BFF-5818-D084-D4F0-01C1CBD3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801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20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0016AE1-DC15-4DEE-ABD1-62D514A20344}"/>
              </a:ext>
            </a:extLst>
          </p:cNvPr>
          <p:cNvSpPr/>
          <p:nvPr/>
        </p:nvSpPr>
        <p:spPr>
          <a:xfrm>
            <a:off x="616225" y="944217"/>
            <a:ext cx="4430787" cy="54121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시작화면 및 클릭 시 상호작용 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게임시작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sz="13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시작버튼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버튼 클릭 시 시나리오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1,2,3 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해당하는 시나리오가 팝업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버튼 클릭 시 옵션 창 띄우기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버튼 클릭 시 경과시간 띄우기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버튼 클릭 시 슬라이더 띄우기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마우스 이동시 </a:t>
            </a:r>
            <a:r>
              <a:rPr lang="ko-KR" altLang="ko-KR" sz="13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파티클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표현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ko-KR" altLang="ko-KR" sz="13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F4D9455-3493-332E-5AA4-E7891176F154}"/>
              </a:ext>
            </a:extLst>
          </p:cNvPr>
          <p:cNvSpPr/>
          <p:nvPr/>
        </p:nvSpPr>
        <p:spPr>
          <a:xfrm>
            <a:off x="7144989" y="934278"/>
            <a:ext cx="4430787" cy="54121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8.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마우스 드래그 앤 드랍으로 각 설비 </a:t>
            </a:r>
            <a:r>
              <a:rPr lang="ko-KR" altLang="ko-KR" sz="13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드래깅</a:t>
            </a:r>
            <a:endParaRPr lang="ko-KR" altLang="ko-KR" sz="13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9.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옵션창에서 각 설비 별 버튼 생성</a:t>
            </a:r>
          </a:p>
          <a:p>
            <a:pPr marL="711200"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원래 계획은 진짜 게임처럼 시작버튼을 누르면 캐릭터를 이용하여 공장에 들어가 오브젝트 상호작용시 공정설비 전체가 작동하게끔 하려하였었음</a:t>
            </a: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10.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전체적인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3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ui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창 색깔 조정 및 설비 색 조정</a:t>
            </a: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11.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상태변화시 색 조정</a:t>
            </a: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12.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씬 배경 </a:t>
            </a:r>
            <a:r>
              <a:rPr lang="ko-KR" altLang="ko-KR" sz="13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머터리얼로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변환하여 배경조정</a:t>
            </a: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13.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슬라이더를 사용하여 시나리오별 클릭 시 하단부에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투입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트랙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공정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적재의 소요시간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표현</a:t>
            </a: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14.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하나의 제품이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투입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-&gt;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트랙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-&gt;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공정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-&gt;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적재순으로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완성되는 것을 </a:t>
            </a:r>
          </a:p>
        </p:txBody>
      </p:sp>
    </p:spTree>
    <p:extLst>
      <p:ext uri="{BB962C8B-B14F-4D97-AF65-F5344CB8AC3E}">
        <p14:creationId xmlns:p14="http://schemas.microsoft.com/office/powerpoint/2010/main" val="1852486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21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0016AE1-DC15-4DEE-ABD1-62D514A20344}"/>
              </a:ext>
            </a:extLst>
          </p:cNvPr>
          <p:cNvSpPr/>
          <p:nvPr/>
        </p:nvSpPr>
        <p:spPr>
          <a:xfrm>
            <a:off x="616225" y="944217"/>
            <a:ext cx="4430787" cy="54121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15.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마우스로 설비를 가져다 대었을 때 가동률 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작업 지원율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고장발생률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3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ui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로 표현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(console 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창에서도 동일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sz="13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16.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드래그 기능 대신 멘토님이 </a:t>
            </a:r>
            <a:r>
              <a:rPr lang="ko-KR" altLang="ko-KR" sz="13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말씀하신대로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타일 기준 오브젝트생성 및 </a:t>
            </a:r>
            <a:r>
              <a:rPr lang="ko-KR" altLang="ko-KR" sz="13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로테이트</a:t>
            </a:r>
            <a:endParaRPr lang="ko-KR" altLang="ko-KR" sz="13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17.</a:t>
            </a:r>
            <a:r>
              <a:rPr lang="ko-KR" altLang="ko-KR" sz="13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프리팹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조정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색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모양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sz="13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18.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씬 배경 변경</a:t>
            </a: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19.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배치파일 </a:t>
            </a:r>
            <a:r>
              <a:rPr lang="ko-KR" altLang="ko-KR" sz="13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새로고침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누르면 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csv 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업데이트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sz="13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20.Csv 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목록 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시나리오에 해당하는 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csv 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값 및 그래프 버튼 누르면 해당 이미지 팝업</a:t>
            </a: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21.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씬 배속 기능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씬 일시정지 기능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누르면 이미지 아이콘도 변하게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sz="13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22.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공정순서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왼쪽하단 텍스트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가시화</a:t>
            </a: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23.Csv(</a:t>
            </a:r>
            <a:r>
              <a:rPr lang="en-US" altLang="ko-KR" sz="13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product_flow_list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를 불러와 컬럼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3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out_time-in_time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 value 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값 구하여 슬라이더 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value 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적용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value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0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이 되면 다음 행으로 </a:t>
            </a:r>
            <a:r>
              <a:rPr lang="ko-KR" altLang="ko-KR" sz="13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넘어감</a:t>
            </a:r>
            <a:endParaRPr lang="ko-KR" altLang="ko-KR" sz="13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ko-KR" altLang="ko-KR" sz="13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F4D9455-3493-332E-5AA4-E7891176F154}"/>
              </a:ext>
            </a:extLst>
          </p:cNvPr>
          <p:cNvSpPr/>
          <p:nvPr/>
        </p:nvSpPr>
        <p:spPr>
          <a:xfrm>
            <a:off x="7144989" y="934278"/>
            <a:ext cx="4430787" cy="54121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24.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카메라 앵글 조정</a:t>
            </a: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25.Asset 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내에 쓸모없는 더미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데이터 삭제 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용량 최적화</a:t>
            </a:r>
            <a:endParaRPr lang="en-US" altLang="ko-KR" sz="13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26.</a:t>
            </a:r>
            <a:r>
              <a:rPr lang="ko-KR" altLang="en-US" sz="1300" kern="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설비가 </a:t>
            </a:r>
            <a:r>
              <a:rPr lang="en-US" altLang="ko-KR" sz="1300" kern="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ACTIVE</a:t>
            </a:r>
            <a:r>
              <a:rPr lang="ko-KR" altLang="en-US" sz="1300" kern="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상태 </a:t>
            </a:r>
            <a:r>
              <a:rPr lang="ko-KR" altLang="en-US" sz="1300" kern="100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일때</a:t>
            </a:r>
            <a:r>
              <a:rPr lang="ko-KR" altLang="en-US" sz="1300" kern="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화살표 표현</a:t>
            </a:r>
            <a:endParaRPr lang="en-US" altLang="ko-KR" sz="1300" kern="1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3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398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22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0016AE1-DC15-4DEE-ABD1-62D514A20344}"/>
              </a:ext>
            </a:extLst>
          </p:cNvPr>
          <p:cNvSpPr/>
          <p:nvPr/>
        </p:nvSpPr>
        <p:spPr>
          <a:xfrm>
            <a:off x="469075" y="258417"/>
            <a:ext cx="11257808" cy="60979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시연영상 삽입</a:t>
            </a:r>
            <a:endParaRPr lang="ko-KR" altLang="ko-KR" sz="20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113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ko-KR" altLang="en-US"/>
              <a:t>회사 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Contoso</a:t>
            </a:r>
            <a:r>
              <a:rPr lang="ko-KR" altLang="en-US"/>
              <a:t>에서는 협업하는 사고를 장려하여 업무 공간의 혁신을 추진할 수 있도록 조직을 지원합니다</a:t>
            </a:r>
            <a:r>
              <a:rPr lang="en-US" altLang="ko-KR"/>
              <a:t>. </a:t>
            </a:r>
            <a:r>
              <a:rPr lang="ko-KR" altLang="en-US"/>
              <a:t>허점을 보완하고 </a:t>
            </a:r>
            <a:r>
              <a:rPr lang="en-US" altLang="ko-KR"/>
              <a:t>Agile </a:t>
            </a:r>
            <a:r>
              <a:rPr lang="ko-KR" altLang="en-US"/>
              <a:t>프레임워크를 활용함으로써 비즈니스가 유기적으로 성장하고 소비자를 우선으로 생각하는 사고방식을 장려합니다</a:t>
            </a:r>
            <a:r>
              <a:rPr lang="en-US" altLang="ko-KR"/>
              <a:t>.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23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해결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 dirty="0"/>
              <a:t>차이 줄이기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 dirty="0"/>
              <a:t>당사의 제품은 소비자의 삶을 더 편리하게 만들며</a:t>
            </a:r>
            <a:r>
              <a:rPr lang="en-US" altLang="ko-KR" dirty="0"/>
              <a:t>, </a:t>
            </a:r>
            <a:r>
              <a:rPr lang="ko-KR" altLang="en-US" dirty="0"/>
              <a:t>시장의 어떤 다른 제품도 동일한 기능을 제공하지 않습니다</a:t>
            </a:r>
            <a:r>
              <a:rPr lang="en-US" altLang="ko-KR" dirty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대상 고객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대상 그룹은 </a:t>
            </a:r>
            <a:r>
              <a:rPr lang="en-US" altLang="ko-KR"/>
              <a:t>Z</a:t>
            </a:r>
            <a:r>
              <a:rPr lang="ko-KR" altLang="en-US"/>
              <a:t>세대</a:t>
            </a:r>
            <a:r>
              <a:rPr lang="en-US" altLang="ko-KR"/>
              <a:t>(18~25</a:t>
            </a:r>
            <a:r>
              <a:rPr lang="ko-KR" altLang="en-US"/>
              <a:t>세</a:t>
            </a:r>
            <a:r>
              <a:rPr lang="en-US" altLang="ko-KR"/>
              <a:t>)</a:t>
            </a:r>
            <a:r>
              <a:rPr lang="ko-KR" altLang="en-US"/>
              <a:t>임</a:t>
            </a:r>
          </a:p>
          <a:p>
            <a:pPr rtl="0"/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비용 절감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교체 제품에 대한 비용 절감 </a:t>
            </a:r>
          </a:p>
          <a:p>
            <a:pPr rtl="0"/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편리성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고객에게 필요한 대상 정보를 제공하는 간단한 디자인</a:t>
            </a:r>
          </a:p>
        </p:txBody>
      </p:sp>
      <p:sp>
        <p:nvSpPr>
          <p:cNvPr id="80" name="날짜 개체 틀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81" name="바닥글 개체 틀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ko-KR" altLang="en-US" dirty="0"/>
              <a:t>제품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/>
              <a:t>고유성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이 틈새 시장 전용 제품만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시장 선점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세련되고 기능적으로 아름답게 디자인된 제품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테스트됨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해당 지역의 대학생과 함께 테스트를 수행함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정통성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현장 전문가의 도움과 의견을 활용하여 설계 </a:t>
            </a:r>
          </a:p>
        </p:txBody>
      </p:sp>
      <p:sp>
        <p:nvSpPr>
          <p:cNvPr id="20" name="날짜 개체 틀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21" name="바닥글 개체 틀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 dirty="0"/>
              <a:t>제품 혜택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dirty="0"/>
              <a:t>멋지고 세련된 제품</a:t>
            </a:r>
          </a:p>
          <a:p>
            <a:pPr rtl="0"/>
            <a:r>
              <a:rPr lang="ko-KR" altLang="en-US" noProof="1"/>
              <a:t>해당 분야 커뮤니티 연결 </a:t>
            </a:r>
          </a:p>
          <a:p>
            <a:pPr rtl="0"/>
            <a:r>
              <a:rPr lang="ko-KR" altLang="en-US" noProof="1"/>
              <a:t>온라인 스토어와 시장 전환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ko-KR" altLang="en-US"/>
              <a:t>회사 개요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"/>
              <a:t>비즈니스 모델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" noProof="1"/>
              <a:t>요약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시장 추세 및 소셜 미디어에 관한 연구를 기반으로 합니다.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" noProof="1"/>
              <a:t>디자인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당사는 사람들이 이 틈새 시장 전용 제품을 더 많이 필요로 한다고 생각합니다.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" noProof="1"/>
              <a:t>연구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미니멀리스트와 편리성 </a:t>
            </a:r>
          </a:p>
        </p:txBody>
      </p:sp>
      <p:sp>
        <p:nvSpPr>
          <p:cNvPr id="32" name="날짜 개체 틀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ko"/>
              <a:t>20XX년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smtClean="0"/>
              <a:pPr rtl="0"/>
              <a:t>28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시장 개요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/>
          <a:lstStyle/>
          <a:p>
            <a:pPr rtl="0"/>
            <a:r>
              <a:rPr lang="ko-KR" altLang="en-US"/>
              <a:t>₩</a:t>
            </a:r>
            <a:r>
              <a:rPr lang="en-US" altLang="ko-KR"/>
              <a:t>30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1"/>
              <a:t>창조의 자유</a:t>
            </a:r>
            <a:endParaRPr lang="ko-KR" altLang="en-US" dirty="0"/>
          </a:p>
          <a:p>
            <a:pPr rtl="0"/>
            <a:r>
              <a:rPr lang="ko-KR" altLang="en-US" noProof="1"/>
              <a:t>선택적 포괄 시장</a:t>
            </a:r>
          </a:p>
          <a:p>
            <a:pPr rtl="0"/>
            <a:r>
              <a:rPr lang="en-US" altLang="ko-KR" noProof="1"/>
              <a:t>SAM(</a:t>
            </a:r>
            <a:r>
              <a:rPr lang="ko-KR" altLang="en-US" noProof="1"/>
              <a:t>유효 시장</a:t>
            </a:r>
            <a:r>
              <a:rPr lang="en-US" altLang="ko-KR" noProof="1"/>
              <a:t>)</a:t>
            </a:r>
            <a:endParaRPr lang="ko-KR" altLang="en-US" noProof="1"/>
          </a:p>
          <a:p>
            <a:pPr rtl="0"/>
            <a:endParaRPr lang="ko-KR" altLang="en-US" noProof="1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/>
          <a:lstStyle/>
          <a:p>
            <a:pPr rtl="0"/>
            <a:r>
              <a:rPr lang="ko-KR" altLang="en-US"/>
              <a:t>₩</a:t>
            </a:r>
            <a:r>
              <a:rPr lang="en-US" altLang="ko-KR"/>
              <a:t>10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/>
          <a:lstStyle/>
          <a:p>
            <a:pPr rtl="0"/>
            <a:r>
              <a:rPr lang="ko-KR" altLang="en-US" dirty="0"/>
              <a:t>구축 기회</a:t>
            </a:r>
          </a:p>
          <a:p>
            <a:pPr rtl="0"/>
            <a:r>
              <a:rPr lang="ko-KR" altLang="en-US" dirty="0"/>
              <a:t>완전 포괄 시장</a:t>
            </a:r>
          </a:p>
          <a:p>
            <a:pPr rtl="0"/>
            <a:r>
              <a:rPr lang="en-US" altLang="ko-KR"/>
              <a:t>TAM(</a:t>
            </a:r>
            <a:r>
              <a:rPr lang="ko-KR" altLang="en-US"/>
              <a:t>전체 시장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/>
              <a:t>₩</a:t>
            </a:r>
            <a:r>
              <a:rPr lang="en-US" altLang="ko-KR"/>
              <a:t>20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/>
          <a:lstStyle/>
          <a:p>
            <a:pPr rtl="0"/>
            <a:r>
              <a:rPr lang="ko-KR" altLang="en-US" noProof="1"/>
              <a:t>경쟁 업체가 거의 없음</a:t>
            </a:r>
          </a:p>
          <a:p>
            <a:pPr rtl="0"/>
            <a:r>
              <a:rPr lang="ko-KR" altLang="en-US" noProof="1"/>
              <a:t>특정 대상 시장</a:t>
            </a:r>
          </a:p>
          <a:p>
            <a:pPr rtl="0"/>
            <a:r>
              <a:rPr lang="en-US" altLang="ko-KR" noProof="1"/>
              <a:t>SOM(</a:t>
            </a:r>
            <a:r>
              <a:rPr lang="ko-KR" altLang="en-US" noProof="1"/>
              <a:t>수익 시장</a:t>
            </a:r>
            <a:r>
              <a:rPr lang="en-US" altLang="ko-KR" noProof="1"/>
              <a:t>)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ko-KR" altLang="en-US" dirty="0"/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dirty="0"/>
              <a:t>안형석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/>
              <a:t>김건호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/>
              <a:t>박민준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팀장</a:t>
            </a:r>
            <a:r>
              <a:rPr lang="en-US" altLang="ko-KR" dirty="0"/>
              <a:t>, </a:t>
            </a:r>
            <a:r>
              <a:rPr lang="ko-KR" altLang="en-US" dirty="0" err="1"/>
              <a:t>와이저를</a:t>
            </a:r>
            <a:r>
              <a:rPr lang="ko-KR" altLang="en-US" dirty="0"/>
              <a:t> 활용한 </a:t>
            </a:r>
            <a:r>
              <a:rPr lang="ko-KR" altLang="en-US" dirty="0" err="1"/>
              <a:t>디지털트윈</a:t>
            </a:r>
            <a:r>
              <a:rPr lang="ko-KR" altLang="en-US" dirty="0"/>
              <a:t> 및 전반적인 조율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유니티 를 활용한 시각화 담당</a:t>
            </a:r>
            <a:r>
              <a:rPr lang="en-US" altLang="ko-KR" dirty="0"/>
              <a:t>. </a:t>
            </a:r>
            <a:r>
              <a:rPr lang="ko-KR" altLang="en-US" dirty="0"/>
              <a:t>회의록 작성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 err="1"/>
              <a:t>와이저를</a:t>
            </a:r>
            <a:r>
              <a:rPr lang="ko-KR" altLang="en-US" dirty="0"/>
              <a:t> 활용한 </a:t>
            </a:r>
            <a:r>
              <a:rPr lang="ko-KR" altLang="en-US" dirty="0" err="1"/>
              <a:t>디지털트윈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데이터베이스를 활용해 결과값 분석 및 시각화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80" name="바닥글 개체 틀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시장 비교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157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30</a:t>
            </a:r>
            <a:r>
              <a:rPr lang="ko-KR" altLang="en-US" sz="3600"/>
              <a:t>억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296816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20</a:t>
            </a:r>
            <a:r>
              <a:rPr lang="ko-KR" altLang="en-US" sz="3600"/>
              <a:t>억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708476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10</a:t>
            </a:r>
            <a:r>
              <a:rPr lang="ko-KR" altLang="en-US" sz="3600"/>
              <a:t>억</a:t>
            </a: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구축 기회</a:t>
            </a:r>
          </a:p>
        </p:txBody>
      </p:sp>
      <p:sp>
        <p:nvSpPr>
          <p:cNvPr id="22" name="내용 개체 틀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가용 시장</a:t>
            </a:r>
          </a:p>
        </p:txBody>
      </p:sp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/>
          <a:lstStyle/>
          <a:p>
            <a:pPr rtl="0"/>
            <a:r>
              <a:rPr lang="ko-KR" altLang="en-US"/>
              <a:t>창조의 자유</a:t>
            </a:r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/>
          <a:lstStyle/>
          <a:p>
            <a:pPr rtl="0"/>
            <a:r>
              <a:rPr lang="ko-KR" altLang="en-US"/>
              <a:t>서비스 가능한 시장</a:t>
            </a:r>
          </a:p>
        </p:txBody>
      </p:sp>
      <p:sp>
        <p:nvSpPr>
          <p:cNvPr id="21" name="내용 개체 틀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경쟁 업체가 거의 없음</a:t>
            </a:r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수익 시장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C22D8C-87A6-47AD-8D29-FBBA539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346909-C2E0-4F1D-90FC-F5E1D8DF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경쟁 업체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/>
          <a:lstStyle/>
          <a:p>
            <a:pPr rtl="0"/>
            <a:r>
              <a:rPr lang="en-US" altLang="ko-KR"/>
              <a:t>CONTOSO</a:t>
            </a:r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1"/>
              <a:t>당사 제품은 경쟁사 제품보다 가격이 저렴함</a:t>
            </a:r>
          </a:p>
          <a:p>
            <a:pPr rtl="0"/>
            <a:r>
              <a:rPr lang="ko-KR" altLang="en-US" noProof="1"/>
              <a:t>경쟁사의 복잡한 디자인에 비해 디자인이 간단하고 사용하기 쉬움</a:t>
            </a:r>
          </a:p>
          <a:p>
            <a:pPr rtl="0"/>
            <a:r>
              <a:rPr lang="ko-KR" altLang="en-US" noProof="1"/>
              <a:t>적당한 가격이 소비자가 당사 제품을 선택하는 주요 이유임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/>
          <a:p>
            <a:pPr rtl="0"/>
            <a:r>
              <a:rPr lang="ko-KR" altLang="en-US"/>
              <a:t>경쟁사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/>
          <a:lstStyle/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A</a:t>
            </a:r>
            <a:br>
              <a:rPr lang="ko-KR" altLang="en-ZA" noProof="1"/>
            </a:br>
            <a:r>
              <a:rPr lang="ko-KR" altLang="en-US" noProof="1"/>
              <a:t>제품이 더 비쌈</a:t>
            </a:r>
          </a:p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B </a:t>
            </a:r>
            <a:r>
              <a:rPr lang="ko-KR" altLang="en-US" b="1" noProof="1"/>
              <a:t>및 </a:t>
            </a:r>
            <a:r>
              <a:rPr lang="en-US" altLang="ko-KR" b="1" noProof="1"/>
              <a:t>C </a:t>
            </a:r>
            <a:br>
              <a:rPr lang="ko-KR" altLang="en-ZA" noProof="1"/>
            </a:br>
            <a:r>
              <a:rPr lang="ko-KR" altLang="en-US" noProof="1"/>
              <a:t>제품이 비싸고 사용하기 불편함</a:t>
            </a:r>
          </a:p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D </a:t>
            </a:r>
            <a:r>
              <a:rPr lang="ko-KR" altLang="en-US" b="1" noProof="1"/>
              <a:t>및 </a:t>
            </a:r>
            <a:r>
              <a:rPr lang="en-US" altLang="ko-KR" b="1" noProof="1"/>
              <a:t>E</a:t>
            </a:r>
            <a:br>
              <a:rPr lang="ko-KR" altLang="en-ZA" noProof="1"/>
            </a:br>
            <a:r>
              <a:rPr lang="ko-KR" altLang="en-US" noProof="1"/>
              <a:t>제품은 저렴하지만 사용하기 불편함</a:t>
            </a: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ko-KR" altLang="en-US"/>
              <a:t>경쟁 업체 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97FAAF-FD5C-4EDE-A2D8-1482664534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42517" y="1599947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편리함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38732" y="2378452"/>
            <a:ext cx="1183179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A</a:t>
            </a:r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BF7EE2E1-DA9E-4645-BC0D-305C1F1211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22269" y="2169263"/>
            <a:ext cx="1706965" cy="1048575"/>
          </a:xfrm>
        </p:spPr>
        <p:txBody>
          <a:bodyPr rtlCol="0"/>
          <a:lstStyle/>
          <a:p>
            <a:pPr rtl="0"/>
            <a:r>
              <a:rPr lang="en-US" altLang="ko-KR"/>
              <a:t>Contoso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E8BD1918-91E9-45FF-B758-93DAFA9EAFE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20588" y="3528829"/>
            <a:ext cx="1195169" cy="492025"/>
          </a:xfrm>
        </p:spPr>
        <p:txBody>
          <a:bodyPr rtlCol="0"/>
          <a:lstStyle/>
          <a:p>
            <a:pPr rtl="0"/>
            <a:r>
              <a:rPr lang="ko-KR" altLang="en-US"/>
              <a:t>저렴함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40449" y="3528829"/>
            <a:ext cx="1130963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비쌈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25FED20-8F0E-4B86-88AD-F902806B2C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37747" y="4634331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B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568D7422-F48C-4829-8937-7DA701F3303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75224" y="4459860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C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2329531A-E68A-4913-9B66-062FBAC6D24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52714" y="4321788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D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F0BD43D-EBFD-48E7-A1D3-EB9228D4C5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42517" y="5468790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불편함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69ADCED5-CED8-4991-9B1E-DB7381BE74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01857" y="5195673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E</a:t>
            </a:r>
          </a:p>
        </p:txBody>
      </p:sp>
      <p:sp>
        <p:nvSpPr>
          <p:cNvPr id="42" name="날짜 개체 틀 41">
            <a:extLst>
              <a:ext uri="{FF2B5EF4-FFF2-40B4-BE49-F238E27FC236}">
                <a16:creationId xmlns:a16="http://schemas.microsoft.com/office/drawing/2014/main" id="{8ADD2DBD-D314-47B1-BD25-DAF6D443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C7E0A4-FE8E-4F7B-8370-1FA3484B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32</a:t>
            </a:fld>
            <a:endParaRPr lang="ko-KR" altLang="en-ZA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116CCE2-DE5B-4D04-8780-DE09E03B8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91806" y="233453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930BF4B-0565-4413-BDB0-116E9B84F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8369" y="44211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EC73B38-496F-4951-89EB-38E1A77E1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4455" y="459581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658B547-4844-4FC2-9B4E-C8A8DF4D6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06444" y="428851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7890BF0-461E-41CE-AFC1-AD52C6B95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5806" y="51577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63" name="그래픽 61">
            <a:extLst>
              <a:ext uri="{FF2B5EF4-FFF2-40B4-BE49-F238E27FC236}">
                <a16:creationId xmlns:a16="http://schemas.microsoft.com/office/drawing/2014/main" id="{9201E1F5-4143-449F-8629-751D36001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97401" y="2072999"/>
            <a:ext cx="1519834" cy="1268594"/>
          </a:xfrm>
          <a:custGeom>
            <a:avLst/>
            <a:gdLst>
              <a:gd name="connsiteX0" fmla="*/ 625766 w 1590050"/>
              <a:gd name="connsiteY0" fmla="*/ 178826 h 1315433"/>
              <a:gd name="connsiteX1" fmla="*/ 284934 w 1590050"/>
              <a:gd name="connsiteY1" fmla="*/ 458195 h 1315433"/>
              <a:gd name="connsiteX2" fmla="*/ 236288 w 1590050"/>
              <a:gd name="connsiteY2" fmla="*/ 498087 h 1315433"/>
              <a:gd name="connsiteX3" fmla="*/ 70217 w 1590050"/>
              <a:gd name="connsiteY3" fmla="*/ 843983 h 1315433"/>
              <a:gd name="connsiteX4" fmla="*/ 651339 w 1590050"/>
              <a:gd name="connsiteY4" fmla="*/ 1315434 h 1315433"/>
              <a:gd name="connsiteX5" fmla="*/ 1079209 w 1590050"/>
              <a:gd name="connsiteY5" fmla="*/ 1264350 h 1315433"/>
              <a:gd name="connsiteX6" fmla="*/ 1430420 w 1590050"/>
              <a:gd name="connsiteY6" fmla="*/ 957844 h 1315433"/>
              <a:gd name="connsiteX7" fmla="*/ 1590051 w 1590050"/>
              <a:gd name="connsiteY7" fmla="*/ 536415 h 1315433"/>
              <a:gd name="connsiteX8" fmla="*/ 1277105 w 1590050"/>
              <a:gd name="connsiteY8" fmla="*/ 312883 h 1315433"/>
              <a:gd name="connsiteX9" fmla="*/ 913138 w 1590050"/>
              <a:gd name="connsiteY9" fmla="*/ 134119 h 1315433"/>
              <a:gd name="connsiteX10" fmla="*/ 536415 w 1590050"/>
              <a:gd name="connsiteY10" fmla="*/ 83035 h 1315433"/>
              <a:gd name="connsiteX11" fmla="*/ 191581 w 1590050"/>
              <a:gd name="connsiteY11" fmla="*/ 843983 h 1315433"/>
              <a:gd name="connsiteX12" fmla="*/ 146875 w 1590050"/>
              <a:gd name="connsiteY12" fmla="*/ 1149426 h 1315433"/>
              <a:gd name="connsiteX13" fmla="*/ 1245217 w 1590050"/>
              <a:gd name="connsiteY13" fmla="*/ 1289923 h 1315433"/>
              <a:gd name="connsiteX14" fmla="*/ 1519771 w 1590050"/>
              <a:gd name="connsiteY14" fmla="*/ 344834 h 1315433"/>
              <a:gd name="connsiteX15" fmla="*/ 798214 w 1590050"/>
              <a:gd name="connsiteY15" fmla="*/ 223532 h 1315433"/>
              <a:gd name="connsiteX16" fmla="*/ 0 w 1590050"/>
              <a:gd name="connsiteY16" fmla="*/ 699235 h 1315433"/>
              <a:gd name="connsiteX17" fmla="*/ 434247 w 1590050"/>
              <a:gd name="connsiteY17" fmla="*/ 1315434 h 1315433"/>
              <a:gd name="connsiteX18" fmla="*/ 1468686 w 1590050"/>
              <a:gd name="connsiteY18" fmla="*/ 1091964 h 1315433"/>
              <a:gd name="connsiteX19" fmla="*/ 1155804 w 1590050"/>
              <a:gd name="connsiteY19" fmla="*/ 0 h 1315433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146875 w 1590051"/>
              <a:gd name="connsiteY12" fmla="*/ 114942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344995 w 1590051"/>
              <a:gd name="connsiteY12" fmla="*/ 101988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727997 w 1519834"/>
              <a:gd name="connsiteY15" fmla="*/ 22353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428949 w 1519834"/>
              <a:gd name="connsiteY18" fmla="*/ 9395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64030 w 1519834"/>
              <a:gd name="connsiteY17" fmla="*/ 131543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56410 w 1519834"/>
              <a:gd name="connsiteY17" fmla="*/ 124685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95791 h 1262879"/>
              <a:gd name="connsiteX1" fmla="*/ 214717 w 1519834"/>
              <a:gd name="connsiteY1" fmla="*/ 375160 h 1262879"/>
              <a:gd name="connsiteX2" fmla="*/ 166071 w 1519834"/>
              <a:gd name="connsiteY2" fmla="*/ 415052 h 1262879"/>
              <a:gd name="connsiteX3" fmla="*/ 0 w 1519834"/>
              <a:gd name="connsiteY3" fmla="*/ 760948 h 1262879"/>
              <a:gd name="connsiteX4" fmla="*/ 741142 w 1519834"/>
              <a:gd name="connsiteY4" fmla="*/ 1262879 h 1262879"/>
              <a:gd name="connsiteX5" fmla="*/ 1008992 w 1519834"/>
              <a:gd name="connsiteY5" fmla="*/ 1181315 h 1262879"/>
              <a:gd name="connsiteX6" fmla="*/ 1253523 w 1519834"/>
              <a:gd name="connsiteY6" fmla="*/ 829089 h 1262879"/>
              <a:gd name="connsiteX7" fmla="*/ 1519834 w 1519834"/>
              <a:gd name="connsiteY7" fmla="*/ 453380 h 1262879"/>
              <a:gd name="connsiteX8" fmla="*/ 1206888 w 1519834"/>
              <a:gd name="connsiteY8" fmla="*/ 229848 h 1262879"/>
              <a:gd name="connsiteX9" fmla="*/ 842921 w 1519834"/>
              <a:gd name="connsiteY9" fmla="*/ 51084 h 1262879"/>
              <a:gd name="connsiteX10" fmla="*/ 466198 w 1519834"/>
              <a:gd name="connsiteY10" fmla="*/ 0 h 1262879"/>
              <a:gd name="connsiteX11" fmla="*/ 220424 w 1519834"/>
              <a:gd name="connsiteY11" fmla="*/ 578068 h 1262879"/>
              <a:gd name="connsiteX12" fmla="*/ 274778 w 1519834"/>
              <a:gd name="connsiteY12" fmla="*/ 936851 h 1262879"/>
              <a:gd name="connsiteX13" fmla="*/ 1175000 w 1519834"/>
              <a:gd name="connsiteY13" fmla="*/ 1206888 h 1262879"/>
              <a:gd name="connsiteX14" fmla="*/ 1449554 w 1519834"/>
              <a:gd name="connsiteY14" fmla="*/ 261799 h 1262879"/>
              <a:gd name="connsiteX15" fmla="*/ 331757 w 1519834"/>
              <a:gd name="connsiteY15" fmla="*/ 79537 h 1262879"/>
              <a:gd name="connsiteX16" fmla="*/ 105043 w 1519834"/>
              <a:gd name="connsiteY16" fmla="*/ 639060 h 1262879"/>
              <a:gd name="connsiteX17" fmla="*/ 356410 w 1519834"/>
              <a:gd name="connsiteY17" fmla="*/ 1163819 h 1262879"/>
              <a:gd name="connsiteX18" fmla="*/ 1428949 w 1519834"/>
              <a:gd name="connsiteY18" fmla="*/ 856529 h 1262879"/>
              <a:gd name="connsiteX19" fmla="*/ 1055107 w 1519834"/>
              <a:gd name="connsiteY19" fmla="*/ 61745 h 1262879"/>
              <a:gd name="connsiteX20" fmla="*/ 555549 w 1519834"/>
              <a:gd name="connsiteY20" fmla="*/ 95791 h 1262879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428949 w 1519834"/>
              <a:gd name="connsiteY18" fmla="*/ 85652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203699 w 1519834"/>
              <a:gd name="connsiteY19" fmla="*/ 4892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489449 w 1519834"/>
              <a:gd name="connsiteY19" fmla="*/ 6416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9834" h="1268594">
                <a:moveTo>
                  <a:pt x="555549" y="95791"/>
                </a:moveTo>
                <a:lnTo>
                  <a:pt x="214717" y="375160"/>
                </a:lnTo>
                <a:lnTo>
                  <a:pt x="166071" y="415052"/>
                </a:lnTo>
                <a:lnTo>
                  <a:pt x="0" y="760948"/>
                </a:lnTo>
                <a:lnTo>
                  <a:pt x="741142" y="1262879"/>
                </a:lnTo>
                <a:lnTo>
                  <a:pt x="1008992" y="1181315"/>
                </a:lnTo>
                <a:lnTo>
                  <a:pt x="1253523" y="829089"/>
                </a:lnTo>
                <a:lnTo>
                  <a:pt x="1519834" y="453380"/>
                </a:lnTo>
                <a:lnTo>
                  <a:pt x="1206888" y="229848"/>
                </a:lnTo>
                <a:lnTo>
                  <a:pt x="842921" y="51084"/>
                </a:lnTo>
                <a:lnTo>
                  <a:pt x="466198" y="0"/>
                </a:lnTo>
                <a:lnTo>
                  <a:pt x="220424" y="578068"/>
                </a:lnTo>
                <a:lnTo>
                  <a:pt x="274778" y="936851"/>
                </a:lnTo>
                <a:lnTo>
                  <a:pt x="1175000" y="1206888"/>
                </a:lnTo>
                <a:lnTo>
                  <a:pt x="1449554" y="261799"/>
                </a:lnTo>
                <a:lnTo>
                  <a:pt x="331757" y="79537"/>
                </a:lnTo>
                <a:lnTo>
                  <a:pt x="105043" y="639060"/>
                </a:lnTo>
                <a:lnTo>
                  <a:pt x="489760" y="1268594"/>
                </a:lnTo>
                <a:lnTo>
                  <a:pt x="1371799" y="989879"/>
                </a:lnTo>
                <a:lnTo>
                  <a:pt x="1489449" y="641626"/>
                </a:lnTo>
                <a:lnTo>
                  <a:pt x="1055107" y="61745"/>
                </a:lnTo>
                <a:lnTo>
                  <a:pt x="555549" y="95791"/>
                </a:lnTo>
                <a:close/>
              </a:path>
            </a:pathLst>
          </a:custGeom>
          <a:noFill/>
          <a:ln w="31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-KR" altLang="en-US"/>
              <a:t>성장 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 </a:t>
            </a:r>
            <a:r>
              <a:rPr lang="en-US" altLang="ko-KR"/>
              <a:t>20XX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제품 확립에 도움이 되도록 중요 또는 최상위 참가자에게 제품 배포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319E41BC-4F05-4804-843A-E1846794FB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 </a:t>
            </a:r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3BDF8B9-53DF-46F4-98D4-053D78D61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일반 대중에게 제품 출시 및 언론과 소셜 미디어 계정 모니터링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0FD0A14C-4421-4979-AF8C-F7E649A881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 </a:t>
            </a:r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9C0DB469-503B-40AF-84D1-C69B085AA9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필요에 따라 피드백 수집 및 제품 디자인 조정</a:t>
            </a:r>
          </a:p>
          <a:p>
            <a:pPr rtl="0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 rtlCol="0"/>
          <a:lstStyle/>
          <a:p>
            <a:pPr rtl="0"/>
            <a:r>
              <a:rPr lang="ko-KR" altLang="en-US" dirty="0"/>
              <a:t>유입</a:t>
            </a:r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/>
          <a:lstStyle/>
          <a:p>
            <a:pPr rtl="0"/>
            <a:r>
              <a:rPr lang="ko-KR" altLang="en-US" dirty="0"/>
              <a:t>성공 예측</a:t>
            </a:r>
          </a:p>
        </p:txBody>
      </p:sp>
      <p:graphicFrame>
        <p:nvGraphicFramePr>
          <p:cNvPr id="53" name="표 50">
            <a:extLst>
              <a:ext uri="{FF2B5EF4-FFF2-40B4-BE49-F238E27FC236}">
                <a16:creationId xmlns:a16="http://schemas.microsoft.com/office/drawing/2014/main" id="{7EB17215-3702-4854-86F9-086DB8BCA17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2018462565"/>
              </p:ext>
            </p:extLst>
          </p:nvPr>
        </p:nvGraphicFramePr>
        <p:xfrm>
          <a:off x="838200" y="2286000"/>
          <a:ext cx="6099051" cy="3503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631">
                  <a:extLst>
                    <a:ext uri="{9D8B030D-6E8A-4147-A177-3AD203B41FA5}">
                      <a16:colId xmlns:a16="http://schemas.microsoft.com/office/drawing/2014/main" val="544038161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28404315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98771251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1068233346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3019130451"/>
                    </a:ext>
                  </a:extLst>
                </a:gridCol>
              </a:tblGrid>
              <a:tr h="308774">
                <a:tc>
                  <a:txBody>
                    <a:bodyPr/>
                    <a:lstStyle/>
                    <a:p>
                      <a:pPr algn="r" rtl="0"/>
                      <a:r>
                        <a:rPr lang="ko-KR" altLang="en-US" sz="1400" b="0" cap="all" spc="150" noProof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메트릭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65677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endParaRPr lang="ko-KR" altLang="en-US" sz="1200" noProof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클라이언트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수익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순수익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37574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₩7,000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4248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₩16,000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86097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₩30,000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₩25,000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121222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₩40,000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₩30,000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171"/>
                  </a:ext>
                </a:extLst>
              </a:tr>
            </a:tbl>
          </a:graphicData>
        </a:graphic>
      </p:graphicFrame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54CD4A7-4E1A-4902-993B-81A396A36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연도별 수익</a:t>
            </a:r>
          </a:p>
        </p:txBody>
      </p:sp>
      <p:graphicFrame>
        <p:nvGraphicFramePr>
          <p:cNvPr id="34" name="내용 개체 틀 13" descr="차트">
            <a:extLst>
              <a:ext uri="{FF2B5EF4-FFF2-40B4-BE49-F238E27FC236}">
                <a16:creationId xmlns:a16="http://schemas.microsoft.com/office/drawing/2014/main" id="{9E19FFD2-695D-4BD0-AA46-41C8970D76E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989564799"/>
              </p:ext>
            </p:extLst>
          </p:nvPr>
        </p:nvGraphicFramePr>
        <p:xfrm>
          <a:off x="7858125" y="2779713"/>
          <a:ext cx="3148013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20XX</a:t>
            </a:r>
            <a:r>
              <a:rPr lang="ko-KR" altLang="en-US" dirty="0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34</a:t>
            </a:fld>
            <a:endParaRPr lang="ko-KR" alt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35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en-US" altLang="ko-KR"/>
              <a:t>2</a:t>
            </a:r>
            <a:r>
              <a:rPr lang="ko-KR" altLang="en-US"/>
              <a:t>년 작업 계획</a:t>
            </a:r>
          </a:p>
        </p:txBody>
      </p:sp>
      <p:sp>
        <p:nvSpPr>
          <p:cNvPr id="110" name="텍스트 개체 틀 31">
            <a:extLst>
              <a:ext uri="{FF2B5EF4-FFF2-40B4-BE49-F238E27FC236}">
                <a16:creationId xmlns:a16="http://schemas.microsoft.com/office/drawing/2014/main" id="{2FF506C9-7C92-4B9C-A356-9B519D03C78D}"/>
              </a:ext>
            </a:extLst>
          </p:cNvPr>
          <p:cNvSpPr txBox="1">
            <a:spLocks/>
          </p:cNvSpPr>
          <p:nvPr/>
        </p:nvSpPr>
        <p:spPr>
          <a:xfrm>
            <a:off x="2042184" y="2220913"/>
            <a:ext cx="20574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초안 청사진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텍스트 개체 틀 31">
            <a:extLst>
              <a:ext uri="{FF2B5EF4-FFF2-40B4-BE49-F238E27FC236}">
                <a16:creationId xmlns:a16="http://schemas.microsoft.com/office/drawing/2014/main" id="{EFC30FAC-E9E5-427E-B670-7978BE575652}"/>
              </a:ext>
            </a:extLst>
          </p:cNvPr>
          <p:cNvSpPr txBox="1">
            <a:spLocks/>
          </p:cNvSpPr>
          <p:nvPr/>
        </p:nvSpPr>
        <p:spPr>
          <a:xfrm>
            <a:off x="5190031" y="2218613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피드백 수집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텍스트 개체 틀 31">
            <a:extLst>
              <a:ext uri="{FF2B5EF4-FFF2-40B4-BE49-F238E27FC236}">
                <a16:creationId xmlns:a16="http://schemas.microsoft.com/office/drawing/2014/main" id="{E0CD2DAB-9E42-4D11-A98D-56ECD20DBC7E}"/>
              </a:ext>
            </a:extLst>
          </p:cNvPr>
          <p:cNvSpPr txBox="1">
            <a:spLocks/>
          </p:cNvSpPr>
          <p:nvPr/>
        </p:nvSpPr>
        <p:spPr>
          <a:xfrm>
            <a:off x="9121117" y="2222398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클라이언트에게 제공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4399" y="3354712"/>
            <a:ext cx="899994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659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538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73EDDDB-6509-4407-BA35-232AAF9F198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418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33A061F-AC2A-4E3F-B448-DC6FEC307A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297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4</a:t>
            </a:r>
            <a:r>
              <a:rPr lang="ko-KR" altLang="en-US"/>
              <a:t>월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176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9055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6</a:t>
            </a:r>
            <a:r>
              <a:rPr lang="ko-KR" altLang="en-US"/>
              <a:t>월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EEAE71AD-30AF-4021-B577-B686EC6DA3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934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7</a:t>
            </a:r>
            <a:r>
              <a:rPr lang="ko-KR" altLang="en-US"/>
              <a:t>월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D8E5FFBE-125E-43C8-A66E-DE8D2FE7AF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4814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8</a:t>
            </a:r>
            <a:r>
              <a:rPr lang="ko-KR" altLang="en-US"/>
              <a:t>월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209F81D-5EC6-4D97-B0C2-AC00081AB1A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2693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9</a:t>
            </a:r>
            <a:r>
              <a:rPr lang="ko-KR" altLang="en-US"/>
              <a:t>월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A477EE3-A17C-4158-91E8-03A401BE9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0572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8451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11</a:t>
            </a:r>
            <a:r>
              <a:rPr lang="ko-KR" altLang="en-US"/>
              <a:t>월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A7907FC8-DAAF-4896-A2B1-C173BF2FAE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633085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12</a:t>
            </a:r>
            <a:r>
              <a:rPr lang="ko-KR" altLang="en-US"/>
              <a:t>월</a:t>
            </a:r>
          </a:p>
        </p:txBody>
      </p:sp>
      <p:sp>
        <p:nvSpPr>
          <p:cNvPr id="11" name="연도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4400" y="4292468"/>
            <a:ext cx="899994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96991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75760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0C5FD452-DC3E-4D62-B19B-0A79E604A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45289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96D290B2-F312-4D9A-96C7-D40523406AC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32976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4</a:t>
            </a:r>
            <a:r>
              <a:rPr lang="ko-KR" altLang="en-US"/>
              <a:t>월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120663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70D1D022-03FA-47E6-8430-252C6D5B4C4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908350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6</a:t>
            </a:r>
            <a:r>
              <a:rPr lang="ko-KR" altLang="en-US"/>
              <a:t>월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A7483FC-7290-41B1-B371-ECA1174519D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96037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7</a:t>
            </a:r>
            <a:r>
              <a:rPr lang="ko-KR" altLang="en-US"/>
              <a:t>월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D149E385-DCE9-4DC9-8F0A-F8BAF02D979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483724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8</a:t>
            </a:r>
            <a:r>
              <a:rPr lang="ko-KR" altLang="en-US"/>
              <a:t>월</a:t>
            </a:r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271411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9</a:t>
            </a:r>
            <a:r>
              <a:rPr lang="ko-KR" altLang="en-US"/>
              <a:t>월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1787EDAC-5EAB-4A0D-9BD2-D6E9FD0B26A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059098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E80CB353-63CA-4305-9748-807B6905DB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84678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11</a:t>
            </a:r>
            <a:r>
              <a:rPr lang="ko-KR" altLang="en-US"/>
              <a:t>월</a:t>
            </a:r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1B52C010-5159-4F61-821F-E73647E7C06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063447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12</a:t>
            </a:r>
            <a:r>
              <a:rPr lang="ko-KR" altLang="en-US"/>
              <a:t>월</a:t>
            </a:r>
          </a:p>
        </p:txBody>
      </p:sp>
      <p:cxnSp>
        <p:nvCxnSpPr>
          <p:cNvPr id="45" name="직선 연결선(S) 44">
            <a:extLst>
              <a:ext uri="{FF2B5EF4-FFF2-40B4-BE49-F238E27FC236}">
                <a16:creationId xmlns:a16="http://schemas.microsoft.com/office/drawing/2014/main" id="{7AAE5EC1-092E-4A01-B866-C63F654A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073920" y="2904543"/>
            <a:ext cx="3722" cy="533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(S) 52">
            <a:extLst>
              <a:ext uri="{FF2B5EF4-FFF2-40B4-BE49-F238E27FC236}">
                <a16:creationId xmlns:a16="http://schemas.microsoft.com/office/drawing/2014/main" id="{044DC497-37D3-454C-98C5-A4A1043E5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218933" y="2901831"/>
            <a:ext cx="6667" cy="53802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(S) 54">
            <a:extLst>
              <a:ext uri="{FF2B5EF4-FFF2-40B4-BE49-F238E27FC236}">
                <a16:creationId xmlns:a16="http://schemas.microsoft.com/office/drawing/2014/main" id="{EF3C6EDC-B2DD-42F0-911D-04963A0F2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0150019" y="2905616"/>
            <a:ext cx="0" cy="53232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BB4508-2CA6-4A49-9EAD-91DB1B205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4179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8989049-2208-43EB-A323-1B5374E0A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62137" y="3439855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3093EB5-1D82-4E0B-A4EF-8517FC047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6556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텍스트 개체 틀 31">
            <a:extLst>
              <a:ext uri="{FF2B5EF4-FFF2-40B4-BE49-F238E27FC236}">
                <a16:creationId xmlns:a16="http://schemas.microsoft.com/office/drawing/2014/main" id="{6E8FAB27-F000-4DFF-8595-B8ADBB6058E9}"/>
              </a:ext>
            </a:extLst>
          </p:cNvPr>
          <p:cNvSpPr txBox="1">
            <a:spLocks/>
          </p:cNvSpPr>
          <p:nvPr/>
        </p:nvSpPr>
        <p:spPr>
          <a:xfrm>
            <a:off x="1259117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포커스 그룹 운영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연결선(S) 56">
            <a:extLst>
              <a:ext uri="{FF2B5EF4-FFF2-40B4-BE49-F238E27FC236}">
                <a16:creationId xmlns:a16="http://schemas.microsoft.com/office/drawing/2014/main" id="{0C8EDAF4-CF26-40C7-AACE-2482D9323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286000" y="4638776"/>
            <a:ext cx="2019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개체 틀 31">
            <a:extLst>
              <a:ext uri="{FF2B5EF4-FFF2-40B4-BE49-F238E27FC236}">
                <a16:creationId xmlns:a16="http://schemas.microsoft.com/office/drawing/2014/main" id="{234079D9-E00C-4C6B-9F2D-D0BCB9C9D7D8}"/>
              </a:ext>
            </a:extLst>
          </p:cNvPr>
          <p:cNvSpPr txBox="1">
            <a:spLocks/>
          </p:cNvSpPr>
          <p:nvPr/>
        </p:nvSpPr>
        <p:spPr>
          <a:xfrm>
            <a:off x="4406652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디자인 테스트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(S) 60">
            <a:extLst>
              <a:ext uri="{FF2B5EF4-FFF2-40B4-BE49-F238E27FC236}">
                <a16:creationId xmlns:a16="http://schemas.microsoft.com/office/drawing/2014/main" id="{F8C93671-1250-4705-A092-97036B901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434293" y="4638776"/>
            <a:ext cx="1261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개체 틀 31">
            <a:extLst>
              <a:ext uri="{FF2B5EF4-FFF2-40B4-BE49-F238E27FC236}">
                <a16:creationId xmlns:a16="http://schemas.microsoft.com/office/drawing/2014/main" id="{7C5F4630-959D-43D6-A6F0-5D5F3A4117C1}"/>
              </a:ext>
            </a:extLst>
          </p:cNvPr>
          <p:cNvSpPr txBox="1">
            <a:spLocks/>
          </p:cNvSpPr>
          <p:nvPr/>
        </p:nvSpPr>
        <p:spPr>
          <a:xfrm>
            <a:off x="7581698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디자인 시작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5" name="직선 연결선(S) 64">
            <a:extLst>
              <a:ext uri="{FF2B5EF4-FFF2-40B4-BE49-F238E27FC236}">
                <a16:creationId xmlns:a16="http://schemas.microsoft.com/office/drawing/2014/main" id="{F6C72AC5-2842-4966-BBE7-6F407A9C3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591938" y="4638776"/>
            <a:ext cx="0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DC26F87-2877-496A-B506-6A562ACD9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2537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4959EA3-B71F-49E3-A68E-1329BE046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0830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82DCB52-65FA-4B5F-8785-060AF61C3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8475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날짜 개체 틀 65">
            <a:extLst>
              <a:ext uri="{FF2B5EF4-FFF2-40B4-BE49-F238E27FC236}">
                <a16:creationId xmlns:a16="http://schemas.microsoft.com/office/drawing/2014/main" id="{FF303B66-BE3D-4142-824A-9EE2B017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35BD6B-402B-4987-9FCE-9A6924EE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59ECD5-0EAD-48D0-B30B-16305BC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97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/>
              <a:t>재무</a:t>
            </a:r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CD227AD3-0512-4367-9783-E5F086A86CF5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744389184"/>
              </p:ext>
            </p:extLst>
          </p:nvPr>
        </p:nvGraphicFramePr>
        <p:xfrm>
          <a:off x="838200" y="2138363"/>
          <a:ext cx="10515596" cy="3701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076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717424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118664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277791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166641">
                  <a:extLst>
                    <a:ext uri="{9D8B030D-6E8A-4147-A177-3AD203B41FA5}">
                      <a16:colId xmlns:a16="http://schemas.microsoft.com/office/drawing/2014/main" val="3235153012"/>
                    </a:ext>
                  </a:extLst>
                </a:gridCol>
              </a:tblGrid>
              <a:tr h="284706"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년차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연도 </a:t>
                      </a:r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년차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0" i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판매당 평균 가격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수익</a:t>
                      </a:r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(15%)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5,625,000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 총 이익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5,625,000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216,000,000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422160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 및 마케팅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5,062,500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151,200,000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0709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서비스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1,687,500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36840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개발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562,500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10,800,000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688327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281,250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4,320,000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43307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 합계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7,593,750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52,800,000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187,920,000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145645"/>
                  </a:ext>
                </a:extLst>
              </a:tr>
            </a:tbl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팀 소개</a:t>
            </a:r>
          </a:p>
        </p:txBody>
      </p:sp>
      <p:pic>
        <p:nvPicPr>
          <p:cNvPr id="26" name="그림 개체 틀 25" descr="팀 구성원 얼굴 사진">
            <a:extLst>
              <a:ext uri="{FF2B5EF4-FFF2-40B4-BE49-F238E27FC236}">
                <a16:creationId xmlns:a16="http://schemas.microsoft.com/office/drawing/2014/main" id="{C38F90B4-657F-4EA8-B86E-B9BD2E8B7BB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181" y="2886074"/>
            <a:ext cx="1845511" cy="1845511"/>
          </a:xfr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7BAD1FFF-8B97-4CD1-85E7-B7738EAD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558" y="5084524"/>
            <a:ext cx="2196619" cy="343061"/>
          </a:xfrm>
        </p:spPr>
        <p:txBody>
          <a:bodyPr rtlCol="0"/>
          <a:lstStyle/>
          <a:p>
            <a:pPr rtl="0"/>
            <a:r>
              <a:rPr lang="ko-KR" altLang="en-US"/>
              <a:t>이봉진</a:t>
            </a:r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6FA389-A54D-4E4B-81DA-DBA175D78FE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5464114"/>
            <a:ext cx="1845511" cy="343061"/>
          </a:xfrm>
        </p:spPr>
        <p:txBody>
          <a:bodyPr rtlCol="0"/>
          <a:lstStyle/>
          <a:p>
            <a:pPr rtl="0"/>
            <a:r>
              <a:rPr lang="ko-KR" altLang="en-US"/>
              <a:t>대표</a:t>
            </a:r>
          </a:p>
        </p:txBody>
      </p:sp>
      <p:pic>
        <p:nvPicPr>
          <p:cNvPr id="47" name="그림 개체 틀 46" descr="팀 구성원 얼굴 사진">
            <a:extLst>
              <a:ext uri="{FF2B5EF4-FFF2-40B4-BE49-F238E27FC236}">
                <a16:creationId xmlns:a16="http://schemas.microsoft.com/office/drawing/2014/main" id="{8AF5260A-2860-4F88-BA4D-70530D3E14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6914" y="2886074"/>
            <a:ext cx="1845511" cy="1845511"/>
          </a:xfrm>
        </p:spPr>
      </p:pic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10C8C8C1-99D8-4034-A628-DECEB703BA1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707607" y="5099206"/>
            <a:ext cx="2145049" cy="343061"/>
          </a:xfrm>
        </p:spPr>
        <p:txBody>
          <a:bodyPr rtlCol="0"/>
          <a:lstStyle/>
          <a:p>
            <a:pPr rtl="0"/>
            <a:r>
              <a:rPr lang="ko-KR" altLang="en-US"/>
              <a:t>심현기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65786675-BFC6-4743-BFD3-D64691F771D8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36913" y="5478796"/>
            <a:ext cx="1855949" cy="343061"/>
          </a:xfrm>
        </p:spPr>
        <p:txBody>
          <a:bodyPr rtlCol="0"/>
          <a:lstStyle/>
          <a:p>
            <a:pPr rtl="0"/>
            <a:r>
              <a:rPr lang="ko-KR" altLang="en-US"/>
              <a:t>최고 경영자</a:t>
            </a:r>
          </a:p>
        </p:txBody>
      </p:sp>
      <p:pic>
        <p:nvPicPr>
          <p:cNvPr id="45" name="그림 개체 틀 44" descr="팀 구성원 얼굴 사진">
            <a:extLst>
              <a:ext uri="{FF2B5EF4-FFF2-40B4-BE49-F238E27FC236}">
                <a16:creationId xmlns:a16="http://schemas.microsoft.com/office/drawing/2014/main" id="{4442FA67-BF04-4E45-BFD9-78BF43789E0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7578" y="2886074"/>
            <a:ext cx="1845511" cy="1845511"/>
          </a:xfrm>
        </p:spPr>
      </p:pic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08CA58D6-00FD-4D81-A0F6-215C4D558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98271" y="5099206"/>
            <a:ext cx="2132985" cy="343061"/>
          </a:xfrm>
        </p:spPr>
        <p:txBody>
          <a:bodyPr rtlCol="0"/>
          <a:lstStyle/>
          <a:p>
            <a:pPr rtl="0"/>
            <a:r>
              <a:rPr lang="ko-KR" altLang="en-US"/>
              <a:t>심희영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97062F49-F468-4EA6-B6BF-94BFF89FDCB7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327577" y="5478796"/>
            <a:ext cx="1845511" cy="343061"/>
          </a:xfrm>
        </p:spPr>
        <p:txBody>
          <a:bodyPr rtlCol="0"/>
          <a:lstStyle/>
          <a:p>
            <a:pPr rtl="0"/>
            <a:r>
              <a:rPr lang="ko-KR" altLang="en-US"/>
              <a:t>최고 운영 책임자</a:t>
            </a:r>
          </a:p>
          <a:p>
            <a:pPr rtl="0"/>
            <a:endParaRPr lang="ko-KR" altLang="en-US"/>
          </a:p>
        </p:txBody>
      </p:sp>
      <p:pic>
        <p:nvPicPr>
          <p:cNvPr id="43" name="그림 개체 틀 42" descr="팀 구성원 얼굴 사진">
            <a:extLst>
              <a:ext uri="{FF2B5EF4-FFF2-40B4-BE49-F238E27FC236}">
                <a16:creationId xmlns:a16="http://schemas.microsoft.com/office/drawing/2014/main" id="{F328CD15-EA0E-49AD-A3C6-5798A372AA5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7458" y="2886074"/>
            <a:ext cx="1845511" cy="1845511"/>
          </a:xfrm>
        </p:spPr>
      </p:pic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60D37431-6A3A-47F6-A367-B5ADCF66AE37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618152" y="5084524"/>
            <a:ext cx="2132984" cy="343061"/>
          </a:xfrm>
        </p:spPr>
        <p:txBody>
          <a:bodyPr rtlCol="0"/>
          <a:lstStyle/>
          <a:p>
            <a:pPr rtl="0"/>
            <a:r>
              <a:rPr lang="ko-KR" altLang="en-US"/>
              <a:t>진현준</a:t>
            </a:r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59D9F00A-8CF0-41E8-9BB6-3B8ECDA55D49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47458" y="5464114"/>
            <a:ext cx="1845510" cy="343061"/>
          </a:xfrm>
        </p:spPr>
        <p:txBody>
          <a:bodyPr rtlCol="0"/>
          <a:lstStyle/>
          <a:p>
            <a:pPr rtl="0"/>
            <a:r>
              <a:rPr lang="ko-KR" altLang="en-US"/>
              <a:t>마케팅 부사장</a:t>
            </a:r>
          </a:p>
          <a:p>
            <a:pPr rtl="0"/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팀 소개 </a:t>
            </a:r>
          </a:p>
        </p:txBody>
      </p:sp>
      <p:pic>
        <p:nvPicPr>
          <p:cNvPr id="38" name="그림 개체 틀 37" descr="팀 구성원 얼굴 사진">
            <a:extLst>
              <a:ext uri="{FF2B5EF4-FFF2-40B4-BE49-F238E27FC236}">
                <a16:creationId xmlns:a16="http://schemas.microsoft.com/office/drawing/2014/main" id="{76554518-1C01-4B26-9940-1C04FC9D73B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2428875"/>
            <a:ext cx="1066800" cy="1066800"/>
          </a:xfrm>
        </p:spPr>
      </p:pic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23BA8AAF-B08B-441B-AAF3-590A56832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0168" y="3654378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이봉진</a:t>
            </a:r>
          </a:p>
          <a:p>
            <a:pPr rtl="0"/>
            <a:endParaRPr lang="ko-KR" altLang="en-US"/>
          </a:p>
        </p:txBody>
      </p:sp>
      <p:sp>
        <p:nvSpPr>
          <p:cNvPr id="52" name="텍스트 개체 틀 51">
            <a:extLst>
              <a:ext uri="{FF2B5EF4-FFF2-40B4-BE49-F238E27FC236}">
                <a16:creationId xmlns:a16="http://schemas.microsoft.com/office/drawing/2014/main" id="{E07741A2-243F-4086-945C-BCA1F24E6DB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390120" y="3782039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대표</a:t>
            </a:r>
          </a:p>
        </p:txBody>
      </p:sp>
      <p:pic>
        <p:nvPicPr>
          <p:cNvPr id="42" name="그림 개체 틀 41" descr="팀 구성원 얼굴 사진">
            <a:extLst>
              <a:ext uri="{FF2B5EF4-FFF2-40B4-BE49-F238E27FC236}">
                <a16:creationId xmlns:a16="http://schemas.microsoft.com/office/drawing/2014/main" id="{CB092FE3-5F48-4433-B8FF-114D1CD7437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2428875"/>
            <a:ext cx="1066800" cy="1066800"/>
          </a:xfrm>
        </p:spPr>
      </p:pic>
      <p:sp>
        <p:nvSpPr>
          <p:cNvPr id="49" name="텍스트 개체 틀 48">
            <a:extLst>
              <a:ext uri="{FF2B5EF4-FFF2-40B4-BE49-F238E27FC236}">
                <a16:creationId xmlns:a16="http://schemas.microsoft.com/office/drawing/2014/main" id="{27CB5CB7-B854-4F48-954C-5CF86CC9146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849262" y="3669060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심현기</a:t>
            </a:r>
          </a:p>
        </p:txBody>
      </p:sp>
      <p:sp>
        <p:nvSpPr>
          <p:cNvPr id="61" name="텍스트 개체 틀 60">
            <a:extLst>
              <a:ext uri="{FF2B5EF4-FFF2-40B4-BE49-F238E27FC236}">
                <a16:creationId xmlns:a16="http://schemas.microsoft.com/office/drawing/2014/main" id="{F1C860E6-FF87-419F-8B26-B8EA4D5F3D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739214" y="3796721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최고 경영자</a:t>
            </a:r>
          </a:p>
        </p:txBody>
      </p:sp>
      <p:pic>
        <p:nvPicPr>
          <p:cNvPr id="46" name="그림 개체 틀 45" descr="팀 구성원 얼굴 사진">
            <a:extLst>
              <a:ext uri="{FF2B5EF4-FFF2-40B4-BE49-F238E27FC236}">
                <a16:creationId xmlns:a16="http://schemas.microsoft.com/office/drawing/2014/main" id="{570FC090-540A-41E2-99FA-7B7BC171A64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2428875"/>
            <a:ext cx="1066800" cy="1066800"/>
          </a:xfrm>
        </p:spPr>
      </p:pic>
      <p:sp>
        <p:nvSpPr>
          <p:cNvPr id="50" name="텍스트 개체 틀 49">
            <a:extLst>
              <a:ext uri="{FF2B5EF4-FFF2-40B4-BE49-F238E27FC236}">
                <a16:creationId xmlns:a16="http://schemas.microsoft.com/office/drawing/2014/main" id="{540F887C-E8EB-4467-90FE-023D47FFB454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339926" y="3669060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심희영</a:t>
            </a:r>
          </a:p>
          <a:p>
            <a:pPr rtl="0"/>
            <a:endParaRPr lang="ko-KR" altLang="en-US"/>
          </a:p>
        </p:txBody>
      </p:sp>
      <p:sp>
        <p:nvSpPr>
          <p:cNvPr id="62" name="텍스트 개체 틀 61">
            <a:extLst>
              <a:ext uri="{FF2B5EF4-FFF2-40B4-BE49-F238E27FC236}">
                <a16:creationId xmlns:a16="http://schemas.microsoft.com/office/drawing/2014/main" id="{F1AF6C54-9939-432B-BBC2-5E0C0F8B2D8C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17963" y="3796721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최고 운영 책임자</a:t>
            </a:r>
          </a:p>
        </p:txBody>
      </p:sp>
      <p:pic>
        <p:nvPicPr>
          <p:cNvPr id="54" name="그림 개체 틀 53" descr="팀 구성원 얼굴 사진">
            <a:extLst>
              <a:ext uri="{FF2B5EF4-FFF2-40B4-BE49-F238E27FC236}">
                <a16:creationId xmlns:a16="http://schemas.microsoft.com/office/drawing/2014/main" id="{79B06025-9CB9-45C4-BF20-7D0D27D1B81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2428875"/>
            <a:ext cx="1066800" cy="1066800"/>
          </a:xfrm>
        </p:spPr>
      </p:pic>
      <p:sp>
        <p:nvSpPr>
          <p:cNvPr id="51" name="텍스트 개체 틀 50">
            <a:extLst>
              <a:ext uri="{FF2B5EF4-FFF2-40B4-BE49-F238E27FC236}">
                <a16:creationId xmlns:a16="http://schemas.microsoft.com/office/drawing/2014/main" id="{C1C77C5B-2A5F-4999-A5BF-F60EA88DE49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759806" y="3654378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진현준</a:t>
            </a:r>
          </a:p>
        </p:txBody>
      </p:sp>
      <p:sp>
        <p:nvSpPr>
          <p:cNvPr id="63" name="텍스트 개체 틀 62">
            <a:extLst>
              <a:ext uri="{FF2B5EF4-FFF2-40B4-BE49-F238E27FC236}">
                <a16:creationId xmlns:a16="http://schemas.microsoft.com/office/drawing/2014/main" id="{41797063-0A46-4FCE-86CB-FC66F997C5F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634432" y="3782039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마케팅 부사장</a:t>
            </a:r>
          </a:p>
        </p:txBody>
      </p:sp>
      <p:pic>
        <p:nvPicPr>
          <p:cNvPr id="58" name="그림 개체 틀 57" descr="팀 구성원 얼굴 사진">
            <a:extLst>
              <a:ext uri="{FF2B5EF4-FFF2-40B4-BE49-F238E27FC236}">
                <a16:creationId xmlns:a16="http://schemas.microsoft.com/office/drawing/2014/main" id="{84ACB9E1-B019-4966-9E07-8D06D40BDDD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4287711"/>
            <a:ext cx="1066800" cy="1066800"/>
          </a:xfrm>
        </p:spPr>
      </p:pic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3ECD1D6F-7DAE-4DCC-BBB4-CD519379CDF6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1500168" y="5513214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임진식</a:t>
            </a:r>
          </a:p>
          <a:p>
            <a:pPr rtl="0"/>
            <a:endParaRPr lang="ko-KR" altLang="en-US"/>
          </a:p>
        </p:txBody>
      </p:sp>
      <p:sp>
        <p:nvSpPr>
          <p:cNvPr id="72" name="텍스트 개체 틀 71">
            <a:extLst>
              <a:ext uri="{FF2B5EF4-FFF2-40B4-BE49-F238E27FC236}">
                <a16:creationId xmlns:a16="http://schemas.microsoft.com/office/drawing/2014/main" id="{0420E7B5-7D79-437C-BC6E-11C9C9C73D12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1390120" y="5640875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제품 부사장</a:t>
            </a:r>
          </a:p>
        </p:txBody>
      </p:sp>
      <p:pic>
        <p:nvPicPr>
          <p:cNvPr id="66" name="그림 개체 틀 65" descr="팀 구성원 얼굴 사진">
            <a:extLst>
              <a:ext uri="{FF2B5EF4-FFF2-40B4-BE49-F238E27FC236}">
                <a16:creationId xmlns:a16="http://schemas.microsoft.com/office/drawing/2014/main" id="{D61AF03E-3F4A-4F5E-BA7C-C1DF611CEA4F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4287711"/>
            <a:ext cx="1066800" cy="1066800"/>
          </a:xfrm>
        </p:spPr>
      </p:pic>
      <p:sp>
        <p:nvSpPr>
          <p:cNvPr id="69" name="텍스트 개체 틀 68">
            <a:extLst>
              <a:ext uri="{FF2B5EF4-FFF2-40B4-BE49-F238E27FC236}">
                <a16:creationId xmlns:a16="http://schemas.microsoft.com/office/drawing/2014/main" id="{A5A9CD8D-31A9-4139-87B2-349EA8E14781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849262" y="5527896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황철무</a:t>
            </a:r>
          </a:p>
          <a:p>
            <a:pPr rtl="0"/>
            <a:endParaRPr lang="ko-KR" altLang="en-US"/>
          </a:p>
        </p:txBody>
      </p:sp>
      <p:sp>
        <p:nvSpPr>
          <p:cNvPr id="73" name="텍스트 개체 틀 72">
            <a:extLst>
              <a:ext uri="{FF2B5EF4-FFF2-40B4-BE49-F238E27FC236}">
                <a16:creationId xmlns:a16="http://schemas.microsoft.com/office/drawing/2014/main" id="{E1FCDD58-01CD-47CF-AB15-A511E9D3612F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3739214" y="5655557"/>
            <a:ext cx="2057400" cy="343061"/>
          </a:xfrm>
        </p:spPr>
        <p:txBody>
          <a:bodyPr rtlCol="0"/>
          <a:lstStyle/>
          <a:p>
            <a:pPr rtl="0"/>
            <a:r>
              <a:rPr lang="en-US" altLang="ko-KR"/>
              <a:t>SEO </a:t>
            </a:r>
            <a:r>
              <a:rPr lang="ko-KR" altLang="en-US"/>
              <a:t>전략</a:t>
            </a:r>
          </a:p>
        </p:txBody>
      </p:sp>
      <p:pic>
        <p:nvPicPr>
          <p:cNvPr id="78" name="그림 개체 틀 77" descr="팀 구성원 얼굴 사진">
            <a:extLst>
              <a:ext uri="{FF2B5EF4-FFF2-40B4-BE49-F238E27FC236}">
                <a16:creationId xmlns:a16="http://schemas.microsoft.com/office/drawing/2014/main" id="{C0C63D45-D8C0-4899-A4AC-EA536EBA3E9D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4287711"/>
            <a:ext cx="1066800" cy="1066800"/>
          </a:xfrm>
        </p:spPr>
      </p:pic>
      <p:sp>
        <p:nvSpPr>
          <p:cNvPr id="70" name="텍스트 개체 틀 69">
            <a:extLst>
              <a:ext uri="{FF2B5EF4-FFF2-40B4-BE49-F238E27FC236}">
                <a16:creationId xmlns:a16="http://schemas.microsoft.com/office/drawing/2014/main" id="{58753412-8033-48AD-80DF-945C72BC7335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339926" y="5527896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조지민</a:t>
            </a:r>
          </a:p>
        </p:txBody>
      </p:sp>
      <p:sp>
        <p:nvSpPr>
          <p:cNvPr id="74" name="텍스트 개체 틀 73">
            <a:extLst>
              <a:ext uri="{FF2B5EF4-FFF2-40B4-BE49-F238E27FC236}">
                <a16:creationId xmlns:a16="http://schemas.microsoft.com/office/drawing/2014/main" id="{2E2604A9-4BB8-4144-914B-DCF4F13DF3DB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229878" y="5655557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제품 디자이너</a:t>
            </a:r>
          </a:p>
        </p:txBody>
      </p:sp>
      <p:pic>
        <p:nvPicPr>
          <p:cNvPr id="83" name="그림 개체 틀 82" descr="팀 구성원 얼굴 사진">
            <a:extLst>
              <a:ext uri="{FF2B5EF4-FFF2-40B4-BE49-F238E27FC236}">
                <a16:creationId xmlns:a16="http://schemas.microsoft.com/office/drawing/2014/main" id="{3640DB2F-E9FF-4506-B751-D3C6F935A4DD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4287711"/>
            <a:ext cx="1066800" cy="1066800"/>
          </a:xfrm>
        </p:spPr>
      </p:pic>
      <p:sp>
        <p:nvSpPr>
          <p:cNvPr id="71" name="텍스트 개체 틀 70">
            <a:extLst>
              <a:ext uri="{FF2B5EF4-FFF2-40B4-BE49-F238E27FC236}">
                <a16:creationId xmlns:a16="http://schemas.microsoft.com/office/drawing/2014/main" id="{A45FE9A3-15E0-49FA-B6E5-DB16CD0C2C8F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759806" y="5513214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김배식</a:t>
            </a:r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72076C4D-9688-4C1A-AB51-8F1051A803A9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634432" y="5640875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콘텐츠 개발자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33164A-09D8-4E05-899E-C830A56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EB4DEA-4DCD-421C-A905-7EFCAE89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자금 조달</a:t>
            </a:r>
          </a:p>
        </p:txBody>
      </p:sp>
      <p:graphicFrame>
        <p:nvGraphicFramePr>
          <p:cNvPr id="126" name="내용 개체 틀 125" title="자금 조달 차트">
            <a:extLst>
              <a:ext uri="{FF2B5EF4-FFF2-40B4-BE49-F238E27FC236}">
                <a16:creationId xmlns:a16="http://schemas.microsoft.com/office/drawing/2014/main" id="{A036AFA2-B0F0-4DE7-B7AE-E4B852EB3D36}"/>
              </a:ext>
            </a:extLst>
          </p:cNvPr>
          <p:cNvGraphicFramePr>
            <a:graphicFrameLocks noGrp="1"/>
          </p:cNvGraphicFramePr>
          <p:nvPr>
            <p:ph sz="quarter" idx="21"/>
            <p:extLst>
              <p:ext uri="{D42A27DB-BD31-4B8C-83A1-F6EECF244321}">
                <p14:modId xmlns:p14="http://schemas.microsoft.com/office/powerpoint/2010/main" val="2115783209"/>
              </p:ext>
            </p:extLst>
          </p:nvPr>
        </p:nvGraphicFramePr>
        <p:xfrm>
          <a:off x="107473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A4739B-8DE9-4523-8034-4E83861C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8813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14,000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487CCC0-D329-4C1F-A1CD-04930A23C5C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4464810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엔젤 투자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CF2BB3-1E12-4189-9F5F-EF136C62E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rtlCol="0"/>
          <a:lstStyle/>
          <a:p>
            <a:pPr rtl="0"/>
            <a:r>
              <a:rPr lang="ko-KR" altLang="en-US" dirty="0"/>
              <a:t>다른 투자자를 통해 얻은 금액</a:t>
            </a:r>
          </a:p>
        </p:txBody>
      </p:sp>
      <p:graphicFrame>
        <p:nvGraphicFramePr>
          <p:cNvPr id="127" name="내용 개체 틀 126" title="자금 조달 차트">
            <a:extLst>
              <a:ext uri="{FF2B5EF4-FFF2-40B4-BE49-F238E27FC236}">
                <a16:creationId xmlns:a16="http://schemas.microsoft.com/office/drawing/2014/main" id="{47DB352F-5059-4378-B91D-92E59C6B1B91}"/>
              </a:ext>
            </a:extLst>
          </p:cNvPr>
          <p:cNvGraphicFramePr>
            <a:graphicFrameLocks noGrp="1"/>
          </p:cNvGraphicFramePr>
          <p:nvPr>
            <p:ph sz="quarter" idx="22"/>
            <p:extLst>
              <p:ext uri="{D42A27DB-BD31-4B8C-83A1-F6EECF244321}">
                <p14:modId xmlns:p14="http://schemas.microsoft.com/office/powerpoint/2010/main" val="4164325061"/>
              </p:ext>
            </p:extLst>
          </p:nvPr>
        </p:nvGraphicFramePr>
        <p:xfrm>
          <a:off x="3811588" y="2119313"/>
          <a:ext cx="1855787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145D0E-892D-492B-8AD6-551CF27DD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62665" y="3788813"/>
            <a:ext cx="2342205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12,000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34E62770-EE0A-4D83-B50E-CD86805603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2665" y="4464810"/>
            <a:ext cx="2342205" cy="438505"/>
          </a:xfrm>
        </p:spPr>
        <p:txBody>
          <a:bodyPr rtlCol="0"/>
          <a:lstStyle/>
          <a:p>
            <a:pPr rtl="0"/>
            <a:r>
              <a:rPr lang="ko-KR" altLang="en-US" dirty="0"/>
              <a:t>재산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D3951E-8DE6-4BA9-B9BA-CFCDF4322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rtlCol="0"/>
          <a:lstStyle/>
          <a:p>
            <a:pPr rtl="0"/>
            <a:r>
              <a:rPr lang="ko-KR" altLang="en-US" dirty="0"/>
              <a:t>재산 임대로 얻은 수익</a:t>
            </a:r>
          </a:p>
        </p:txBody>
      </p:sp>
      <p:graphicFrame>
        <p:nvGraphicFramePr>
          <p:cNvPr id="128" name="내용 개체 틀 127" title="자금 조달 차트">
            <a:extLst>
              <a:ext uri="{FF2B5EF4-FFF2-40B4-BE49-F238E27FC236}">
                <a16:creationId xmlns:a16="http://schemas.microsoft.com/office/drawing/2014/main" id="{87227872-8A65-49E5-922E-C5FA7A158972}"/>
              </a:ext>
            </a:extLst>
          </p:cNvPr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631544523"/>
              </p:ext>
            </p:extLst>
          </p:nvPr>
        </p:nvGraphicFramePr>
        <p:xfrm>
          <a:off x="6524625" y="2119313"/>
          <a:ext cx="1855788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66E4F1A-AD73-4086-B578-235F0B9F1FC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609" y="3788813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82,000</a:t>
            </a:r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AB421C5-B6AC-48B8-8AEB-AB16AAE5010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98609" y="4464810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지분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45C82A0-3F56-47BD-9FB2-6B56DA715F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rtlCol="0"/>
          <a:lstStyle/>
          <a:p>
            <a:pPr rtl="0"/>
            <a:r>
              <a:rPr lang="en-US" altLang="ko-KR" dirty="0"/>
              <a:t>USD</a:t>
            </a:r>
            <a:r>
              <a:rPr lang="ko-KR" altLang="en-US" dirty="0"/>
              <a:t>로 변환한 지분</a:t>
            </a:r>
          </a:p>
          <a:p>
            <a:pPr rtl="0"/>
            <a:endParaRPr lang="ko-KR" altLang="en-US" noProof="1"/>
          </a:p>
        </p:txBody>
      </p:sp>
      <p:graphicFrame>
        <p:nvGraphicFramePr>
          <p:cNvPr id="129" name="내용 개체 틀 128" title="자금 조달 차트">
            <a:extLst>
              <a:ext uri="{FF2B5EF4-FFF2-40B4-BE49-F238E27FC236}">
                <a16:creationId xmlns:a16="http://schemas.microsoft.com/office/drawing/2014/main" id="{C5A16E70-0D42-492E-9123-5E9A696ECB43}"/>
              </a:ext>
            </a:extLst>
          </p:cNvPr>
          <p:cNvGraphicFramePr>
            <a:graphicFrameLocks noGrp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187417116"/>
              </p:ext>
            </p:extLst>
          </p:nvPr>
        </p:nvGraphicFramePr>
        <p:xfrm>
          <a:off x="925988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70E657A-85D8-48A8-B017-274F0C32C5C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023074" y="3788457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32,000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025753CB-8973-4FAE-BB5D-5CC96CE338D4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23074" y="4464454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현금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69F9DEC9-77BC-482D-ACFB-0F2B6DC65F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rtlCol="0"/>
          <a:lstStyle/>
          <a:p>
            <a:pPr rtl="0"/>
            <a:r>
              <a:rPr lang="ko-KR" altLang="en-US" noProof="1"/>
              <a:t>유동 현금 </a:t>
            </a:r>
            <a:br>
              <a:rPr lang="ko-KR" altLang="en-US" noProof="1"/>
            </a:br>
            <a:r>
              <a:rPr lang="ko-KR" altLang="en-US" noProof="1"/>
              <a:t>보유</a:t>
            </a:r>
          </a:p>
          <a:p>
            <a:pPr rtl="0"/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63C171-5812-4E79-804A-ED04E1BD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20XX</a:t>
            </a:r>
            <a:r>
              <a:rPr lang="ko-KR" altLang="en-US" dirty="0"/>
              <a:t>년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D8A4DC-ECAA-4D59-BE12-EBEDDE9E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61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878310-BC97-8647-7137-147E9CEE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7E8DF5-8C7E-04FA-DD5C-E29D70BF5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152" y="-7143"/>
            <a:ext cx="8647662" cy="635635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893BDC96-B618-D0AB-15D5-BD2FB255B9DA}"/>
              </a:ext>
            </a:extLst>
          </p:cNvPr>
          <p:cNvSpPr txBox="1">
            <a:spLocks/>
          </p:cNvSpPr>
          <p:nvPr/>
        </p:nvSpPr>
        <p:spPr>
          <a:xfrm>
            <a:off x="101925" y="5509419"/>
            <a:ext cx="4082142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프로젝트 진행 달력</a:t>
            </a:r>
          </a:p>
        </p:txBody>
      </p:sp>
      <p:sp>
        <p:nvSpPr>
          <p:cNvPr id="15" name="날짜 개체 틀 10">
            <a:extLst>
              <a:ext uri="{FF2B5EF4-FFF2-40B4-BE49-F238E27FC236}">
                <a16:creationId xmlns:a16="http://schemas.microsoft.com/office/drawing/2014/main" id="{71B3265D-DD5C-14C7-71ED-A687BFE3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16" name="바닥글 개체 틀 79">
            <a:extLst>
              <a:ext uri="{FF2B5EF4-FFF2-40B4-BE49-F238E27FC236}">
                <a16:creationId xmlns:a16="http://schemas.microsoft.com/office/drawing/2014/main" id="{F5D1CDE0-4216-B892-3CE5-83D58CDA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441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ko-KR" dirty="0"/>
              <a:t>Contoso</a:t>
            </a:r>
            <a:r>
              <a:rPr lang="ko-KR" altLang="en-US" dirty="0"/>
              <a:t>에서는 </a:t>
            </a:r>
            <a:r>
              <a:rPr lang="en-US" altLang="ko-KR" dirty="0"/>
              <a:t>110%</a:t>
            </a:r>
            <a:r>
              <a:rPr lang="ko-KR" altLang="en-US" dirty="0"/>
              <a:t>를 제공합니다</a:t>
            </a:r>
            <a:r>
              <a:rPr lang="en-US" altLang="ko-KR" dirty="0"/>
              <a:t>. </a:t>
            </a:r>
            <a:r>
              <a:rPr lang="ko-KR" altLang="en-US" dirty="0"/>
              <a:t>차세대 데이터 아키텍처를 사용하여 조직에서 </a:t>
            </a:r>
            <a:r>
              <a:rPr lang="en-US" altLang="ko-KR" dirty="0"/>
              <a:t>Agile </a:t>
            </a:r>
            <a:r>
              <a:rPr lang="ko-KR" altLang="en-US" dirty="0"/>
              <a:t>워크플로를 가상으로 관리할 수 있도록 지원합니다</a:t>
            </a:r>
            <a:r>
              <a:rPr lang="en-US" altLang="ko-KR" dirty="0"/>
              <a:t>. Contoso</a:t>
            </a:r>
            <a:r>
              <a:rPr lang="ko-KR" altLang="en-US" dirty="0"/>
              <a:t>는 시장 지식과 제품 뒤의 훌륭한 팀 덕택에 성공하고 있습니다</a:t>
            </a:r>
            <a:r>
              <a:rPr lang="en-US" altLang="ko-KR" dirty="0"/>
              <a:t>. CEO</a:t>
            </a:r>
            <a:r>
              <a:rPr lang="ko-KR" altLang="en-US" dirty="0"/>
              <a:t>는 “적극적인 </a:t>
            </a:r>
            <a:r>
              <a:rPr lang="ko-KR" altLang="en-US" dirty="0" err="1"/>
              <a:t>비스니스</a:t>
            </a:r>
            <a:r>
              <a:rPr lang="ko-KR" altLang="en-US" dirty="0"/>
              <a:t> 혁신으로 효율성을 얻게 될 </a:t>
            </a:r>
            <a:r>
              <a:rPr lang="ko-KR" altLang="en-US" dirty="0" err="1"/>
              <a:t>것입니다”라고</a:t>
            </a:r>
            <a:r>
              <a:rPr lang="ko-KR" altLang="en-US" dirty="0"/>
              <a:t> 말합니다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ko-KR" altLang="en-US"/>
              <a:t>감사합니다</a:t>
            </a:r>
            <a:r>
              <a:rPr lang="en-US" altLang="ko-KR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심현기</a:t>
            </a:r>
          </a:p>
          <a:p>
            <a:pPr rtl="0"/>
            <a:r>
              <a:rPr lang="en-US" altLang="ko-KR"/>
              <a:t>206-555-0146</a:t>
            </a:r>
            <a:endParaRPr lang="ko-KR" altLang="en-US"/>
          </a:p>
          <a:p>
            <a:pPr rtl="0"/>
            <a:r>
              <a:rPr lang="en-US" altLang="ko-KR"/>
              <a:t>hyun-ki@contoso.com</a:t>
            </a:r>
            <a:endParaRPr lang="ko-KR" altLang="en-US"/>
          </a:p>
          <a:p>
            <a:pPr rtl="0"/>
            <a:r>
              <a:rPr lang="en-US" altLang="ko-KR"/>
              <a:t>www.contoso.com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878310-BC97-8647-7137-147E9CEE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5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93BDC96-B618-D0AB-15D5-BD2FB255B9DA}"/>
              </a:ext>
            </a:extLst>
          </p:cNvPr>
          <p:cNvSpPr txBox="1">
            <a:spLocks/>
          </p:cNvSpPr>
          <p:nvPr/>
        </p:nvSpPr>
        <p:spPr>
          <a:xfrm>
            <a:off x="101925" y="5509419"/>
            <a:ext cx="4082142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프로젝트 진행 달력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5F0905-7130-2385-3542-A2061392B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000" y="-7144"/>
            <a:ext cx="8647659" cy="6356350"/>
          </a:xfrm>
          <a:prstGeom prst="rect">
            <a:avLst/>
          </a:prstGeom>
        </p:spPr>
      </p:pic>
      <p:sp>
        <p:nvSpPr>
          <p:cNvPr id="4" name="날짜 개체 틀 10">
            <a:extLst>
              <a:ext uri="{FF2B5EF4-FFF2-40B4-BE49-F238E27FC236}">
                <a16:creationId xmlns:a16="http://schemas.microsoft.com/office/drawing/2014/main" id="{3C8761A3-0758-A76A-88C3-53049712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5" name="바닥글 개체 틀 79">
            <a:extLst>
              <a:ext uri="{FF2B5EF4-FFF2-40B4-BE49-F238E27FC236}">
                <a16:creationId xmlns:a16="http://schemas.microsoft.com/office/drawing/2014/main" id="{8BF635AE-7E21-B026-6039-D9979A6B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61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안형석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상태천이도</a:t>
            </a:r>
            <a:br>
              <a:rPr lang="en-US" altLang="ko-KR" dirty="0"/>
            </a:br>
            <a:r>
              <a:rPr lang="ko-KR" altLang="en-US" dirty="0"/>
              <a:t>데이터 흐름도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6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17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도표이(가) 표시된 사진&#10;&#10;자동 생성된 설명">
            <a:extLst>
              <a:ext uri="{FF2B5EF4-FFF2-40B4-BE49-F238E27FC236}">
                <a16:creationId xmlns:a16="http://schemas.microsoft.com/office/drawing/2014/main" id="{BB4599A4-588C-43A5-C615-99C861E34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658"/>
            <a:ext cx="12192000" cy="54270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7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06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8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978C81A2-CCB6-38CA-ED1B-815FBFF50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400"/>
            <a:ext cx="12192000" cy="54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9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9D5B947-07DE-B21A-C202-155AE3DF3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400"/>
            <a:ext cx="12192000" cy="54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99364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2_TF22318419_Win32" id="{2BE6961B-FA69-4260-AFAD-3D8256877AF9}" vid="{2636BF1C-1032-4E29-96EC-D5D5F0CCF6A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1803</Words>
  <Application>Microsoft Office PowerPoint</Application>
  <PresentationFormat>와이드스크린</PresentationFormat>
  <Paragraphs>498</Paragraphs>
  <Slides>41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6" baseType="lpstr">
      <vt:lpstr>맑은 고딕</vt:lpstr>
      <vt:lpstr>여기어때 잘난체</vt:lpstr>
      <vt:lpstr>Arial</vt:lpstr>
      <vt:lpstr>Tenorite</vt:lpstr>
      <vt:lpstr>모노라인</vt:lpstr>
      <vt:lpstr>시나리오에 따른 공정 시뮬레이션</vt:lpstr>
      <vt:lpstr>프로젝트 개요</vt:lpstr>
      <vt:lpstr>팀원 소개</vt:lpstr>
      <vt:lpstr>PowerPoint 프레젠테이션</vt:lpstr>
      <vt:lpstr>PowerPoint 프레젠테이션</vt:lpstr>
      <vt:lpstr>설계 - 안형석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회사 소개</vt:lpstr>
      <vt:lpstr>해결 방법</vt:lpstr>
      <vt:lpstr>제품 개요</vt:lpstr>
      <vt:lpstr>제품 혜택</vt:lpstr>
      <vt:lpstr>회사 개요</vt:lpstr>
      <vt:lpstr>비즈니스 모델</vt:lpstr>
      <vt:lpstr>시장 개요</vt:lpstr>
      <vt:lpstr>시장 비교</vt:lpstr>
      <vt:lpstr>경쟁 업체</vt:lpstr>
      <vt:lpstr>경쟁 업체  </vt:lpstr>
      <vt:lpstr>성장 전략</vt:lpstr>
      <vt:lpstr>유입</vt:lpstr>
      <vt:lpstr>2년 작업 계획</vt:lpstr>
      <vt:lpstr>재무</vt:lpstr>
      <vt:lpstr>팀 소개</vt:lpstr>
      <vt:lpstr>팀 소개 </vt:lpstr>
      <vt:lpstr>자금 조달</vt:lpstr>
      <vt:lpstr>요약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시나리오에 따른 공정 시뮬레이션</dc:title>
  <dc:creator>b</dc:creator>
  <cp:lastModifiedBy>김 건호</cp:lastModifiedBy>
  <cp:revision>37</cp:revision>
  <dcterms:created xsi:type="dcterms:W3CDTF">2023-03-21T04:41:08Z</dcterms:created>
  <dcterms:modified xsi:type="dcterms:W3CDTF">2023-03-21T07:02:19Z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