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 id="2147483706" r:id="rId2"/>
  </p:sldMasterIdLst>
  <p:notesMasterIdLst>
    <p:notesMasterId r:id="rId43"/>
  </p:notesMasterIdLst>
  <p:handoutMasterIdLst>
    <p:handoutMasterId r:id="rId44"/>
  </p:handoutMasterIdLst>
  <p:sldIdLst>
    <p:sldId id="365" r:id="rId3"/>
    <p:sldId id="304" r:id="rId4"/>
    <p:sldId id="302" r:id="rId5"/>
    <p:sldId id="331" r:id="rId6"/>
    <p:sldId id="366" r:id="rId7"/>
    <p:sldId id="332" r:id="rId8"/>
    <p:sldId id="381" r:id="rId9"/>
    <p:sldId id="367" r:id="rId10"/>
    <p:sldId id="333" r:id="rId11"/>
    <p:sldId id="334" r:id="rId12"/>
    <p:sldId id="335" r:id="rId13"/>
    <p:sldId id="371" r:id="rId14"/>
    <p:sldId id="382" r:id="rId15"/>
    <p:sldId id="336" r:id="rId16"/>
    <p:sldId id="337" r:id="rId17"/>
    <p:sldId id="383" r:id="rId18"/>
    <p:sldId id="338" r:id="rId19"/>
    <p:sldId id="339" r:id="rId20"/>
    <p:sldId id="374" r:id="rId21"/>
    <p:sldId id="384" r:id="rId22"/>
    <p:sldId id="340" r:id="rId23"/>
    <p:sldId id="372" r:id="rId24"/>
    <p:sldId id="341" r:id="rId25"/>
    <p:sldId id="385" r:id="rId26"/>
    <p:sldId id="342" r:id="rId27"/>
    <p:sldId id="343" r:id="rId28"/>
    <p:sldId id="344" r:id="rId29"/>
    <p:sldId id="386" r:id="rId30"/>
    <p:sldId id="345" r:id="rId31"/>
    <p:sldId id="375" r:id="rId32"/>
    <p:sldId id="376" r:id="rId33"/>
    <p:sldId id="377" r:id="rId34"/>
    <p:sldId id="346" r:id="rId35"/>
    <p:sldId id="347" r:id="rId36"/>
    <p:sldId id="378" r:id="rId37"/>
    <p:sldId id="348" r:id="rId38"/>
    <p:sldId id="387" r:id="rId39"/>
    <p:sldId id="388" r:id="rId40"/>
    <p:sldId id="379" r:id="rId41"/>
    <p:sldId id="380" r:id="rId42"/>
  </p:sldIdLst>
  <p:sldSz cx="9144000" cy="6858000" type="screen4x3"/>
  <p:notesSz cx="9144000" cy="6858000"/>
  <p:custDataLst>
    <p:tags r:id="rId4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68B76"/>
    <a:srgbClr val="007FBE"/>
    <a:srgbClr val="F6D0CC"/>
    <a:srgbClr val="FFFFCC"/>
    <a:srgbClr val="FFCC00"/>
    <a:srgbClr val="CC0000"/>
    <a:srgbClr val="000066"/>
    <a:srgbClr val="663300"/>
    <a:srgbClr val="1C1C1C"/>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88530" autoAdjust="0"/>
  </p:normalViewPr>
  <p:slideViewPr>
    <p:cSldViewPr snapToGrid="0">
      <p:cViewPr varScale="1">
        <p:scale>
          <a:sx n="101" d="100"/>
          <a:sy n="101" d="100"/>
        </p:scale>
        <p:origin x="80" y="1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3972"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3"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7026F9-3819-437D-B98A-C97A0604222E}" type="slidenum">
              <a:rPr lang="en-US"/>
              <a:pPr>
                <a:defRPr/>
              </a:pPr>
              <a:t>‹#›</a:t>
            </a:fld>
            <a:endParaRPr lang="en-US"/>
          </a:p>
        </p:txBody>
      </p:sp>
    </p:spTree>
    <p:extLst>
      <p:ext uri="{BB962C8B-B14F-4D97-AF65-F5344CB8AC3E}">
        <p14:creationId xmlns:p14="http://schemas.microsoft.com/office/powerpoint/2010/main" val="4023830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627243-4FD6-484B-925E-03A32A5E2EBF}" type="slidenum">
              <a:rPr lang="en-US"/>
              <a:pPr>
                <a:defRPr/>
              </a:pPr>
              <a:t>‹#›</a:t>
            </a:fld>
            <a:endParaRPr lang="en-US"/>
          </a:p>
        </p:txBody>
      </p:sp>
    </p:spTree>
    <p:extLst>
      <p:ext uri="{BB962C8B-B14F-4D97-AF65-F5344CB8AC3E}">
        <p14:creationId xmlns:p14="http://schemas.microsoft.com/office/powerpoint/2010/main" val="64966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a:t>
            </a:fld>
            <a:endParaRPr lang="en-US"/>
          </a:p>
        </p:txBody>
      </p:sp>
    </p:spTree>
    <p:extLst>
      <p:ext uri="{BB962C8B-B14F-4D97-AF65-F5344CB8AC3E}">
        <p14:creationId xmlns:p14="http://schemas.microsoft.com/office/powerpoint/2010/main" val="23969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27</a:t>
            </a:fld>
            <a:endParaRPr lang="en-US"/>
          </a:p>
        </p:txBody>
      </p:sp>
    </p:spTree>
    <p:extLst>
      <p:ext uri="{BB962C8B-B14F-4D97-AF65-F5344CB8AC3E}">
        <p14:creationId xmlns:p14="http://schemas.microsoft.com/office/powerpoint/2010/main" val="304545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31</a:t>
            </a:fld>
            <a:endParaRPr lang="en-US"/>
          </a:p>
        </p:txBody>
      </p:sp>
    </p:spTree>
    <p:extLst>
      <p:ext uri="{BB962C8B-B14F-4D97-AF65-F5344CB8AC3E}">
        <p14:creationId xmlns:p14="http://schemas.microsoft.com/office/powerpoint/2010/main" val="377038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33</a:t>
            </a:fld>
            <a:endParaRPr lang="en-US"/>
          </a:p>
        </p:txBody>
      </p:sp>
    </p:spTree>
    <p:extLst>
      <p:ext uri="{BB962C8B-B14F-4D97-AF65-F5344CB8AC3E}">
        <p14:creationId xmlns:p14="http://schemas.microsoft.com/office/powerpoint/2010/main" val="1865679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35</a:t>
            </a:fld>
            <a:endParaRPr lang="en-US"/>
          </a:p>
        </p:txBody>
      </p:sp>
    </p:spTree>
    <p:extLst>
      <p:ext uri="{BB962C8B-B14F-4D97-AF65-F5344CB8AC3E}">
        <p14:creationId xmlns:p14="http://schemas.microsoft.com/office/powerpoint/2010/main" val="156487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36</a:t>
            </a:fld>
            <a:endParaRPr lang="en-US"/>
          </a:p>
        </p:txBody>
      </p:sp>
    </p:spTree>
    <p:extLst>
      <p:ext uri="{BB962C8B-B14F-4D97-AF65-F5344CB8AC3E}">
        <p14:creationId xmlns:p14="http://schemas.microsoft.com/office/powerpoint/2010/main" val="21060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208F50-EF34-4EFE-ABE5-924E0B99651A}" type="slidenum">
              <a:rPr lang="en-US" altLang="en-US" sz="1200" smtClean="0"/>
              <a:pPr/>
              <a:t>2</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80F806-F5DA-4B98-ADAE-BE6477EEB642}" type="slidenum">
              <a:rPr lang="en-US" altLang="en-US" sz="1200" smtClean="0"/>
              <a:pPr/>
              <a:t>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Actively traded funds generally underperformed index funds across nearly all asset classes examined over the period 2004-2014.</a:t>
            </a:r>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17</a:t>
            </a:fld>
            <a:endParaRPr lang="en-US"/>
          </a:p>
        </p:txBody>
      </p:sp>
    </p:spTree>
    <p:extLst>
      <p:ext uri="{BB962C8B-B14F-4D97-AF65-F5344CB8AC3E}">
        <p14:creationId xmlns:p14="http://schemas.microsoft.com/office/powerpoint/2010/main" val="323733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21</a:t>
            </a:fld>
            <a:endParaRPr lang="en-US"/>
          </a:p>
        </p:txBody>
      </p:sp>
    </p:spTree>
    <p:extLst>
      <p:ext uri="{BB962C8B-B14F-4D97-AF65-F5344CB8AC3E}">
        <p14:creationId xmlns:p14="http://schemas.microsoft.com/office/powerpoint/2010/main" val="135265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22</a:t>
            </a:fld>
            <a:endParaRPr lang="en-US"/>
          </a:p>
        </p:txBody>
      </p:sp>
    </p:spTree>
    <p:extLst>
      <p:ext uri="{BB962C8B-B14F-4D97-AF65-F5344CB8AC3E}">
        <p14:creationId xmlns:p14="http://schemas.microsoft.com/office/powerpoint/2010/main" val="2328338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23</a:t>
            </a:fld>
            <a:endParaRPr lang="en-US"/>
          </a:p>
        </p:txBody>
      </p:sp>
    </p:spTree>
    <p:extLst>
      <p:ext uri="{BB962C8B-B14F-4D97-AF65-F5344CB8AC3E}">
        <p14:creationId xmlns:p14="http://schemas.microsoft.com/office/powerpoint/2010/main" val="54398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25</a:t>
            </a:fld>
            <a:endParaRPr lang="en-US"/>
          </a:p>
        </p:txBody>
      </p:sp>
    </p:spTree>
    <p:extLst>
      <p:ext uri="{BB962C8B-B14F-4D97-AF65-F5344CB8AC3E}">
        <p14:creationId xmlns:p14="http://schemas.microsoft.com/office/powerpoint/2010/main" val="330882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26</a:t>
            </a:fld>
            <a:endParaRPr lang="en-US"/>
          </a:p>
        </p:txBody>
      </p:sp>
    </p:spTree>
    <p:extLst>
      <p:ext uri="{BB962C8B-B14F-4D97-AF65-F5344CB8AC3E}">
        <p14:creationId xmlns:p14="http://schemas.microsoft.com/office/powerpoint/2010/main" val="152206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BC19997B-A891-4199-9D06-DBE7F446DE22}" type="datetime1">
              <a:rPr lang="en-US" smtClean="0"/>
              <a:t>4/8/2020</a:t>
            </a:fld>
            <a:endParaRPr lang="en-US" altLang="en-US"/>
          </a:p>
        </p:txBody>
      </p:sp>
      <p:sp>
        <p:nvSpPr>
          <p:cNvPr id="43" name="Content Placeholder 2"/>
          <p:cNvSpPr txBox="1">
            <a:spLocks/>
          </p:cNvSpPr>
          <p:nvPr userDrawn="1"/>
        </p:nvSpPr>
        <p:spPr>
          <a:xfrm>
            <a:off x="3632200"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
        <p:nvSpPr>
          <p:cNvPr id="40"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17</a:t>
            </a:r>
            <a:fld id="{CB4170C2-2BCD-4EE9-940C-15A2525D2C19}" type="slidenum">
              <a:rPr lang="en-US" altLang="en-US" smtClean="0"/>
              <a:pPr>
                <a:defRPr/>
              </a:pPr>
              <a:t>‹#›</a:t>
            </a:fld>
            <a:endParaRPr lang="en-US" altLang="en-US" dirty="0"/>
          </a:p>
        </p:txBody>
      </p:sp>
    </p:spTree>
    <p:extLst>
      <p:ext uri="{BB962C8B-B14F-4D97-AF65-F5344CB8AC3E}">
        <p14:creationId xmlns:p14="http://schemas.microsoft.com/office/powerpoint/2010/main" val="379473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E47F5859-4B15-4E4C-97BC-2B3B8DDA5839}" type="datetime1">
              <a:rPr lang="en-US" smtClean="0"/>
              <a:t>4/8/2020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17</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26066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6DECE871-7A68-4DC1-A95A-21C2A57E300D}"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93149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903921EE-2B89-4948-945A-4951C1B3FCA7}"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26048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29D8D2ED-BDF3-43B1-9607-1F2658D82B07}"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14981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C94EB96F-AEF8-4418-BE17-F9E76B769C9D}"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2493102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E8B2CF16-A0FD-494C-A948-485756D65C78}" type="datetime1">
              <a:rPr lang="en-US" smtClean="0"/>
              <a:t>4/8/2020</a:t>
            </a:fld>
            <a:endParaRPr lang="en-US" altLang="en-US"/>
          </a:p>
        </p:txBody>
      </p:sp>
      <p:sp>
        <p:nvSpPr>
          <p:cNvPr id="3" name="Content Placeholder 2"/>
          <p:cNvSpPr>
            <a:spLocks noGrp="1"/>
          </p:cNvSpPr>
          <p:nvPr>
            <p:ph sz="quarter" idx="11"/>
          </p:nvPr>
        </p:nvSpPr>
        <p:spPr>
          <a:xfrm>
            <a:off x="2590800" y="6248400"/>
            <a:ext cx="4724400" cy="457200"/>
          </a:xfrm>
        </p:spPr>
        <p:txBody>
          <a:bodyPr/>
          <a:lstStyle/>
          <a:p>
            <a:pPr lvl="0"/>
            <a:endParaRPr lang="en-IN" dirty="0"/>
          </a:p>
        </p:txBody>
      </p:sp>
      <p:sp>
        <p:nvSpPr>
          <p:cNvPr id="40" name="Slide Number Placeholder 5"/>
          <p:cNvSpPr>
            <a:spLocks noGrp="1"/>
          </p:cNvSpPr>
          <p:nvPr>
            <p:ph type="sldNum" sz="quarter" idx="12"/>
          </p:nvPr>
        </p:nvSpPr>
        <p:spPr>
          <a:xfrm>
            <a:off x="8144435" y="6483260"/>
            <a:ext cx="984019" cy="365125"/>
          </a:xfrm>
        </p:spPr>
        <p:txBody>
          <a:bodyPr/>
          <a:lstStyle/>
          <a:p>
            <a:pPr>
              <a:defRPr/>
            </a:pPr>
            <a:r>
              <a:rPr lang="en-US" altLang="en-US" dirty="0"/>
              <a:t>Ch. 1     </a:t>
            </a:r>
            <a:fld id="{0FD03E7E-EA82-497A-8F5F-7A09E0EB97C0}" type="slidenum">
              <a:rPr lang="en-US" altLang="en-US" smtClean="0"/>
              <a:pPr>
                <a:defRPr/>
              </a:pPr>
              <a:t>‹#›</a:t>
            </a:fld>
            <a:endParaRPr lang="en-US" altLang="en-US" dirty="0"/>
          </a:p>
        </p:txBody>
      </p:sp>
      <p:sp>
        <p:nvSpPr>
          <p:cNvPr id="38"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248693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3946653-2661-4304-876D-9A659F052D19}"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192771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EE16233E-000E-489D-BBBD-1F52994C18DB}"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5062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806E788F-E3F0-4CF0-A160-95DF179A888C}"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184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A4B58D4F-3089-447D-A24A-E577FCAE9EB9}" type="datetime1">
              <a:rPr lang="en-US" smtClean="0"/>
              <a:t>4/8/2020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1569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D3EAC3D1-2C84-47A0-8865-EC32554DDF2F}"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Tree>
    <p:extLst>
      <p:ext uri="{BB962C8B-B14F-4D97-AF65-F5344CB8AC3E}">
        <p14:creationId xmlns:p14="http://schemas.microsoft.com/office/powerpoint/2010/main" val="3045891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9C3F407B-13B5-42F8-9B3F-48528B269846}"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60619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D80177B9-5756-4FD2-B748-D62944761FCE}"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74486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09C5A338-3C34-48EA-B0AB-36D60EAF3619}" type="datetime1">
              <a:rPr lang="en-US" smtClean="0"/>
              <a:t>4/8/2020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17</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304862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18852169-A765-42D9-9829-30E09F9EEDDD}" type="datetime1">
              <a:rPr lang="en-US" smtClean="0"/>
              <a:t>4/8/2020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17</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777173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62CD1B1-4AB6-4F39-9FBC-39CB7A6757DB}" type="datetime1">
              <a:rPr lang="en-US" smtClean="0"/>
              <a:t>4/8/2020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17</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3727404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3040E56C-7A12-4707-BDC2-630070D714CA}"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416763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DE9797C7-8F23-4C25-98B7-B5C9235B0250}"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4273935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DBD3A27-6EF1-44C1-A60F-58040AA567D4}"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3926457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7777A2D-E2B6-4F43-A804-6CB1744BD3AD}"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4554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1pPr>
            <a:lvl2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2pPr>
            <a:lvl3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3pPr>
            <a:lvl4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4pPr>
            <a:lvl5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98114BF6-0989-45D3-A73A-D714DAC39333}"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1pPr>
            <a:lvl2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2pPr>
            <a:lvl3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3pPr>
            <a:lvl4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4pPr>
            <a:lvl5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1pPr>
            <a:lvl2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2pPr>
            <a:lvl3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3pPr>
            <a:lvl4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4pPr>
            <a:lvl5pPr marL="292608" indent="-292608">
              <a:lnSpc>
                <a:spcPct val="90000"/>
              </a:lnSpc>
              <a:spcBef>
                <a:spcPts val="1000"/>
              </a:spcBef>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9BD806BE-A897-4DEF-BDE2-8859EE0B59E9}"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58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BC20131F-2528-475A-8FA1-F9CD538B2115}" type="datetime1">
              <a:rPr lang="en-US" smtClean="0"/>
              <a:t>4/8/2020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9787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DED7B5BD-0DD1-41BD-AAC5-7838C387A6CC}" type="datetime1">
              <a:rPr lang="en-US" smtClean="0"/>
              <a:t>4/8/2020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17</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137499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72CF9748-BAEF-46D8-995A-FD9949E9B879}" type="datetime1">
              <a:rPr lang="en-US" smtClean="0"/>
              <a:t>4/8/2020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17</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4011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DA3A1842-33A2-432C-BFBE-34902A1626E0}" type="datetime1">
              <a:rPr lang="en-US" smtClean="0"/>
              <a:t>4/8/2020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17</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16814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990A7FBF-67BF-4CBD-9010-93106800D7C6}" type="datetime1">
              <a:rPr lang="en-US" smtClean="0"/>
              <a:t>4/8/2020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17</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151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AB6F924E-210F-4A62-ACCF-AA289D352868}" type="datetime1">
              <a:rPr lang="en-US" smtClean="0"/>
              <a:t>4/8/2020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17</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40" name="Content Placeholder 2"/>
          <p:cNvSpPr txBox="1">
            <a:spLocks/>
          </p:cNvSpPr>
          <p:nvPr userDrawn="1"/>
        </p:nvSpPr>
        <p:spPr>
          <a:xfrm>
            <a:off x="370249"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703" r:id="rId3"/>
    <p:sldLayoutId id="2147483705" r:id="rId4"/>
    <p:sldLayoutId id="2147483704"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78589170-A6F7-466B-8C24-E305D304E1DB}" type="datetime1">
              <a:rPr lang="en-US" smtClean="0"/>
              <a:t>4/8/2020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17</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9" name="Content Placeholder 37"/>
          <p:cNvSpPr txBox="1">
            <a:spLocks/>
          </p:cNvSpPr>
          <p:nvPr userDrawn="1"/>
        </p:nvSpPr>
        <p:spPr>
          <a:xfrm>
            <a:off x="7777163" y="5627688"/>
            <a:ext cx="1270000" cy="403225"/>
          </a:xfrm>
          <a:prstGeom prst="rect">
            <a:avLst/>
          </a:prstGeo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en-US" kern="0"/>
              <a:t>Ch. 1     </a:t>
            </a:r>
            <a:fld id="{0FD03E7E-EA82-497A-8F5F-7A09E0EB97C0}" type="slidenum">
              <a:rPr lang="en-US" altLang="en-US" kern="0" smtClean="0"/>
              <a:pPr/>
              <a:t>‹#›</a:t>
            </a:fld>
            <a:endParaRPr lang="en-IN" kern="0" dirty="0"/>
          </a:p>
        </p:txBody>
      </p:sp>
    </p:spTree>
    <p:extLst>
      <p:ext uri="{BB962C8B-B14F-4D97-AF65-F5344CB8AC3E}">
        <p14:creationId xmlns:p14="http://schemas.microsoft.com/office/powerpoint/2010/main" val="3129078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33.xml"/><Relationship Id="rId4" Type="http://schemas.openxmlformats.org/officeDocument/2006/relationships/slide" Target="slide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slide" Target="slide33.xml"/></Relationships>
</file>

<file path=ppt/slides/_rels/slide4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dirty="0">
                <a:latin typeface="Calibri" panose="020F0502020204030204" pitchFamily="34" charset="0"/>
              </a:rPr>
              <a:t>Chapter </a:t>
            </a:r>
            <a:r>
              <a:rPr lang="en-US" altLang="en-US" dirty="0">
                <a:latin typeface="Calibri" panose="020F0502020204030204" pitchFamily="34" charset="0"/>
                <a:cs typeface="Calibri" panose="020F0502020204030204" pitchFamily="34" charset="0"/>
              </a:rPr>
              <a:t>Seventeen</a:t>
            </a:r>
          </a:p>
        </p:txBody>
      </p:sp>
      <p:sp>
        <p:nvSpPr>
          <p:cNvPr id="3075" name="Rectangle 5"/>
          <p:cNvSpPr>
            <a:spLocks noGrp="1" noChangeArrowheads="1"/>
          </p:cNvSpPr>
          <p:nvPr>
            <p:ph type="subTitle" idx="1"/>
          </p:nvPr>
        </p:nvSpPr>
        <p:spPr>
          <a:xfrm>
            <a:off x="573024" y="3049589"/>
            <a:ext cx="6524689" cy="1766251"/>
          </a:xfrm>
        </p:spPr>
        <p:txBody>
          <a:bodyPr/>
          <a:lstStyle/>
          <a:p>
            <a:pPr>
              <a:spcBef>
                <a:spcPct val="50000"/>
              </a:spcBef>
              <a:buClrTx/>
              <a:buSzTx/>
            </a:pPr>
            <a:r>
              <a:rPr lang="en-US" altLang="en-US" sz="5500" dirty="0">
                <a:latin typeface="Calibri" panose="020F0502020204030204" pitchFamily="34" charset="0"/>
                <a:cs typeface="Calibri" panose="020F0502020204030204" pitchFamily="34" charset="0"/>
              </a:rPr>
              <a:t>Investment Companies</a:t>
            </a:r>
          </a:p>
        </p:txBody>
      </p:sp>
      <p:sp>
        <p:nvSpPr>
          <p:cNvPr id="2" name="Content Placeholder 1"/>
          <p:cNvSpPr>
            <a:spLocks noGrp="1"/>
          </p:cNvSpPr>
          <p:nvPr>
            <p:ph sz="quarter" idx="11"/>
          </p:nvPr>
        </p:nvSpPr>
        <p:spPr>
          <a:xfrm>
            <a:off x="315913" y="6392777"/>
            <a:ext cx="8617072" cy="325655"/>
          </a:xfrm>
        </p:spPr>
        <p:txBody>
          <a:bodyPr/>
          <a:lstStyle/>
          <a:p>
            <a:pPr marL="0" indent="0">
              <a:buNone/>
            </a:pPr>
            <a:r>
              <a:rPr lang="en-IN" sz="900" dirty="0">
                <a:latin typeface="Calibri" panose="020F0502020204030204" pitchFamily="34" charset="0"/>
              </a:rPr>
              <a:t>©2019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73664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Number of Mutual Funds, 19</a:t>
            </a:r>
            <a:r>
              <a:rPr lang="en-US" altLang="en-US" sz="100" dirty="0"/>
              <a:t> </a:t>
            </a:r>
            <a:r>
              <a:rPr lang="en-US" altLang="en-US" sz="3500" dirty="0"/>
              <a:t>80 through 2016</a:t>
            </a:r>
            <a:endParaRPr lang="en-IN" sz="3500" dirty="0"/>
          </a:p>
        </p:txBody>
      </p:sp>
      <p:sp>
        <p:nvSpPr>
          <p:cNvPr id="9" name="Content Placeholder 2"/>
          <p:cNvSpPr>
            <a:spLocks noGrp="1"/>
          </p:cNvSpPr>
          <p:nvPr>
            <p:ph idx="1"/>
          </p:nvPr>
        </p:nvSpPr>
        <p:spPr>
          <a:xfrm>
            <a:off x="457200" y="1670496"/>
            <a:ext cx="7230979" cy="389422"/>
          </a:xfrm>
        </p:spPr>
        <p:txBody>
          <a:bodyPr/>
          <a:lstStyle/>
          <a:p>
            <a:pPr marL="0" indent="0">
              <a:buSzPct val="100000"/>
              <a:buNone/>
            </a:pPr>
            <a:r>
              <a:rPr lang="en-IN" sz="2000" b="1" dirty="0"/>
              <a:t>Table 17-3 </a:t>
            </a:r>
            <a:r>
              <a:rPr lang="en-IN" sz="2000" b="1" dirty="0">
                <a:solidFill>
                  <a:srgbClr val="0070C0"/>
                </a:solidFill>
              </a:rPr>
              <a:t>Number of Mutual Funds, 19</a:t>
            </a:r>
            <a:r>
              <a:rPr lang="en-IN" sz="100" b="1" dirty="0">
                <a:solidFill>
                  <a:srgbClr val="0070C0"/>
                </a:solidFill>
              </a:rPr>
              <a:t> </a:t>
            </a:r>
            <a:r>
              <a:rPr lang="en-IN" sz="2000" b="1" dirty="0">
                <a:solidFill>
                  <a:srgbClr val="0070C0"/>
                </a:solidFill>
              </a:rPr>
              <a:t>80 through 2016</a:t>
            </a:r>
          </a:p>
        </p:txBody>
      </p:sp>
      <p:graphicFrame>
        <p:nvGraphicFramePr>
          <p:cNvPr id="3" name="Table 2"/>
          <p:cNvGraphicFramePr>
            <a:graphicFrameLocks noGrp="1"/>
          </p:cNvGraphicFramePr>
          <p:nvPr>
            <p:extLst>
              <p:ext uri="{D42A27DB-BD31-4B8C-83A1-F6EECF244321}">
                <p14:modId xmlns:p14="http://schemas.microsoft.com/office/powerpoint/2010/main" val="4182765205"/>
              </p:ext>
            </p:extLst>
          </p:nvPr>
        </p:nvGraphicFramePr>
        <p:xfrm>
          <a:off x="1280160" y="2157984"/>
          <a:ext cx="6095999" cy="36880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27812806"/>
                    </a:ext>
                  </a:extLst>
                </a:gridCol>
                <a:gridCol w="870857">
                  <a:extLst>
                    <a:ext uri="{9D8B030D-6E8A-4147-A177-3AD203B41FA5}">
                      <a16:colId xmlns:a16="http://schemas.microsoft.com/office/drawing/2014/main" val="1117241108"/>
                    </a:ext>
                  </a:extLst>
                </a:gridCol>
                <a:gridCol w="870857">
                  <a:extLst>
                    <a:ext uri="{9D8B030D-6E8A-4147-A177-3AD203B41FA5}">
                      <a16:colId xmlns:a16="http://schemas.microsoft.com/office/drawing/2014/main" val="96359923"/>
                    </a:ext>
                  </a:extLst>
                </a:gridCol>
                <a:gridCol w="870857">
                  <a:extLst>
                    <a:ext uri="{9D8B030D-6E8A-4147-A177-3AD203B41FA5}">
                      <a16:colId xmlns:a16="http://schemas.microsoft.com/office/drawing/2014/main" val="4232816681"/>
                    </a:ext>
                  </a:extLst>
                </a:gridCol>
                <a:gridCol w="870857">
                  <a:extLst>
                    <a:ext uri="{9D8B030D-6E8A-4147-A177-3AD203B41FA5}">
                      <a16:colId xmlns:a16="http://schemas.microsoft.com/office/drawing/2014/main" val="2829879205"/>
                    </a:ext>
                  </a:extLst>
                </a:gridCol>
                <a:gridCol w="870857">
                  <a:extLst>
                    <a:ext uri="{9D8B030D-6E8A-4147-A177-3AD203B41FA5}">
                      <a16:colId xmlns:a16="http://schemas.microsoft.com/office/drawing/2014/main" val="3742228138"/>
                    </a:ext>
                  </a:extLst>
                </a:gridCol>
                <a:gridCol w="870857">
                  <a:extLst>
                    <a:ext uri="{9D8B030D-6E8A-4147-A177-3AD203B41FA5}">
                      <a16:colId xmlns:a16="http://schemas.microsoft.com/office/drawing/2014/main" val="1910995969"/>
                    </a:ext>
                  </a:extLst>
                </a:gridCol>
              </a:tblGrid>
              <a:tr h="886877">
                <a:tc>
                  <a:txBody>
                    <a:bodyPr/>
                    <a:lstStyle/>
                    <a:p>
                      <a:pPr algn="ctr"/>
                      <a:r>
                        <a:rPr lang="en-US" sz="1400" dirty="0">
                          <a:solidFill>
                            <a:schemeClr val="tx1"/>
                          </a:solidFill>
                          <a:latin typeface="Calibri" panose="020F0502020204030204" pitchFamily="34" charset="0"/>
                        </a:rPr>
                        <a:t>Year</a:t>
                      </a:r>
                    </a:p>
                  </a:txBody>
                  <a:tcPr anchor="b"/>
                </a:tc>
                <a:tc>
                  <a:txBody>
                    <a:bodyPr/>
                    <a:lstStyle/>
                    <a:p>
                      <a:pPr algn="ctr"/>
                      <a:r>
                        <a:rPr lang="en-US" sz="1400" dirty="0">
                          <a:solidFill>
                            <a:schemeClr val="tx1"/>
                          </a:solidFill>
                          <a:latin typeface="Calibri" panose="020F0502020204030204" pitchFamily="34" charset="0"/>
                        </a:rPr>
                        <a:t>Equity</a:t>
                      </a:r>
                    </a:p>
                  </a:txBody>
                  <a:tcPr anchor="b"/>
                </a:tc>
                <a:tc>
                  <a:txBody>
                    <a:bodyPr/>
                    <a:lstStyle/>
                    <a:p>
                      <a:pPr algn="ctr"/>
                      <a:r>
                        <a:rPr lang="en-US" sz="1400" dirty="0">
                          <a:solidFill>
                            <a:schemeClr val="tx1"/>
                          </a:solidFill>
                          <a:latin typeface="Calibri" panose="020F0502020204030204" pitchFamily="34" charset="0"/>
                        </a:rPr>
                        <a:t>Hybrid</a:t>
                      </a:r>
                    </a:p>
                  </a:txBody>
                  <a:tcPr anchor="b"/>
                </a:tc>
                <a:tc>
                  <a:txBody>
                    <a:bodyPr/>
                    <a:lstStyle/>
                    <a:p>
                      <a:pPr algn="ctr"/>
                      <a:r>
                        <a:rPr lang="en-US" sz="1400" dirty="0">
                          <a:solidFill>
                            <a:schemeClr val="tx1"/>
                          </a:solidFill>
                          <a:latin typeface="Calibri" panose="020F0502020204030204" pitchFamily="34" charset="0"/>
                        </a:rPr>
                        <a:t>Bond</a:t>
                      </a:r>
                    </a:p>
                  </a:txBody>
                  <a:tcPr anchor="b"/>
                </a:tc>
                <a:tc>
                  <a:txBody>
                    <a:bodyPr/>
                    <a:lstStyle/>
                    <a:p>
                      <a:pPr algn="ctr"/>
                      <a:r>
                        <a:rPr lang="en-US" sz="1400" dirty="0">
                          <a:solidFill>
                            <a:schemeClr val="tx1"/>
                          </a:solidFill>
                          <a:latin typeface="Calibri" panose="020F0502020204030204" pitchFamily="34" charset="0"/>
                        </a:rPr>
                        <a:t>Taxable</a:t>
                      </a:r>
                      <a:r>
                        <a:rPr lang="en-US" sz="1400" baseline="0" dirty="0">
                          <a:solidFill>
                            <a:schemeClr val="tx1"/>
                          </a:solidFill>
                          <a:latin typeface="Calibri" panose="020F0502020204030204" pitchFamily="34" charset="0"/>
                        </a:rPr>
                        <a:t> money market</a:t>
                      </a:r>
                      <a:endParaRPr lang="en-US" sz="1400" dirty="0">
                        <a:solidFill>
                          <a:schemeClr val="tx1"/>
                        </a:solidFill>
                        <a:latin typeface="Calibri" panose="020F0502020204030204" pitchFamily="34" charset="0"/>
                      </a:endParaRPr>
                    </a:p>
                  </a:txBody>
                  <a:tcPr anchor="b"/>
                </a:tc>
                <a:tc>
                  <a:txBody>
                    <a:bodyPr/>
                    <a:lstStyle/>
                    <a:p>
                      <a:pPr algn="ctr"/>
                      <a:r>
                        <a:rPr lang="en-US" sz="1400" dirty="0">
                          <a:solidFill>
                            <a:schemeClr val="tx1"/>
                          </a:solidFill>
                          <a:latin typeface="Calibri" panose="020F0502020204030204" pitchFamily="34" charset="0"/>
                        </a:rPr>
                        <a:t>Tax-</a:t>
                      </a:r>
                      <a:r>
                        <a:rPr lang="en-US" sz="1400" baseline="0" dirty="0">
                          <a:solidFill>
                            <a:schemeClr val="tx1"/>
                          </a:solidFill>
                          <a:latin typeface="Calibri" panose="020F0502020204030204" pitchFamily="34" charset="0"/>
                        </a:rPr>
                        <a:t>Exempt Money Market</a:t>
                      </a:r>
                      <a:endParaRPr lang="en-US" sz="1400" dirty="0">
                        <a:solidFill>
                          <a:schemeClr val="tx1"/>
                        </a:solidFill>
                        <a:latin typeface="Calibri" panose="020F0502020204030204" pitchFamily="34" charset="0"/>
                      </a:endParaRPr>
                    </a:p>
                  </a:txBody>
                  <a:tcPr anchor="b"/>
                </a:tc>
                <a:tc>
                  <a:txBody>
                    <a:bodyPr/>
                    <a:lstStyle/>
                    <a:p>
                      <a:pPr algn="ctr"/>
                      <a:r>
                        <a:rPr lang="en-US" sz="1400" dirty="0">
                          <a:solidFill>
                            <a:schemeClr val="tx1"/>
                          </a:solidFill>
                          <a:latin typeface="Calibri" panose="020F0502020204030204" pitchFamily="34" charset="0"/>
                        </a:rPr>
                        <a:t>Total</a:t>
                      </a:r>
                    </a:p>
                  </a:txBody>
                  <a:tcPr anchor="b"/>
                </a:tc>
                <a:extLst>
                  <a:ext uri="{0D108BD9-81ED-4DB2-BD59-A6C34878D82A}">
                    <a16:rowId xmlns:a16="http://schemas.microsoft.com/office/drawing/2014/main" val="1068270710"/>
                  </a:ext>
                </a:extLst>
              </a:tr>
              <a:tr h="286090">
                <a:tc>
                  <a:txBody>
                    <a:bodyPr/>
                    <a:lstStyle/>
                    <a:p>
                      <a:pPr algn="l"/>
                      <a:r>
                        <a:rPr lang="en-US" sz="1400" dirty="0">
                          <a:latin typeface="Calibri" panose="020F0502020204030204" pitchFamily="34" charset="0"/>
                        </a:rPr>
                        <a:t>19</a:t>
                      </a:r>
                      <a:r>
                        <a:rPr lang="en-US" sz="100" dirty="0">
                          <a:latin typeface="Calibri" panose="020F0502020204030204" pitchFamily="34" charset="0"/>
                        </a:rPr>
                        <a:t> </a:t>
                      </a:r>
                      <a:r>
                        <a:rPr lang="en-US" sz="1400" dirty="0">
                          <a:latin typeface="Calibri" panose="020F0502020204030204" pitchFamily="34" charset="0"/>
                        </a:rPr>
                        <a:t>80*</a:t>
                      </a:r>
                    </a:p>
                  </a:txBody>
                  <a:tcPr/>
                </a:tc>
                <a:tc>
                  <a:txBody>
                    <a:bodyPr/>
                    <a:lstStyle/>
                    <a:p>
                      <a:pPr algn="r"/>
                      <a:r>
                        <a:rPr lang="en-US" sz="1400" dirty="0">
                          <a:latin typeface="Calibri" panose="020F0502020204030204" pitchFamily="34" charset="0"/>
                        </a:rPr>
                        <a:t>288</a:t>
                      </a:r>
                    </a:p>
                  </a:txBody>
                  <a:tcPr/>
                </a:tc>
                <a:tc>
                  <a:txBody>
                    <a:bodyPr/>
                    <a:lstStyle/>
                    <a:p>
                      <a:pPr algn="r"/>
                      <a:r>
                        <a:rPr lang="en-US" sz="1400" dirty="0" err="1">
                          <a:latin typeface="Calibri" panose="020F0502020204030204" pitchFamily="34" charset="0"/>
                        </a:rPr>
                        <a:t>n.a</a:t>
                      </a:r>
                      <a:r>
                        <a:rPr lang="en-US" sz="1400" dirty="0">
                          <a:latin typeface="Calibri" panose="020F0502020204030204" pitchFamily="34" charset="0"/>
                        </a:rPr>
                        <a:t>.</a:t>
                      </a:r>
                    </a:p>
                  </a:txBody>
                  <a:tcPr/>
                </a:tc>
                <a:tc>
                  <a:txBody>
                    <a:bodyPr/>
                    <a:lstStyle/>
                    <a:p>
                      <a:pPr algn="r"/>
                      <a:r>
                        <a:rPr lang="en-US" sz="1400" dirty="0">
                          <a:latin typeface="Calibri" panose="020F0502020204030204" pitchFamily="34" charset="0"/>
                        </a:rPr>
                        <a:t>170</a:t>
                      </a:r>
                    </a:p>
                  </a:txBody>
                  <a:tcPr/>
                </a:tc>
                <a:tc>
                  <a:txBody>
                    <a:bodyPr/>
                    <a:lstStyle/>
                    <a:p>
                      <a:pPr algn="r"/>
                      <a:r>
                        <a:rPr lang="en-US" sz="1400" dirty="0">
                          <a:latin typeface="Calibri" panose="020F0502020204030204" pitchFamily="34" charset="0"/>
                        </a:rPr>
                        <a:t>96</a:t>
                      </a:r>
                    </a:p>
                  </a:txBody>
                  <a:tcPr/>
                </a:tc>
                <a:tc>
                  <a:txBody>
                    <a:bodyPr/>
                    <a:lstStyle/>
                    <a:p>
                      <a:pPr algn="r"/>
                      <a:r>
                        <a:rPr lang="en-US" sz="1400" dirty="0">
                          <a:latin typeface="Calibri" panose="020F0502020204030204" pitchFamily="34" charset="0"/>
                        </a:rPr>
                        <a:t>10</a:t>
                      </a:r>
                    </a:p>
                  </a:txBody>
                  <a:tcPr/>
                </a:tc>
                <a:tc>
                  <a:txBody>
                    <a:bodyPr/>
                    <a:lstStyle/>
                    <a:p>
                      <a:pPr algn="r"/>
                      <a:r>
                        <a:rPr lang="en-US" sz="1400" dirty="0">
                          <a:latin typeface="Calibri" panose="020F0502020204030204" pitchFamily="34" charset="0"/>
                        </a:rPr>
                        <a:t>564</a:t>
                      </a:r>
                    </a:p>
                  </a:txBody>
                  <a:tcPr/>
                </a:tc>
                <a:extLst>
                  <a:ext uri="{0D108BD9-81ED-4DB2-BD59-A6C34878D82A}">
                    <a16:rowId xmlns:a16="http://schemas.microsoft.com/office/drawing/2014/main" val="1117478480"/>
                  </a:ext>
                </a:extLst>
              </a:tr>
              <a:tr h="262128">
                <a:tc>
                  <a:txBody>
                    <a:bodyPr/>
                    <a:lstStyle/>
                    <a:p>
                      <a:pPr algn="l"/>
                      <a:r>
                        <a:rPr lang="en-US" sz="1400" dirty="0">
                          <a:latin typeface="Calibri" panose="020F0502020204030204" pitchFamily="34" charset="0"/>
                        </a:rPr>
                        <a:t>19</a:t>
                      </a:r>
                      <a:r>
                        <a:rPr lang="en-US" sz="100" dirty="0">
                          <a:latin typeface="Calibri" panose="020F0502020204030204" pitchFamily="34" charset="0"/>
                        </a:rPr>
                        <a:t> </a:t>
                      </a:r>
                      <a:r>
                        <a:rPr lang="en-US" sz="1400" dirty="0">
                          <a:latin typeface="Calibri" panose="020F0502020204030204" pitchFamily="34" charset="0"/>
                        </a:rPr>
                        <a:t>90</a:t>
                      </a:r>
                    </a:p>
                  </a:txBody>
                  <a:tcPr/>
                </a:tc>
                <a:tc>
                  <a:txBody>
                    <a:bodyPr/>
                    <a:lstStyle/>
                    <a:p>
                      <a:pPr algn="r"/>
                      <a:r>
                        <a:rPr lang="en-US" sz="1400" dirty="0">
                          <a:latin typeface="Calibri" panose="020F0502020204030204" pitchFamily="34" charset="0"/>
                        </a:rPr>
                        <a:t>1,099</a:t>
                      </a:r>
                    </a:p>
                  </a:txBody>
                  <a:tcPr/>
                </a:tc>
                <a:tc>
                  <a:txBody>
                    <a:bodyPr/>
                    <a:lstStyle/>
                    <a:p>
                      <a:pPr algn="r"/>
                      <a:r>
                        <a:rPr lang="en-US" sz="1400" dirty="0">
                          <a:latin typeface="Calibri" panose="020F0502020204030204" pitchFamily="34" charset="0"/>
                        </a:rPr>
                        <a:t>193</a:t>
                      </a:r>
                    </a:p>
                  </a:txBody>
                  <a:tcPr/>
                </a:tc>
                <a:tc>
                  <a:txBody>
                    <a:bodyPr/>
                    <a:lstStyle/>
                    <a:p>
                      <a:pPr algn="r"/>
                      <a:r>
                        <a:rPr lang="en-US" sz="1400" dirty="0">
                          <a:latin typeface="Calibri" panose="020F0502020204030204" pitchFamily="34" charset="0"/>
                        </a:rPr>
                        <a:t>1,046</a:t>
                      </a:r>
                    </a:p>
                  </a:txBody>
                  <a:tcPr/>
                </a:tc>
                <a:tc>
                  <a:txBody>
                    <a:bodyPr/>
                    <a:lstStyle/>
                    <a:p>
                      <a:pPr algn="r"/>
                      <a:r>
                        <a:rPr lang="en-US" sz="1400" dirty="0">
                          <a:latin typeface="Calibri" panose="020F0502020204030204" pitchFamily="34" charset="0"/>
                        </a:rPr>
                        <a:t>506</a:t>
                      </a:r>
                    </a:p>
                  </a:txBody>
                  <a:tcPr/>
                </a:tc>
                <a:tc>
                  <a:txBody>
                    <a:bodyPr/>
                    <a:lstStyle/>
                    <a:p>
                      <a:pPr algn="r"/>
                      <a:r>
                        <a:rPr lang="en-US" sz="1400" dirty="0">
                          <a:latin typeface="Calibri" panose="020F0502020204030204" pitchFamily="34" charset="0"/>
                        </a:rPr>
                        <a:t>235</a:t>
                      </a:r>
                    </a:p>
                  </a:txBody>
                  <a:tcPr/>
                </a:tc>
                <a:tc>
                  <a:txBody>
                    <a:bodyPr/>
                    <a:lstStyle/>
                    <a:p>
                      <a:pPr algn="r"/>
                      <a:r>
                        <a:rPr lang="en-US" sz="1400" dirty="0">
                          <a:latin typeface="Calibri" panose="020F0502020204030204" pitchFamily="34" charset="0"/>
                        </a:rPr>
                        <a:t>3,079</a:t>
                      </a:r>
                    </a:p>
                  </a:txBody>
                  <a:tcPr/>
                </a:tc>
                <a:extLst>
                  <a:ext uri="{0D108BD9-81ED-4DB2-BD59-A6C34878D82A}">
                    <a16:rowId xmlns:a16="http://schemas.microsoft.com/office/drawing/2014/main" val="2249193268"/>
                  </a:ext>
                </a:extLst>
              </a:tr>
              <a:tr h="286090">
                <a:tc>
                  <a:txBody>
                    <a:bodyPr/>
                    <a:lstStyle/>
                    <a:p>
                      <a:pPr algn="l"/>
                      <a:r>
                        <a:rPr lang="en-US" sz="1400" dirty="0">
                          <a:latin typeface="Calibri" panose="020F0502020204030204" pitchFamily="34" charset="0"/>
                        </a:rPr>
                        <a:t>2000</a:t>
                      </a:r>
                    </a:p>
                  </a:txBody>
                  <a:tcPr/>
                </a:tc>
                <a:tc>
                  <a:txBody>
                    <a:bodyPr/>
                    <a:lstStyle/>
                    <a:p>
                      <a:pPr algn="r"/>
                      <a:r>
                        <a:rPr lang="en-US" sz="1400" dirty="0">
                          <a:latin typeface="Calibri" panose="020F0502020204030204" pitchFamily="34" charset="0"/>
                        </a:rPr>
                        <a:t>4,372</a:t>
                      </a:r>
                    </a:p>
                  </a:txBody>
                  <a:tcPr/>
                </a:tc>
                <a:tc>
                  <a:txBody>
                    <a:bodyPr/>
                    <a:lstStyle/>
                    <a:p>
                      <a:pPr algn="r"/>
                      <a:r>
                        <a:rPr lang="en-US" sz="1400" dirty="0">
                          <a:latin typeface="Calibri" panose="020F0502020204030204" pitchFamily="34" charset="0"/>
                        </a:rPr>
                        <a:t>519</a:t>
                      </a:r>
                    </a:p>
                  </a:txBody>
                  <a:tcPr/>
                </a:tc>
                <a:tc>
                  <a:txBody>
                    <a:bodyPr/>
                    <a:lstStyle/>
                    <a:p>
                      <a:pPr algn="r"/>
                      <a:r>
                        <a:rPr lang="en-US" sz="1400" dirty="0">
                          <a:latin typeface="Calibri" panose="020F0502020204030204" pitchFamily="34" charset="0"/>
                        </a:rPr>
                        <a:t>2,225</a:t>
                      </a:r>
                    </a:p>
                  </a:txBody>
                  <a:tcPr/>
                </a:tc>
                <a:tc>
                  <a:txBody>
                    <a:bodyPr/>
                    <a:lstStyle/>
                    <a:p>
                      <a:pPr algn="r"/>
                      <a:r>
                        <a:rPr lang="en-US" sz="1400" dirty="0">
                          <a:latin typeface="Calibri" panose="020F0502020204030204" pitchFamily="34" charset="0"/>
                        </a:rPr>
                        <a:t>704</a:t>
                      </a:r>
                    </a:p>
                  </a:txBody>
                  <a:tcPr/>
                </a:tc>
                <a:tc>
                  <a:txBody>
                    <a:bodyPr/>
                    <a:lstStyle/>
                    <a:p>
                      <a:pPr algn="r"/>
                      <a:r>
                        <a:rPr lang="en-US" sz="1400" dirty="0">
                          <a:latin typeface="Calibri" panose="020F0502020204030204" pitchFamily="34" charset="0"/>
                        </a:rPr>
                        <a:t>335</a:t>
                      </a:r>
                    </a:p>
                  </a:txBody>
                  <a:tcPr/>
                </a:tc>
                <a:tc>
                  <a:txBody>
                    <a:bodyPr/>
                    <a:lstStyle/>
                    <a:p>
                      <a:pPr algn="r"/>
                      <a:r>
                        <a:rPr lang="en-US" sz="1400" dirty="0">
                          <a:latin typeface="Calibri" panose="020F0502020204030204" pitchFamily="34" charset="0"/>
                        </a:rPr>
                        <a:t>8,155</a:t>
                      </a:r>
                    </a:p>
                  </a:txBody>
                  <a:tcPr/>
                </a:tc>
                <a:extLst>
                  <a:ext uri="{0D108BD9-81ED-4DB2-BD59-A6C34878D82A}">
                    <a16:rowId xmlns:a16="http://schemas.microsoft.com/office/drawing/2014/main" val="2207756448"/>
                  </a:ext>
                </a:extLst>
              </a:tr>
              <a:tr h="286090">
                <a:tc>
                  <a:txBody>
                    <a:bodyPr/>
                    <a:lstStyle/>
                    <a:p>
                      <a:pPr algn="l"/>
                      <a:r>
                        <a:rPr lang="en-US" sz="1400" dirty="0">
                          <a:latin typeface="Calibri" panose="020F0502020204030204" pitchFamily="34" charset="0"/>
                        </a:rPr>
                        <a:t>2007</a:t>
                      </a:r>
                    </a:p>
                  </a:txBody>
                  <a:tcPr/>
                </a:tc>
                <a:tc>
                  <a:txBody>
                    <a:bodyPr/>
                    <a:lstStyle/>
                    <a:p>
                      <a:pPr algn="r"/>
                      <a:r>
                        <a:rPr lang="en-US" sz="1400" dirty="0">
                          <a:latin typeface="Calibri" panose="020F0502020204030204" pitchFamily="34" charset="0"/>
                        </a:rPr>
                        <a:t>4,742</a:t>
                      </a:r>
                    </a:p>
                  </a:txBody>
                  <a:tcPr/>
                </a:tc>
                <a:tc>
                  <a:txBody>
                    <a:bodyPr/>
                    <a:lstStyle/>
                    <a:p>
                      <a:pPr algn="r"/>
                      <a:r>
                        <a:rPr lang="en-US" sz="1400" dirty="0">
                          <a:latin typeface="Calibri" panose="020F0502020204030204" pitchFamily="34" charset="0"/>
                        </a:rPr>
                        <a:t>478</a:t>
                      </a:r>
                    </a:p>
                  </a:txBody>
                  <a:tcPr/>
                </a:tc>
                <a:tc>
                  <a:txBody>
                    <a:bodyPr/>
                    <a:lstStyle/>
                    <a:p>
                      <a:pPr algn="r"/>
                      <a:r>
                        <a:rPr lang="en-US" sz="1400" dirty="0">
                          <a:latin typeface="Calibri" panose="020F0502020204030204" pitchFamily="34" charset="0"/>
                        </a:rPr>
                        <a:t>2,001</a:t>
                      </a:r>
                    </a:p>
                  </a:txBody>
                  <a:tcPr/>
                </a:tc>
                <a:tc>
                  <a:txBody>
                    <a:bodyPr/>
                    <a:lstStyle/>
                    <a:p>
                      <a:pPr algn="r"/>
                      <a:r>
                        <a:rPr lang="en-US" sz="1400" dirty="0">
                          <a:latin typeface="Calibri" panose="020F0502020204030204" pitchFamily="34" charset="0"/>
                        </a:rPr>
                        <a:t>545</a:t>
                      </a:r>
                    </a:p>
                  </a:txBody>
                  <a:tcPr/>
                </a:tc>
                <a:tc>
                  <a:txBody>
                    <a:bodyPr/>
                    <a:lstStyle/>
                    <a:p>
                      <a:pPr algn="r"/>
                      <a:r>
                        <a:rPr lang="en-US" sz="1400" dirty="0">
                          <a:latin typeface="Calibri" panose="020F0502020204030204" pitchFamily="34" charset="0"/>
                        </a:rPr>
                        <a:t>260</a:t>
                      </a:r>
                    </a:p>
                  </a:txBody>
                  <a:tcPr/>
                </a:tc>
                <a:tc>
                  <a:txBody>
                    <a:bodyPr/>
                    <a:lstStyle/>
                    <a:p>
                      <a:pPr algn="r"/>
                      <a:r>
                        <a:rPr lang="en-US" sz="1400" dirty="0">
                          <a:latin typeface="Calibri" panose="020F0502020204030204" pitchFamily="34" charset="0"/>
                        </a:rPr>
                        <a:t>8,026</a:t>
                      </a:r>
                    </a:p>
                  </a:txBody>
                  <a:tcPr/>
                </a:tc>
                <a:extLst>
                  <a:ext uri="{0D108BD9-81ED-4DB2-BD59-A6C34878D82A}">
                    <a16:rowId xmlns:a16="http://schemas.microsoft.com/office/drawing/2014/main" val="1245265116"/>
                  </a:ext>
                </a:extLst>
              </a:tr>
              <a:tr h="286090">
                <a:tc>
                  <a:txBody>
                    <a:bodyPr/>
                    <a:lstStyle/>
                    <a:p>
                      <a:pPr algn="l"/>
                      <a:r>
                        <a:rPr lang="en-US" sz="1400" dirty="0">
                          <a:latin typeface="Calibri" panose="020F0502020204030204" pitchFamily="34" charset="0"/>
                        </a:rPr>
                        <a:t>2009</a:t>
                      </a:r>
                    </a:p>
                  </a:txBody>
                  <a:tcPr/>
                </a:tc>
                <a:tc>
                  <a:txBody>
                    <a:bodyPr/>
                    <a:lstStyle/>
                    <a:p>
                      <a:pPr algn="r"/>
                      <a:r>
                        <a:rPr lang="en-US" sz="1400" dirty="0">
                          <a:latin typeface="Calibri" panose="020F0502020204030204" pitchFamily="34" charset="0"/>
                        </a:rPr>
                        <a:t>4,598</a:t>
                      </a:r>
                    </a:p>
                  </a:txBody>
                  <a:tcPr/>
                </a:tc>
                <a:tc>
                  <a:txBody>
                    <a:bodyPr/>
                    <a:lstStyle/>
                    <a:p>
                      <a:pPr algn="r"/>
                      <a:r>
                        <a:rPr lang="en-US" sz="1400" dirty="0">
                          <a:latin typeface="Calibri" panose="020F0502020204030204" pitchFamily="34" charset="0"/>
                        </a:rPr>
                        <a:t>473</a:t>
                      </a:r>
                    </a:p>
                  </a:txBody>
                  <a:tcPr/>
                </a:tc>
                <a:tc>
                  <a:txBody>
                    <a:bodyPr/>
                    <a:lstStyle/>
                    <a:p>
                      <a:pPr algn="r"/>
                      <a:r>
                        <a:rPr lang="en-US" sz="1400" dirty="0">
                          <a:latin typeface="Calibri" panose="020F0502020204030204" pitchFamily="34" charset="0"/>
                        </a:rPr>
                        <a:t>1,888</a:t>
                      </a:r>
                    </a:p>
                  </a:txBody>
                  <a:tcPr/>
                </a:tc>
                <a:tc>
                  <a:txBody>
                    <a:bodyPr/>
                    <a:lstStyle/>
                    <a:p>
                      <a:pPr algn="r"/>
                      <a:r>
                        <a:rPr lang="en-US" sz="1400" dirty="0">
                          <a:latin typeface="Calibri" panose="020F0502020204030204" pitchFamily="34" charset="0"/>
                        </a:rPr>
                        <a:t>476</a:t>
                      </a:r>
                    </a:p>
                  </a:txBody>
                  <a:tcPr/>
                </a:tc>
                <a:tc>
                  <a:txBody>
                    <a:bodyPr/>
                    <a:lstStyle/>
                    <a:p>
                      <a:pPr algn="r"/>
                      <a:r>
                        <a:rPr lang="en-US" sz="1400" dirty="0">
                          <a:latin typeface="Calibri" panose="020F0502020204030204" pitchFamily="34" charset="0"/>
                        </a:rPr>
                        <a:t>228</a:t>
                      </a:r>
                    </a:p>
                  </a:txBody>
                  <a:tcPr/>
                </a:tc>
                <a:tc>
                  <a:txBody>
                    <a:bodyPr/>
                    <a:lstStyle/>
                    <a:p>
                      <a:pPr algn="r"/>
                      <a:r>
                        <a:rPr lang="en-US" sz="1400" dirty="0">
                          <a:latin typeface="Calibri" panose="020F0502020204030204" pitchFamily="34" charset="0"/>
                        </a:rPr>
                        <a:t>7,663</a:t>
                      </a:r>
                    </a:p>
                  </a:txBody>
                  <a:tcPr/>
                </a:tc>
                <a:extLst>
                  <a:ext uri="{0D108BD9-81ED-4DB2-BD59-A6C34878D82A}">
                    <a16:rowId xmlns:a16="http://schemas.microsoft.com/office/drawing/2014/main" val="2353407939"/>
                  </a:ext>
                </a:extLst>
              </a:tr>
              <a:tr h="286090">
                <a:tc>
                  <a:txBody>
                    <a:bodyPr/>
                    <a:lstStyle/>
                    <a:p>
                      <a:pPr algn="l"/>
                      <a:r>
                        <a:rPr lang="en-US" sz="1400" dirty="0">
                          <a:latin typeface="Calibri" panose="020F0502020204030204" pitchFamily="34" charset="0"/>
                        </a:rPr>
                        <a:t>2012</a:t>
                      </a:r>
                    </a:p>
                  </a:txBody>
                  <a:tcPr/>
                </a:tc>
                <a:tc>
                  <a:txBody>
                    <a:bodyPr/>
                    <a:lstStyle/>
                    <a:p>
                      <a:pPr algn="r"/>
                      <a:r>
                        <a:rPr lang="en-US" sz="1400" dirty="0">
                          <a:latin typeface="Calibri" panose="020F0502020204030204" pitchFamily="34" charset="0"/>
                        </a:rPr>
                        <a:t>4,501</a:t>
                      </a:r>
                    </a:p>
                  </a:txBody>
                  <a:tcPr/>
                </a:tc>
                <a:tc>
                  <a:txBody>
                    <a:bodyPr/>
                    <a:lstStyle/>
                    <a:p>
                      <a:pPr algn="r"/>
                      <a:r>
                        <a:rPr lang="en-US" sz="1400" dirty="0">
                          <a:latin typeface="Calibri" panose="020F0502020204030204" pitchFamily="34" charset="0"/>
                        </a:rPr>
                        <a:t>560</a:t>
                      </a:r>
                    </a:p>
                  </a:txBody>
                  <a:tcPr/>
                </a:tc>
                <a:tc>
                  <a:txBody>
                    <a:bodyPr/>
                    <a:lstStyle/>
                    <a:p>
                      <a:pPr algn="r"/>
                      <a:r>
                        <a:rPr lang="en-US" sz="1400" dirty="0">
                          <a:latin typeface="Calibri" panose="020F0502020204030204" pitchFamily="34" charset="0"/>
                        </a:rPr>
                        <a:t>1,941</a:t>
                      </a:r>
                    </a:p>
                  </a:txBody>
                  <a:tcPr/>
                </a:tc>
                <a:tc>
                  <a:txBody>
                    <a:bodyPr/>
                    <a:lstStyle/>
                    <a:p>
                      <a:pPr algn="r"/>
                      <a:r>
                        <a:rPr lang="en-US" sz="1400" dirty="0">
                          <a:latin typeface="Calibri" panose="020F0502020204030204" pitchFamily="34" charset="0"/>
                        </a:rPr>
                        <a:t>400</a:t>
                      </a:r>
                    </a:p>
                  </a:txBody>
                  <a:tcPr/>
                </a:tc>
                <a:tc>
                  <a:txBody>
                    <a:bodyPr/>
                    <a:lstStyle/>
                    <a:p>
                      <a:pPr algn="r"/>
                      <a:r>
                        <a:rPr lang="en-US" sz="1400" dirty="0">
                          <a:latin typeface="Calibri" panose="020F0502020204030204" pitchFamily="34" charset="0"/>
                        </a:rPr>
                        <a:t>180</a:t>
                      </a:r>
                    </a:p>
                  </a:txBody>
                  <a:tcPr/>
                </a:tc>
                <a:tc>
                  <a:txBody>
                    <a:bodyPr/>
                    <a:lstStyle/>
                    <a:p>
                      <a:pPr algn="r"/>
                      <a:r>
                        <a:rPr lang="en-US" sz="1400" dirty="0">
                          <a:latin typeface="Calibri" panose="020F0502020204030204" pitchFamily="34" charset="0"/>
                        </a:rPr>
                        <a:t>7,582</a:t>
                      </a:r>
                    </a:p>
                  </a:txBody>
                  <a:tcPr/>
                </a:tc>
                <a:extLst>
                  <a:ext uri="{0D108BD9-81ED-4DB2-BD59-A6C34878D82A}">
                    <a16:rowId xmlns:a16="http://schemas.microsoft.com/office/drawing/2014/main" val="1904969297"/>
                  </a:ext>
                </a:extLst>
              </a:tr>
              <a:tr h="286090">
                <a:tc>
                  <a:txBody>
                    <a:bodyPr/>
                    <a:lstStyle/>
                    <a:p>
                      <a:pPr algn="l"/>
                      <a:r>
                        <a:rPr lang="en-US" sz="1400" dirty="0">
                          <a:latin typeface="Calibri" panose="020F0502020204030204" pitchFamily="34" charset="0"/>
                        </a:rPr>
                        <a:t>2014</a:t>
                      </a:r>
                    </a:p>
                  </a:txBody>
                  <a:tcPr/>
                </a:tc>
                <a:tc>
                  <a:txBody>
                    <a:bodyPr/>
                    <a:lstStyle/>
                    <a:p>
                      <a:pPr algn="r"/>
                      <a:r>
                        <a:rPr lang="en-US" sz="1400" dirty="0">
                          <a:latin typeface="Calibri" panose="020F0502020204030204" pitchFamily="34" charset="0"/>
                        </a:rPr>
                        <a:t>4,648</a:t>
                      </a:r>
                    </a:p>
                  </a:txBody>
                  <a:tcPr/>
                </a:tc>
                <a:tc>
                  <a:txBody>
                    <a:bodyPr/>
                    <a:lstStyle/>
                    <a:p>
                      <a:pPr algn="r"/>
                      <a:r>
                        <a:rPr lang="en-US" sz="1400" dirty="0">
                          <a:latin typeface="Calibri" panose="020F0502020204030204" pitchFamily="34" charset="0"/>
                        </a:rPr>
                        <a:t>666</a:t>
                      </a:r>
                    </a:p>
                  </a:txBody>
                  <a:tcPr/>
                </a:tc>
                <a:tc>
                  <a:txBody>
                    <a:bodyPr/>
                    <a:lstStyle/>
                    <a:p>
                      <a:pPr algn="r"/>
                      <a:r>
                        <a:rPr lang="en-US" sz="1400" dirty="0">
                          <a:latin typeface="Calibri" panose="020F0502020204030204" pitchFamily="34" charset="0"/>
                        </a:rPr>
                        <a:t>2,196</a:t>
                      </a:r>
                    </a:p>
                  </a:txBody>
                  <a:tcPr/>
                </a:tc>
                <a:tc>
                  <a:txBody>
                    <a:bodyPr/>
                    <a:lstStyle/>
                    <a:p>
                      <a:pPr algn="r"/>
                      <a:r>
                        <a:rPr lang="en-US" sz="1400" dirty="0">
                          <a:latin typeface="Calibri" panose="020F0502020204030204" pitchFamily="34" charset="0"/>
                        </a:rPr>
                        <a:t>364</a:t>
                      </a:r>
                    </a:p>
                  </a:txBody>
                  <a:tcPr/>
                </a:tc>
                <a:tc>
                  <a:txBody>
                    <a:bodyPr/>
                    <a:lstStyle/>
                    <a:p>
                      <a:pPr algn="r"/>
                      <a:r>
                        <a:rPr lang="en-US" sz="1400" dirty="0">
                          <a:latin typeface="Calibri" panose="020F0502020204030204" pitchFamily="34" charset="0"/>
                        </a:rPr>
                        <a:t>163</a:t>
                      </a:r>
                    </a:p>
                  </a:txBody>
                  <a:tcPr/>
                </a:tc>
                <a:tc>
                  <a:txBody>
                    <a:bodyPr/>
                    <a:lstStyle/>
                    <a:p>
                      <a:pPr algn="r"/>
                      <a:r>
                        <a:rPr lang="en-US" sz="1400" dirty="0">
                          <a:latin typeface="Calibri" panose="020F0502020204030204" pitchFamily="34" charset="0"/>
                        </a:rPr>
                        <a:t>7,928</a:t>
                      </a:r>
                    </a:p>
                  </a:txBody>
                  <a:tcPr/>
                </a:tc>
                <a:extLst>
                  <a:ext uri="{0D108BD9-81ED-4DB2-BD59-A6C34878D82A}">
                    <a16:rowId xmlns:a16="http://schemas.microsoft.com/office/drawing/2014/main" val="962172320"/>
                  </a:ext>
                </a:extLst>
              </a:tr>
              <a:tr h="286090">
                <a:tc>
                  <a:txBody>
                    <a:bodyPr/>
                    <a:lstStyle/>
                    <a:p>
                      <a:pPr algn="l"/>
                      <a:r>
                        <a:rPr lang="en-US" sz="1400" dirty="0">
                          <a:latin typeface="Calibri" panose="020F0502020204030204" pitchFamily="34" charset="0"/>
                        </a:rPr>
                        <a:t>2015</a:t>
                      </a:r>
                    </a:p>
                  </a:txBody>
                  <a:tcPr/>
                </a:tc>
                <a:tc>
                  <a:txBody>
                    <a:bodyPr/>
                    <a:lstStyle/>
                    <a:p>
                      <a:pPr algn="r"/>
                      <a:r>
                        <a:rPr lang="en-US" sz="1400" dirty="0">
                          <a:latin typeface="Calibri" panose="020F0502020204030204" pitchFamily="34" charset="0"/>
                        </a:rPr>
                        <a:t>4,764</a:t>
                      </a:r>
                    </a:p>
                  </a:txBody>
                  <a:tcPr/>
                </a:tc>
                <a:tc>
                  <a:txBody>
                    <a:bodyPr/>
                    <a:lstStyle/>
                    <a:p>
                      <a:pPr algn="r"/>
                      <a:r>
                        <a:rPr lang="en-US" sz="1400" dirty="0">
                          <a:latin typeface="Calibri" panose="020F0502020204030204" pitchFamily="34" charset="0"/>
                        </a:rPr>
                        <a:t>717</a:t>
                      </a:r>
                    </a:p>
                  </a:txBody>
                  <a:tcPr/>
                </a:tc>
                <a:tc>
                  <a:txBody>
                    <a:bodyPr/>
                    <a:lstStyle/>
                    <a:p>
                      <a:pPr algn="r"/>
                      <a:r>
                        <a:rPr lang="en-US" sz="1400" dirty="0">
                          <a:latin typeface="Calibri" panose="020F0502020204030204" pitchFamily="34" charset="0"/>
                        </a:rPr>
                        <a:t>2,154</a:t>
                      </a:r>
                    </a:p>
                  </a:txBody>
                  <a:tcPr/>
                </a:tc>
                <a:tc>
                  <a:txBody>
                    <a:bodyPr/>
                    <a:lstStyle/>
                    <a:p>
                      <a:pPr algn="r"/>
                      <a:r>
                        <a:rPr lang="en-US" sz="1400" dirty="0">
                          <a:latin typeface="Calibri" panose="020F0502020204030204" pitchFamily="34" charset="0"/>
                        </a:rPr>
                        <a:t>336</a:t>
                      </a:r>
                    </a:p>
                  </a:txBody>
                  <a:tcPr/>
                </a:tc>
                <a:tc>
                  <a:txBody>
                    <a:bodyPr/>
                    <a:lstStyle/>
                    <a:p>
                      <a:pPr algn="r"/>
                      <a:r>
                        <a:rPr lang="en-US" sz="1400" dirty="0">
                          <a:latin typeface="Calibri" panose="020F0502020204030204" pitchFamily="34" charset="0"/>
                        </a:rPr>
                        <a:t>145</a:t>
                      </a:r>
                    </a:p>
                  </a:txBody>
                  <a:tcPr/>
                </a:tc>
                <a:tc>
                  <a:txBody>
                    <a:bodyPr/>
                    <a:lstStyle/>
                    <a:p>
                      <a:pPr algn="r"/>
                      <a:r>
                        <a:rPr lang="en-US" sz="1400" dirty="0">
                          <a:latin typeface="Calibri" panose="020F0502020204030204" pitchFamily="34" charset="0"/>
                        </a:rPr>
                        <a:t>8,116</a:t>
                      </a:r>
                    </a:p>
                  </a:txBody>
                  <a:tcPr/>
                </a:tc>
                <a:extLst>
                  <a:ext uri="{0D108BD9-81ED-4DB2-BD59-A6C34878D82A}">
                    <a16:rowId xmlns:a16="http://schemas.microsoft.com/office/drawing/2014/main" val="2060312096"/>
                  </a:ext>
                </a:extLst>
              </a:tr>
              <a:tr h="286090">
                <a:tc>
                  <a:txBody>
                    <a:bodyPr/>
                    <a:lstStyle/>
                    <a:p>
                      <a:pPr algn="l"/>
                      <a:r>
                        <a:rPr lang="en-US" sz="1400" dirty="0">
                          <a:latin typeface="Calibri" panose="020F0502020204030204" pitchFamily="34" charset="0"/>
                        </a:rPr>
                        <a:t>2016</a:t>
                      </a:r>
                    </a:p>
                  </a:txBody>
                  <a:tcPr/>
                </a:tc>
                <a:tc>
                  <a:txBody>
                    <a:bodyPr/>
                    <a:lstStyle/>
                    <a:p>
                      <a:pPr algn="r"/>
                      <a:r>
                        <a:rPr lang="en-US" sz="1400" dirty="0">
                          <a:latin typeface="Calibri" panose="020F0502020204030204" pitchFamily="34" charset="0"/>
                        </a:rPr>
                        <a:t>4,787</a:t>
                      </a:r>
                    </a:p>
                  </a:txBody>
                  <a:tcPr/>
                </a:tc>
                <a:tc>
                  <a:txBody>
                    <a:bodyPr/>
                    <a:lstStyle/>
                    <a:p>
                      <a:pPr algn="r"/>
                      <a:r>
                        <a:rPr lang="en-US" sz="1400" dirty="0">
                          <a:latin typeface="Calibri" panose="020F0502020204030204" pitchFamily="34" charset="0"/>
                        </a:rPr>
                        <a:t>720</a:t>
                      </a:r>
                    </a:p>
                  </a:txBody>
                  <a:tcPr/>
                </a:tc>
                <a:tc>
                  <a:txBody>
                    <a:bodyPr/>
                    <a:lstStyle/>
                    <a:p>
                      <a:pPr algn="r"/>
                      <a:r>
                        <a:rPr lang="en-US" sz="1400" dirty="0">
                          <a:latin typeface="Calibri" panose="020F0502020204030204" pitchFamily="34" charset="0"/>
                        </a:rPr>
                        <a:t>2,182</a:t>
                      </a:r>
                    </a:p>
                  </a:txBody>
                  <a:tcPr/>
                </a:tc>
                <a:tc>
                  <a:txBody>
                    <a:bodyPr/>
                    <a:lstStyle/>
                    <a:p>
                      <a:pPr algn="r"/>
                      <a:r>
                        <a:rPr lang="en-US" sz="1400" dirty="0">
                          <a:latin typeface="Calibri" panose="020F0502020204030204" pitchFamily="34" charset="0"/>
                        </a:rPr>
                        <a:t>310</a:t>
                      </a:r>
                    </a:p>
                  </a:txBody>
                  <a:tcPr/>
                </a:tc>
                <a:tc>
                  <a:txBody>
                    <a:bodyPr/>
                    <a:lstStyle/>
                    <a:p>
                      <a:pPr algn="r"/>
                      <a:r>
                        <a:rPr lang="en-US" sz="1400" dirty="0">
                          <a:latin typeface="Calibri" panose="020F0502020204030204" pitchFamily="34" charset="0"/>
                        </a:rPr>
                        <a:t>106</a:t>
                      </a:r>
                    </a:p>
                  </a:txBody>
                  <a:tcPr/>
                </a:tc>
                <a:tc>
                  <a:txBody>
                    <a:bodyPr/>
                    <a:lstStyle/>
                    <a:p>
                      <a:pPr algn="r"/>
                      <a:r>
                        <a:rPr lang="en-US" sz="1400" dirty="0">
                          <a:latin typeface="Calibri" panose="020F0502020204030204" pitchFamily="34" charset="0"/>
                        </a:rPr>
                        <a:t>8,105</a:t>
                      </a:r>
                    </a:p>
                  </a:txBody>
                  <a:tcPr/>
                </a:tc>
                <a:extLst>
                  <a:ext uri="{0D108BD9-81ED-4DB2-BD59-A6C34878D82A}">
                    <a16:rowId xmlns:a16="http://schemas.microsoft.com/office/drawing/2014/main" val="4130450577"/>
                  </a:ext>
                </a:extLst>
              </a:tr>
            </a:tbl>
          </a:graphicData>
        </a:graphic>
      </p:graphicFrame>
      <p:sp>
        <p:nvSpPr>
          <p:cNvPr id="10" name="Content Placeholder 3"/>
          <p:cNvSpPr>
            <a:spLocks noGrp="1"/>
          </p:cNvSpPr>
          <p:nvPr>
            <p:ph idx="14"/>
          </p:nvPr>
        </p:nvSpPr>
        <p:spPr>
          <a:xfrm>
            <a:off x="474131" y="5883171"/>
            <a:ext cx="8229600" cy="590781"/>
          </a:xfrm>
        </p:spPr>
        <p:txBody>
          <a:bodyPr/>
          <a:lstStyle/>
          <a:p>
            <a:pPr marL="0" indent="0">
              <a:spcBef>
                <a:spcPts val="0"/>
              </a:spcBef>
              <a:buNone/>
            </a:pPr>
            <a:r>
              <a:rPr lang="en-US" sz="1500" dirty="0"/>
              <a:t>*Data from 19</a:t>
            </a:r>
            <a:r>
              <a:rPr lang="en-US" sz="100" dirty="0"/>
              <a:t> </a:t>
            </a:r>
            <a:r>
              <a:rPr lang="en-US" sz="1500" dirty="0"/>
              <a:t>80 are not comparable to current classification. All funds were reclassified in 19</a:t>
            </a:r>
            <a:r>
              <a:rPr lang="en-US" sz="100" dirty="0"/>
              <a:t> </a:t>
            </a:r>
            <a:r>
              <a:rPr lang="en-US" sz="1500" dirty="0"/>
              <a:t>84.</a:t>
            </a:r>
          </a:p>
          <a:p>
            <a:pPr marL="0" indent="0">
              <a:spcBef>
                <a:spcPts val="0"/>
              </a:spcBef>
              <a:buNone/>
            </a:pPr>
            <a:r>
              <a:rPr lang="en-US" sz="1500" b="1" dirty="0"/>
              <a:t>Source: </a:t>
            </a:r>
            <a:r>
              <a:rPr lang="en-US" sz="1500" dirty="0"/>
              <a:t>Investment Company Institute, Trends in Mutual Fund Investing, November 2016. www.ici.org</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10</a:t>
            </a:fld>
            <a:endParaRPr lang="en-US" altLang="en-US" dirty="0"/>
          </a:p>
        </p:txBody>
      </p:sp>
    </p:spTree>
    <p:extLst>
      <p:ext uri="{BB962C8B-B14F-4D97-AF65-F5344CB8AC3E}">
        <p14:creationId xmlns:p14="http://schemas.microsoft.com/office/powerpoint/2010/main" val="217059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Equity Valuation </a:t>
            </a:r>
            <a:r>
              <a:rPr lang="en-US" altLang="en-US" sz="1000" dirty="0"/>
              <a:t>1</a:t>
            </a:r>
            <a:endParaRPr lang="en-IN" sz="1000" dirty="0"/>
          </a:p>
        </p:txBody>
      </p:sp>
      <p:sp>
        <p:nvSpPr>
          <p:cNvPr id="3" name="Content Placeholder 2"/>
          <p:cNvSpPr>
            <a:spLocks noGrp="1"/>
          </p:cNvSpPr>
          <p:nvPr>
            <p:ph idx="1"/>
          </p:nvPr>
        </p:nvSpPr>
        <p:spPr>
          <a:xfrm>
            <a:off x="457200" y="1719264"/>
            <a:ext cx="8229600" cy="345398"/>
          </a:xfrm>
        </p:spPr>
        <p:txBody>
          <a:bodyPr/>
          <a:lstStyle/>
          <a:p>
            <a:pPr marL="0" indent="0">
              <a:buSzPct val="100000"/>
              <a:buNone/>
            </a:pPr>
            <a:r>
              <a:rPr lang="en-IN" sz="2000" b="1" dirty="0"/>
              <a:t>Table 17-4 </a:t>
            </a:r>
            <a:r>
              <a:rPr lang="en-IN" sz="2000" b="1" dirty="0">
                <a:solidFill>
                  <a:srgbClr val="0070C0"/>
                </a:solidFill>
              </a:rPr>
              <a:t>Selected Characteristics of Household Owner of Mutual Funds*</a:t>
            </a:r>
          </a:p>
        </p:txBody>
      </p:sp>
      <p:graphicFrame>
        <p:nvGraphicFramePr>
          <p:cNvPr id="6" name="Table 5"/>
          <p:cNvGraphicFramePr>
            <a:graphicFrameLocks noGrp="1"/>
          </p:cNvGraphicFramePr>
          <p:nvPr>
            <p:extLst>
              <p:ext uri="{D42A27DB-BD31-4B8C-83A1-F6EECF244321}">
                <p14:modId xmlns:p14="http://schemas.microsoft.com/office/powerpoint/2010/main" val="4215640918"/>
              </p:ext>
            </p:extLst>
          </p:nvPr>
        </p:nvGraphicFramePr>
        <p:xfrm>
          <a:off x="1524000" y="2189480"/>
          <a:ext cx="6096000" cy="3017520"/>
        </p:xfrm>
        <a:graphic>
          <a:graphicData uri="http://schemas.openxmlformats.org/drawingml/2006/table">
            <a:tbl>
              <a:tblPr firstRow="1" bandRow="1">
                <a:tableStyleId>{3C2FFA5D-87B4-456A-9821-1D502468CF0F}</a:tableStyleId>
              </a:tblPr>
              <a:tblGrid>
                <a:gridCol w="3364992">
                  <a:extLst>
                    <a:ext uri="{9D8B030D-6E8A-4147-A177-3AD203B41FA5}">
                      <a16:colId xmlns:a16="http://schemas.microsoft.com/office/drawing/2014/main" val="261866589"/>
                    </a:ext>
                  </a:extLst>
                </a:gridCol>
                <a:gridCol w="1280160">
                  <a:extLst>
                    <a:ext uri="{9D8B030D-6E8A-4147-A177-3AD203B41FA5}">
                      <a16:colId xmlns:a16="http://schemas.microsoft.com/office/drawing/2014/main" val="4103855781"/>
                    </a:ext>
                  </a:extLst>
                </a:gridCol>
                <a:gridCol w="1450848">
                  <a:extLst>
                    <a:ext uri="{9D8B030D-6E8A-4147-A177-3AD203B41FA5}">
                      <a16:colId xmlns:a16="http://schemas.microsoft.com/office/drawing/2014/main" val="1065367098"/>
                    </a:ext>
                  </a:extLst>
                </a:gridCol>
              </a:tblGrid>
              <a:tr h="285496">
                <a:tc>
                  <a:txBody>
                    <a:bodyPr/>
                    <a:lstStyle/>
                    <a:p>
                      <a:r>
                        <a:rPr lang="en-US" sz="1600" dirty="0">
                          <a:solidFill>
                            <a:schemeClr val="accent1"/>
                          </a:solidFill>
                          <a:latin typeface="Calibri" panose="020F0502020204030204" pitchFamily="34" charset="0"/>
                        </a:rPr>
                        <a:t>Blank</a:t>
                      </a:r>
                      <a:endParaRPr lang="en-US" sz="1600"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sz="1600" dirty="0">
                          <a:solidFill>
                            <a:schemeClr val="tx1"/>
                          </a:solidFill>
                          <a:latin typeface="Calibri" panose="020F0502020204030204" pitchFamily="34" charset="0"/>
                        </a:rPr>
                        <a:t>19</a:t>
                      </a:r>
                      <a:r>
                        <a:rPr lang="en-US" sz="100" dirty="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95</a:t>
                      </a:r>
                      <a:endParaRPr lang="en-US" sz="1600" b="1"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600" dirty="0">
                          <a:solidFill>
                            <a:schemeClr val="tx1"/>
                          </a:solidFill>
                          <a:latin typeface="Calibri" panose="020F0502020204030204" pitchFamily="34" charset="0"/>
                        </a:rPr>
                        <a:t>2016</a:t>
                      </a:r>
                      <a:endParaRPr lang="en-US" sz="1600"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6607901"/>
                  </a:ext>
                </a:extLst>
              </a:tr>
              <a:tr h="294640">
                <a:tc>
                  <a:txBody>
                    <a:bodyPr/>
                    <a:lstStyle/>
                    <a:p>
                      <a:r>
                        <a:rPr lang="en-US" sz="1600" b="1" dirty="0">
                          <a:latin typeface="Calibri" panose="020F0502020204030204" pitchFamily="34" charset="0"/>
                        </a:rPr>
                        <a:t>Demographic characteristics:</a:t>
                      </a:r>
                      <a:endParaRPr lang="en-US" sz="1600" b="1" dirty="0">
                        <a:latin typeface="Calibri" panose="020F0502020204030204" pitchFamily="34" charset="0"/>
                        <a:cs typeface="Calibri" panose="020F0502020204030204" pitchFamily="34" charset="0"/>
                      </a:endParaRPr>
                    </a:p>
                  </a:txBody>
                  <a:tcPr/>
                </a:tc>
                <a:tc>
                  <a:txBody>
                    <a:bodyPr/>
                    <a:lstStyle/>
                    <a:p>
                      <a:pPr algn="ctr"/>
                      <a:r>
                        <a:rPr lang="en-US" sz="1600" dirty="0">
                          <a:solidFill>
                            <a:schemeClr val="accent6">
                              <a:lumMod val="40000"/>
                              <a:lumOff val="60000"/>
                            </a:schemeClr>
                          </a:solidFill>
                          <a:latin typeface="Calibri" panose="020F0502020204030204" pitchFamily="34" charset="0"/>
                        </a:rPr>
                        <a:t>Blank</a:t>
                      </a:r>
                      <a:endParaRPr lang="en-US" sz="1600" dirty="0">
                        <a:solidFill>
                          <a:schemeClr val="accent6">
                            <a:lumMod val="40000"/>
                            <a:lumOff val="60000"/>
                          </a:schemeClr>
                        </a:solidFill>
                        <a:latin typeface="Calibri" panose="020F0502020204030204" pitchFamily="34" charset="0"/>
                        <a:cs typeface="Calibri" panose="020F0502020204030204" pitchFamily="34" charset="0"/>
                      </a:endParaRPr>
                    </a:p>
                  </a:txBody>
                  <a:tcPr/>
                </a:tc>
                <a:tc>
                  <a:txBody>
                    <a:bodyPr/>
                    <a:lstStyle/>
                    <a:p>
                      <a:pPr algn="ctr"/>
                      <a:r>
                        <a:rPr lang="en-US" sz="1600" dirty="0">
                          <a:solidFill>
                            <a:schemeClr val="accent6">
                              <a:lumMod val="40000"/>
                              <a:lumOff val="60000"/>
                            </a:schemeClr>
                          </a:solidFill>
                          <a:latin typeface="Calibri" panose="020F0502020204030204" pitchFamily="34" charset="0"/>
                        </a:rPr>
                        <a:t>Blank</a:t>
                      </a:r>
                      <a:endParaRPr lang="en-US" sz="1600" dirty="0">
                        <a:solidFill>
                          <a:schemeClr val="accent6">
                            <a:lumMod val="40000"/>
                            <a:lumOff val="6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7761861"/>
                  </a:ext>
                </a:extLst>
              </a:tr>
              <a:tr h="303784">
                <a:tc>
                  <a:txBody>
                    <a:bodyPr/>
                    <a:lstStyle/>
                    <a:p>
                      <a:r>
                        <a:rPr lang="en-US" sz="1600" dirty="0">
                          <a:latin typeface="Calibri" panose="020F0502020204030204" pitchFamily="34" charset="0"/>
                        </a:rPr>
                        <a:t>Median</a:t>
                      </a:r>
                      <a:r>
                        <a:rPr lang="en-US" sz="1600" baseline="0" dirty="0">
                          <a:latin typeface="Calibri" panose="020F0502020204030204" pitchFamily="34" charset="0"/>
                        </a:rPr>
                        <a:t> age</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44 years</a:t>
                      </a:r>
                      <a:endParaRPr lang="en-US" sz="1600" dirty="0">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51 years</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6061015"/>
                  </a:ext>
                </a:extLst>
              </a:tr>
              <a:tr h="288544">
                <a:tc>
                  <a:txBody>
                    <a:bodyPr/>
                    <a:lstStyle/>
                    <a:p>
                      <a:r>
                        <a:rPr lang="en-US" sz="1600" dirty="0">
                          <a:latin typeface="Calibri" panose="020F0502020204030204" pitchFamily="34" charset="0"/>
                        </a:rPr>
                        <a:t>Median household income</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$60,000</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$94,300</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93029802"/>
                  </a:ext>
                </a:extLst>
              </a:tr>
              <a:tr h="261112">
                <a:tc>
                  <a:txBody>
                    <a:bodyPr/>
                    <a:lstStyle/>
                    <a:p>
                      <a:r>
                        <a:rPr lang="en-US" sz="1600" dirty="0">
                          <a:latin typeface="Calibri" panose="020F0502020204030204" pitchFamily="34" charset="0"/>
                        </a:rPr>
                        <a:t>Median household financial assets</a:t>
                      </a:r>
                      <a:endParaRPr lang="en-US" sz="1600" dirty="0">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$50,000</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$200,000</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5012961"/>
                  </a:ext>
                </a:extLst>
              </a:tr>
              <a:tr h="294640">
                <a:tc>
                  <a:txBody>
                    <a:bodyPr/>
                    <a:lstStyle/>
                    <a:p>
                      <a:r>
                        <a:rPr lang="en-US" sz="1600" b="1" dirty="0">
                          <a:latin typeface="Calibri" panose="020F0502020204030204" pitchFamily="34" charset="0"/>
                        </a:rPr>
                        <a:t>Percentage of households:</a:t>
                      </a:r>
                      <a:endParaRPr lang="en-US" sz="1600" b="1" dirty="0">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rgbClr val="F68B76"/>
                          </a:solidFill>
                          <a:latin typeface="Calibri" panose="020F0502020204030204" pitchFamily="34" charset="0"/>
                        </a:rPr>
                        <a:t>Blank</a:t>
                      </a:r>
                      <a:endParaRPr lang="en-US" sz="1600" dirty="0">
                        <a:solidFill>
                          <a:srgbClr val="F68B76"/>
                        </a:solidFill>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rgbClr val="F68B76"/>
                          </a:solidFill>
                          <a:latin typeface="Calibri" panose="020F0502020204030204" pitchFamily="34" charset="0"/>
                        </a:rPr>
                        <a:t>Blank</a:t>
                      </a:r>
                      <a:endParaRPr lang="en-US" sz="1600" dirty="0">
                        <a:solidFill>
                          <a:srgbClr val="F68B76"/>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11215274"/>
                  </a:ext>
                </a:extLst>
              </a:tr>
              <a:tr h="279400">
                <a:tc>
                  <a:txBody>
                    <a:bodyPr/>
                    <a:lstStyle/>
                    <a:p>
                      <a:r>
                        <a:rPr lang="en-US" sz="1600" dirty="0">
                          <a:latin typeface="Calibri" panose="020F0502020204030204" pitchFamily="34" charset="0"/>
                        </a:rPr>
                        <a:t>Married or living with a partner</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71</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71</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4305580"/>
                  </a:ext>
                </a:extLst>
              </a:tr>
              <a:tr h="312928">
                <a:tc>
                  <a:txBody>
                    <a:bodyPr/>
                    <a:lstStyle/>
                    <a:p>
                      <a:r>
                        <a:rPr lang="en-US" sz="1600" dirty="0">
                          <a:latin typeface="Calibri" panose="020F0502020204030204" pitchFamily="34" charset="0"/>
                        </a:rPr>
                        <a:t>Four-year college degree or more</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58</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50</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23844849"/>
                  </a:ext>
                </a:extLst>
              </a:tr>
              <a:tr h="273304">
                <a:tc>
                  <a:txBody>
                    <a:bodyPr/>
                    <a:lstStyle/>
                    <a:p>
                      <a:r>
                        <a:rPr lang="en-US" sz="1600" dirty="0">
                          <a:latin typeface="Calibri" panose="020F0502020204030204" pitchFamily="34" charset="0"/>
                        </a:rPr>
                        <a:t>Employed</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80</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76</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22859166"/>
                  </a:ext>
                </a:extLst>
              </a:tr>
            </a:tbl>
          </a:graphicData>
        </a:graphic>
      </p:graphicFrame>
      <p:sp>
        <p:nvSpPr>
          <p:cNvPr id="4" name="Content Placeholder 3"/>
          <p:cNvSpPr>
            <a:spLocks noGrp="1"/>
          </p:cNvSpPr>
          <p:nvPr>
            <p:ph idx="13"/>
          </p:nvPr>
        </p:nvSpPr>
        <p:spPr>
          <a:xfrm>
            <a:off x="457200" y="5331819"/>
            <a:ext cx="8229600" cy="916581"/>
          </a:xfrm>
        </p:spPr>
        <p:txBody>
          <a:bodyPr/>
          <a:lstStyle/>
          <a:p>
            <a:pPr marL="0" indent="0">
              <a:buNone/>
            </a:pPr>
            <a:r>
              <a:rPr lang="en-US" sz="1500" b="1" dirty="0"/>
              <a:t>*</a:t>
            </a:r>
            <a:r>
              <a:rPr lang="en-US" sz="1500" dirty="0"/>
              <a:t>Characteristics of primary financial decision maker in the household.</a:t>
            </a:r>
          </a:p>
          <a:p>
            <a:pPr marL="0" indent="0">
              <a:buNone/>
            </a:pPr>
            <a:r>
              <a:rPr lang="en-US" sz="1500" dirty="0"/>
              <a:t>†This number is for bond and income funds.</a:t>
            </a:r>
          </a:p>
          <a:p>
            <a:pPr marL="0" indent="0">
              <a:buNone/>
            </a:pPr>
            <a:r>
              <a:rPr lang="en-US" sz="1500" b="1" dirty="0"/>
              <a:t>Sources: </a:t>
            </a:r>
            <a:r>
              <a:rPr lang="en-US" sz="1500" dirty="0"/>
              <a:t>Investment Company Institute, Investment Company Fact Book, various issues. www.ici.org</a:t>
            </a:r>
          </a:p>
        </p:txBody>
      </p:sp>
      <p:sp>
        <p:nvSpPr>
          <p:cNvPr id="5" name="Slide Number Placeholder 4"/>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11</a:t>
            </a:fld>
            <a:endParaRPr lang="en-US" altLang="en-US" dirty="0"/>
          </a:p>
        </p:txBody>
      </p:sp>
    </p:spTree>
    <p:extLst>
      <p:ext uri="{BB962C8B-B14F-4D97-AF65-F5344CB8AC3E}">
        <p14:creationId xmlns:p14="http://schemas.microsoft.com/office/powerpoint/2010/main" val="45251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Equity Valuation </a:t>
            </a:r>
            <a:r>
              <a:rPr lang="en-US" altLang="en-US" sz="1000" dirty="0"/>
              <a:t>2</a:t>
            </a:r>
            <a:endParaRPr lang="en-IN" sz="1000" dirty="0"/>
          </a:p>
        </p:txBody>
      </p:sp>
      <p:sp>
        <p:nvSpPr>
          <p:cNvPr id="3" name="Content Placeholder 2"/>
          <p:cNvSpPr>
            <a:spLocks noGrp="1"/>
          </p:cNvSpPr>
          <p:nvPr>
            <p:ph idx="1"/>
          </p:nvPr>
        </p:nvSpPr>
        <p:spPr>
          <a:xfrm>
            <a:off x="457200" y="1865567"/>
            <a:ext cx="8229600" cy="470217"/>
          </a:xfrm>
        </p:spPr>
        <p:txBody>
          <a:bodyPr/>
          <a:lstStyle/>
          <a:p>
            <a:pPr marL="0" indent="0">
              <a:buSzPct val="100000"/>
              <a:buNone/>
            </a:pPr>
            <a:r>
              <a:rPr lang="en-IN" sz="2000" b="1" dirty="0"/>
              <a:t>Table 17-4 </a:t>
            </a:r>
            <a:r>
              <a:rPr lang="en-IN" sz="2000" b="1" dirty="0">
                <a:solidFill>
                  <a:srgbClr val="0070C0"/>
                </a:solidFill>
              </a:rPr>
              <a:t>Selected Characteristics of Household Owner of Mutual Funds*</a:t>
            </a:r>
          </a:p>
        </p:txBody>
      </p:sp>
      <p:graphicFrame>
        <p:nvGraphicFramePr>
          <p:cNvPr id="6" name="Table 5"/>
          <p:cNvGraphicFramePr>
            <a:graphicFrameLocks noGrp="1"/>
          </p:cNvGraphicFramePr>
          <p:nvPr>
            <p:extLst>
              <p:ext uri="{D42A27DB-BD31-4B8C-83A1-F6EECF244321}">
                <p14:modId xmlns:p14="http://schemas.microsoft.com/office/powerpoint/2010/main" val="3024814716"/>
              </p:ext>
            </p:extLst>
          </p:nvPr>
        </p:nvGraphicFramePr>
        <p:xfrm>
          <a:off x="1524000" y="2701544"/>
          <a:ext cx="6096000" cy="2011680"/>
        </p:xfrm>
        <a:graphic>
          <a:graphicData uri="http://schemas.openxmlformats.org/drawingml/2006/table">
            <a:tbl>
              <a:tblPr firstRow="1" bandRow="1">
                <a:tableStyleId>{3C2FFA5D-87B4-456A-9821-1D502468CF0F}</a:tableStyleId>
              </a:tblPr>
              <a:tblGrid>
                <a:gridCol w="2999232">
                  <a:extLst>
                    <a:ext uri="{9D8B030D-6E8A-4147-A177-3AD203B41FA5}">
                      <a16:colId xmlns:a16="http://schemas.microsoft.com/office/drawing/2014/main" val="261866589"/>
                    </a:ext>
                  </a:extLst>
                </a:gridCol>
                <a:gridCol w="1645920">
                  <a:extLst>
                    <a:ext uri="{9D8B030D-6E8A-4147-A177-3AD203B41FA5}">
                      <a16:colId xmlns:a16="http://schemas.microsoft.com/office/drawing/2014/main" val="4103855781"/>
                    </a:ext>
                  </a:extLst>
                </a:gridCol>
                <a:gridCol w="1450848">
                  <a:extLst>
                    <a:ext uri="{9D8B030D-6E8A-4147-A177-3AD203B41FA5}">
                      <a16:colId xmlns:a16="http://schemas.microsoft.com/office/drawing/2014/main" val="1065367098"/>
                    </a:ext>
                  </a:extLst>
                </a:gridCol>
              </a:tblGrid>
              <a:tr h="285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alibri" panose="020F0502020204030204" pitchFamily="34" charset="0"/>
                        </a:rPr>
                        <a:t>Blank</a:t>
                      </a:r>
                      <a:endParaRPr lang="en-US" sz="1600" dirty="0">
                        <a:solidFill>
                          <a:schemeClr val="accent1"/>
                        </a:solidFill>
                        <a:latin typeface="Calibri" panose="020F0502020204030204" pitchFamily="34" charset="0"/>
                        <a:cs typeface="Calibri" panose="020F0502020204030204" pitchFamily="34" charset="0"/>
                      </a:endParaRPr>
                    </a:p>
                  </a:txBody>
                  <a:tcPr/>
                </a:tc>
                <a:tc>
                  <a:txBody>
                    <a:bodyPr/>
                    <a:lstStyle/>
                    <a:p>
                      <a:pPr algn="ctr"/>
                      <a:r>
                        <a:rPr lang="en-US" sz="1600" dirty="0">
                          <a:solidFill>
                            <a:schemeClr val="tx1"/>
                          </a:solidFill>
                          <a:latin typeface="Calibri" panose="020F0502020204030204" pitchFamily="34" charset="0"/>
                        </a:rPr>
                        <a:t>19</a:t>
                      </a:r>
                      <a:r>
                        <a:rPr lang="en-US" sz="100" dirty="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95</a:t>
                      </a:r>
                      <a:endParaRPr lang="en-US" sz="1600" b="1"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600" dirty="0">
                          <a:solidFill>
                            <a:schemeClr val="tx1"/>
                          </a:solidFill>
                          <a:latin typeface="Calibri" panose="020F0502020204030204" pitchFamily="34" charset="0"/>
                        </a:rPr>
                        <a:t>2016</a:t>
                      </a:r>
                      <a:r>
                        <a:rPr lang="en-US" sz="100" dirty="0">
                          <a:solidFill>
                            <a:schemeClr val="tx1"/>
                          </a:solidFill>
                          <a:latin typeface="Calibri" panose="020F0502020204030204" pitchFamily="34" charset="0"/>
                        </a:rPr>
                        <a:t>1</a:t>
                      </a:r>
                      <a:endParaRPr lang="en-US" sz="1600"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6607901"/>
                  </a:ext>
                </a:extLst>
              </a:tr>
              <a:tr h="294640">
                <a:tc>
                  <a:txBody>
                    <a:bodyPr/>
                    <a:lstStyle/>
                    <a:p>
                      <a:r>
                        <a:rPr lang="en-US" sz="1600" b="1" dirty="0">
                          <a:latin typeface="Calibri" panose="020F0502020204030204" pitchFamily="34" charset="0"/>
                        </a:rPr>
                        <a:t>Fund types owned:</a:t>
                      </a:r>
                      <a:endParaRPr lang="en-US" sz="1600" b="1"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40000"/>
                              <a:lumOff val="60000"/>
                            </a:schemeClr>
                          </a:solidFill>
                          <a:latin typeface="Calibri" panose="020F0502020204030204" pitchFamily="34" charset="0"/>
                        </a:rPr>
                        <a:t>Blank</a:t>
                      </a:r>
                      <a:endParaRPr lang="en-US" sz="1600" dirty="0">
                        <a:solidFill>
                          <a:schemeClr val="accent6">
                            <a:lumMod val="40000"/>
                            <a:lumOff val="60000"/>
                          </a:schemeClr>
                        </a:solidFill>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40000"/>
                              <a:lumOff val="60000"/>
                            </a:schemeClr>
                          </a:solidFill>
                          <a:latin typeface="Calibri" panose="020F0502020204030204" pitchFamily="34" charset="0"/>
                        </a:rPr>
                        <a:t>Blank</a:t>
                      </a:r>
                      <a:endParaRPr lang="en-US" sz="1600" dirty="0">
                        <a:solidFill>
                          <a:schemeClr val="accent6">
                            <a:lumMod val="40000"/>
                            <a:lumOff val="6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7761861"/>
                  </a:ext>
                </a:extLst>
              </a:tr>
              <a:tr h="303784">
                <a:tc>
                  <a:txBody>
                    <a:bodyPr/>
                    <a:lstStyle/>
                    <a:p>
                      <a:r>
                        <a:rPr lang="en-US" sz="1600" dirty="0">
                          <a:latin typeface="Calibri" panose="020F0502020204030204" pitchFamily="34" charset="0"/>
                        </a:rPr>
                        <a:t>Equity</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73</a:t>
                      </a:r>
                      <a:endParaRPr lang="en-US" sz="1600" dirty="0">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rPr>
                        <a:t>86</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6061015"/>
                  </a:ext>
                </a:extLst>
              </a:tr>
              <a:tr h="288544">
                <a:tc>
                  <a:txBody>
                    <a:bodyPr/>
                    <a:lstStyle/>
                    <a:p>
                      <a:r>
                        <a:rPr lang="en-US" sz="1600" dirty="0">
                          <a:latin typeface="Calibri" panose="020F0502020204030204" pitchFamily="34" charset="0"/>
                        </a:rPr>
                        <a:t>Bond†</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49</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46</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93029802"/>
                  </a:ext>
                </a:extLst>
              </a:tr>
              <a:tr h="261112">
                <a:tc>
                  <a:txBody>
                    <a:bodyPr/>
                    <a:lstStyle/>
                    <a:p>
                      <a:r>
                        <a:rPr lang="en-US" sz="1600" dirty="0">
                          <a:latin typeface="Calibri" panose="020F0502020204030204" pitchFamily="34" charset="0"/>
                        </a:rPr>
                        <a:t>Hybrid</a:t>
                      </a:r>
                      <a:endParaRPr lang="en-US" sz="1600" dirty="0">
                        <a:latin typeface="Calibri" panose="020F0502020204030204" pitchFamily="34" charset="0"/>
                        <a:cs typeface="Calibri" panose="020F050202020403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alibri" panose="020F0502020204030204" pitchFamily="34" charset="0"/>
                        </a:rPr>
                        <a:t>n.a</a:t>
                      </a:r>
                      <a:r>
                        <a:rPr lang="en-US" sz="1600" dirty="0">
                          <a:latin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35</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5012961"/>
                  </a:ext>
                </a:extLst>
              </a:tr>
              <a:tr h="294640">
                <a:tc>
                  <a:txBody>
                    <a:bodyPr/>
                    <a:lstStyle/>
                    <a:p>
                      <a:r>
                        <a:rPr lang="en-US" sz="1600" dirty="0">
                          <a:latin typeface="Calibri" panose="020F0502020204030204" pitchFamily="34" charset="0"/>
                        </a:rPr>
                        <a:t>Money market</a:t>
                      </a:r>
                      <a:endParaRPr lang="en-US" sz="1600" b="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52</a:t>
                      </a:r>
                      <a:endParaRPr lang="en-US" sz="1600" dirty="0">
                        <a:latin typeface="Calibri" panose="020F0502020204030204" pitchFamily="34" charset="0"/>
                        <a:cs typeface="Calibri" panose="020F0502020204030204" pitchFamily="34" charset="0"/>
                      </a:endParaRPr>
                    </a:p>
                  </a:txBody>
                  <a:tcPr/>
                </a:tc>
                <a:tc>
                  <a:txBody>
                    <a:bodyPr/>
                    <a:lstStyle/>
                    <a:p>
                      <a:pPr algn="r"/>
                      <a:r>
                        <a:rPr lang="en-US" sz="1600" dirty="0">
                          <a:latin typeface="Calibri" panose="020F0502020204030204" pitchFamily="34" charset="0"/>
                        </a:rPr>
                        <a:t>55</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11215274"/>
                  </a:ext>
                </a:extLst>
              </a:tr>
            </a:tbl>
          </a:graphicData>
        </a:graphic>
      </p:graphicFrame>
      <p:sp>
        <p:nvSpPr>
          <p:cNvPr id="4" name="Content Placeholder 3"/>
          <p:cNvSpPr>
            <a:spLocks noGrp="1"/>
          </p:cNvSpPr>
          <p:nvPr>
            <p:ph idx="13"/>
          </p:nvPr>
        </p:nvSpPr>
        <p:spPr>
          <a:xfrm>
            <a:off x="457200" y="4935491"/>
            <a:ext cx="8229600" cy="940573"/>
          </a:xfrm>
        </p:spPr>
        <p:txBody>
          <a:bodyPr/>
          <a:lstStyle/>
          <a:p>
            <a:pPr marL="0" indent="0">
              <a:buNone/>
            </a:pPr>
            <a:r>
              <a:rPr lang="en-US" sz="1500" b="1" dirty="0"/>
              <a:t>*</a:t>
            </a:r>
            <a:r>
              <a:rPr lang="en-US" sz="1500" dirty="0"/>
              <a:t>Characteristics of primary financial decision maker in the household.</a:t>
            </a:r>
          </a:p>
          <a:p>
            <a:pPr marL="0" indent="0">
              <a:buNone/>
            </a:pPr>
            <a:r>
              <a:rPr lang="en-US" sz="1500" dirty="0"/>
              <a:t>†This number is for bond and income funds.</a:t>
            </a:r>
          </a:p>
          <a:p>
            <a:pPr marL="0" indent="0">
              <a:buNone/>
            </a:pPr>
            <a:r>
              <a:rPr lang="en-US" sz="1500" b="1" dirty="0"/>
              <a:t>Sources: </a:t>
            </a:r>
            <a:r>
              <a:rPr lang="en-US" sz="1500" dirty="0"/>
              <a:t>Investment company Institute, Investment Company Fact Book, various issues. www.ici.org</a:t>
            </a:r>
          </a:p>
        </p:txBody>
      </p:sp>
      <p:sp>
        <p:nvSpPr>
          <p:cNvPr id="5" name="Slide Number Placeholder 4"/>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12</a:t>
            </a:fld>
            <a:endParaRPr lang="en-US" altLang="en-US" dirty="0"/>
          </a:p>
        </p:txBody>
      </p:sp>
    </p:spTree>
    <p:extLst>
      <p:ext uri="{BB962C8B-B14F-4D97-AF65-F5344CB8AC3E}">
        <p14:creationId xmlns:p14="http://schemas.microsoft.com/office/powerpoint/2010/main" val="357462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3189-9573-47F5-8FEE-ED8D18CB0A97}"/>
              </a:ext>
            </a:extLst>
          </p:cNvPr>
          <p:cNvSpPr>
            <a:spLocks noGrp="1"/>
          </p:cNvSpPr>
          <p:nvPr>
            <p:ph type="title"/>
          </p:nvPr>
        </p:nvSpPr>
        <p:spPr/>
        <p:txBody>
          <a:bodyPr/>
          <a:lstStyle/>
          <a:p>
            <a:r>
              <a:rPr lang="en-US" dirty="0"/>
              <a:t>Zoom Poll</a:t>
            </a:r>
          </a:p>
        </p:txBody>
      </p:sp>
      <p:sp>
        <p:nvSpPr>
          <p:cNvPr id="3" name="Content Placeholder 2">
            <a:extLst>
              <a:ext uri="{FF2B5EF4-FFF2-40B4-BE49-F238E27FC236}">
                <a16:creationId xmlns:a16="http://schemas.microsoft.com/office/drawing/2014/main" id="{41D5C952-DDDB-4868-9D02-0B7288BDDFB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33B59A-F7FB-4BF4-9753-D29A75DEF7DB}"/>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13</a:t>
            </a:fld>
            <a:endParaRPr lang="en-US" altLang="en-US" dirty="0"/>
          </a:p>
        </p:txBody>
      </p:sp>
    </p:spTree>
    <p:extLst>
      <p:ext uri="{BB962C8B-B14F-4D97-AF65-F5344CB8AC3E}">
        <p14:creationId xmlns:p14="http://schemas.microsoft.com/office/powerpoint/2010/main" val="38673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Other Types of Investment Company Funds</a:t>
            </a:r>
            <a:endParaRPr lang="en-IN" sz="3500" dirty="0"/>
          </a:p>
        </p:txBody>
      </p:sp>
      <p:sp>
        <p:nvSpPr>
          <p:cNvPr id="3" name="Content Placeholder 2"/>
          <p:cNvSpPr>
            <a:spLocks noGrp="1"/>
          </p:cNvSpPr>
          <p:nvPr>
            <p:ph idx="1"/>
          </p:nvPr>
        </p:nvSpPr>
        <p:spPr>
          <a:xfrm>
            <a:off x="457200" y="1719262"/>
            <a:ext cx="8229600" cy="1328737"/>
          </a:xfrm>
        </p:spPr>
        <p:txBody>
          <a:bodyPr/>
          <a:lstStyle/>
          <a:p>
            <a:pPr marL="0" indent="0" eaLnBrk="1" hangingPunct="1">
              <a:lnSpc>
                <a:spcPct val="80000"/>
              </a:lnSpc>
              <a:buNone/>
            </a:pPr>
            <a:r>
              <a:rPr lang="en-US" altLang="en-US" sz="2200" dirty="0"/>
              <a:t>An </a:t>
            </a:r>
            <a:r>
              <a:rPr lang="en-US" altLang="en-US" sz="2200" b="1" dirty="0"/>
              <a:t>open-end MF </a:t>
            </a:r>
            <a:r>
              <a:rPr lang="en-US" altLang="en-US" sz="2200" dirty="0"/>
              <a:t>is a fund for which the supply of shares is not fixed, but can increase or decrease daily with purchases and redemptions of shares.</a:t>
            </a:r>
          </a:p>
          <a:p>
            <a:pPr marL="292608" lvl="1" indent="-292608" eaLnBrk="1" hangingPunct="1">
              <a:lnSpc>
                <a:spcPct val="90000"/>
              </a:lnSpc>
              <a:spcBef>
                <a:spcPts val="1000"/>
              </a:spcBef>
              <a:buSzPct val="100000"/>
            </a:pPr>
            <a:r>
              <a:rPr lang="en-US" altLang="en-US" sz="1800" dirty="0"/>
              <a:t>In 2016, there were $16,350 billion invested in 8,105 open-end mutual funds.</a:t>
            </a:r>
          </a:p>
        </p:txBody>
      </p:sp>
      <p:sp>
        <p:nvSpPr>
          <p:cNvPr id="5" name="Content Placeholder 4"/>
          <p:cNvSpPr>
            <a:spLocks noGrp="1"/>
          </p:cNvSpPr>
          <p:nvPr>
            <p:ph idx="13"/>
          </p:nvPr>
        </p:nvSpPr>
        <p:spPr>
          <a:xfrm>
            <a:off x="465661" y="3137258"/>
            <a:ext cx="8229600" cy="1215285"/>
          </a:xfrm>
        </p:spPr>
        <p:txBody>
          <a:bodyPr/>
          <a:lstStyle/>
          <a:p>
            <a:pPr marL="0" indent="0" eaLnBrk="1" hangingPunct="1">
              <a:lnSpc>
                <a:spcPct val="80000"/>
              </a:lnSpc>
              <a:buNone/>
            </a:pPr>
            <a:r>
              <a:rPr lang="en-US" altLang="en-US" sz="2200" dirty="0"/>
              <a:t>A </a:t>
            </a:r>
            <a:r>
              <a:rPr lang="en-US" altLang="en-US" sz="2200" b="1" dirty="0"/>
              <a:t>closed-end investment company</a:t>
            </a:r>
            <a:r>
              <a:rPr lang="en-US" altLang="en-US" sz="2200" dirty="0"/>
              <a:t> is a specialized investment company that has a fixed supply of outstanding shares, but invests in the securities and assets of other firms.</a:t>
            </a:r>
          </a:p>
          <a:p>
            <a:pPr marL="292608" lvl="1" indent="-292608" eaLnBrk="1" hangingPunct="1">
              <a:lnSpc>
                <a:spcPct val="90000"/>
              </a:lnSpc>
              <a:spcBef>
                <a:spcPts val="1000"/>
              </a:spcBef>
              <a:buSzPct val="100000"/>
            </a:pPr>
            <a:r>
              <a:rPr lang="en-US" altLang="en-US" sz="1800" dirty="0"/>
              <a:t>In 2016, there were $265 billion invested in 545 closed-end funds.</a:t>
            </a:r>
          </a:p>
        </p:txBody>
      </p:sp>
      <p:sp>
        <p:nvSpPr>
          <p:cNvPr id="6" name="Content Placeholder 5"/>
          <p:cNvSpPr>
            <a:spLocks noGrp="1"/>
          </p:cNvSpPr>
          <p:nvPr>
            <p:ph idx="14"/>
          </p:nvPr>
        </p:nvSpPr>
        <p:spPr>
          <a:xfrm>
            <a:off x="474131" y="4492482"/>
            <a:ext cx="8229600" cy="1297917"/>
          </a:xfrm>
        </p:spPr>
        <p:txBody>
          <a:bodyPr/>
          <a:lstStyle/>
          <a:p>
            <a:pPr marL="0" indent="0" eaLnBrk="1" hangingPunct="1">
              <a:lnSpc>
                <a:spcPct val="80000"/>
              </a:lnSpc>
              <a:buNone/>
            </a:pPr>
            <a:r>
              <a:rPr lang="en-US" altLang="en-US" sz="2200" dirty="0"/>
              <a:t>A </a:t>
            </a:r>
            <a:r>
              <a:rPr lang="en-US" altLang="en-US" sz="2200" b="1" dirty="0"/>
              <a:t>unit investment trust</a:t>
            </a:r>
            <a:r>
              <a:rPr lang="en-US" altLang="en-US" sz="2200" dirty="0"/>
              <a:t>, such as a </a:t>
            </a:r>
            <a:r>
              <a:rPr lang="en-US" altLang="en-US" sz="2200" b="1" dirty="0"/>
              <a:t>real estate investment trust,</a:t>
            </a:r>
            <a:r>
              <a:rPr lang="en-US" altLang="en-US" sz="2200" dirty="0"/>
              <a:t> is a fund that sells a fixed number of redeemable shares that are redeemed on a set termination date.</a:t>
            </a:r>
          </a:p>
          <a:p>
            <a:pPr marL="292608" lvl="1" indent="-292608" eaLnBrk="1" hangingPunct="1">
              <a:lnSpc>
                <a:spcPct val="90000"/>
              </a:lnSpc>
              <a:spcBef>
                <a:spcPts val="1000"/>
              </a:spcBef>
              <a:buSzPct val="100000"/>
            </a:pPr>
            <a:r>
              <a:rPr lang="en-US" altLang="en-US" sz="1800" dirty="0"/>
              <a:t>In 2016, there was about $74.25 billion invested in over 5,188 UITs</a:t>
            </a:r>
            <a:r>
              <a:rPr lang="en-US" altLang="en-US" dirty="0"/>
              <a:t>.</a:t>
            </a:r>
            <a:endParaRPr lang="en-US" altLang="en-US" sz="1800" dirty="0"/>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14</a:t>
            </a:fld>
            <a:endParaRPr lang="en-US" altLang="en-US" dirty="0"/>
          </a:p>
        </p:txBody>
      </p:sp>
    </p:spTree>
    <p:extLst>
      <p:ext uri="{BB962C8B-B14F-4D97-AF65-F5344CB8AC3E}">
        <p14:creationId xmlns:p14="http://schemas.microsoft.com/office/powerpoint/2010/main" val="321905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500" dirty="0"/>
              <a:t>Mutual Fund Prospectus and Objectives</a:t>
            </a:r>
            <a:endParaRPr lang="en-IN" sz="3500" dirty="0"/>
          </a:p>
        </p:txBody>
      </p:sp>
      <p:sp>
        <p:nvSpPr>
          <p:cNvPr id="3" name="Content Placeholder 2"/>
          <p:cNvSpPr>
            <a:spLocks noGrp="1"/>
          </p:cNvSpPr>
          <p:nvPr>
            <p:ph idx="1"/>
          </p:nvPr>
        </p:nvSpPr>
        <p:spPr>
          <a:xfrm>
            <a:off x="457200" y="1635040"/>
            <a:ext cx="7822642" cy="4791264"/>
          </a:xfrm>
        </p:spPr>
        <p:txBody>
          <a:bodyPr/>
          <a:lstStyle/>
          <a:p>
            <a:pPr marL="0" indent="0" eaLnBrk="1" hangingPunct="1">
              <a:buNone/>
            </a:pPr>
            <a:r>
              <a:rPr lang="en-US" altLang="en-US" sz="2200" dirty="0"/>
              <a:t>MF managers must specify their fund’s investment objectives in a </a:t>
            </a:r>
            <a:r>
              <a:rPr lang="en-US" altLang="en-US" sz="2200" b="1" dirty="0"/>
              <a:t>prospectus </a:t>
            </a:r>
            <a:r>
              <a:rPr lang="en-US" altLang="en-US" sz="2200" dirty="0"/>
              <a:t>(a formal summary of a proposed investment), which is made available to potential investors.</a:t>
            </a:r>
          </a:p>
          <a:p>
            <a:pPr lvl="1" eaLnBrk="1" hangingPunct="1">
              <a:buSzPct val="100000"/>
            </a:pPr>
            <a:r>
              <a:rPr lang="en-US" altLang="en-US" sz="2000" dirty="0"/>
              <a:t>Holds lists of the securities invested in by the funds.</a:t>
            </a:r>
          </a:p>
          <a:p>
            <a:pPr lvl="1" eaLnBrk="1" hangingPunct="1">
              <a:buSzPct val="100000"/>
            </a:pPr>
            <a:r>
              <a:rPr lang="en-US" altLang="en-US" sz="2000" dirty="0"/>
              <a:t>In 19</a:t>
            </a:r>
            <a:r>
              <a:rPr lang="en-US" altLang="en-US" sz="100" dirty="0"/>
              <a:t> </a:t>
            </a:r>
            <a:r>
              <a:rPr lang="en-US" altLang="en-US" sz="2000" dirty="0"/>
              <a:t>98, the Securities and Exchange Commission (S</a:t>
            </a:r>
            <a:r>
              <a:rPr lang="en-US" altLang="en-US" sz="100" dirty="0"/>
              <a:t> </a:t>
            </a:r>
            <a:r>
              <a:rPr lang="en-US" altLang="en-US" sz="2000" dirty="0"/>
              <a:t>E</a:t>
            </a:r>
            <a:r>
              <a:rPr lang="en-US" altLang="en-US" sz="100" dirty="0"/>
              <a:t> </a:t>
            </a:r>
            <a:r>
              <a:rPr lang="en-US" altLang="en-US" sz="2000" dirty="0"/>
              <a:t>C) mandated that prospectuses must be written in “plain English” instead of overly legal language.</a:t>
            </a:r>
          </a:p>
          <a:p>
            <a:pPr lvl="1" eaLnBrk="1" hangingPunct="1">
              <a:buSzPct val="100000"/>
            </a:pPr>
            <a:r>
              <a:rPr lang="en-US" altLang="en-US" sz="2000" dirty="0"/>
              <a:t>No investor should invest in a fund without carefully reading the prospectus.</a:t>
            </a:r>
          </a:p>
          <a:p>
            <a:pPr lvl="1" eaLnBrk="1" hangingPunct="1">
              <a:buSzPct val="100000"/>
            </a:pPr>
            <a:r>
              <a:rPr lang="en-US" altLang="en-US" sz="2000" dirty="0"/>
              <a:t>The prospectus will contain historical return information, usually for 17-year, 3-year and 5-year periods and perhaps longer.</a:t>
            </a:r>
          </a:p>
          <a:p>
            <a:pPr lvl="1" eaLnBrk="1" hangingPunct="1">
              <a:buSzPct val="100000"/>
            </a:pPr>
            <a:r>
              <a:rPr lang="en-US" altLang="en-US" sz="2000" dirty="0"/>
              <a:t>The prospectus must also show historical fees and the effect of those fees on a given investment over time.</a:t>
            </a:r>
          </a:p>
          <a:p>
            <a:pPr lvl="1" eaLnBrk="1" hangingPunct="1">
              <a:buSzPct val="100000"/>
            </a:pPr>
            <a:r>
              <a:rPr lang="en-US" altLang="en-US" sz="2000" dirty="0"/>
              <a:t>Little information on risk is usually provided.</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15</a:t>
            </a:fld>
            <a:endParaRPr lang="en-US" altLang="en-US" dirty="0"/>
          </a:p>
        </p:txBody>
      </p:sp>
    </p:spTree>
    <p:extLst>
      <p:ext uri="{BB962C8B-B14F-4D97-AF65-F5344CB8AC3E}">
        <p14:creationId xmlns:p14="http://schemas.microsoft.com/office/powerpoint/2010/main" val="342683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4B9D-309A-463C-9725-F9F3C0025591}"/>
              </a:ext>
            </a:extLst>
          </p:cNvPr>
          <p:cNvSpPr>
            <a:spLocks noGrp="1"/>
          </p:cNvSpPr>
          <p:nvPr>
            <p:ph type="title"/>
          </p:nvPr>
        </p:nvSpPr>
        <p:spPr/>
        <p:txBody>
          <a:bodyPr/>
          <a:lstStyle/>
          <a:p>
            <a:r>
              <a:rPr lang="en-US" dirty="0"/>
              <a:t>Problem Breakout A</a:t>
            </a:r>
          </a:p>
        </p:txBody>
      </p:sp>
      <p:sp>
        <p:nvSpPr>
          <p:cNvPr id="3" name="Content Placeholder 2">
            <a:extLst>
              <a:ext uri="{FF2B5EF4-FFF2-40B4-BE49-F238E27FC236}">
                <a16:creationId xmlns:a16="http://schemas.microsoft.com/office/drawing/2014/main" id="{27D408FB-002F-4BA6-9E7C-C8769403203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A8C45F-1749-46A8-9E98-D8A982F132E1}"/>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16</a:t>
            </a:fld>
            <a:endParaRPr lang="en-US" altLang="en-US" dirty="0"/>
          </a:p>
        </p:txBody>
      </p:sp>
      <p:sp>
        <p:nvSpPr>
          <p:cNvPr id="5" name="Content Placeholder 4">
            <a:extLst>
              <a:ext uri="{FF2B5EF4-FFF2-40B4-BE49-F238E27FC236}">
                <a16:creationId xmlns:a16="http://schemas.microsoft.com/office/drawing/2014/main" id="{957D78B5-0342-4817-B4A2-317FCE94E531}"/>
              </a:ext>
            </a:extLst>
          </p:cNvPr>
          <p:cNvSpPr>
            <a:spLocks noGrp="1"/>
          </p:cNvSpPr>
          <p:nvPr>
            <p:ph idx="13"/>
          </p:nvPr>
        </p:nvSpPr>
        <p:spPr/>
        <p:txBody>
          <a:bodyPr/>
          <a:lstStyle/>
          <a:p>
            <a:endParaRPr lang="en-US"/>
          </a:p>
        </p:txBody>
      </p:sp>
      <p:sp>
        <p:nvSpPr>
          <p:cNvPr id="6" name="Content Placeholder 5">
            <a:extLst>
              <a:ext uri="{FF2B5EF4-FFF2-40B4-BE49-F238E27FC236}">
                <a16:creationId xmlns:a16="http://schemas.microsoft.com/office/drawing/2014/main" id="{FEE77FCE-56A8-475D-A7E1-0B0473267078}"/>
              </a:ext>
            </a:extLst>
          </p:cNvPr>
          <p:cNvSpPr>
            <a:spLocks noGrp="1"/>
          </p:cNvSpPr>
          <p:nvPr>
            <p:ph idx="14"/>
          </p:nvPr>
        </p:nvSpPr>
        <p:spPr/>
        <p:txBody>
          <a:bodyPr/>
          <a:lstStyle/>
          <a:p>
            <a:endParaRPr lang="en-US"/>
          </a:p>
        </p:txBody>
      </p:sp>
    </p:spTree>
    <p:extLst>
      <p:ext uri="{BB962C8B-B14F-4D97-AF65-F5344CB8AC3E}">
        <p14:creationId xmlns:p14="http://schemas.microsoft.com/office/powerpoint/2010/main" val="87427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Index Funds and Exchange Traded Funds (ETFs)</a:t>
            </a:r>
            <a:endParaRPr lang="en-IN" sz="3500" dirty="0"/>
          </a:p>
        </p:txBody>
      </p:sp>
      <p:sp>
        <p:nvSpPr>
          <p:cNvPr id="3" name="Content Placeholder 2"/>
          <p:cNvSpPr>
            <a:spLocks noGrp="1"/>
          </p:cNvSpPr>
          <p:nvPr>
            <p:ph idx="1"/>
          </p:nvPr>
        </p:nvSpPr>
        <p:spPr>
          <a:xfrm>
            <a:off x="457200" y="1865566"/>
            <a:ext cx="8229600" cy="1804225"/>
          </a:xfrm>
        </p:spPr>
        <p:txBody>
          <a:bodyPr/>
          <a:lstStyle/>
          <a:p>
            <a:pPr marL="0" indent="0" eaLnBrk="1" hangingPunct="1">
              <a:buNone/>
            </a:pPr>
            <a:r>
              <a:rPr lang="en-US" altLang="en-US" sz="2200" dirty="0"/>
              <a:t>In 2016, there were 406 </a:t>
            </a:r>
            <a:r>
              <a:rPr lang="en-US" altLang="en-US" sz="2200" b="1" dirty="0"/>
              <a:t>index funds </a:t>
            </a:r>
            <a:r>
              <a:rPr lang="en-US" altLang="en-US" sz="2200" dirty="0"/>
              <a:t>managing $2.2 trillion.</a:t>
            </a:r>
          </a:p>
          <a:p>
            <a:pPr lvl="1" eaLnBrk="1" hangingPunct="1">
              <a:buSzPct val="100000"/>
            </a:pPr>
            <a:r>
              <a:rPr lang="en-US" altLang="en-US" sz="2000" dirty="0"/>
              <a:t>Index funds are funds in which managers buy securities in proportions similar to those included in a specified major index.</a:t>
            </a:r>
          </a:p>
          <a:p>
            <a:pPr lvl="1" eaLnBrk="1" hangingPunct="1">
              <a:buSzPct val="100000"/>
            </a:pPr>
            <a:r>
              <a:rPr lang="en-US" altLang="en-US" sz="2000" dirty="0"/>
              <a:t>Index funds involve little research or management, which results in lower management fees and higher returns than </a:t>
            </a:r>
            <a:r>
              <a:rPr lang="en-US" altLang="en-US" sz="2000" b="1" dirty="0"/>
              <a:t>actively managed funds</a:t>
            </a:r>
            <a:r>
              <a:rPr lang="en-US" altLang="en-US" dirty="0"/>
              <a:t>.</a:t>
            </a:r>
            <a:endParaRPr lang="en-US" altLang="en-US" sz="2000" b="1" dirty="0"/>
          </a:p>
        </p:txBody>
      </p:sp>
      <p:sp>
        <p:nvSpPr>
          <p:cNvPr id="7" name="Content Placeholder 6"/>
          <p:cNvSpPr>
            <a:spLocks noGrp="1"/>
          </p:cNvSpPr>
          <p:nvPr>
            <p:ph idx="14"/>
          </p:nvPr>
        </p:nvSpPr>
        <p:spPr>
          <a:xfrm>
            <a:off x="474131" y="3810530"/>
            <a:ext cx="8229600" cy="2261085"/>
          </a:xfrm>
        </p:spPr>
        <p:txBody>
          <a:bodyPr/>
          <a:lstStyle/>
          <a:p>
            <a:pPr marL="0" indent="0" eaLnBrk="1" hangingPunct="1">
              <a:buNone/>
            </a:pPr>
            <a:r>
              <a:rPr lang="en-US" altLang="en-US" sz="2200" b="1" dirty="0"/>
              <a:t>Exchange traded funds (ETFs)</a:t>
            </a:r>
            <a:r>
              <a:rPr lang="en-US" altLang="en-US" sz="2200" dirty="0"/>
              <a:t> are long-term mutual funds that are also designed to replicate a particular stock market index.</a:t>
            </a:r>
          </a:p>
          <a:p>
            <a:pPr lvl="1" eaLnBrk="1" hangingPunct="1">
              <a:buSzPct val="100000"/>
            </a:pPr>
            <a:r>
              <a:rPr lang="en-US" altLang="en-US" sz="2000" dirty="0"/>
              <a:t>Traded on exchanges at prices determined by the market.</a:t>
            </a:r>
          </a:p>
          <a:p>
            <a:pPr lvl="1" eaLnBrk="1" hangingPunct="1">
              <a:buSzPct val="100000"/>
            </a:pPr>
            <a:r>
              <a:rPr lang="en-US" altLang="en-US" sz="2000" dirty="0"/>
              <a:t>Management fees are lower than actively traded funds.</a:t>
            </a:r>
          </a:p>
          <a:p>
            <a:pPr lvl="1" eaLnBrk="1" hangingPunct="1">
              <a:buSzPct val="100000"/>
            </a:pPr>
            <a:r>
              <a:rPr lang="en-US" altLang="en-US" sz="2000" dirty="0"/>
              <a:t>Unlike index funds, ETFs can be traded during the day, sold short, and purchased on margin</a:t>
            </a:r>
            <a:r>
              <a:rPr lang="en-US" altLang="en-US" dirty="0"/>
              <a:t>.</a:t>
            </a:r>
            <a:endParaRPr lang="en-US" altLang="en-US" sz="2000" dirty="0"/>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17</a:t>
            </a:fld>
            <a:endParaRPr lang="en-US" altLang="en-US" dirty="0"/>
          </a:p>
        </p:txBody>
      </p:sp>
    </p:spTree>
    <p:extLst>
      <p:ext uri="{BB962C8B-B14F-4D97-AF65-F5344CB8AC3E}">
        <p14:creationId xmlns:p14="http://schemas.microsoft.com/office/powerpoint/2010/main" val="20032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Investor Returns from Mutual Fund Ownership</a:t>
            </a:r>
            <a:endParaRPr lang="en-IN" sz="3500" dirty="0"/>
          </a:p>
        </p:txBody>
      </p:sp>
      <p:sp>
        <p:nvSpPr>
          <p:cNvPr id="7" name="Content Placeholder 6"/>
          <p:cNvSpPr>
            <a:spLocks noGrp="1"/>
          </p:cNvSpPr>
          <p:nvPr>
            <p:ph idx="1"/>
          </p:nvPr>
        </p:nvSpPr>
        <p:spPr>
          <a:xfrm>
            <a:off x="457200" y="1719263"/>
            <a:ext cx="8229600" cy="1724634"/>
          </a:xfrm>
        </p:spPr>
        <p:txBody>
          <a:bodyPr/>
          <a:lstStyle/>
          <a:p>
            <a:pPr marL="0" indent="0" eaLnBrk="1" hangingPunct="1">
              <a:buNone/>
            </a:pPr>
            <a:r>
              <a:rPr lang="en-US" altLang="en-US" sz="2200" b="1" dirty="0"/>
              <a:t>Investor returns</a:t>
            </a:r>
            <a:r>
              <a:rPr lang="en-US" altLang="en-US" sz="2200" dirty="0"/>
              <a:t> from MF ownership reflect three components.</a:t>
            </a:r>
          </a:p>
          <a:p>
            <a:pPr lvl="1" eaLnBrk="1" hangingPunct="1">
              <a:buSzPct val="100000"/>
            </a:pPr>
            <a:r>
              <a:rPr lang="en-US" altLang="en-US" sz="2000" b="1" dirty="0"/>
              <a:t>Income</a:t>
            </a:r>
            <a:r>
              <a:rPr lang="en-US" altLang="en-US" sz="2000" dirty="0"/>
              <a:t> and </a:t>
            </a:r>
            <a:r>
              <a:rPr lang="en-US" altLang="en-US" sz="2000" b="1" dirty="0"/>
              <a:t>dividends</a:t>
            </a:r>
            <a:r>
              <a:rPr lang="en-US" altLang="en-US" sz="2000" dirty="0"/>
              <a:t> on portfolio assets.</a:t>
            </a:r>
          </a:p>
          <a:p>
            <a:pPr lvl="1" eaLnBrk="1" hangingPunct="1">
              <a:buSzPct val="100000"/>
            </a:pPr>
            <a:r>
              <a:rPr lang="en-US" altLang="en-US" sz="2000" b="1" dirty="0"/>
              <a:t>Capital gains</a:t>
            </a:r>
            <a:r>
              <a:rPr lang="en-US" altLang="en-US" sz="2000" dirty="0"/>
              <a:t> on assets bought and sold at higher prices.</a:t>
            </a:r>
          </a:p>
          <a:p>
            <a:pPr lvl="1" eaLnBrk="1" hangingPunct="1">
              <a:buSzPct val="100000"/>
            </a:pPr>
            <a:r>
              <a:rPr lang="en-US" altLang="en-US" sz="2000" b="1" dirty="0"/>
              <a:t>Capital appreciation</a:t>
            </a:r>
            <a:r>
              <a:rPr lang="en-US" altLang="en-US" sz="2000" dirty="0"/>
              <a:t> on assets held in the fund.</a:t>
            </a:r>
            <a:endParaRPr lang="en-US" dirty="0"/>
          </a:p>
        </p:txBody>
      </p:sp>
      <p:sp>
        <p:nvSpPr>
          <p:cNvPr id="8" name="Content Placeholder 7"/>
          <p:cNvSpPr>
            <a:spLocks noGrp="1"/>
          </p:cNvSpPr>
          <p:nvPr>
            <p:ph idx="13"/>
          </p:nvPr>
        </p:nvSpPr>
        <p:spPr>
          <a:xfrm>
            <a:off x="465661" y="3588362"/>
            <a:ext cx="8229600" cy="1629813"/>
          </a:xfrm>
        </p:spPr>
        <p:txBody>
          <a:bodyPr/>
          <a:lstStyle/>
          <a:p>
            <a:pPr marL="0" indent="0" eaLnBrk="1" hangingPunct="1">
              <a:buNone/>
            </a:pPr>
            <a:r>
              <a:rPr lang="en-US" altLang="en-US" sz="2200" dirty="0"/>
              <a:t>MF assets are </a:t>
            </a:r>
            <a:r>
              <a:rPr lang="en-US" altLang="en-US" sz="2200" b="1" dirty="0"/>
              <a:t>marked to market daily.</a:t>
            </a:r>
          </a:p>
          <a:p>
            <a:pPr lvl="1" eaLnBrk="1" hangingPunct="1">
              <a:buSzPct val="100000"/>
            </a:pPr>
            <a:r>
              <a:rPr lang="en-US" altLang="en-US" sz="2000" dirty="0"/>
              <a:t>Managers of the fund calculate the current value of each mutual fund share by computing the daily market value of the fund’s total asset portfolio less any liabilities and then dividing this amount by the number of mutual fund shares outstanding</a:t>
            </a:r>
            <a:r>
              <a:rPr lang="en-US" altLang="en-US" dirty="0"/>
              <a:t>.</a:t>
            </a:r>
            <a:endParaRPr lang="en-US" altLang="en-US" sz="2000" dirty="0"/>
          </a:p>
        </p:txBody>
      </p:sp>
      <p:sp>
        <p:nvSpPr>
          <p:cNvPr id="9" name="Content Placeholder 8"/>
          <p:cNvSpPr>
            <a:spLocks noGrp="1"/>
          </p:cNvSpPr>
          <p:nvPr>
            <p:ph idx="14"/>
          </p:nvPr>
        </p:nvSpPr>
        <p:spPr>
          <a:xfrm>
            <a:off x="474131" y="5358915"/>
            <a:ext cx="8229600" cy="1054077"/>
          </a:xfrm>
        </p:spPr>
        <p:txBody>
          <a:bodyPr/>
          <a:lstStyle/>
          <a:p>
            <a:pPr marL="0" indent="0">
              <a:buSzPct val="100000"/>
              <a:buNone/>
            </a:pPr>
            <a:r>
              <a:rPr lang="en-US" altLang="en-US" sz="2200" dirty="0"/>
              <a:t>The </a:t>
            </a:r>
            <a:r>
              <a:rPr lang="en-US" altLang="en-US" sz="2200" b="1" dirty="0"/>
              <a:t>net asset value (NAV)</a:t>
            </a:r>
            <a:r>
              <a:rPr lang="en-US" altLang="en-US" sz="2200" dirty="0"/>
              <a:t> of a MF share is equal to the market value of the assets in the MF portfolio divided by the number of shares outstanding.</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18</a:t>
            </a:fld>
            <a:endParaRPr lang="en-US" altLang="en-US" dirty="0"/>
          </a:p>
        </p:txBody>
      </p:sp>
    </p:spTree>
    <p:extLst>
      <p:ext uri="{BB962C8B-B14F-4D97-AF65-F5344CB8AC3E}">
        <p14:creationId xmlns:p14="http://schemas.microsoft.com/office/powerpoint/2010/main" val="218401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Mutual Fund Costs</a:t>
            </a:r>
            <a:endParaRPr lang="en-IN" sz="3500" dirty="0"/>
          </a:p>
        </p:txBody>
      </p:sp>
      <p:sp>
        <p:nvSpPr>
          <p:cNvPr id="3" name="Content Placeholder 2"/>
          <p:cNvSpPr>
            <a:spLocks noGrp="1"/>
          </p:cNvSpPr>
          <p:nvPr>
            <p:ph idx="1"/>
          </p:nvPr>
        </p:nvSpPr>
        <p:spPr>
          <a:xfrm>
            <a:off x="457200" y="1719262"/>
            <a:ext cx="8229600" cy="3013512"/>
          </a:xfrm>
        </p:spPr>
        <p:txBody>
          <a:bodyPr/>
          <a:lstStyle/>
          <a:p>
            <a:pPr marL="0" indent="0" eaLnBrk="1" hangingPunct="1">
              <a:lnSpc>
                <a:spcPct val="80000"/>
              </a:lnSpc>
              <a:buNone/>
            </a:pPr>
            <a:r>
              <a:rPr lang="en-US" altLang="en-US" sz="2200" dirty="0"/>
              <a:t>MFs charge investors fees for the services they provide.</a:t>
            </a:r>
          </a:p>
          <a:p>
            <a:pPr lvl="1" eaLnBrk="1" hangingPunct="1">
              <a:buSzPct val="100000"/>
            </a:pPr>
            <a:r>
              <a:rPr lang="en-US" altLang="en-US" sz="2000" b="1" dirty="0"/>
              <a:t>Sales loads (front end or back end).</a:t>
            </a:r>
          </a:p>
          <a:p>
            <a:pPr lvl="1" eaLnBrk="1" hangingPunct="1">
              <a:buSzPct val="100000"/>
            </a:pPr>
            <a:r>
              <a:rPr lang="en-US" altLang="en-US" sz="2000" b="1" dirty="0"/>
              <a:t>12b-1 fees</a:t>
            </a:r>
            <a:r>
              <a:rPr lang="en-US" altLang="en-US" sz="2000" dirty="0"/>
              <a:t> are fees related to the distribution costs of MF shares.</a:t>
            </a:r>
          </a:p>
          <a:p>
            <a:pPr marL="621792" lvl="2" indent="-320040" eaLnBrk="1" hangingPunct="1">
              <a:buSzPct val="80000"/>
            </a:pPr>
            <a:r>
              <a:rPr lang="en-US" altLang="en-US" sz="2000" dirty="0"/>
              <a:t>Marking and distribution expenses cannot exceed 0.75% of a fund’s average net assets per year.</a:t>
            </a:r>
          </a:p>
          <a:p>
            <a:pPr marL="621792" lvl="2" indent="-320040" eaLnBrk="1" hangingPunct="1">
              <a:buSzPct val="80000"/>
            </a:pPr>
            <a:r>
              <a:rPr lang="en-US" altLang="en-US" sz="2000" dirty="0"/>
              <a:t>FINRA also imposes an annual cap of 0.25% on shareholder service fees</a:t>
            </a:r>
            <a:r>
              <a:rPr lang="en-US" altLang="en-US" dirty="0"/>
              <a:t>.</a:t>
            </a:r>
          </a:p>
          <a:p>
            <a:pPr lvl="1" eaLnBrk="1" hangingPunct="1">
              <a:buSzPct val="100000"/>
            </a:pPr>
            <a:r>
              <a:rPr lang="en-US" altLang="en-US" sz="2000" dirty="0"/>
              <a:t>MFs may offer different share classes with different combinations of loads.</a:t>
            </a:r>
          </a:p>
        </p:txBody>
      </p:sp>
      <p:sp>
        <p:nvSpPr>
          <p:cNvPr id="5" name="Content Placeholder 4"/>
          <p:cNvSpPr>
            <a:spLocks noGrp="1"/>
          </p:cNvSpPr>
          <p:nvPr>
            <p:ph idx="14"/>
          </p:nvPr>
        </p:nvSpPr>
        <p:spPr>
          <a:xfrm>
            <a:off x="474131" y="4843305"/>
            <a:ext cx="8229600" cy="1405095"/>
          </a:xfrm>
        </p:spPr>
        <p:txBody>
          <a:bodyPr/>
          <a:lstStyle/>
          <a:p>
            <a:pPr marL="0" indent="0" eaLnBrk="1" hangingPunct="1">
              <a:lnSpc>
                <a:spcPct val="80000"/>
              </a:lnSpc>
              <a:buNone/>
            </a:pPr>
            <a:r>
              <a:rPr lang="en-US" altLang="en-US" sz="2200" dirty="0"/>
              <a:t>A </a:t>
            </a:r>
            <a:r>
              <a:rPr lang="en-US" altLang="en-US" sz="2200" b="1" dirty="0"/>
              <a:t>load fund</a:t>
            </a:r>
            <a:r>
              <a:rPr lang="en-US" altLang="en-US" sz="2200" dirty="0"/>
              <a:t> is an MF with an up-front sales or commission charge that the investor must pay.</a:t>
            </a:r>
          </a:p>
          <a:p>
            <a:pPr marL="0" indent="0" eaLnBrk="1" hangingPunct="1">
              <a:lnSpc>
                <a:spcPct val="80000"/>
              </a:lnSpc>
              <a:buNone/>
            </a:pPr>
            <a:r>
              <a:rPr lang="en-US" altLang="en-US" sz="2200" dirty="0"/>
              <a:t>A </a:t>
            </a:r>
            <a:r>
              <a:rPr lang="en-US" altLang="en-US" sz="2200" b="1" dirty="0"/>
              <a:t>no-load fund</a:t>
            </a:r>
            <a:r>
              <a:rPr lang="en-US" altLang="en-US" sz="2200" dirty="0"/>
              <a:t> is an MF that does not charge up-front sales or commission charges on the sale of mutual fund shares to investors.</a:t>
            </a:r>
          </a:p>
        </p:txBody>
      </p:sp>
      <p:sp>
        <p:nvSpPr>
          <p:cNvPr id="6" name="Slide Number Placeholder 5"/>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19</a:t>
            </a:fld>
            <a:endParaRPr lang="en-US" altLang="en-US" dirty="0"/>
          </a:p>
        </p:txBody>
      </p:sp>
    </p:spTree>
    <p:extLst>
      <p:ext uri="{BB962C8B-B14F-4D97-AF65-F5344CB8AC3E}">
        <p14:creationId xmlns:p14="http://schemas.microsoft.com/office/powerpoint/2010/main" val="188858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67768"/>
            <a:ext cx="7543800" cy="804341"/>
          </a:xfrm>
        </p:spPr>
        <p:txBody>
          <a:bodyPr anchor="ctr"/>
          <a:lstStyle/>
          <a:p>
            <a:pPr eaLnBrk="1" hangingPunct="1"/>
            <a:r>
              <a:rPr lang="en-US" altLang="en-US" sz="3500" dirty="0"/>
              <a:t>Investment Companies</a:t>
            </a:r>
          </a:p>
        </p:txBody>
      </p:sp>
      <p:sp>
        <p:nvSpPr>
          <p:cNvPr id="3" name="Content Placeholder 2"/>
          <p:cNvSpPr>
            <a:spLocks noGrp="1"/>
          </p:cNvSpPr>
          <p:nvPr>
            <p:ph idx="1"/>
          </p:nvPr>
        </p:nvSpPr>
        <p:spPr>
          <a:xfrm>
            <a:off x="457200" y="1719263"/>
            <a:ext cx="8229600" cy="1572578"/>
          </a:xfrm>
        </p:spPr>
        <p:txBody>
          <a:bodyPr/>
          <a:lstStyle/>
          <a:p>
            <a:pPr marL="0" indent="0" eaLnBrk="1" hangingPunct="1">
              <a:lnSpc>
                <a:spcPct val="90000"/>
              </a:lnSpc>
              <a:buNone/>
            </a:pPr>
            <a:r>
              <a:rPr lang="en-US" altLang="en-US" sz="2200" b="1" dirty="0"/>
              <a:t>Open-end mutual funds </a:t>
            </a:r>
            <a:r>
              <a:rPr lang="en-US" altLang="en-US" sz="2200" dirty="0"/>
              <a:t>sell new shares to investors and redeem outstanding shares on demand at their fair market values. </a:t>
            </a:r>
          </a:p>
          <a:p>
            <a:pPr marL="292608" lvl="1" indent="-292608" eaLnBrk="1" hangingPunct="1">
              <a:lnSpc>
                <a:spcPct val="90000"/>
              </a:lnSpc>
              <a:spcBef>
                <a:spcPts val="1000"/>
              </a:spcBef>
              <a:buSzPct val="100000"/>
            </a:pPr>
            <a:r>
              <a:rPr lang="en-US" altLang="en-US" sz="2000" dirty="0"/>
              <a:t>The first MF was established in Boston in 19</a:t>
            </a:r>
            <a:r>
              <a:rPr lang="en-US" altLang="en-US" sz="100" dirty="0"/>
              <a:t> </a:t>
            </a:r>
            <a:r>
              <a:rPr lang="en-US" altLang="en-US" sz="2000" dirty="0"/>
              <a:t>24.</a:t>
            </a:r>
          </a:p>
          <a:p>
            <a:pPr marL="292608" lvl="1" indent="-292608" eaLnBrk="1" hangingPunct="1">
              <a:lnSpc>
                <a:spcPct val="90000"/>
              </a:lnSpc>
              <a:spcBef>
                <a:spcPts val="1000"/>
              </a:spcBef>
              <a:buSzPct val="100000"/>
            </a:pPr>
            <a:r>
              <a:rPr lang="en-US" altLang="en-US" sz="2000" dirty="0"/>
              <a:t>By 19</a:t>
            </a:r>
            <a:r>
              <a:rPr lang="en-US" altLang="en-US" sz="100" dirty="0"/>
              <a:t> </a:t>
            </a:r>
            <a:r>
              <a:rPr lang="en-US" altLang="en-US" sz="2000" dirty="0"/>
              <a:t>70, 361 MFs held about $50 billion in assets.</a:t>
            </a:r>
          </a:p>
        </p:txBody>
      </p:sp>
      <p:sp>
        <p:nvSpPr>
          <p:cNvPr id="26" name="Content Placeholder 25"/>
          <p:cNvSpPr>
            <a:spLocks noGrp="1"/>
          </p:cNvSpPr>
          <p:nvPr>
            <p:ph idx="15"/>
          </p:nvPr>
        </p:nvSpPr>
        <p:spPr>
          <a:xfrm>
            <a:off x="457200" y="3389377"/>
            <a:ext cx="8229600" cy="2498957"/>
          </a:xfrm>
        </p:spPr>
        <p:txBody>
          <a:bodyPr/>
          <a:lstStyle/>
          <a:p>
            <a:pPr marL="0" indent="0" eaLnBrk="1" hangingPunct="1">
              <a:lnSpc>
                <a:spcPct val="90000"/>
              </a:lnSpc>
              <a:spcBef>
                <a:spcPts val="1000"/>
              </a:spcBef>
              <a:buNone/>
            </a:pPr>
            <a:r>
              <a:rPr lang="en-US" altLang="en-US" sz="2200" b="1" dirty="0"/>
              <a:t>Hedge funds (HFs) </a:t>
            </a:r>
            <a:r>
              <a:rPr lang="en-US" altLang="en-US" sz="2200" dirty="0"/>
              <a:t>are a type of investment pool that solicits funds from (wealthy) individuals and other investors (example: commercial banks) and invests these funds on their behalf.</a:t>
            </a:r>
          </a:p>
          <a:p>
            <a:pPr marL="0" indent="0" eaLnBrk="1" hangingPunct="1">
              <a:lnSpc>
                <a:spcPct val="90000"/>
              </a:lnSpc>
              <a:spcBef>
                <a:spcPts val="1000"/>
              </a:spcBef>
              <a:buNone/>
            </a:pPr>
            <a:r>
              <a:rPr lang="en-US" altLang="en-US" sz="2200" b="1" dirty="0"/>
              <a:t>Money market mutual funds (MMMFs)</a:t>
            </a:r>
            <a:r>
              <a:rPr lang="en-US" altLang="en-US" sz="2200" dirty="0"/>
              <a:t> were introduced in 19</a:t>
            </a:r>
            <a:r>
              <a:rPr lang="en-US" altLang="en-US" sz="100" dirty="0"/>
              <a:t> </a:t>
            </a:r>
            <a:r>
              <a:rPr lang="en-US" altLang="en-US" sz="2200" dirty="0"/>
              <a:t>72.</a:t>
            </a:r>
          </a:p>
          <a:p>
            <a:pPr marL="0" indent="0" eaLnBrk="1" hangingPunct="1">
              <a:lnSpc>
                <a:spcPct val="90000"/>
              </a:lnSpc>
              <a:spcBef>
                <a:spcPts val="1000"/>
              </a:spcBef>
              <a:buNone/>
            </a:pPr>
            <a:r>
              <a:rPr lang="en-US" altLang="en-US" sz="2200" b="1" dirty="0"/>
              <a:t>Tax-exempt MMMFs</a:t>
            </a:r>
            <a:r>
              <a:rPr lang="en-US" altLang="en-US" sz="2200" dirty="0"/>
              <a:t> were introduced in 19</a:t>
            </a:r>
            <a:r>
              <a:rPr lang="en-US" altLang="en-US" sz="100" dirty="0"/>
              <a:t> </a:t>
            </a:r>
            <a:r>
              <a:rPr lang="en-US" altLang="en-US" sz="2200" dirty="0"/>
              <a:t>79.</a:t>
            </a:r>
          </a:p>
          <a:p>
            <a:pPr marL="0" indent="0" eaLnBrk="1" hangingPunct="1">
              <a:lnSpc>
                <a:spcPct val="90000"/>
              </a:lnSpc>
              <a:spcBef>
                <a:spcPts val="1000"/>
              </a:spcBef>
              <a:buNone/>
            </a:pPr>
            <a:r>
              <a:rPr lang="en-US" altLang="en-US" sz="2200" dirty="0"/>
              <a:t>By 2016, 8,105 MFs held over $16 trillion in assets.</a:t>
            </a:r>
          </a:p>
        </p:txBody>
      </p:sp>
      <p:sp>
        <p:nvSpPr>
          <p:cNvPr id="2" name="Slide Number Placeholder 1"/>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a:t>
            </a:fld>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5656-3CE3-441F-8570-F8926070EAFC}"/>
              </a:ext>
            </a:extLst>
          </p:cNvPr>
          <p:cNvSpPr>
            <a:spLocks noGrp="1"/>
          </p:cNvSpPr>
          <p:nvPr>
            <p:ph type="title"/>
          </p:nvPr>
        </p:nvSpPr>
        <p:spPr/>
        <p:txBody>
          <a:bodyPr/>
          <a:lstStyle/>
          <a:p>
            <a:r>
              <a:rPr lang="en-US" dirty="0"/>
              <a:t>Problem Breakout B</a:t>
            </a:r>
          </a:p>
        </p:txBody>
      </p:sp>
      <p:sp>
        <p:nvSpPr>
          <p:cNvPr id="3" name="Content Placeholder 2">
            <a:extLst>
              <a:ext uri="{FF2B5EF4-FFF2-40B4-BE49-F238E27FC236}">
                <a16:creationId xmlns:a16="http://schemas.microsoft.com/office/drawing/2014/main" id="{1390F2A4-34C2-4382-80D7-A69E7BDF32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5BF344B-3910-4FFA-BB30-520FFD7A4A00}"/>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20</a:t>
            </a:fld>
            <a:endParaRPr lang="en-US" altLang="en-US" dirty="0"/>
          </a:p>
        </p:txBody>
      </p:sp>
    </p:spTree>
    <p:extLst>
      <p:ext uri="{BB962C8B-B14F-4D97-AF65-F5344CB8AC3E}">
        <p14:creationId xmlns:p14="http://schemas.microsoft.com/office/powerpoint/2010/main" val="40670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Largest Mutual Funds in Assets Managed </a:t>
            </a:r>
            <a:r>
              <a:rPr lang="en-US" altLang="en-US" sz="1000" dirty="0"/>
              <a:t>1</a:t>
            </a:r>
            <a:endParaRPr lang="en-IN" sz="1000" dirty="0"/>
          </a:p>
        </p:txBody>
      </p:sp>
      <p:sp>
        <p:nvSpPr>
          <p:cNvPr id="8" name="Content Placeholder 2"/>
          <p:cNvSpPr>
            <a:spLocks noGrp="1"/>
          </p:cNvSpPr>
          <p:nvPr>
            <p:ph idx="1"/>
          </p:nvPr>
        </p:nvSpPr>
        <p:spPr>
          <a:xfrm>
            <a:off x="457200" y="1578585"/>
            <a:ext cx="6297168" cy="365569"/>
          </a:xfrm>
        </p:spPr>
        <p:txBody>
          <a:bodyPr/>
          <a:lstStyle/>
          <a:p>
            <a:pPr marL="0" indent="0">
              <a:buSzPct val="100000"/>
              <a:buNone/>
            </a:pPr>
            <a:r>
              <a:rPr lang="en-IN" sz="2000" b="1" dirty="0"/>
              <a:t>Table 17-6 </a:t>
            </a:r>
            <a:r>
              <a:rPr lang="en-IN" sz="2000" b="1" dirty="0">
                <a:solidFill>
                  <a:srgbClr val="0070C0"/>
                </a:solidFill>
              </a:rPr>
              <a:t>The Largest Mutual Funds in Assets Managed</a:t>
            </a:r>
          </a:p>
        </p:txBody>
      </p:sp>
      <p:graphicFrame>
        <p:nvGraphicFramePr>
          <p:cNvPr id="3" name="Table 2"/>
          <p:cNvGraphicFramePr>
            <a:graphicFrameLocks noGrp="1"/>
          </p:cNvGraphicFramePr>
          <p:nvPr>
            <p:extLst>
              <p:ext uri="{D42A27DB-BD31-4B8C-83A1-F6EECF244321}">
                <p14:modId xmlns:p14="http://schemas.microsoft.com/office/powerpoint/2010/main" val="3553005776"/>
              </p:ext>
            </p:extLst>
          </p:nvPr>
        </p:nvGraphicFramePr>
        <p:xfrm>
          <a:off x="268225" y="2133845"/>
          <a:ext cx="8423314" cy="3448282"/>
        </p:xfrm>
        <a:graphic>
          <a:graphicData uri="http://schemas.openxmlformats.org/drawingml/2006/table">
            <a:tbl>
              <a:tblPr firstRow="1" bandRow="1">
                <a:tableStyleId>{5C22544A-7EE6-4342-B048-85BDC9FD1C3A}</a:tableStyleId>
              </a:tblPr>
              <a:tblGrid>
                <a:gridCol w="2048577">
                  <a:extLst>
                    <a:ext uri="{9D8B030D-6E8A-4147-A177-3AD203B41FA5}">
                      <a16:colId xmlns:a16="http://schemas.microsoft.com/office/drawing/2014/main" val="1985542980"/>
                    </a:ext>
                  </a:extLst>
                </a:gridCol>
                <a:gridCol w="1295150">
                  <a:extLst>
                    <a:ext uri="{9D8B030D-6E8A-4147-A177-3AD203B41FA5}">
                      <a16:colId xmlns:a16="http://schemas.microsoft.com/office/drawing/2014/main" val="767500916"/>
                    </a:ext>
                  </a:extLst>
                </a:gridCol>
                <a:gridCol w="1240464">
                  <a:extLst>
                    <a:ext uri="{9D8B030D-6E8A-4147-A177-3AD203B41FA5}">
                      <a16:colId xmlns:a16="http://schemas.microsoft.com/office/drawing/2014/main" val="3746334930"/>
                    </a:ext>
                  </a:extLst>
                </a:gridCol>
                <a:gridCol w="914400">
                  <a:extLst>
                    <a:ext uri="{9D8B030D-6E8A-4147-A177-3AD203B41FA5}">
                      <a16:colId xmlns:a16="http://schemas.microsoft.com/office/drawing/2014/main" val="558665315"/>
                    </a:ext>
                  </a:extLst>
                </a:gridCol>
                <a:gridCol w="792480">
                  <a:extLst>
                    <a:ext uri="{9D8B030D-6E8A-4147-A177-3AD203B41FA5}">
                      <a16:colId xmlns:a16="http://schemas.microsoft.com/office/drawing/2014/main" val="392893092"/>
                    </a:ext>
                  </a:extLst>
                </a:gridCol>
                <a:gridCol w="719328">
                  <a:extLst>
                    <a:ext uri="{9D8B030D-6E8A-4147-A177-3AD203B41FA5}">
                      <a16:colId xmlns:a16="http://schemas.microsoft.com/office/drawing/2014/main" val="2665974539"/>
                    </a:ext>
                  </a:extLst>
                </a:gridCol>
                <a:gridCol w="743712">
                  <a:extLst>
                    <a:ext uri="{9D8B030D-6E8A-4147-A177-3AD203B41FA5}">
                      <a16:colId xmlns:a16="http://schemas.microsoft.com/office/drawing/2014/main" val="2042139212"/>
                    </a:ext>
                  </a:extLst>
                </a:gridCol>
                <a:gridCol w="669203">
                  <a:extLst>
                    <a:ext uri="{9D8B030D-6E8A-4147-A177-3AD203B41FA5}">
                      <a16:colId xmlns:a16="http://schemas.microsoft.com/office/drawing/2014/main" val="1887505599"/>
                    </a:ext>
                  </a:extLst>
                </a:gridCol>
              </a:tblGrid>
              <a:tr h="626588">
                <a:tc>
                  <a:txBody>
                    <a:bodyPr/>
                    <a:lstStyle/>
                    <a:p>
                      <a:pPr algn="ctr"/>
                      <a:r>
                        <a:rPr lang="en-US" sz="1200" dirty="0">
                          <a:solidFill>
                            <a:schemeClr val="tx1"/>
                          </a:solidFill>
                          <a:latin typeface="Calibri" panose="020F0502020204030204" pitchFamily="34" charset="0"/>
                        </a:rPr>
                        <a:t>Name of Fund</a:t>
                      </a:r>
                    </a:p>
                  </a:txBody>
                  <a:tcPr anchor="b"/>
                </a:tc>
                <a:tc>
                  <a:txBody>
                    <a:bodyPr/>
                    <a:lstStyle/>
                    <a:p>
                      <a:pPr algn="ctr"/>
                      <a:r>
                        <a:rPr lang="en-US" sz="1200" dirty="0">
                          <a:solidFill>
                            <a:schemeClr val="tx1"/>
                          </a:solidFill>
                          <a:latin typeface="Calibri" panose="020F0502020204030204" pitchFamily="34" charset="0"/>
                        </a:rPr>
                        <a:t>Objective</a:t>
                      </a:r>
                    </a:p>
                  </a:txBody>
                  <a:tcPr anchor="b"/>
                </a:tc>
                <a:tc>
                  <a:txBody>
                    <a:bodyPr/>
                    <a:lstStyle/>
                    <a:p>
                      <a:pPr algn="ctr"/>
                      <a:r>
                        <a:rPr lang="en-US" sz="1200" dirty="0">
                          <a:solidFill>
                            <a:schemeClr val="tx1"/>
                          </a:solidFill>
                          <a:latin typeface="Calibri" panose="020F0502020204030204" pitchFamily="34" charset="0"/>
                        </a:rPr>
                        <a:t>Total Assets (in millions</a:t>
                      </a:r>
                      <a:r>
                        <a:rPr lang="en-US" sz="1200" baseline="0" dirty="0">
                          <a:solidFill>
                            <a:schemeClr val="tx1"/>
                          </a:solidFill>
                          <a:latin typeface="Calibri" panose="020F0502020204030204" pitchFamily="34" charset="0"/>
                        </a:rPr>
                        <a:t> of dollars</a:t>
                      </a:r>
                      <a:r>
                        <a:rPr lang="en-US" sz="1200" dirty="0">
                          <a:solidFill>
                            <a:schemeClr val="tx1"/>
                          </a:solidFill>
                          <a:latin typeface="Calibri" panose="020F0502020204030204" pitchFamily="34" charset="0"/>
                        </a:rPr>
                        <a:t>)</a:t>
                      </a:r>
                    </a:p>
                  </a:txBody>
                  <a:tcPr anchor="b"/>
                </a:tc>
                <a:tc>
                  <a:txBody>
                    <a:bodyPr/>
                    <a:lstStyle/>
                    <a:p>
                      <a:pPr algn="ctr"/>
                      <a:r>
                        <a:rPr lang="en-US" sz="1200" dirty="0">
                          <a:solidFill>
                            <a:schemeClr val="tx1"/>
                          </a:solidFill>
                          <a:latin typeface="Calibri" panose="020F0502020204030204" pitchFamily="34" charset="0"/>
                        </a:rPr>
                        <a:t>12-Month</a:t>
                      </a:r>
                    </a:p>
                  </a:txBody>
                  <a:tcPr anchor="b"/>
                </a:tc>
                <a:tc>
                  <a:txBody>
                    <a:bodyPr/>
                    <a:lstStyle/>
                    <a:p>
                      <a:pPr algn="ctr"/>
                      <a:r>
                        <a:rPr lang="en-US" sz="1200" dirty="0">
                          <a:solidFill>
                            <a:schemeClr val="tx1"/>
                          </a:solidFill>
                          <a:latin typeface="Calibri" panose="020F0502020204030204" pitchFamily="34" charset="0"/>
                        </a:rPr>
                        <a:t>Total Return</a:t>
                      </a:r>
                      <a:r>
                        <a:rPr lang="en-US" sz="1200" baseline="0" dirty="0">
                          <a:solidFill>
                            <a:schemeClr val="tx1"/>
                          </a:solidFill>
                          <a:latin typeface="Calibri" panose="020F0502020204030204" pitchFamily="34" charset="0"/>
                        </a:rPr>
                        <a:t> 5-Year</a:t>
                      </a:r>
                      <a:endParaRPr lang="en-US" sz="1200" dirty="0">
                        <a:solidFill>
                          <a:schemeClr val="tx1"/>
                        </a:solidFill>
                        <a:latin typeface="Calibri" panose="020F0502020204030204" pitchFamily="34" charset="0"/>
                      </a:endParaRPr>
                    </a:p>
                  </a:txBody>
                  <a:tcPr anchor="b"/>
                </a:tc>
                <a:tc>
                  <a:txBody>
                    <a:bodyPr/>
                    <a:lstStyle/>
                    <a:p>
                      <a:pPr algn="ctr"/>
                      <a:r>
                        <a:rPr lang="en-US" sz="1200" dirty="0">
                          <a:solidFill>
                            <a:schemeClr val="tx1"/>
                          </a:solidFill>
                          <a:latin typeface="Calibri" panose="020F0502020204030204" pitchFamily="34" charset="0"/>
                        </a:rPr>
                        <a:t>10 year</a:t>
                      </a:r>
                    </a:p>
                  </a:txBody>
                  <a:tcPr anchor="b"/>
                </a:tc>
                <a:tc>
                  <a:txBody>
                    <a:bodyPr/>
                    <a:lstStyle/>
                    <a:p>
                      <a:pPr algn="ctr"/>
                      <a:r>
                        <a:rPr lang="en-US" sz="1200" dirty="0">
                          <a:solidFill>
                            <a:schemeClr val="tx1"/>
                          </a:solidFill>
                          <a:latin typeface="Calibri" panose="020F0502020204030204" pitchFamily="34" charset="0"/>
                        </a:rPr>
                        <a:t>NAV</a:t>
                      </a:r>
                    </a:p>
                  </a:txBody>
                  <a:tcPr anchor="b"/>
                </a:tc>
                <a:tc>
                  <a:txBody>
                    <a:bodyPr/>
                    <a:lstStyle/>
                    <a:p>
                      <a:pPr algn="ctr"/>
                      <a:r>
                        <a:rPr lang="en-US" sz="1200" dirty="0">
                          <a:solidFill>
                            <a:schemeClr val="tx1"/>
                          </a:solidFill>
                          <a:latin typeface="Calibri" panose="020F0502020204030204" pitchFamily="34" charset="0"/>
                        </a:rPr>
                        <a:t>Initial Fees</a:t>
                      </a:r>
                    </a:p>
                  </a:txBody>
                  <a:tcPr anchor="b"/>
                </a:tc>
                <a:extLst>
                  <a:ext uri="{0D108BD9-81ED-4DB2-BD59-A6C34878D82A}">
                    <a16:rowId xmlns:a16="http://schemas.microsoft.com/office/drawing/2014/main" val="798345421"/>
                  </a:ext>
                </a:extLst>
              </a:tr>
              <a:tr h="268538">
                <a:tc>
                  <a:txBody>
                    <a:bodyPr/>
                    <a:lstStyle/>
                    <a:p>
                      <a:r>
                        <a:rPr lang="en-US" sz="1200" dirty="0">
                          <a:latin typeface="Calibri" panose="020F0502020204030204" pitchFamily="34" charset="0"/>
                        </a:rPr>
                        <a:t>Vanguard</a:t>
                      </a:r>
                      <a:r>
                        <a:rPr lang="en-US" sz="1200" baseline="0" dirty="0">
                          <a:latin typeface="Calibri" panose="020F0502020204030204" pitchFamily="34" charset="0"/>
                        </a:rPr>
                        <a:t> 500 Index;Adm</a:t>
                      </a:r>
                      <a:endParaRPr lang="en-US" sz="1200" dirty="0">
                        <a:latin typeface="Calibri" panose="020F0502020204030204" pitchFamily="34" charset="0"/>
                      </a:endParaRPr>
                    </a:p>
                  </a:txBody>
                  <a:tcPr/>
                </a:tc>
                <a:tc>
                  <a:txBody>
                    <a:bodyPr/>
                    <a:lstStyle/>
                    <a:p>
                      <a:r>
                        <a:rPr lang="en-US" sz="1200" dirty="0">
                          <a:latin typeface="Calibri" panose="020F0502020204030204" pitchFamily="34" charset="0"/>
                        </a:rPr>
                        <a:t>S&amp;P 500 Index</a:t>
                      </a:r>
                    </a:p>
                  </a:txBody>
                  <a:tcPr/>
                </a:tc>
                <a:tc>
                  <a:txBody>
                    <a:bodyPr/>
                    <a:lstStyle/>
                    <a:p>
                      <a:pPr algn="ctr"/>
                      <a:r>
                        <a:rPr lang="en-US" sz="1200" dirty="0">
                          <a:latin typeface="Calibri" panose="020F0502020204030204" pitchFamily="34" charset="0"/>
                        </a:rPr>
                        <a:t>$169,749</a:t>
                      </a:r>
                    </a:p>
                  </a:txBody>
                  <a:tcPr/>
                </a:tc>
                <a:tc>
                  <a:txBody>
                    <a:bodyPr/>
                    <a:lstStyle/>
                    <a:p>
                      <a:pPr algn="ctr"/>
                      <a:r>
                        <a:rPr lang="en-US" sz="1200" dirty="0">
                          <a:latin typeface="Calibri" panose="020F0502020204030204" pitchFamily="34" charset="0"/>
                        </a:rPr>
                        <a:t>15.39%</a:t>
                      </a:r>
                    </a:p>
                  </a:txBody>
                  <a:tcPr/>
                </a:tc>
                <a:tc>
                  <a:txBody>
                    <a:bodyPr/>
                    <a:lstStyle/>
                    <a:p>
                      <a:pPr algn="ctr"/>
                      <a:r>
                        <a:rPr lang="en-US" sz="1200" dirty="0">
                          <a:latin typeface="Calibri" panose="020F0502020204030204" pitchFamily="34" charset="0"/>
                        </a:rPr>
                        <a:t>16.33%</a:t>
                      </a:r>
                    </a:p>
                  </a:txBody>
                  <a:tcPr/>
                </a:tc>
                <a:tc>
                  <a:txBody>
                    <a:bodyPr/>
                    <a:lstStyle/>
                    <a:p>
                      <a:pPr algn="ctr"/>
                      <a:r>
                        <a:rPr lang="en-US" sz="1200" dirty="0">
                          <a:latin typeface="Calibri" panose="020F0502020204030204" pitchFamily="34" charset="0"/>
                        </a:rPr>
                        <a:t>7.23%</a:t>
                      </a:r>
                    </a:p>
                  </a:txBody>
                  <a:tcPr/>
                </a:tc>
                <a:tc>
                  <a:txBody>
                    <a:bodyPr/>
                    <a:lstStyle/>
                    <a:p>
                      <a:pPr algn="ctr"/>
                      <a:r>
                        <a:rPr lang="en-US" sz="1200" dirty="0">
                          <a:latin typeface="Calibri" panose="020F0502020204030204" pitchFamily="34" charset="0"/>
                        </a:rPr>
                        <a:t>$200.62</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2702312005"/>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a:t>
                      </a:r>
                      <a:r>
                        <a:rPr lang="en-US" sz="1200" baseline="0" dirty="0">
                          <a:latin typeface="Calibri" panose="020F0502020204030204" pitchFamily="34" charset="0"/>
                        </a:rPr>
                        <a:t> Tot Stk Idx;Adm</a:t>
                      </a:r>
                      <a:endParaRPr lang="en-US" sz="1200" dirty="0">
                        <a:latin typeface="Calibri" panose="020F0502020204030204" pitchFamily="34" charset="0"/>
                      </a:endParaRPr>
                    </a:p>
                  </a:txBody>
                  <a:tcPr/>
                </a:tc>
                <a:tc>
                  <a:txBody>
                    <a:bodyPr/>
                    <a:lstStyle/>
                    <a:p>
                      <a:r>
                        <a:rPr lang="en-US" sz="1200" dirty="0">
                          <a:latin typeface="Calibri" panose="020F0502020204030204" pitchFamily="34" charset="0"/>
                        </a:rPr>
                        <a:t>Growth/Income</a:t>
                      </a:r>
                    </a:p>
                  </a:txBody>
                  <a:tcPr/>
                </a:tc>
                <a:tc>
                  <a:txBody>
                    <a:bodyPr/>
                    <a:lstStyle/>
                    <a:p>
                      <a:pPr algn="ctr"/>
                      <a:r>
                        <a:rPr lang="en-US" sz="1200" dirty="0">
                          <a:latin typeface="Calibri" panose="020F0502020204030204" pitchFamily="34" charset="0"/>
                        </a:rPr>
                        <a:t>  140,730</a:t>
                      </a:r>
                    </a:p>
                  </a:txBody>
                  <a:tcPr/>
                </a:tc>
                <a:tc>
                  <a:txBody>
                    <a:bodyPr/>
                    <a:lstStyle/>
                    <a:p>
                      <a:pPr algn="ctr"/>
                      <a:r>
                        <a:rPr lang="en-US" sz="1200" dirty="0">
                          <a:latin typeface="Calibri" panose="020F0502020204030204" pitchFamily="34" charset="0"/>
                        </a:rPr>
                        <a:t>14.98</a:t>
                      </a:r>
                    </a:p>
                  </a:txBody>
                  <a:tcPr/>
                </a:tc>
                <a:tc>
                  <a:txBody>
                    <a:bodyPr/>
                    <a:lstStyle/>
                    <a:p>
                      <a:pPr algn="ctr"/>
                      <a:r>
                        <a:rPr lang="en-US" sz="1200" dirty="0">
                          <a:latin typeface="Calibri" panose="020F0502020204030204" pitchFamily="34" charset="0"/>
                        </a:rPr>
                        <a:t>16.33</a:t>
                      </a:r>
                    </a:p>
                  </a:txBody>
                  <a:tcPr/>
                </a:tc>
                <a:tc>
                  <a:txBody>
                    <a:bodyPr/>
                    <a:lstStyle/>
                    <a:p>
                      <a:pPr algn="ctr"/>
                      <a:r>
                        <a:rPr lang="en-US" sz="1200" dirty="0">
                          <a:latin typeface="Calibri" panose="020F0502020204030204" pitchFamily="34" charset="0"/>
                        </a:rPr>
                        <a:t>7.53</a:t>
                      </a:r>
                    </a:p>
                  </a:txBody>
                  <a:tcPr/>
                </a:tc>
                <a:tc>
                  <a:txBody>
                    <a:bodyPr/>
                    <a:lstStyle/>
                    <a:p>
                      <a:pPr algn="ctr"/>
                      <a:r>
                        <a:rPr lang="en-US" sz="1200" dirty="0">
                          <a:latin typeface="Calibri" panose="020F0502020204030204" pitchFamily="34" charset="0"/>
                        </a:rPr>
                        <a:t>54.19</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220393070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a:t>
                      </a:r>
                      <a:r>
                        <a:rPr lang="en-US" sz="1200" baseline="0" dirty="0">
                          <a:latin typeface="Calibri" panose="020F0502020204030204" pitchFamily="34" charset="0"/>
                        </a:rPr>
                        <a:t> Instl Indx;Inst</a:t>
                      </a:r>
                      <a:endParaRPr lang="en-US" sz="1200" dirty="0">
                        <a:latin typeface="Calibri" panose="020F0502020204030204" pitchFamily="34" charset="0"/>
                      </a:endParaRPr>
                    </a:p>
                  </a:txBody>
                  <a:tcPr/>
                </a:tc>
                <a:tc>
                  <a:txBody>
                    <a:bodyPr/>
                    <a:lstStyle/>
                    <a:p>
                      <a:r>
                        <a:rPr lang="en-US" sz="1200" dirty="0">
                          <a:latin typeface="Calibri" panose="020F0502020204030204" pitchFamily="34" charset="0"/>
                        </a:rPr>
                        <a:t>S&amp;P 500 Index</a:t>
                      </a:r>
                    </a:p>
                  </a:txBody>
                  <a:tcPr/>
                </a:tc>
                <a:tc>
                  <a:txBody>
                    <a:bodyPr/>
                    <a:lstStyle/>
                    <a:p>
                      <a:pPr algn="ctr"/>
                      <a:r>
                        <a:rPr lang="en-US" sz="1200" dirty="0">
                          <a:latin typeface="Calibri" panose="020F0502020204030204" pitchFamily="34" charset="0"/>
                        </a:rPr>
                        <a:t>  114,076</a:t>
                      </a:r>
                    </a:p>
                  </a:txBody>
                  <a:tcPr/>
                </a:tc>
                <a:tc>
                  <a:txBody>
                    <a:bodyPr/>
                    <a:lstStyle/>
                    <a:p>
                      <a:pPr algn="ctr"/>
                      <a:r>
                        <a:rPr lang="en-US" sz="1200" dirty="0">
                          <a:latin typeface="Calibri" panose="020F0502020204030204" pitchFamily="34" charset="0"/>
                        </a:rPr>
                        <a:t>15.41</a:t>
                      </a:r>
                    </a:p>
                  </a:txBody>
                  <a:tcPr/>
                </a:tc>
                <a:tc>
                  <a:txBody>
                    <a:bodyPr/>
                    <a:lstStyle/>
                    <a:p>
                      <a:pPr algn="ctr"/>
                      <a:r>
                        <a:rPr lang="en-US" sz="1200" dirty="0">
                          <a:latin typeface="Calibri" panose="020F0502020204030204" pitchFamily="34" charset="0"/>
                        </a:rPr>
                        <a:t>16.35</a:t>
                      </a:r>
                    </a:p>
                  </a:txBody>
                  <a:tcPr/>
                </a:tc>
                <a:tc>
                  <a:txBody>
                    <a:bodyPr/>
                    <a:lstStyle/>
                    <a:p>
                      <a:pPr algn="ctr"/>
                      <a:r>
                        <a:rPr lang="en-US" sz="1200" dirty="0">
                          <a:latin typeface="Calibri" panose="020F0502020204030204" pitchFamily="34" charset="0"/>
                        </a:rPr>
                        <a:t>7.24</a:t>
                      </a:r>
                    </a:p>
                  </a:txBody>
                  <a:tcPr/>
                </a:tc>
                <a:tc>
                  <a:txBody>
                    <a:bodyPr/>
                    <a:lstStyle/>
                    <a:p>
                      <a:pPr algn="ctr"/>
                      <a:r>
                        <a:rPr lang="en-US" sz="1200" dirty="0">
                          <a:latin typeface="Calibri" panose="020F0502020204030204" pitchFamily="34" charset="0"/>
                        </a:rPr>
                        <a:t>198.50</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1628944453"/>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a:t>
                      </a:r>
                      <a:r>
                        <a:rPr lang="en-US" sz="1200" baseline="0" dirty="0">
                          <a:latin typeface="Calibri" panose="020F0502020204030204" pitchFamily="34" charset="0"/>
                        </a:rPr>
                        <a:t> Tot Stk Inx;Inv</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Growth/Income</a:t>
                      </a:r>
                    </a:p>
                  </a:txBody>
                  <a:tcPr/>
                </a:tc>
                <a:tc>
                  <a:txBody>
                    <a:bodyPr/>
                    <a:lstStyle/>
                    <a:p>
                      <a:pPr algn="ctr"/>
                      <a:r>
                        <a:rPr lang="en-US" sz="1200" dirty="0">
                          <a:latin typeface="Calibri" panose="020F0502020204030204" pitchFamily="34" charset="0"/>
                        </a:rPr>
                        <a:t>   100,943</a:t>
                      </a:r>
                    </a:p>
                  </a:txBody>
                  <a:tcPr/>
                </a:tc>
                <a:tc>
                  <a:txBody>
                    <a:bodyPr/>
                    <a:lstStyle/>
                    <a:p>
                      <a:pPr algn="ctr"/>
                      <a:r>
                        <a:rPr lang="en-US" sz="1200" dirty="0">
                          <a:latin typeface="Calibri" panose="020F0502020204030204" pitchFamily="34" charset="0"/>
                        </a:rPr>
                        <a:t>14.85</a:t>
                      </a:r>
                    </a:p>
                  </a:txBody>
                  <a:tcPr/>
                </a:tc>
                <a:tc>
                  <a:txBody>
                    <a:bodyPr/>
                    <a:lstStyle/>
                    <a:p>
                      <a:pPr algn="ctr"/>
                      <a:r>
                        <a:rPr lang="en-US" sz="1200" dirty="0">
                          <a:latin typeface="Calibri" panose="020F0502020204030204" pitchFamily="34" charset="0"/>
                        </a:rPr>
                        <a:t>16.20</a:t>
                      </a:r>
                    </a:p>
                  </a:txBody>
                  <a:tcPr/>
                </a:tc>
                <a:tc>
                  <a:txBody>
                    <a:bodyPr/>
                    <a:lstStyle/>
                    <a:p>
                      <a:pPr algn="ctr"/>
                      <a:r>
                        <a:rPr lang="en-US" sz="1200" dirty="0">
                          <a:latin typeface="Calibri" panose="020F0502020204030204" pitchFamily="34" charset="0"/>
                        </a:rPr>
                        <a:t>7.41</a:t>
                      </a:r>
                    </a:p>
                  </a:txBody>
                  <a:tcPr/>
                </a:tc>
                <a:tc>
                  <a:txBody>
                    <a:bodyPr/>
                    <a:lstStyle/>
                    <a:p>
                      <a:pPr algn="ctr"/>
                      <a:r>
                        <a:rPr lang="en-US" sz="1200" dirty="0">
                          <a:latin typeface="Calibri" panose="020F0502020204030204" pitchFamily="34" charset="0"/>
                        </a:rPr>
                        <a:t>54.16</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46661567"/>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a:t>
                      </a:r>
                      <a:r>
                        <a:rPr lang="en-US" sz="1200" baseline="0" dirty="0">
                          <a:latin typeface="Calibri" panose="020F0502020204030204" pitchFamily="34" charset="0"/>
                        </a:rPr>
                        <a:t> Instl Index;InsP</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S&amp;P 500 Index</a:t>
                      </a:r>
                    </a:p>
                  </a:txBody>
                  <a:tcPr/>
                </a:tc>
                <a:tc>
                  <a:txBody>
                    <a:bodyPr/>
                    <a:lstStyle/>
                    <a:p>
                      <a:pPr algn="ctr"/>
                      <a:r>
                        <a:rPr lang="en-US" sz="1200" dirty="0">
                          <a:latin typeface="Calibri" panose="020F0502020204030204" pitchFamily="34" charset="0"/>
                        </a:rPr>
                        <a:t>     89,057</a:t>
                      </a:r>
                    </a:p>
                  </a:txBody>
                  <a:tcPr/>
                </a:tc>
                <a:tc>
                  <a:txBody>
                    <a:bodyPr/>
                    <a:lstStyle/>
                    <a:p>
                      <a:pPr algn="ctr"/>
                      <a:r>
                        <a:rPr lang="en-US" sz="1200" dirty="0">
                          <a:latin typeface="Calibri" panose="020F0502020204030204" pitchFamily="34" charset="0"/>
                        </a:rPr>
                        <a:t>15.43</a:t>
                      </a:r>
                    </a:p>
                  </a:txBody>
                  <a:tcPr/>
                </a:tc>
                <a:tc>
                  <a:txBody>
                    <a:bodyPr/>
                    <a:lstStyle/>
                    <a:p>
                      <a:pPr algn="ctr"/>
                      <a:r>
                        <a:rPr lang="en-US" sz="1200" dirty="0">
                          <a:latin typeface="Calibri" panose="020F0502020204030204" pitchFamily="34" charset="0"/>
                        </a:rPr>
                        <a:t>16.37</a:t>
                      </a:r>
                    </a:p>
                  </a:txBody>
                  <a:tcPr/>
                </a:tc>
                <a:tc>
                  <a:txBody>
                    <a:bodyPr/>
                    <a:lstStyle/>
                    <a:p>
                      <a:pPr algn="ctr"/>
                      <a:r>
                        <a:rPr lang="en-US" sz="1200" dirty="0">
                          <a:latin typeface="Calibri" panose="020F0502020204030204" pitchFamily="34" charset="0"/>
                        </a:rPr>
                        <a:t>7.26</a:t>
                      </a:r>
                    </a:p>
                  </a:txBody>
                  <a:tcPr/>
                </a:tc>
                <a:tc>
                  <a:txBody>
                    <a:bodyPr/>
                    <a:lstStyle/>
                    <a:p>
                      <a:pPr algn="ctr"/>
                      <a:r>
                        <a:rPr lang="en-US" sz="1200" dirty="0">
                          <a:latin typeface="Calibri" panose="020F0502020204030204" pitchFamily="34" charset="0"/>
                        </a:rPr>
                        <a:t>198.51</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362034372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a:t>
                      </a:r>
                      <a:r>
                        <a:rPr lang="en-US" sz="1200" baseline="0" dirty="0">
                          <a:latin typeface="Calibri" panose="020F0502020204030204" pitchFamily="34" charset="0"/>
                        </a:rPr>
                        <a:t> Tot I Stk;Inv</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International</a:t>
                      </a:r>
                    </a:p>
                  </a:txBody>
                  <a:tcPr/>
                </a:tc>
                <a:tc>
                  <a:txBody>
                    <a:bodyPr/>
                    <a:lstStyle/>
                    <a:p>
                      <a:pPr algn="ctr"/>
                      <a:r>
                        <a:rPr lang="en-US" sz="1200" dirty="0">
                          <a:latin typeface="Calibri" panose="020F0502020204030204" pitchFamily="34" charset="0"/>
                        </a:rPr>
                        <a:t>     87,057</a:t>
                      </a:r>
                    </a:p>
                  </a:txBody>
                  <a:tcPr/>
                </a:tc>
                <a:tc>
                  <a:txBody>
                    <a:bodyPr/>
                    <a:lstStyle/>
                    <a:p>
                      <a:pPr algn="ctr"/>
                      <a:r>
                        <a:rPr lang="en-US" sz="1200" dirty="0">
                          <a:latin typeface="Calibri" panose="020F0502020204030204" pitchFamily="34" charset="0"/>
                        </a:rPr>
                        <a:t>9.53</a:t>
                      </a:r>
                    </a:p>
                  </a:txBody>
                  <a:tcPr/>
                </a:tc>
                <a:tc>
                  <a:txBody>
                    <a:bodyPr/>
                    <a:lstStyle/>
                    <a:p>
                      <a:pPr algn="ctr"/>
                      <a:r>
                        <a:rPr lang="en-US" sz="1200" dirty="0">
                          <a:latin typeface="Calibri" panose="020F0502020204030204" pitchFamily="34" charset="0"/>
                        </a:rPr>
                        <a:t>6.71</a:t>
                      </a:r>
                    </a:p>
                  </a:txBody>
                  <a:tcPr/>
                </a:tc>
                <a:tc>
                  <a:txBody>
                    <a:bodyPr/>
                    <a:lstStyle/>
                    <a:p>
                      <a:pPr algn="ctr"/>
                      <a:r>
                        <a:rPr lang="en-US" sz="1200" dirty="0">
                          <a:latin typeface="Calibri" panose="020F0502020204030204" pitchFamily="34" charset="0"/>
                        </a:rPr>
                        <a:t>2.15</a:t>
                      </a:r>
                    </a:p>
                  </a:txBody>
                  <a:tcPr/>
                </a:tc>
                <a:tc>
                  <a:txBody>
                    <a:bodyPr/>
                    <a:lstStyle/>
                    <a:p>
                      <a:pPr algn="ctr"/>
                      <a:r>
                        <a:rPr lang="en-US" sz="1200" dirty="0">
                          <a:latin typeface="Calibri" panose="020F0502020204030204" pitchFamily="34" charset="0"/>
                        </a:rPr>
                        <a:t>14.69</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1878838690"/>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Fidelity </a:t>
                      </a:r>
                      <a:r>
                        <a:rPr lang="en-US" sz="1200" dirty="0" err="1">
                          <a:latin typeface="Calibri" panose="020F0502020204030204" pitchFamily="34" charset="0"/>
                        </a:rPr>
                        <a:t>Contrafund</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a:t>
                      </a:r>
                    </a:p>
                  </a:txBody>
                  <a:tcPr/>
                </a:tc>
                <a:tc>
                  <a:txBody>
                    <a:bodyPr/>
                    <a:lstStyle/>
                    <a:p>
                      <a:pPr algn="ctr"/>
                      <a:r>
                        <a:rPr lang="en-US" sz="1200" dirty="0">
                          <a:latin typeface="Calibri" panose="020F0502020204030204" pitchFamily="34" charset="0"/>
                        </a:rPr>
                        <a:t>     75,749</a:t>
                      </a:r>
                    </a:p>
                  </a:txBody>
                  <a:tcPr/>
                </a:tc>
                <a:tc>
                  <a:txBody>
                    <a:bodyPr/>
                    <a:lstStyle/>
                    <a:p>
                      <a:pPr algn="ctr"/>
                      <a:r>
                        <a:rPr lang="en-US" sz="1200" dirty="0">
                          <a:latin typeface="Calibri" panose="020F0502020204030204" pitchFamily="34" charset="0"/>
                        </a:rPr>
                        <a:t>10.51</a:t>
                      </a:r>
                    </a:p>
                  </a:txBody>
                  <a:tcPr/>
                </a:tc>
                <a:tc>
                  <a:txBody>
                    <a:bodyPr/>
                    <a:lstStyle/>
                    <a:p>
                      <a:pPr algn="ctr"/>
                      <a:r>
                        <a:rPr lang="en-US" sz="1200" dirty="0">
                          <a:latin typeface="Calibri" panose="020F0502020204030204" pitchFamily="34" charset="0"/>
                        </a:rPr>
                        <a:t>15.41</a:t>
                      </a:r>
                    </a:p>
                  </a:txBody>
                  <a:tcPr/>
                </a:tc>
                <a:tc>
                  <a:txBody>
                    <a:bodyPr/>
                    <a:lstStyle/>
                    <a:p>
                      <a:pPr algn="ctr"/>
                      <a:r>
                        <a:rPr lang="en-US" sz="1200" dirty="0">
                          <a:latin typeface="Calibri" panose="020F0502020204030204" pitchFamily="34" charset="0"/>
                        </a:rPr>
                        <a:t>8.62</a:t>
                      </a:r>
                    </a:p>
                  </a:txBody>
                  <a:tcPr/>
                </a:tc>
                <a:tc>
                  <a:txBody>
                    <a:bodyPr/>
                    <a:lstStyle/>
                    <a:p>
                      <a:pPr algn="ctr"/>
                      <a:r>
                        <a:rPr lang="en-US" sz="1200" dirty="0">
                          <a:latin typeface="Calibri" panose="020F0502020204030204" pitchFamily="34" charset="0"/>
                        </a:rPr>
                        <a:t>100.29</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3105658312"/>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 T</a:t>
                      </a:r>
                      <a:r>
                        <a:rPr lang="en-US" sz="1200" baseline="0" dirty="0">
                          <a:latin typeface="Calibri" panose="020F0502020204030204" pitchFamily="34" charset="0"/>
                        </a:rPr>
                        <a:t> </a:t>
                      </a:r>
                      <a:r>
                        <a:rPr lang="en-US" sz="1200" baseline="0" dirty="0" err="1">
                          <a:latin typeface="Calibri" panose="020F0502020204030204" pitchFamily="34" charset="0"/>
                        </a:rPr>
                        <a:t>StMk</a:t>
                      </a:r>
                      <a:r>
                        <a:rPr lang="en-US" sz="1200" baseline="0" dirty="0">
                          <a:latin typeface="Calibri" panose="020F0502020204030204" pitchFamily="34" charset="0"/>
                        </a:rPr>
                        <a:t> </a:t>
                      </a:r>
                      <a:r>
                        <a:rPr lang="en-US" sz="1200" baseline="0" dirty="0" err="1">
                          <a:latin typeface="Calibri" panose="020F0502020204030204" pitchFamily="34" charset="0"/>
                        </a:rPr>
                        <a:t>Idx;Inst</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Growth/Income</a:t>
                      </a:r>
                    </a:p>
                  </a:txBody>
                  <a:tcPr/>
                </a:tc>
                <a:tc>
                  <a:txBody>
                    <a:bodyPr/>
                    <a:lstStyle/>
                    <a:p>
                      <a:pPr algn="ctr"/>
                      <a:r>
                        <a:rPr lang="en-US" sz="1200" dirty="0">
                          <a:latin typeface="Calibri" panose="020F0502020204030204" pitchFamily="34" charset="0"/>
                        </a:rPr>
                        <a:t>     73,870</a:t>
                      </a:r>
                    </a:p>
                  </a:txBody>
                  <a:tcPr/>
                </a:tc>
                <a:tc>
                  <a:txBody>
                    <a:bodyPr/>
                    <a:lstStyle/>
                    <a:p>
                      <a:pPr algn="ctr"/>
                      <a:r>
                        <a:rPr lang="en-US" sz="1200" dirty="0">
                          <a:latin typeface="Calibri" panose="020F0502020204030204" pitchFamily="34" charset="0"/>
                        </a:rPr>
                        <a:t>15.00</a:t>
                      </a:r>
                    </a:p>
                  </a:txBody>
                  <a:tcPr/>
                </a:tc>
                <a:tc>
                  <a:txBody>
                    <a:bodyPr/>
                    <a:lstStyle/>
                    <a:p>
                      <a:pPr algn="ctr"/>
                      <a:r>
                        <a:rPr lang="en-US" sz="1200" dirty="0">
                          <a:latin typeface="Calibri" panose="020F0502020204030204" pitchFamily="34" charset="0"/>
                        </a:rPr>
                        <a:t>16.34</a:t>
                      </a:r>
                    </a:p>
                  </a:txBody>
                  <a:tcPr/>
                </a:tc>
                <a:tc>
                  <a:txBody>
                    <a:bodyPr/>
                    <a:lstStyle/>
                    <a:p>
                      <a:pPr algn="ctr"/>
                      <a:r>
                        <a:rPr lang="en-US" sz="1200" dirty="0">
                          <a:latin typeface="Calibri" panose="020F0502020204030204" pitchFamily="34" charset="0"/>
                        </a:rPr>
                        <a:t>7.54</a:t>
                      </a:r>
                    </a:p>
                  </a:txBody>
                  <a:tcPr/>
                </a:tc>
                <a:tc>
                  <a:txBody>
                    <a:bodyPr/>
                    <a:lstStyle/>
                    <a:p>
                      <a:pPr algn="ctr"/>
                      <a:r>
                        <a:rPr lang="en-US" sz="1200" dirty="0">
                          <a:latin typeface="Calibri" panose="020F0502020204030204" pitchFamily="34" charset="0"/>
                        </a:rPr>
                        <a:t>54.20</a:t>
                      </a:r>
                    </a:p>
                  </a:txBody>
                  <a:tcPr/>
                </a:tc>
                <a:tc>
                  <a:txBody>
                    <a:bodyPr/>
                    <a:lstStyle/>
                    <a:p>
                      <a:pPr algn="ctr"/>
                      <a:r>
                        <a:rPr lang="en-US" sz="1200" dirty="0">
                          <a:latin typeface="Calibri" panose="020F0502020204030204" pitchFamily="34" charset="0"/>
                        </a:rPr>
                        <a:t>0.00</a:t>
                      </a:r>
                    </a:p>
                  </a:txBody>
                  <a:tcPr/>
                </a:tc>
                <a:extLst>
                  <a:ext uri="{0D108BD9-81ED-4DB2-BD59-A6C34878D82A}">
                    <a16:rowId xmlns:a16="http://schemas.microsoft.com/office/drawing/2014/main" val="421102749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a:t>
                      </a:r>
                      <a:r>
                        <a:rPr lang="en-US" sz="1200" baseline="0" dirty="0" err="1">
                          <a:latin typeface="Calibri" panose="020F0502020204030204" pitchFamily="34" charset="0"/>
                        </a:rPr>
                        <a:t>Growth;A</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a:t>
                      </a:r>
                    </a:p>
                  </a:txBody>
                  <a:tcPr/>
                </a:tc>
                <a:tc>
                  <a:txBody>
                    <a:bodyPr/>
                    <a:lstStyle/>
                    <a:p>
                      <a:pPr algn="ctr"/>
                      <a:r>
                        <a:rPr lang="en-US" sz="1200" dirty="0">
                          <a:latin typeface="Calibri" panose="020F0502020204030204" pitchFamily="34" charset="0"/>
                        </a:rPr>
                        <a:t>     73,178</a:t>
                      </a:r>
                    </a:p>
                  </a:txBody>
                  <a:tcPr/>
                </a:tc>
                <a:tc>
                  <a:txBody>
                    <a:bodyPr/>
                    <a:lstStyle/>
                    <a:p>
                      <a:pPr algn="ctr"/>
                      <a:r>
                        <a:rPr lang="en-US" sz="1200" dirty="0">
                          <a:latin typeface="Calibri" panose="020F0502020204030204" pitchFamily="34" charset="0"/>
                        </a:rPr>
                        <a:t>8.43</a:t>
                      </a:r>
                    </a:p>
                  </a:txBody>
                  <a:tcPr/>
                </a:tc>
                <a:tc>
                  <a:txBody>
                    <a:bodyPr/>
                    <a:lstStyle/>
                    <a:p>
                      <a:pPr algn="ctr"/>
                      <a:r>
                        <a:rPr lang="en-US" sz="1200" dirty="0">
                          <a:latin typeface="Calibri" panose="020F0502020204030204" pitchFamily="34" charset="0"/>
                        </a:rPr>
                        <a:t>15.20</a:t>
                      </a:r>
                    </a:p>
                  </a:txBody>
                  <a:tcPr/>
                </a:tc>
                <a:tc>
                  <a:txBody>
                    <a:bodyPr/>
                    <a:lstStyle/>
                    <a:p>
                      <a:pPr algn="ctr"/>
                      <a:r>
                        <a:rPr lang="en-US" sz="1200" dirty="0">
                          <a:latin typeface="Calibri" panose="020F0502020204030204" pitchFamily="34" charset="0"/>
                        </a:rPr>
                        <a:t>6.80</a:t>
                      </a:r>
                    </a:p>
                  </a:txBody>
                  <a:tcPr/>
                </a:tc>
                <a:tc>
                  <a:txBody>
                    <a:bodyPr/>
                    <a:lstStyle/>
                    <a:p>
                      <a:pPr algn="ctr"/>
                      <a:r>
                        <a:rPr lang="en-US" sz="1200" dirty="0">
                          <a:latin typeface="Calibri" panose="020F0502020204030204" pitchFamily="34" charset="0"/>
                        </a:rPr>
                        <a:t>43.77</a:t>
                      </a:r>
                    </a:p>
                  </a:txBody>
                  <a:tcPr/>
                </a:tc>
                <a:tc>
                  <a:txBody>
                    <a:bodyPr/>
                    <a:lstStyle/>
                    <a:p>
                      <a:pPr algn="ctr"/>
                      <a:r>
                        <a:rPr lang="en-US" sz="1200" dirty="0">
                          <a:latin typeface="Calibri" panose="020F0502020204030204" pitchFamily="34" charset="0"/>
                        </a:rPr>
                        <a:t>5.75</a:t>
                      </a:r>
                    </a:p>
                  </a:txBody>
                  <a:tcPr/>
                </a:tc>
                <a:extLst>
                  <a:ext uri="{0D108BD9-81ED-4DB2-BD59-A6C34878D82A}">
                    <a16:rowId xmlns:a16="http://schemas.microsoft.com/office/drawing/2014/main" val="2467667955"/>
                  </a:ext>
                </a:extLst>
              </a:tr>
              <a:tr h="339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a:t>
                      </a:r>
                      <a:r>
                        <a:rPr lang="en-US" sz="1200" baseline="0" dirty="0" err="1">
                          <a:latin typeface="Calibri" panose="020F0502020204030204" pitchFamily="34" charset="0"/>
                        </a:rPr>
                        <a:t>Inc;A</a:t>
                      </a:r>
                      <a:endParaRPr lang="en-US" sz="12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Income</a:t>
                      </a:r>
                    </a:p>
                  </a:txBody>
                  <a:tcPr/>
                </a:tc>
                <a:tc>
                  <a:txBody>
                    <a:bodyPr/>
                    <a:lstStyle/>
                    <a:p>
                      <a:pPr algn="ctr"/>
                      <a:r>
                        <a:rPr lang="en-US" sz="1200" dirty="0">
                          <a:latin typeface="Calibri" panose="020F0502020204030204" pitchFamily="34" charset="0"/>
                        </a:rPr>
                        <a:t>     72,848</a:t>
                      </a:r>
                    </a:p>
                  </a:txBody>
                  <a:tcPr/>
                </a:tc>
                <a:tc>
                  <a:txBody>
                    <a:bodyPr/>
                    <a:lstStyle/>
                    <a:p>
                      <a:pPr algn="ctr"/>
                      <a:r>
                        <a:rPr lang="en-US" sz="1200" dirty="0">
                          <a:latin typeface="Calibri" panose="020F0502020204030204" pitchFamily="34" charset="0"/>
                        </a:rPr>
                        <a:t>7.34</a:t>
                      </a:r>
                    </a:p>
                  </a:txBody>
                  <a:tcPr/>
                </a:tc>
                <a:tc>
                  <a:txBody>
                    <a:bodyPr/>
                    <a:lstStyle/>
                    <a:p>
                      <a:pPr algn="ctr"/>
                      <a:r>
                        <a:rPr lang="en-US" sz="1200" dirty="0">
                          <a:latin typeface="Calibri" panose="020F0502020204030204" pitchFamily="34" charset="0"/>
                        </a:rPr>
                        <a:t>9.46</a:t>
                      </a:r>
                    </a:p>
                  </a:txBody>
                  <a:tcPr/>
                </a:tc>
                <a:tc>
                  <a:txBody>
                    <a:bodyPr/>
                    <a:lstStyle/>
                    <a:p>
                      <a:pPr algn="ctr"/>
                      <a:r>
                        <a:rPr lang="en-US" sz="1200" dirty="0">
                          <a:latin typeface="Calibri" panose="020F0502020204030204" pitchFamily="34" charset="0"/>
                        </a:rPr>
                        <a:t>5.31</a:t>
                      </a:r>
                    </a:p>
                  </a:txBody>
                  <a:tcPr/>
                </a:tc>
                <a:tc>
                  <a:txBody>
                    <a:bodyPr/>
                    <a:lstStyle/>
                    <a:p>
                      <a:pPr algn="ctr"/>
                      <a:r>
                        <a:rPr lang="en-US" sz="1200" dirty="0">
                          <a:latin typeface="Calibri" panose="020F0502020204030204" pitchFamily="34" charset="0"/>
                        </a:rPr>
                        <a:t>21.26</a:t>
                      </a:r>
                    </a:p>
                  </a:txBody>
                  <a:tcPr/>
                </a:tc>
                <a:tc>
                  <a:txBody>
                    <a:bodyPr/>
                    <a:lstStyle/>
                    <a:p>
                      <a:pPr algn="ctr"/>
                      <a:r>
                        <a:rPr lang="en-US" sz="1200" dirty="0">
                          <a:latin typeface="Calibri" panose="020F0502020204030204" pitchFamily="34" charset="0"/>
                        </a:rPr>
                        <a:t>5.75</a:t>
                      </a:r>
                    </a:p>
                  </a:txBody>
                  <a:tcPr/>
                </a:tc>
                <a:extLst>
                  <a:ext uri="{0D108BD9-81ED-4DB2-BD59-A6C34878D82A}">
                    <a16:rowId xmlns:a16="http://schemas.microsoft.com/office/drawing/2014/main" val="2387962119"/>
                  </a:ext>
                </a:extLst>
              </a:tr>
            </a:tbl>
          </a:graphicData>
        </a:graphic>
      </p:graphicFrame>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21</a:t>
            </a:fld>
            <a:endParaRPr lang="en-US" altLang="en-US" dirty="0"/>
          </a:p>
        </p:txBody>
      </p:sp>
    </p:spTree>
    <p:extLst>
      <p:ext uri="{BB962C8B-B14F-4D97-AF65-F5344CB8AC3E}">
        <p14:creationId xmlns:p14="http://schemas.microsoft.com/office/powerpoint/2010/main" val="361713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Largest Mutual Funds in Assets Managed </a:t>
            </a:r>
            <a:r>
              <a:rPr lang="en-US" altLang="en-US" sz="1000" dirty="0"/>
              <a:t>2</a:t>
            </a:r>
            <a:endParaRPr lang="en-IN" sz="1000" dirty="0"/>
          </a:p>
        </p:txBody>
      </p:sp>
      <p:sp>
        <p:nvSpPr>
          <p:cNvPr id="8" name="Content Placeholder 2"/>
          <p:cNvSpPr>
            <a:spLocks noGrp="1"/>
          </p:cNvSpPr>
          <p:nvPr>
            <p:ph idx="1"/>
          </p:nvPr>
        </p:nvSpPr>
        <p:spPr>
          <a:xfrm>
            <a:off x="457200" y="1586911"/>
            <a:ext cx="6297168" cy="365569"/>
          </a:xfrm>
        </p:spPr>
        <p:txBody>
          <a:bodyPr/>
          <a:lstStyle/>
          <a:p>
            <a:pPr marL="0" indent="0">
              <a:buSzPct val="100000"/>
              <a:buNone/>
            </a:pPr>
            <a:r>
              <a:rPr lang="en-IN" sz="2000" b="1" dirty="0"/>
              <a:t>Table 17-6 </a:t>
            </a:r>
            <a:r>
              <a:rPr lang="en-IN" sz="2000" b="1" dirty="0">
                <a:solidFill>
                  <a:srgbClr val="0070C0"/>
                </a:solidFill>
              </a:rPr>
              <a:t>The Largest Mutual Funds in Assets Managed</a:t>
            </a:r>
          </a:p>
        </p:txBody>
      </p:sp>
      <p:graphicFrame>
        <p:nvGraphicFramePr>
          <p:cNvPr id="3" name="Table 2"/>
          <p:cNvGraphicFramePr>
            <a:graphicFrameLocks noGrp="1"/>
          </p:cNvGraphicFramePr>
          <p:nvPr>
            <p:extLst>
              <p:ext uri="{D42A27DB-BD31-4B8C-83A1-F6EECF244321}">
                <p14:modId xmlns:p14="http://schemas.microsoft.com/office/powerpoint/2010/main" val="1948117446"/>
              </p:ext>
            </p:extLst>
          </p:nvPr>
        </p:nvGraphicFramePr>
        <p:xfrm>
          <a:off x="280417" y="2081027"/>
          <a:ext cx="8423314" cy="3631162"/>
        </p:xfrm>
        <a:graphic>
          <a:graphicData uri="http://schemas.openxmlformats.org/drawingml/2006/table">
            <a:tbl>
              <a:tblPr firstRow="1" bandRow="1">
                <a:tableStyleId>{5C22544A-7EE6-4342-B048-85BDC9FD1C3A}</a:tableStyleId>
              </a:tblPr>
              <a:tblGrid>
                <a:gridCol w="2048577">
                  <a:extLst>
                    <a:ext uri="{9D8B030D-6E8A-4147-A177-3AD203B41FA5}">
                      <a16:colId xmlns:a16="http://schemas.microsoft.com/office/drawing/2014/main" val="1985542980"/>
                    </a:ext>
                  </a:extLst>
                </a:gridCol>
                <a:gridCol w="1295150">
                  <a:extLst>
                    <a:ext uri="{9D8B030D-6E8A-4147-A177-3AD203B41FA5}">
                      <a16:colId xmlns:a16="http://schemas.microsoft.com/office/drawing/2014/main" val="767500916"/>
                    </a:ext>
                  </a:extLst>
                </a:gridCol>
                <a:gridCol w="1240464">
                  <a:extLst>
                    <a:ext uri="{9D8B030D-6E8A-4147-A177-3AD203B41FA5}">
                      <a16:colId xmlns:a16="http://schemas.microsoft.com/office/drawing/2014/main" val="3746334930"/>
                    </a:ext>
                  </a:extLst>
                </a:gridCol>
                <a:gridCol w="914400">
                  <a:extLst>
                    <a:ext uri="{9D8B030D-6E8A-4147-A177-3AD203B41FA5}">
                      <a16:colId xmlns:a16="http://schemas.microsoft.com/office/drawing/2014/main" val="558665315"/>
                    </a:ext>
                  </a:extLst>
                </a:gridCol>
                <a:gridCol w="792480">
                  <a:extLst>
                    <a:ext uri="{9D8B030D-6E8A-4147-A177-3AD203B41FA5}">
                      <a16:colId xmlns:a16="http://schemas.microsoft.com/office/drawing/2014/main" val="392893092"/>
                    </a:ext>
                  </a:extLst>
                </a:gridCol>
                <a:gridCol w="719328">
                  <a:extLst>
                    <a:ext uri="{9D8B030D-6E8A-4147-A177-3AD203B41FA5}">
                      <a16:colId xmlns:a16="http://schemas.microsoft.com/office/drawing/2014/main" val="2665974539"/>
                    </a:ext>
                  </a:extLst>
                </a:gridCol>
                <a:gridCol w="743712">
                  <a:extLst>
                    <a:ext uri="{9D8B030D-6E8A-4147-A177-3AD203B41FA5}">
                      <a16:colId xmlns:a16="http://schemas.microsoft.com/office/drawing/2014/main" val="2042139212"/>
                    </a:ext>
                  </a:extLst>
                </a:gridCol>
                <a:gridCol w="669203">
                  <a:extLst>
                    <a:ext uri="{9D8B030D-6E8A-4147-A177-3AD203B41FA5}">
                      <a16:colId xmlns:a16="http://schemas.microsoft.com/office/drawing/2014/main" val="1887505599"/>
                    </a:ext>
                  </a:extLst>
                </a:gridCol>
              </a:tblGrid>
              <a:tr h="626588">
                <a:tc>
                  <a:txBody>
                    <a:bodyPr/>
                    <a:lstStyle/>
                    <a:p>
                      <a:pPr algn="ctr"/>
                      <a:r>
                        <a:rPr lang="en-US" sz="1200" dirty="0">
                          <a:solidFill>
                            <a:schemeClr val="tx1"/>
                          </a:solidFill>
                          <a:latin typeface="Calibri" panose="020F0502020204030204" pitchFamily="34" charset="0"/>
                        </a:rPr>
                        <a:t>Name of Fund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Objective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Total Assets (in millions</a:t>
                      </a:r>
                      <a:r>
                        <a:rPr lang="en-US" sz="1200" baseline="0" dirty="0">
                          <a:solidFill>
                            <a:schemeClr val="tx1"/>
                          </a:solidFill>
                          <a:latin typeface="Calibri" panose="020F0502020204030204" pitchFamily="34" charset="0"/>
                        </a:rPr>
                        <a:t> of dollars</a:t>
                      </a:r>
                      <a:r>
                        <a:rPr lang="en-US" sz="1200" dirty="0">
                          <a:solidFill>
                            <a:schemeClr val="tx1"/>
                          </a:solidFill>
                          <a:latin typeface="Calibri" panose="020F0502020204030204" pitchFamily="34" charset="0"/>
                        </a:rPr>
                        <a:t>)</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12-Month</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Total Return</a:t>
                      </a:r>
                      <a:r>
                        <a:rPr lang="en-US" sz="1200" baseline="0" dirty="0">
                          <a:solidFill>
                            <a:schemeClr val="tx1"/>
                          </a:solidFill>
                          <a:latin typeface="Calibri" panose="020F0502020204030204" pitchFamily="34" charset="0"/>
                        </a:rPr>
                        <a:t> 5-Year</a:t>
                      </a:r>
                      <a:endParaRPr lang="en-US" sz="1200" dirty="0">
                        <a:solidFill>
                          <a:schemeClr val="tx1"/>
                        </a:solidFill>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10 year</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NAV</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solidFill>
                          <a:latin typeface="Calibri" panose="020F0502020204030204" pitchFamily="34" charset="0"/>
                        </a:rPr>
                        <a:t>Initial Fees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345421"/>
                  </a:ext>
                </a:extLst>
              </a:tr>
              <a:tr h="268538">
                <a:tc>
                  <a:txBody>
                    <a:bodyPr/>
                    <a:lstStyle/>
                    <a:p>
                      <a:r>
                        <a:rPr lang="en-US" sz="1200" dirty="0">
                          <a:latin typeface="Calibri" panose="020F0502020204030204" pitchFamily="34" charset="0"/>
                        </a:rPr>
                        <a:t>Vanguard Wellington;Adm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Calibri" panose="020F0502020204030204" pitchFamily="34" charset="0"/>
                        </a:rPr>
                        <a:t>Balanced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72,324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12.03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11.60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7.23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67.28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312005"/>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CIB;A</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Calibri" panose="020F0502020204030204" pitchFamily="34" charset="0"/>
                        </a:rPr>
                        <a:t>International / 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69,166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7.64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56.90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393070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Vanguard T</a:t>
                      </a:r>
                      <a:r>
                        <a:rPr lang="en-US" sz="1200" baseline="0" dirty="0">
                          <a:latin typeface="Calibri" panose="020F0502020204030204" pitchFamily="34" charset="0"/>
                        </a:rPr>
                        <a:t> </a:t>
                      </a:r>
                      <a:r>
                        <a:rPr lang="en-US" sz="1200" baseline="0" dirty="0" err="1">
                          <a:latin typeface="Calibri" panose="020F0502020204030204" pitchFamily="34" charset="0"/>
                        </a:rPr>
                        <a:t>IntlStIdx;Inst</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Calibri" panose="020F0502020204030204" pitchFamily="34" charset="0"/>
                        </a:rPr>
                        <a:t>International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64,511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9.70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6.84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98.27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8944453"/>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Fidelity 500 </a:t>
                      </a:r>
                      <a:r>
                        <a:rPr lang="en-US" sz="1200" dirty="0" err="1">
                          <a:latin typeface="Calibri" panose="020F0502020204030204" pitchFamily="34" charset="0"/>
                        </a:rPr>
                        <a:t>Index:Pr</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S&amp;P 500 Index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56,852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15.40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16.33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7.21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76.41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661567"/>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a:t>
                      </a:r>
                      <a:r>
                        <a:rPr lang="en-US" sz="1200" baseline="0" dirty="0" err="1">
                          <a:latin typeface="Calibri" panose="020F0502020204030204" pitchFamily="34" charset="0"/>
                        </a:rPr>
                        <a:t>InvCoA</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56,519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10.95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14.38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36.64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034372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Dodge &amp; Cox Stock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55,832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14.53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17.10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182.21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8838690"/>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Dodge &amp; Cox Intl Stock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International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55,245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5.62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8.17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2.88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38.79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5658312"/>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a:t>
                      </a:r>
                      <a:r>
                        <a:rPr lang="en-US" sz="1200" baseline="0" dirty="0" err="1">
                          <a:latin typeface="Calibri" panose="020F0502020204030204" pitchFamily="34" charset="0"/>
                        </a:rPr>
                        <a:t>Bal;A</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Balanced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54,031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10.80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6.18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24.94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1027491"/>
                  </a:ext>
                </a:extLst>
              </a:tr>
              <a:tr h="268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a:t>
                      </a:r>
                      <a:r>
                        <a:rPr lang="en-US" sz="1200" baseline="0" dirty="0">
                          <a:latin typeface="Calibri" panose="020F0502020204030204" pitchFamily="34" charset="0"/>
                        </a:rPr>
                        <a:t> Funds CWGI;A</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Global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51,069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4.62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10.22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44.63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667955"/>
                  </a:ext>
                </a:extLst>
              </a:tr>
              <a:tr h="339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American Funds </a:t>
                      </a:r>
                      <a:r>
                        <a:rPr lang="en-US" sz="1200" dirty="0" err="1">
                          <a:latin typeface="Calibri" panose="020F0502020204030204" pitchFamily="34" charset="0"/>
                        </a:rPr>
                        <a:t>Wash;A</a:t>
                      </a:r>
                      <a:endParaRPr lang="en-US" sz="12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Growth/Income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50,334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8.57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13.23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41.33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latin typeface="Calibri" panose="020F0502020204030204" pitchFamily="34" charset="0"/>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962119"/>
                  </a:ext>
                </a:extLst>
              </a:tr>
            </a:tbl>
          </a:graphicData>
        </a:graphic>
      </p:graphicFrame>
      <p:sp>
        <p:nvSpPr>
          <p:cNvPr id="9" name="Content Placeholder 3"/>
          <p:cNvSpPr>
            <a:spLocks noGrp="1"/>
          </p:cNvSpPr>
          <p:nvPr>
            <p:ph idx="14"/>
          </p:nvPr>
        </p:nvSpPr>
        <p:spPr>
          <a:xfrm>
            <a:off x="474131" y="5823812"/>
            <a:ext cx="8229600" cy="639549"/>
          </a:xfrm>
        </p:spPr>
        <p:txBody>
          <a:bodyPr/>
          <a:lstStyle/>
          <a:p>
            <a:pPr marL="0" indent="0">
              <a:buNone/>
            </a:pPr>
            <a:r>
              <a:rPr lang="en-US" sz="1400" b="1" dirty="0"/>
              <a:t>Sources: </a:t>
            </a:r>
            <a:r>
              <a:rPr lang="en-US" sz="1400" dirty="0"/>
              <a:t>The Wall Street Journal Online, November 11, 2016. Reprinted by permission of the Wall Street Journal © 2016 Dow Jones &amp; Company, Inc. All Rights Reserved Worldwide www.wsj.com; and authors’ research.</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22</a:t>
            </a:fld>
            <a:endParaRPr lang="en-US" altLang="en-US" dirty="0"/>
          </a:p>
        </p:txBody>
      </p:sp>
    </p:spTree>
    <p:extLst>
      <p:ext uri="{BB962C8B-B14F-4D97-AF65-F5344CB8AC3E}">
        <p14:creationId xmlns:p14="http://schemas.microsoft.com/office/powerpoint/2010/main" val="29010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altLang="en-US" sz="3500" dirty="0"/>
              <a:t>Example</a:t>
            </a:r>
            <a:endParaRPr lang="en-IN" sz="3500" dirty="0"/>
          </a:p>
        </p:txBody>
      </p:sp>
      <p:sp>
        <p:nvSpPr>
          <p:cNvPr id="7" name="Content Placeholder 5"/>
          <p:cNvSpPr>
            <a:spLocks noGrp="1"/>
          </p:cNvSpPr>
          <p:nvPr>
            <p:ph idx="1"/>
          </p:nvPr>
        </p:nvSpPr>
        <p:spPr>
          <a:xfrm>
            <a:off x="457200" y="1719263"/>
            <a:ext cx="8229600" cy="1236528"/>
          </a:xfrm>
        </p:spPr>
        <p:txBody>
          <a:bodyPr/>
          <a:lstStyle/>
          <a:p>
            <a:pPr marL="0" indent="0" eaLnBrk="1" hangingPunct="1">
              <a:buFont typeface="Wingdings" pitchFamily="2" charset="2"/>
              <a:buNone/>
            </a:pPr>
            <a:r>
              <a:rPr lang="en-US" altLang="en-US" sz="2000" dirty="0"/>
              <a:t>This year an investor placed $10,000 in a mutual fund with a 6% load (one time fee) and estimated annual expenses of 1.35%. Fees are charged against average assets for the year. The fund’s gross return is 11.5%. What was the investor’s first year return net of loads and expenses?</a:t>
            </a:r>
          </a:p>
        </p:txBody>
      </p:sp>
      <p:sp>
        <p:nvSpPr>
          <p:cNvPr id="5" name="Content Placeholder 4"/>
          <p:cNvSpPr>
            <a:spLocks noGrp="1"/>
          </p:cNvSpPr>
          <p:nvPr>
            <p:ph idx="13"/>
          </p:nvPr>
        </p:nvSpPr>
        <p:spPr>
          <a:xfrm>
            <a:off x="465661" y="3054125"/>
            <a:ext cx="8229600" cy="720207"/>
          </a:xfrm>
        </p:spPr>
        <p:txBody>
          <a:bodyPr/>
          <a:lstStyle/>
          <a:p>
            <a:pPr marL="0" indent="0" eaLnBrk="1" hangingPunct="1">
              <a:spcBef>
                <a:spcPts val="475"/>
              </a:spcBef>
              <a:buNone/>
            </a:pPr>
            <a:r>
              <a:rPr lang="en-US" altLang="en-US" sz="1800" dirty="0"/>
              <a:t>Amount initially invested		</a:t>
            </a:r>
            <a:r>
              <a:rPr lang="en-US" sz="1800" dirty="0">
                <a:cs typeface="Times New Roman" pitchFamily="18" charset="0"/>
              </a:rPr>
              <a:t>= $10,000 – (0.06 </a:t>
            </a:r>
            <a:r>
              <a:rPr lang="en-US" sz="1800" dirty="0">
                <a:cs typeface="Times New Roman" pitchFamily="18" charset="0"/>
                <a:sym typeface="Symbol" pitchFamily="18" charset="2"/>
              </a:rPr>
              <a:t></a:t>
            </a:r>
            <a:r>
              <a:rPr lang="en-US" sz="1800" dirty="0">
                <a:cs typeface="Times New Roman" pitchFamily="18" charset="0"/>
              </a:rPr>
              <a:t> $10,000) = </a:t>
            </a:r>
            <a:r>
              <a:rPr lang="en-US" sz="1800" b="1" dirty="0">
                <a:cs typeface="Times New Roman" pitchFamily="18" charset="0"/>
              </a:rPr>
              <a:t>$9,400</a:t>
            </a:r>
            <a:r>
              <a:rPr lang="en-US" altLang="en-US" sz="1800" dirty="0"/>
              <a:t>	</a:t>
            </a:r>
          </a:p>
          <a:p>
            <a:pPr marL="0" indent="0" eaLnBrk="1" hangingPunct="1">
              <a:spcBef>
                <a:spcPts val="475"/>
              </a:spcBef>
              <a:buNone/>
            </a:pPr>
            <a:r>
              <a:rPr lang="en-US" altLang="en-US" sz="1800" dirty="0"/>
              <a:t>Amount after gross return		</a:t>
            </a:r>
            <a:r>
              <a:rPr lang="en-US" sz="1800" dirty="0">
                <a:cs typeface="Times New Roman" pitchFamily="18" charset="0"/>
                <a:sym typeface="Symbol" pitchFamily="18" charset="2"/>
              </a:rPr>
              <a:t>= $9,400 </a:t>
            </a:r>
            <a:r>
              <a:rPr lang="en-US" sz="1800" dirty="0">
                <a:cs typeface="Times New Roman" pitchFamily="18" charset="0"/>
              </a:rPr>
              <a:t> 1.115 = </a:t>
            </a:r>
            <a:r>
              <a:rPr lang="en-US" sz="1800" b="1" dirty="0">
                <a:cs typeface="Times New Roman" pitchFamily="18" charset="0"/>
              </a:rPr>
              <a:t>$10,481</a:t>
            </a:r>
            <a:endParaRPr lang="en-US" altLang="en-US" sz="1800" dirty="0"/>
          </a:p>
        </p:txBody>
      </p:sp>
      <p:sp>
        <p:nvSpPr>
          <p:cNvPr id="8" name="Content Placeholder 7"/>
          <p:cNvSpPr>
            <a:spLocks noGrp="1"/>
          </p:cNvSpPr>
          <p:nvPr>
            <p:ph idx="16"/>
          </p:nvPr>
        </p:nvSpPr>
        <p:spPr>
          <a:xfrm>
            <a:off x="474128" y="4017897"/>
            <a:ext cx="2920825" cy="369281"/>
          </a:xfrm>
        </p:spPr>
        <p:txBody>
          <a:bodyPr/>
          <a:lstStyle/>
          <a:p>
            <a:pPr marL="0" indent="0">
              <a:buNone/>
            </a:pPr>
            <a:r>
              <a:rPr lang="en-US" altLang="en-US" sz="1800" dirty="0"/>
              <a:t>Average asset value for year		</a:t>
            </a:r>
          </a:p>
        </p:txBody>
      </p:sp>
      <p:graphicFrame>
        <p:nvGraphicFramePr>
          <p:cNvPr id="12" name="Object 11"/>
          <p:cNvGraphicFramePr>
            <a:graphicFrameLocks noChangeAspect="1"/>
          </p:cNvGraphicFramePr>
          <p:nvPr>
            <p:extLst>
              <p:ext uri="{D42A27DB-BD31-4B8C-83A1-F6EECF244321}">
                <p14:modId xmlns:p14="http://schemas.microsoft.com/office/powerpoint/2010/main" val="1187494370"/>
              </p:ext>
            </p:extLst>
          </p:nvPr>
        </p:nvGraphicFramePr>
        <p:xfrm>
          <a:off x="4166641" y="3869232"/>
          <a:ext cx="3456638" cy="695419"/>
        </p:xfrm>
        <a:graphic>
          <a:graphicData uri="http://schemas.openxmlformats.org/presentationml/2006/ole">
            <mc:AlternateContent xmlns:mc="http://schemas.openxmlformats.org/markup-compatibility/2006">
              <mc:Choice xmlns:v="urn:schemas-microsoft-com:vml" Requires="v">
                <p:oleObj spid="_x0000_s1052" name="Equation" r:id="rId4" imgW="2145960" imgH="431640" progId="Equation.DSMT4">
                  <p:embed/>
                </p:oleObj>
              </mc:Choice>
              <mc:Fallback>
                <p:oleObj name="Equation" r:id="rId4" imgW="2145960" imgH="431640" progId="Equation.DSMT4">
                  <p:embed/>
                  <p:pic>
                    <p:nvPicPr>
                      <p:cNvPr id="0" name=""/>
                      <p:cNvPicPr/>
                      <p:nvPr/>
                    </p:nvPicPr>
                    <p:blipFill>
                      <a:blip r:embed="rId5"/>
                      <a:stretch>
                        <a:fillRect/>
                      </a:stretch>
                    </p:blipFill>
                    <p:spPr>
                      <a:xfrm>
                        <a:off x="4166641" y="3869232"/>
                        <a:ext cx="3456638" cy="695419"/>
                      </a:xfrm>
                      <a:prstGeom prst="rect">
                        <a:avLst/>
                      </a:prstGeom>
                    </p:spPr>
                  </p:pic>
                </p:oleObj>
              </mc:Fallback>
            </mc:AlternateContent>
          </a:graphicData>
        </a:graphic>
      </p:graphicFrame>
      <p:sp>
        <p:nvSpPr>
          <p:cNvPr id="9" name="Content Placeholder 8"/>
          <p:cNvSpPr>
            <a:spLocks noGrp="1"/>
          </p:cNvSpPr>
          <p:nvPr>
            <p:ph idx="17"/>
          </p:nvPr>
        </p:nvSpPr>
        <p:spPr>
          <a:xfrm>
            <a:off x="474129" y="4662985"/>
            <a:ext cx="8229600" cy="717122"/>
          </a:xfrm>
        </p:spPr>
        <p:txBody>
          <a:bodyPr/>
          <a:lstStyle/>
          <a:p>
            <a:pPr marL="0" indent="0" eaLnBrk="1" hangingPunct="1">
              <a:spcBef>
                <a:spcPts val="475"/>
              </a:spcBef>
              <a:buNone/>
            </a:pPr>
            <a:r>
              <a:rPr lang="en-US" altLang="en-US" sz="1800" dirty="0"/>
              <a:t>Fees				</a:t>
            </a:r>
            <a:r>
              <a:rPr lang="en-US" sz="1800" dirty="0">
                <a:cs typeface="Times New Roman" pitchFamily="18" charset="0"/>
                <a:sym typeface="Symbol" pitchFamily="18" charset="2"/>
              </a:rPr>
              <a:t>= $9,940.50 * 0.0135 = </a:t>
            </a:r>
            <a:r>
              <a:rPr lang="en-US" sz="1800" b="1" dirty="0">
                <a:cs typeface="Times New Roman" pitchFamily="18" charset="0"/>
                <a:sym typeface="Symbol" pitchFamily="18" charset="2"/>
              </a:rPr>
              <a:t>$134.20</a:t>
            </a:r>
            <a:endParaRPr lang="en-US" altLang="en-US" sz="1800" dirty="0"/>
          </a:p>
          <a:p>
            <a:pPr marL="0" indent="0" eaLnBrk="1" hangingPunct="1">
              <a:spcBef>
                <a:spcPts val="475"/>
              </a:spcBef>
              <a:buNone/>
            </a:pPr>
            <a:r>
              <a:rPr lang="en-US" altLang="en-US" sz="1800" dirty="0"/>
              <a:t>Ending amount after fees		</a:t>
            </a:r>
            <a:r>
              <a:rPr lang="en-US" sz="1800" dirty="0">
                <a:cs typeface="Times New Roman" pitchFamily="18" charset="0"/>
                <a:sym typeface="Symbol" pitchFamily="18" charset="2"/>
              </a:rPr>
              <a:t>= $10,481 - $134.20 = </a:t>
            </a:r>
            <a:r>
              <a:rPr lang="en-US" sz="1800" b="1" dirty="0">
                <a:cs typeface="Times New Roman" pitchFamily="18" charset="0"/>
                <a:sym typeface="Symbol" pitchFamily="18" charset="2"/>
              </a:rPr>
              <a:t>$10,346.80</a:t>
            </a:r>
            <a:endParaRPr lang="en-US" altLang="en-US" sz="1800" dirty="0"/>
          </a:p>
        </p:txBody>
      </p:sp>
      <p:sp>
        <p:nvSpPr>
          <p:cNvPr id="10" name="Content Placeholder 9"/>
          <p:cNvSpPr>
            <a:spLocks noGrp="1"/>
          </p:cNvSpPr>
          <p:nvPr>
            <p:ph idx="18"/>
          </p:nvPr>
        </p:nvSpPr>
        <p:spPr>
          <a:xfrm>
            <a:off x="474127" y="5551256"/>
            <a:ext cx="3621218" cy="382596"/>
          </a:xfrm>
        </p:spPr>
        <p:txBody>
          <a:bodyPr/>
          <a:lstStyle/>
          <a:p>
            <a:pPr marL="0" indent="0">
              <a:buNone/>
            </a:pPr>
            <a:r>
              <a:rPr lang="en-US" altLang="en-US" sz="1800" dirty="0"/>
              <a:t>Net rate of return (first year)</a:t>
            </a:r>
            <a:endParaRPr lang="en-US" sz="1800" dirty="0"/>
          </a:p>
        </p:txBody>
      </p:sp>
      <p:graphicFrame>
        <p:nvGraphicFramePr>
          <p:cNvPr id="11" name="Object 10"/>
          <p:cNvGraphicFramePr>
            <a:graphicFrameLocks noChangeAspect="1"/>
          </p:cNvGraphicFramePr>
          <p:nvPr>
            <p:extLst>
              <p:ext uri="{D42A27DB-BD31-4B8C-83A1-F6EECF244321}">
                <p14:modId xmlns:p14="http://schemas.microsoft.com/office/powerpoint/2010/main" val="852698789"/>
              </p:ext>
            </p:extLst>
          </p:nvPr>
        </p:nvGraphicFramePr>
        <p:xfrm>
          <a:off x="4202852" y="5374694"/>
          <a:ext cx="2762250" cy="696912"/>
        </p:xfrm>
        <a:graphic>
          <a:graphicData uri="http://schemas.openxmlformats.org/presentationml/2006/ole">
            <mc:AlternateContent xmlns:mc="http://schemas.openxmlformats.org/markup-compatibility/2006">
              <mc:Choice xmlns:v="urn:schemas-microsoft-com:vml" Requires="v">
                <p:oleObj spid="_x0000_s1053" name="Equation" r:id="rId6" imgW="1714320" imgH="431640" progId="Equation.DSMT4">
                  <p:embed/>
                </p:oleObj>
              </mc:Choice>
              <mc:Fallback>
                <p:oleObj name="Equation" r:id="rId6" imgW="1714320" imgH="431640" progId="Equation.DSMT4">
                  <p:embed/>
                  <p:pic>
                    <p:nvPicPr>
                      <p:cNvPr id="0" name=""/>
                      <p:cNvPicPr/>
                      <p:nvPr/>
                    </p:nvPicPr>
                    <p:blipFill>
                      <a:blip r:embed="rId7"/>
                      <a:stretch>
                        <a:fillRect/>
                      </a:stretch>
                    </p:blipFill>
                    <p:spPr>
                      <a:xfrm>
                        <a:off x="4202852" y="5374694"/>
                        <a:ext cx="2762250" cy="696912"/>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23</a:t>
            </a:fld>
            <a:endParaRPr lang="en-US" altLang="en-US" dirty="0"/>
          </a:p>
        </p:txBody>
      </p:sp>
    </p:spTree>
    <p:extLst>
      <p:ext uri="{BB962C8B-B14F-4D97-AF65-F5344CB8AC3E}">
        <p14:creationId xmlns:p14="http://schemas.microsoft.com/office/powerpoint/2010/main" val="54739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5656-3CE3-441F-8570-F8926070EAFC}"/>
              </a:ext>
            </a:extLst>
          </p:cNvPr>
          <p:cNvSpPr>
            <a:spLocks noGrp="1"/>
          </p:cNvSpPr>
          <p:nvPr>
            <p:ph type="title"/>
          </p:nvPr>
        </p:nvSpPr>
        <p:spPr/>
        <p:txBody>
          <a:bodyPr/>
          <a:lstStyle/>
          <a:p>
            <a:r>
              <a:rPr lang="en-US" dirty="0"/>
              <a:t>Problem Breakout C</a:t>
            </a:r>
          </a:p>
        </p:txBody>
      </p:sp>
      <p:sp>
        <p:nvSpPr>
          <p:cNvPr id="3" name="Content Placeholder 2">
            <a:extLst>
              <a:ext uri="{FF2B5EF4-FFF2-40B4-BE49-F238E27FC236}">
                <a16:creationId xmlns:a16="http://schemas.microsoft.com/office/drawing/2014/main" id="{1390F2A4-34C2-4382-80D7-A69E7BDF32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5BF344B-3910-4FFA-BB30-520FFD7A4A00}"/>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24</a:t>
            </a:fld>
            <a:endParaRPr lang="en-US" altLang="en-US" dirty="0"/>
          </a:p>
        </p:txBody>
      </p:sp>
    </p:spTree>
    <p:extLst>
      <p:ext uri="{BB962C8B-B14F-4D97-AF65-F5344CB8AC3E}">
        <p14:creationId xmlns:p14="http://schemas.microsoft.com/office/powerpoint/2010/main" val="1022090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Mutual Fund Regulation</a:t>
            </a:r>
            <a:endParaRPr lang="en-IN" sz="3500" b="0" dirty="0"/>
          </a:p>
        </p:txBody>
      </p:sp>
      <p:sp>
        <p:nvSpPr>
          <p:cNvPr id="3" name="Content Placeholder 2"/>
          <p:cNvSpPr>
            <a:spLocks noGrp="1"/>
          </p:cNvSpPr>
          <p:nvPr>
            <p:ph idx="1"/>
          </p:nvPr>
        </p:nvSpPr>
        <p:spPr>
          <a:xfrm>
            <a:off x="457200" y="1719262"/>
            <a:ext cx="8337884" cy="4236370"/>
          </a:xfrm>
        </p:spPr>
        <p:txBody>
          <a:bodyPr/>
          <a:lstStyle/>
          <a:p>
            <a:pPr marL="0" indent="0" eaLnBrk="1" hangingPunct="1">
              <a:spcBef>
                <a:spcPts val="400"/>
              </a:spcBef>
              <a:buNone/>
            </a:pPr>
            <a:r>
              <a:rPr lang="en-US" altLang="en-US" sz="2400" dirty="0"/>
              <a:t>MFs are heavily regulated because they manage and invest small investor savings.</a:t>
            </a:r>
          </a:p>
          <a:p>
            <a:pPr lvl="1" eaLnBrk="1" hangingPunct="1">
              <a:buSzPct val="100000"/>
            </a:pPr>
            <a:r>
              <a:rPr lang="en-US" altLang="en-US" sz="2200" dirty="0"/>
              <a:t>The SEC is the primary regulator.</a:t>
            </a:r>
          </a:p>
          <a:p>
            <a:pPr marL="621792" lvl="2" indent="-320040" eaLnBrk="1" hangingPunct="1">
              <a:buSzPct val="80000"/>
            </a:pPr>
            <a:r>
              <a:rPr lang="en-US" altLang="en-US" sz="1800" dirty="0"/>
              <a:t>The </a:t>
            </a:r>
            <a:r>
              <a:rPr lang="en-US" altLang="en-US" sz="1800" b="1" dirty="0"/>
              <a:t>Securities Act </a:t>
            </a:r>
            <a:r>
              <a:rPr lang="en-US" altLang="en-US" sz="1800" dirty="0"/>
              <a:t>of 19</a:t>
            </a:r>
            <a:r>
              <a:rPr lang="en-US" altLang="en-US" sz="100" dirty="0"/>
              <a:t> </a:t>
            </a:r>
            <a:r>
              <a:rPr lang="en-US" altLang="en-US" sz="1800" dirty="0"/>
              <a:t>33.</a:t>
            </a:r>
          </a:p>
          <a:p>
            <a:pPr marL="621792" lvl="2" indent="-320040" eaLnBrk="1" hangingPunct="1">
              <a:buSzPct val="80000"/>
            </a:pPr>
            <a:r>
              <a:rPr lang="en-US" altLang="en-US" sz="1800" dirty="0"/>
              <a:t>The </a:t>
            </a:r>
            <a:r>
              <a:rPr lang="en-US" altLang="en-US" sz="1800" b="1" dirty="0"/>
              <a:t>Securities Exchange Act </a:t>
            </a:r>
            <a:r>
              <a:rPr lang="en-US" altLang="en-US" sz="1800" dirty="0"/>
              <a:t>of 19</a:t>
            </a:r>
            <a:r>
              <a:rPr lang="en-US" altLang="en-US" sz="100" dirty="0"/>
              <a:t> </a:t>
            </a:r>
            <a:r>
              <a:rPr lang="en-US" altLang="en-US" sz="1800" dirty="0"/>
              <a:t>34.</a:t>
            </a:r>
          </a:p>
          <a:p>
            <a:pPr lvl="1" eaLnBrk="1" hangingPunct="1">
              <a:buSzPct val="100000"/>
            </a:pPr>
            <a:r>
              <a:rPr lang="en-US" altLang="en-US" sz="2200" dirty="0"/>
              <a:t>The </a:t>
            </a:r>
            <a:r>
              <a:rPr lang="en-US" altLang="en-US" sz="2200" b="1" dirty="0"/>
              <a:t>Investment Advisers Act and Investment Company Act </a:t>
            </a:r>
            <a:r>
              <a:rPr lang="en-US" altLang="en-US" sz="2200" dirty="0"/>
              <a:t>of 19</a:t>
            </a:r>
            <a:r>
              <a:rPr lang="en-US" altLang="en-US" sz="100" dirty="0"/>
              <a:t> </a:t>
            </a:r>
            <a:r>
              <a:rPr lang="en-US" altLang="en-US" sz="2200" dirty="0"/>
              <a:t>40.</a:t>
            </a:r>
          </a:p>
          <a:p>
            <a:pPr lvl="1" eaLnBrk="1" hangingPunct="1">
              <a:buSzPct val="100000"/>
            </a:pPr>
            <a:r>
              <a:rPr lang="en-US" altLang="en-US" sz="2200" dirty="0"/>
              <a:t>The </a:t>
            </a:r>
            <a:r>
              <a:rPr lang="en-US" altLang="en-US" sz="2200" b="1" dirty="0"/>
              <a:t>Insider Trading and Securities Fraud Enforcement Act </a:t>
            </a:r>
            <a:r>
              <a:rPr lang="en-US" altLang="en-US" sz="2200" dirty="0"/>
              <a:t>of 19</a:t>
            </a:r>
            <a:r>
              <a:rPr lang="en-US" altLang="en-US" sz="100" dirty="0"/>
              <a:t> </a:t>
            </a:r>
            <a:r>
              <a:rPr lang="en-US" altLang="en-US" sz="2200" dirty="0"/>
              <a:t>88.</a:t>
            </a:r>
          </a:p>
          <a:p>
            <a:pPr lvl="1" eaLnBrk="1" hangingPunct="1">
              <a:buSzPct val="100000"/>
            </a:pPr>
            <a:r>
              <a:rPr lang="en-US" altLang="en-US" sz="2200" dirty="0"/>
              <a:t>The </a:t>
            </a:r>
            <a:r>
              <a:rPr lang="en-US" altLang="en-US" sz="2200" b="1" dirty="0"/>
              <a:t>Market Reform Act </a:t>
            </a:r>
            <a:r>
              <a:rPr lang="en-US" altLang="en-US" sz="2200" dirty="0"/>
              <a:t>of 19</a:t>
            </a:r>
            <a:r>
              <a:rPr lang="en-US" altLang="en-US" sz="100" dirty="0"/>
              <a:t> </a:t>
            </a:r>
            <a:r>
              <a:rPr lang="en-US" altLang="en-US" sz="2200" dirty="0"/>
              <a:t>90.</a:t>
            </a:r>
          </a:p>
          <a:p>
            <a:pPr lvl="1" eaLnBrk="1" hangingPunct="1">
              <a:buSzPct val="100000"/>
            </a:pPr>
            <a:r>
              <a:rPr lang="en-US" altLang="en-US" sz="2200" dirty="0"/>
              <a:t>The </a:t>
            </a:r>
            <a:r>
              <a:rPr lang="en-US" altLang="en-US" sz="2200" b="1" dirty="0"/>
              <a:t>National Securities Market Improvement Act (NSMIA) </a:t>
            </a:r>
            <a:r>
              <a:rPr lang="en-US" altLang="en-US" sz="2200" dirty="0"/>
              <a:t>of 19</a:t>
            </a:r>
            <a:r>
              <a:rPr lang="en-US" altLang="en-US" sz="100" dirty="0"/>
              <a:t> </a:t>
            </a:r>
            <a:r>
              <a:rPr lang="en-US" altLang="en-US" sz="2200" dirty="0"/>
              <a:t>96.</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25</a:t>
            </a:fld>
            <a:endParaRPr lang="en-US" altLang="en-US" dirty="0"/>
          </a:p>
        </p:txBody>
      </p:sp>
    </p:spTree>
    <p:extLst>
      <p:ext uri="{BB962C8B-B14F-4D97-AF65-F5344CB8AC3E}">
        <p14:creationId xmlns:p14="http://schemas.microsoft.com/office/powerpoint/2010/main" val="330085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1046519"/>
          </a:xfrm>
        </p:spPr>
        <p:txBody>
          <a:bodyPr anchor="ctr"/>
          <a:lstStyle/>
          <a:p>
            <a:r>
              <a:rPr lang="en-US" altLang="en-US" sz="3500" dirty="0"/>
              <a:t>Investor Abuses</a:t>
            </a:r>
            <a:endParaRPr lang="en-IN" sz="3500" dirty="0"/>
          </a:p>
        </p:txBody>
      </p:sp>
      <p:sp>
        <p:nvSpPr>
          <p:cNvPr id="4" name="Content Placeholder 3"/>
          <p:cNvSpPr>
            <a:spLocks noGrp="1"/>
          </p:cNvSpPr>
          <p:nvPr>
            <p:ph idx="1"/>
          </p:nvPr>
        </p:nvSpPr>
        <p:spPr>
          <a:xfrm>
            <a:off x="457200" y="1719262"/>
            <a:ext cx="8229600" cy="4352354"/>
          </a:xfrm>
        </p:spPr>
        <p:txBody>
          <a:bodyPr/>
          <a:lstStyle/>
          <a:p>
            <a:pPr marL="0" indent="0" eaLnBrk="1" hangingPunct="1">
              <a:lnSpc>
                <a:spcPct val="80000"/>
              </a:lnSpc>
              <a:buNone/>
            </a:pPr>
            <a:r>
              <a:rPr lang="en-US" altLang="en-US" sz="2600" dirty="0"/>
              <a:t>Even with heavy regulation, investor abuses still occur.</a:t>
            </a:r>
          </a:p>
          <a:p>
            <a:pPr lvl="1" eaLnBrk="1" hangingPunct="1"/>
            <a:r>
              <a:rPr lang="en-US" altLang="en-US" sz="2200" b="1" dirty="0"/>
              <a:t>Market timing</a:t>
            </a:r>
            <a:r>
              <a:rPr lang="en-US" altLang="en-US" sz="2200" dirty="0"/>
              <a:t> is short-term trading of mutual funds that seeks to take advantage of short-term discrepancies between the price of a mutual fund’s shares and out-of-date values on the securities in the fund’s portfolio.</a:t>
            </a:r>
          </a:p>
          <a:p>
            <a:pPr lvl="1" eaLnBrk="1" hangingPunct="1"/>
            <a:r>
              <a:rPr lang="en-US" altLang="en-US" sz="2200" b="1" dirty="0"/>
              <a:t>Late trading</a:t>
            </a:r>
            <a:r>
              <a:rPr lang="en-US" altLang="en-US" sz="2200" dirty="0"/>
              <a:t> involves buys and sells long after prices have been set at 4:00 pm E.T.</a:t>
            </a:r>
          </a:p>
          <a:p>
            <a:pPr lvl="1" eaLnBrk="1" hangingPunct="1"/>
            <a:r>
              <a:rPr lang="en-US" altLang="en-US" sz="2200" b="1" dirty="0"/>
              <a:t>Directed brokerage</a:t>
            </a:r>
            <a:r>
              <a:rPr lang="en-US" altLang="en-US" sz="2200" dirty="0"/>
              <a:t> occurs when brokers improperly influence investors on their fund recommendations.</a:t>
            </a:r>
          </a:p>
          <a:p>
            <a:pPr lvl="1" eaLnBrk="1" hangingPunct="1"/>
            <a:r>
              <a:rPr lang="en-US" altLang="en-US" sz="2200" b="1" dirty="0"/>
              <a:t>Improperly assessed fees </a:t>
            </a:r>
            <a:r>
              <a:rPr lang="en-US" altLang="en-US" sz="2200" dirty="0"/>
              <a:t>occur when brokers trick customers into thinking they are buying no-load funds or fail to provide discounts properly.</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26</a:t>
            </a:fld>
            <a:endParaRPr lang="en-US" altLang="en-US" dirty="0"/>
          </a:p>
        </p:txBody>
      </p:sp>
    </p:spTree>
    <p:extLst>
      <p:ext uri="{BB962C8B-B14F-4D97-AF65-F5344CB8AC3E}">
        <p14:creationId xmlns:p14="http://schemas.microsoft.com/office/powerpoint/2010/main" val="66971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Global Issues</a:t>
            </a:r>
            <a:endParaRPr lang="en-IN" sz="1000" dirty="0"/>
          </a:p>
        </p:txBody>
      </p:sp>
      <p:sp>
        <p:nvSpPr>
          <p:cNvPr id="5" name="Content Placeholder 4"/>
          <p:cNvSpPr>
            <a:spLocks noGrp="1"/>
          </p:cNvSpPr>
          <p:nvPr>
            <p:ph idx="1"/>
          </p:nvPr>
        </p:nvSpPr>
        <p:spPr>
          <a:xfrm>
            <a:off x="457200" y="1719263"/>
            <a:ext cx="8229600" cy="1938338"/>
          </a:xfrm>
        </p:spPr>
        <p:txBody>
          <a:bodyPr/>
          <a:lstStyle/>
          <a:p>
            <a:pPr marL="0" indent="0" eaLnBrk="1" hangingPunct="1">
              <a:lnSpc>
                <a:spcPct val="80000"/>
              </a:lnSpc>
              <a:buNone/>
            </a:pPr>
            <a:r>
              <a:rPr lang="en-US" altLang="en-US" sz="2200" dirty="0"/>
              <a:t>During the 19</a:t>
            </a:r>
            <a:r>
              <a:rPr lang="en-US" altLang="en-US" sz="100" dirty="0"/>
              <a:t> </a:t>
            </a:r>
            <a:r>
              <a:rPr lang="en-US" altLang="en-US" sz="2200" dirty="0"/>
              <a:t>90s, mutual funds were the fasting growing financial institution in the United States.</a:t>
            </a:r>
          </a:p>
          <a:p>
            <a:pPr marL="0" indent="0" eaLnBrk="1" hangingPunct="1">
              <a:lnSpc>
                <a:spcPct val="80000"/>
              </a:lnSpc>
              <a:buNone/>
            </a:pPr>
            <a:r>
              <a:rPr lang="en-US" altLang="en-US" sz="2200" dirty="0"/>
              <a:t>Worldwide investments (other than in the U.S.) in mutual funds have increased over 187%, from $4.916 trillion in 19</a:t>
            </a:r>
            <a:r>
              <a:rPr lang="en-US" altLang="en-US" sz="100" dirty="0"/>
              <a:t>  </a:t>
            </a:r>
            <a:r>
              <a:rPr lang="en-US" altLang="en-US" sz="2200" dirty="0"/>
              <a:t>99 to $14.130 trillion in 2007.</a:t>
            </a:r>
          </a:p>
          <a:p>
            <a:pPr lvl="1" eaLnBrk="1" hangingPunct="1">
              <a:buSzPct val="100000"/>
            </a:pPr>
            <a:r>
              <a:rPr lang="en-US" altLang="en-US" sz="2000" dirty="0"/>
              <a:t>This compares to growth of 75% in U.S. funds.</a:t>
            </a:r>
          </a:p>
        </p:txBody>
      </p:sp>
      <p:sp>
        <p:nvSpPr>
          <p:cNvPr id="6" name="Content Placeholder 5"/>
          <p:cNvSpPr>
            <a:spLocks noGrp="1"/>
          </p:cNvSpPr>
          <p:nvPr>
            <p:ph idx="13"/>
          </p:nvPr>
        </p:nvSpPr>
        <p:spPr>
          <a:xfrm>
            <a:off x="465661" y="3802101"/>
            <a:ext cx="8229600" cy="2347489"/>
          </a:xfrm>
        </p:spPr>
        <p:txBody>
          <a:bodyPr/>
          <a:lstStyle/>
          <a:p>
            <a:pPr marL="0" indent="0" eaLnBrk="1" hangingPunct="1">
              <a:lnSpc>
                <a:spcPct val="80000"/>
              </a:lnSpc>
              <a:buNone/>
            </a:pPr>
            <a:r>
              <a:rPr lang="en-US" altLang="en-US" sz="2200" dirty="0"/>
              <a:t>Non-U.S. mutual funds experienced bigger losses in total </a:t>
            </a:r>
            <a:r>
              <a:rPr lang="en-US" altLang="en-US" sz="2000" dirty="0"/>
              <a:t>assets during the financial crisis.</a:t>
            </a:r>
          </a:p>
          <a:p>
            <a:pPr lvl="1" eaLnBrk="1" hangingPunct="1">
              <a:buSzPct val="100000"/>
            </a:pPr>
            <a:r>
              <a:rPr lang="en-US" altLang="en-US" sz="2000" dirty="0"/>
              <a:t>Worldwide funds fell to 49.316 trillion (34.1%) in 2008, while U.S. funds fell to $9.603 trillion (20%)</a:t>
            </a:r>
            <a:r>
              <a:rPr lang="en-US" altLang="en-US" dirty="0"/>
              <a:t>.</a:t>
            </a:r>
          </a:p>
          <a:p>
            <a:pPr lvl="1" eaLnBrk="1" hangingPunct="1">
              <a:buSzPct val="100000"/>
            </a:pPr>
            <a:r>
              <a:rPr lang="en-US" altLang="en-US" sz="2000" dirty="0"/>
              <a:t>By 2016, worldwide investments in mutual funds increased to $21.16 trillion (an increase of 127% from 2008), while U.S. investments increased to $18.13 trillion (an increase of 88.8%).</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27</a:t>
            </a:fld>
            <a:endParaRPr lang="en-US" altLang="en-US" dirty="0"/>
          </a:p>
        </p:txBody>
      </p:sp>
    </p:spTree>
    <p:extLst>
      <p:ext uri="{BB962C8B-B14F-4D97-AF65-F5344CB8AC3E}">
        <p14:creationId xmlns:p14="http://schemas.microsoft.com/office/powerpoint/2010/main" val="376082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5656-3CE3-441F-8570-F8926070EAFC}"/>
              </a:ext>
            </a:extLst>
          </p:cNvPr>
          <p:cNvSpPr>
            <a:spLocks noGrp="1"/>
          </p:cNvSpPr>
          <p:nvPr>
            <p:ph type="title"/>
          </p:nvPr>
        </p:nvSpPr>
        <p:spPr/>
        <p:txBody>
          <a:bodyPr/>
          <a:lstStyle/>
          <a:p>
            <a:r>
              <a:rPr lang="en-US" dirty="0"/>
              <a:t>Problem Breakout D</a:t>
            </a:r>
          </a:p>
        </p:txBody>
      </p:sp>
      <p:sp>
        <p:nvSpPr>
          <p:cNvPr id="3" name="Content Placeholder 2">
            <a:extLst>
              <a:ext uri="{FF2B5EF4-FFF2-40B4-BE49-F238E27FC236}">
                <a16:creationId xmlns:a16="http://schemas.microsoft.com/office/drawing/2014/main" id="{1390F2A4-34C2-4382-80D7-A69E7BDF32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5BF344B-3910-4FFA-BB30-520FFD7A4A00}"/>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28</a:t>
            </a:fld>
            <a:endParaRPr lang="en-US" altLang="en-US" dirty="0"/>
          </a:p>
        </p:txBody>
      </p:sp>
    </p:spTree>
    <p:extLst>
      <p:ext uri="{BB962C8B-B14F-4D97-AF65-F5344CB8AC3E}">
        <p14:creationId xmlns:p14="http://schemas.microsoft.com/office/powerpoint/2010/main" val="3580248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Hedge Funds </a:t>
            </a:r>
            <a:r>
              <a:rPr lang="en-US" altLang="en-US" sz="1000" dirty="0"/>
              <a:t>1</a:t>
            </a:r>
            <a:endParaRPr lang="en-IN" sz="1000" dirty="0"/>
          </a:p>
        </p:txBody>
      </p:sp>
      <p:sp>
        <p:nvSpPr>
          <p:cNvPr id="4" name="Content Placeholder 3"/>
          <p:cNvSpPr>
            <a:spLocks noGrp="1"/>
          </p:cNvSpPr>
          <p:nvPr>
            <p:ph idx="1"/>
          </p:nvPr>
        </p:nvSpPr>
        <p:spPr>
          <a:xfrm>
            <a:off x="457200" y="1719262"/>
            <a:ext cx="8229600" cy="2938082"/>
          </a:xfrm>
        </p:spPr>
        <p:txBody>
          <a:bodyPr/>
          <a:lstStyle/>
          <a:p>
            <a:pPr marL="0" indent="0" eaLnBrk="1" hangingPunct="1">
              <a:lnSpc>
                <a:spcPct val="80000"/>
              </a:lnSpc>
              <a:buNone/>
            </a:pPr>
            <a:r>
              <a:rPr lang="en-US" altLang="en-US" sz="2200" b="1" dirty="0"/>
              <a:t>Hedge funds (HFs)</a:t>
            </a:r>
            <a:r>
              <a:rPr lang="en-US" altLang="en-US" sz="2200" dirty="0"/>
              <a:t> are investment pools that solicit funds from wealthy individuals and other investors (example: commercial banks) and invest these funds on their behalf.</a:t>
            </a:r>
          </a:p>
          <a:p>
            <a:pPr lvl="1" eaLnBrk="1" hangingPunct="1">
              <a:buSzPct val="100000"/>
            </a:pPr>
            <a:r>
              <a:rPr lang="en-US" altLang="en-US" sz="2000" dirty="0"/>
              <a:t>Similar to MFs, but smaller funds under $100 million in assets are not required to register with the SEC.</a:t>
            </a:r>
          </a:p>
          <a:p>
            <a:pPr lvl="1" eaLnBrk="1" hangingPunct="1">
              <a:buSzPct val="100000"/>
            </a:pPr>
            <a:r>
              <a:rPr lang="en-US" altLang="en-US" sz="2000" dirty="0"/>
              <a:t>Subject to less regulatory oversight than mutual funds and generally can (and do) take significantly more risk than MFs.</a:t>
            </a:r>
          </a:p>
          <a:p>
            <a:pPr lvl="1" eaLnBrk="1" hangingPunct="1">
              <a:buSzPct val="100000"/>
            </a:pPr>
            <a:r>
              <a:rPr lang="en-US" altLang="en-US" sz="2000" dirty="0"/>
              <a:t>Do not have to </a:t>
            </a:r>
            <a:r>
              <a:rPr lang="en-US" altLang="en-US" sz="2000" b="1" dirty="0"/>
              <a:t>publicly</a:t>
            </a:r>
            <a:r>
              <a:rPr lang="en-US" altLang="en-US" sz="2000" dirty="0"/>
              <a:t> disclose their activities to third parties and thus offer a high degree of privacy.</a:t>
            </a:r>
          </a:p>
        </p:txBody>
      </p:sp>
      <p:sp>
        <p:nvSpPr>
          <p:cNvPr id="6" name="Content Placeholder 5"/>
          <p:cNvSpPr>
            <a:spLocks noGrp="1"/>
          </p:cNvSpPr>
          <p:nvPr>
            <p:ph idx="14"/>
          </p:nvPr>
        </p:nvSpPr>
        <p:spPr>
          <a:xfrm>
            <a:off x="474131" y="4822466"/>
            <a:ext cx="8229600" cy="1395453"/>
          </a:xfrm>
        </p:spPr>
        <p:txBody>
          <a:bodyPr/>
          <a:lstStyle/>
          <a:p>
            <a:pPr marL="0" indent="0" eaLnBrk="1" hangingPunct="1">
              <a:lnSpc>
                <a:spcPct val="80000"/>
              </a:lnSpc>
              <a:buNone/>
            </a:pPr>
            <a:r>
              <a:rPr lang="en-US" altLang="en-US" sz="2200" dirty="0"/>
              <a:t>HFs avoid regulation by </a:t>
            </a:r>
            <a:r>
              <a:rPr lang="en-US" altLang="en-US" sz="2200" b="1" dirty="0"/>
              <a:t>limiting</a:t>
            </a:r>
            <a:r>
              <a:rPr lang="en-US" altLang="en-US" sz="2200" dirty="0"/>
              <a:t> </a:t>
            </a:r>
            <a:r>
              <a:rPr lang="en-US" altLang="en-US" sz="2200" b="1" dirty="0"/>
              <a:t>the</a:t>
            </a:r>
            <a:r>
              <a:rPr lang="en-US" altLang="en-US" sz="2200" dirty="0"/>
              <a:t> </a:t>
            </a:r>
            <a:r>
              <a:rPr lang="en-US" altLang="en-US" sz="2200" b="1" dirty="0"/>
              <a:t>number of investors to less than 100</a:t>
            </a:r>
            <a:r>
              <a:rPr lang="en-US" altLang="en-US" sz="2200" dirty="0"/>
              <a:t> and by </a:t>
            </a:r>
            <a:r>
              <a:rPr lang="en-US" altLang="en-US" sz="2200" b="1" dirty="0"/>
              <a:t>requiring investors</a:t>
            </a:r>
            <a:r>
              <a:rPr lang="en-US" altLang="en-US" sz="2200" dirty="0"/>
              <a:t> </a:t>
            </a:r>
            <a:r>
              <a:rPr lang="en-US" altLang="en-US" sz="2200" b="1" dirty="0"/>
              <a:t>to be</a:t>
            </a:r>
            <a:r>
              <a:rPr lang="en-US" altLang="en-US" sz="2200" dirty="0"/>
              <a:t> </a:t>
            </a:r>
            <a:r>
              <a:rPr lang="en-US" altLang="en-US" sz="2200" b="1" dirty="0"/>
              <a:t>“accredited”.</a:t>
            </a:r>
          </a:p>
          <a:p>
            <a:pPr lvl="1" eaLnBrk="1" hangingPunct="1">
              <a:buSzPct val="100000"/>
            </a:pPr>
            <a:r>
              <a:rPr lang="en-US" altLang="en-US" sz="2000" dirty="0"/>
              <a:t>Accredited investors have net worth over $1 million or annual income over $200,000 if single (or $300,000 if married)</a:t>
            </a:r>
            <a:r>
              <a:rPr lang="en-US" altLang="en-US" dirty="0"/>
              <a:t>.</a:t>
            </a:r>
            <a:endParaRPr lang="en-US" altLang="en-US" sz="2000" dirty="0"/>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29</a:t>
            </a:fld>
            <a:endParaRPr lang="en-US" altLang="en-US" dirty="0"/>
          </a:p>
        </p:txBody>
      </p:sp>
    </p:spTree>
    <p:extLst>
      <p:ext uri="{BB962C8B-B14F-4D97-AF65-F5344CB8AC3E}">
        <p14:creationId xmlns:p14="http://schemas.microsoft.com/office/powerpoint/2010/main" val="10622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chor="ctr"/>
          <a:lstStyle/>
          <a:p>
            <a:pPr eaLnBrk="1" hangingPunct="1"/>
            <a:r>
              <a:rPr lang="en-US" altLang="en-US" sz="3500" dirty="0"/>
              <a:t>Mutual Fund Industry </a:t>
            </a:r>
            <a:r>
              <a:rPr lang="en-US" altLang="en-US" sz="1000" dirty="0"/>
              <a:t>1</a:t>
            </a:r>
          </a:p>
        </p:txBody>
      </p:sp>
      <p:sp>
        <p:nvSpPr>
          <p:cNvPr id="24" name="Content Placeholder 23"/>
          <p:cNvSpPr>
            <a:spLocks noGrp="1"/>
          </p:cNvSpPr>
          <p:nvPr>
            <p:ph idx="1"/>
          </p:nvPr>
        </p:nvSpPr>
        <p:spPr>
          <a:xfrm>
            <a:off x="457200" y="1719263"/>
            <a:ext cx="8229600" cy="1902242"/>
          </a:xfrm>
        </p:spPr>
        <p:txBody>
          <a:bodyPr/>
          <a:lstStyle/>
          <a:p>
            <a:pPr marL="0" indent="0" eaLnBrk="1" hangingPunct="1">
              <a:buNone/>
            </a:pPr>
            <a:r>
              <a:rPr lang="en-US" altLang="en-US" sz="2200" dirty="0"/>
              <a:t>Cash flows into MFs are highly correlated with the return on stock markets.</a:t>
            </a:r>
          </a:p>
          <a:p>
            <a:pPr marL="0" indent="0" eaLnBrk="1" hangingPunct="1">
              <a:buNone/>
            </a:pPr>
            <a:r>
              <a:rPr lang="en-US" altLang="en-US" sz="2200" dirty="0"/>
              <a:t>Growth has also resulted from the rise in retirement funds under management by MFs.</a:t>
            </a:r>
          </a:p>
          <a:p>
            <a:pPr marL="292608" lvl="1" indent="-292608" eaLnBrk="1" hangingPunct="1">
              <a:lnSpc>
                <a:spcPct val="90000"/>
              </a:lnSpc>
              <a:spcBef>
                <a:spcPts val="1000"/>
              </a:spcBef>
              <a:buSzPct val="100000"/>
            </a:pPr>
            <a:r>
              <a:rPr lang="en-US" altLang="en-US" sz="2000" dirty="0"/>
              <a:t>MFs manage ~25% of retirement fund assets.</a:t>
            </a:r>
          </a:p>
        </p:txBody>
      </p:sp>
      <p:sp>
        <p:nvSpPr>
          <p:cNvPr id="3" name="Content Placeholder 2"/>
          <p:cNvSpPr>
            <a:spLocks noGrp="1"/>
          </p:cNvSpPr>
          <p:nvPr>
            <p:ph idx="14"/>
          </p:nvPr>
        </p:nvSpPr>
        <p:spPr>
          <a:xfrm>
            <a:off x="474131" y="3799618"/>
            <a:ext cx="8229600" cy="1907517"/>
          </a:xfrm>
        </p:spPr>
        <p:txBody>
          <a:bodyPr/>
          <a:lstStyle/>
          <a:p>
            <a:pPr marL="0" indent="0" eaLnBrk="1" hangingPunct="1">
              <a:buNone/>
            </a:pPr>
            <a:r>
              <a:rPr lang="en-US" altLang="en-US" sz="2200" dirty="0"/>
              <a:t>MFs are the second most important group of FIs as measured by asset size; second only to depository institutions.</a:t>
            </a:r>
          </a:p>
          <a:p>
            <a:pPr marL="292608" lvl="1" indent="-292608" eaLnBrk="1" hangingPunct="1">
              <a:lnSpc>
                <a:spcPct val="90000"/>
              </a:lnSpc>
              <a:spcBef>
                <a:spcPts val="1000"/>
              </a:spcBef>
              <a:buSzPct val="100000"/>
            </a:pPr>
            <a:r>
              <a:rPr lang="en-US" altLang="en-US" sz="1800" dirty="0"/>
              <a:t>Banks’ share of all MF assets was 5% in 2016.</a:t>
            </a:r>
          </a:p>
          <a:p>
            <a:pPr marL="292608" lvl="1" indent="-292608" eaLnBrk="1" hangingPunct="1">
              <a:lnSpc>
                <a:spcPct val="90000"/>
              </a:lnSpc>
              <a:spcBef>
                <a:spcPts val="1000"/>
              </a:spcBef>
              <a:buSzPct val="100000"/>
            </a:pPr>
            <a:r>
              <a:rPr lang="en-US" altLang="en-US" sz="1800" dirty="0"/>
              <a:t>Insurance companies managed 5% of MF industry assets in 2016.</a:t>
            </a:r>
          </a:p>
        </p:txBody>
      </p:sp>
      <p:sp>
        <p:nvSpPr>
          <p:cNvPr id="2" name="Slide Number Placeholder 1"/>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Hedge Funds </a:t>
            </a:r>
            <a:r>
              <a:rPr lang="en-US" altLang="en-US" sz="1000" dirty="0"/>
              <a:t>2</a:t>
            </a:r>
            <a:endParaRPr lang="en-IN" sz="1000" dirty="0"/>
          </a:p>
        </p:txBody>
      </p:sp>
      <p:sp>
        <p:nvSpPr>
          <p:cNvPr id="5" name="Content Placeholder 4"/>
          <p:cNvSpPr>
            <a:spLocks noGrp="1"/>
          </p:cNvSpPr>
          <p:nvPr>
            <p:ph idx="1"/>
          </p:nvPr>
        </p:nvSpPr>
        <p:spPr>
          <a:xfrm>
            <a:off x="457200" y="1719262"/>
            <a:ext cx="8229600" cy="3072193"/>
          </a:xfrm>
        </p:spPr>
        <p:txBody>
          <a:bodyPr/>
          <a:lstStyle/>
          <a:p>
            <a:pPr eaLnBrk="1" hangingPunct="1"/>
            <a:r>
              <a:rPr lang="en-US" altLang="en-US" sz="2200" dirty="0"/>
              <a:t>HFs use more aggressive trading strategies than MFs, such as short selling, leveraging, program trading, arbitrage, and the use of derivatives.</a:t>
            </a:r>
          </a:p>
          <a:p>
            <a:pPr eaLnBrk="1" hangingPunct="1"/>
            <a:r>
              <a:rPr lang="en-US" altLang="en-US" sz="2200" dirty="0"/>
              <a:t>Because not all HFs are registered, industry and firm data cannot be accurately tracked (that is the data is self-reported).</a:t>
            </a:r>
          </a:p>
          <a:p>
            <a:pPr marL="292100" lvl="1" indent="-11113" eaLnBrk="1" hangingPunct="1">
              <a:lnSpc>
                <a:spcPct val="80000"/>
              </a:lnSpc>
              <a:buFontTx/>
              <a:buNone/>
            </a:pPr>
            <a:r>
              <a:rPr lang="en-US" altLang="en-US" sz="2200" dirty="0"/>
              <a:t>~ 10,000 HFs in the U.S. in 2013.</a:t>
            </a:r>
          </a:p>
          <a:p>
            <a:pPr marL="292100" lvl="1" indent="-11113" eaLnBrk="1" hangingPunct="1">
              <a:lnSpc>
                <a:spcPct val="80000"/>
              </a:lnSpc>
              <a:buFontTx/>
              <a:buNone/>
            </a:pPr>
            <a:r>
              <a:rPr lang="en-US" altLang="en-US" sz="2200" dirty="0"/>
              <a:t>~ $2.98 trillion in assets in 2016</a:t>
            </a:r>
            <a:r>
              <a:rPr lang="en-US" altLang="en-US" dirty="0"/>
              <a:t>.</a:t>
            </a:r>
            <a:endParaRPr lang="en-US" altLang="en-US" sz="2200" dirty="0"/>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30</a:t>
            </a:fld>
            <a:endParaRPr lang="en-US" altLang="en-US" dirty="0"/>
          </a:p>
        </p:txBody>
      </p:sp>
    </p:spTree>
    <p:extLst>
      <p:ext uri="{BB962C8B-B14F-4D97-AF65-F5344CB8AC3E}">
        <p14:creationId xmlns:p14="http://schemas.microsoft.com/office/powerpoint/2010/main" val="1200036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780288"/>
          </a:xfrm>
        </p:spPr>
        <p:txBody>
          <a:bodyPr/>
          <a:lstStyle/>
          <a:p>
            <a:r>
              <a:rPr lang="en-US" altLang="en-US" sz="3500" dirty="0"/>
              <a:t>Types of Hedge Funds</a:t>
            </a:r>
            <a:endParaRPr lang="en-US" sz="3500" dirty="0"/>
          </a:p>
        </p:txBody>
      </p:sp>
      <p:sp>
        <p:nvSpPr>
          <p:cNvPr id="3" name="Content Placeholder 2"/>
          <p:cNvSpPr>
            <a:spLocks noGrp="1"/>
          </p:cNvSpPr>
          <p:nvPr>
            <p:ph idx="1"/>
          </p:nvPr>
        </p:nvSpPr>
        <p:spPr>
          <a:xfrm>
            <a:off x="457200" y="1719263"/>
            <a:ext cx="3956304" cy="328993"/>
          </a:xfrm>
        </p:spPr>
        <p:txBody>
          <a:bodyPr/>
          <a:lstStyle/>
          <a:p>
            <a:pPr marL="0" indent="0">
              <a:buNone/>
            </a:pPr>
            <a:r>
              <a:rPr lang="en-US" sz="1400" b="1" dirty="0"/>
              <a:t>Figure 17-4</a:t>
            </a:r>
            <a:r>
              <a:rPr lang="en-US" sz="1400" b="1" dirty="0">
                <a:solidFill>
                  <a:srgbClr val="0070C0"/>
                </a:solidFill>
              </a:rPr>
              <a:t>  Classification of  Hedge Funds</a:t>
            </a:r>
            <a:endParaRPr lang="en-US" sz="1400" dirty="0">
              <a:solidFill>
                <a:srgbClr val="0070C0"/>
              </a:solidFill>
            </a:endParaRPr>
          </a:p>
        </p:txBody>
      </p:sp>
      <p:pic>
        <p:nvPicPr>
          <p:cNvPr id="6" name="Picture 5" descr="Diagram of three classifications of hedge fun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28" y="2453640"/>
            <a:ext cx="7562088" cy="2926080"/>
          </a:xfrm>
          <a:prstGeom prst="rect">
            <a:avLst/>
          </a:prstGeom>
        </p:spPr>
      </p:pic>
      <p:sp>
        <p:nvSpPr>
          <p:cNvPr id="7" name="Content Placeholder 2"/>
          <p:cNvSpPr txBox="1">
            <a:spLocks/>
          </p:cNvSpPr>
          <p:nvPr/>
        </p:nvSpPr>
        <p:spPr bwMode="auto">
          <a:xfrm>
            <a:off x="3609472" y="6449413"/>
            <a:ext cx="1780675" cy="21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Arial" panose="020B0604020202020204" pitchFamily="34" charset="0"/>
              <a:buChar char="•"/>
              <a:defRPr sz="30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tx1"/>
              </a:buClr>
              <a:buSzPct val="70000"/>
              <a:buFont typeface="Arial" panose="020B0604020202020204" pitchFamily="34" charset="0"/>
              <a:buChar char="•"/>
              <a:defRPr sz="2600">
                <a:solidFill>
                  <a:schemeClr val="tx1"/>
                </a:solidFill>
                <a:latin typeface="Calibri" panose="020F0502020204030204" pitchFamily="34" charset="0"/>
              </a:defRPr>
            </a:lvl2pPr>
            <a:lvl3pPr marL="987425" indent="-293688" algn="l" rtl="0" eaLnBrk="0" fontAlgn="base" hangingPunct="0">
              <a:spcBef>
                <a:spcPct val="20000"/>
              </a:spcBef>
              <a:spcAft>
                <a:spcPct val="0"/>
              </a:spcAft>
              <a:buClr>
                <a:schemeClr val="tx1"/>
              </a:buClr>
              <a:buSzPct val="70000"/>
              <a:buFont typeface="Arial" panose="020B0604020202020204" pitchFamily="34" charset="0"/>
              <a:buChar char="•"/>
              <a:defRPr sz="2300">
                <a:solidFill>
                  <a:schemeClr val="tx1"/>
                </a:solidFill>
                <a:latin typeface="Calibri" panose="020F0502020204030204" pitchFamily="34" charset="0"/>
              </a:defRPr>
            </a:lvl3pPr>
            <a:lvl4pPr marL="1281113" indent="-2921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Calibri" panose="020F0502020204030204" pitchFamily="34" charset="0"/>
              </a:defRPr>
            </a:lvl4pPr>
            <a:lvl5pPr marL="1598613" indent="-315913" algn="l" rtl="0" eaLnBrk="0" fontAlgn="base" hangingPunct="0">
              <a:spcBef>
                <a:spcPct val="20000"/>
              </a:spcBef>
              <a:spcAft>
                <a:spcPct val="0"/>
              </a:spcAft>
              <a:buClr>
                <a:schemeClr val="tx1"/>
              </a:buClr>
              <a:buSzPct val="80000"/>
              <a:buFont typeface="Arial" panose="020B0604020202020204" pitchFamily="34" charset="0"/>
              <a:buChar char="•"/>
              <a:defRPr sz="2000">
                <a:solidFill>
                  <a:schemeClr val="tx1"/>
                </a:solidFill>
                <a:latin typeface="Calibri" panose="020F0502020204030204" pitchFamily="34"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Arial" panose="020B0604020202020204" pitchFamily="34" charset="0"/>
              <a:buNone/>
            </a:pPr>
            <a:r>
              <a:rPr lang="en-IN" sz="900" kern="0" dirty="0">
                <a:hlinkClick r:id="rId4" action="ppaction://hlinksldjump"/>
              </a:rPr>
              <a:t>Access the long description slide.</a:t>
            </a:r>
            <a:endParaRPr lang="en-IN" sz="900" kern="0" dirty="0">
              <a:hlinkClick r:id="rId5" action="ppaction://hlinksldjump"/>
            </a:endParaRP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31</a:t>
            </a:fld>
            <a:endParaRPr lang="en-US" altLang="en-US" dirty="0"/>
          </a:p>
        </p:txBody>
      </p:sp>
    </p:spTree>
    <p:extLst>
      <p:ext uri="{BB962C8B-B14F-4D97-AF65-F5344CB8AC3E}">
        <p14:creationId xmlns:p14="http://schemas.microsoft.com/office/powerpoint/2010/main" val="2606893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Fees on Hedge Funds</a:t>
            </a:r>
            <a:endParaRPr lang="en-US" sz="3500" dirty="0"/>
          </a:p>
        </p:txBody>
      </p:sp>
      <p:sp>
        <p:nvSpPr>
          <p:cNvPr id="5" name="Content Placeholder 4"/>
          <p:cNvSpPr>
            <a:spLocks noGrp="1"/>
          </p:cNvSpPr>
          <p:nvPr>
            <p:ph idx="1"/>
          </p:nvPr>
        </p:nvSpPr>
        <p:spPr>
          <a:xfrm>
            <a:off x="457200" y="1719262"/>
            <a:ext cx="8229600" cy="3603077"/>
          </a:xfrm>
        </p:spPr>
        <p:txBody>
          <a:bodyPr/>
          <a:lstStyle/>
          <a:p>
            <a:pPr marL="0" indent="0" eaLnBrk="1" hangingPunct="1">
              <a:lnSpc>
                <a:spcPct val="80000"/>
              </a:lnSpc>
              <a:buNone/>
            </a:pPr>
            <a:r>
              <a:rPr lang="en-US" altLang="en-US" sz="2200" b="1" dirty="0"/>
              <a:t>Management fees </a:t>
            </a:r>
            <a:r>
              <a:rPr lang="en-US" altLang="en-US" sz="2200" dirty="0"/>
              <a:t>on HFs are computed as a percent of total assets under management and run between 1.5% and 2%.</a:t>
            </a:r>
          </a:p>
          <a:p>
            <a:pPr marL="0" indent="0" eaLnBrk="1" hangingPunct="1">
              <a:lnSpc>
                <a:spcPct val="80000"/>
              </a:lnSpc>
              <a:buNone/>
            </a:pPr>
            <a:r>
              <a:rPr lang="en-US" altLang="en-US" sz="2200" b="1" dirty="0"/>
              <a:t>Performance fees </a:t>
            </a:r>
            <a:r>
              <a:rPr lang="en-US" altLang="en-US" sz="2200" dirty="0"/>
              <a:t>give fund managers a share of any positive returns on a hedge fund.</a:t>
            </a:r>
          </a:p>
          <a:p>
            <a:pPr lvl="1" eaLnBrk="1" hangingPunct="1">
              <a:buSzPct val="100000"/>
            </a:pPr>
            <a:r>
              <a:rPr lang="en-US" altLang="en-US" sz="2000" dirty="0"/>
              <a:t>The average is 20%, but performance fees vary substantially depending on the HF.</a:t>
            </a:r>
          </a:p>
          <a:p>
            <a:pPr lvl="1" eaLnBrk="1" hangingPunct="1">
              <a:buSzPct val="100000"/>
            </a:pPr>
            <a:r>
              <a:rPr lang="en-US" altLang="en-US" sz="2000" dirty="0"/>
              <a:t>A </a:t>
            </a:r>
            <a:r>
              <a:rPr lang="en-US" altLang="en-US" sz="2000" b="1" dirty="0"/>
              <a:t>hurdle rate </a:t>
            </a:r>
            <a:r>
              <a:rPr lang="en-US" altLang="en-US" sz="2000" dirty="0"/>
              <a:t>is a benchmark that must be realized before a performance fee can be assessed.</a:t>
            </a:r>
          </a:p>
          <a:p>
            <a:pPr lvl="1" eaLnBrk="1" hangingPunct="1">
              <a:buSzPct val="100000"/>
            </a:pPr>
            <a:r>
              <a:rPr lang="en-US" altLang="en-US" sz="2000" dirty="0"/>
              <a:t>A </a:t>
            </a:r>
            <a:r>
              <a:rPr lang="en-US" altLang="en-US" sz="2000" b="1" dirty="0"/>
              <a:t>high-water mark</a:t>
            </a:r>
            <a:r>
              <a:rPr lang="en-US" altLang="en-US" sz="2000" dirty="0"/>
              <a:t> is when a manager does not receive a performance fee unless the value of the fund exceeds the highest NAV it has previously achieved.</a:t>
            </a:r>
          </a:p>
        </p:txBody>
      </p:sp>
      <p:sp>
        <p:nvSpPr>
          <p:cNvPr id="8" name="Content Placeholder 7"/>
          <p:cNvSpPr>
            <a:spLocks noGrp="1"/>
          </p:cNvSpPr>
          <p:nvPr>
            <p:ph idx="14"/>
          </p:nvPr>
        </p:nvSpPr>
        <p:spPr>
          <a:xfrm>
            <a:off x="474131" y="5386505"/>
            <a:ext cx="8229600" cy="773661"/>
          </a:xfrm>
        </p:spPr>
        <p:txBody>
          <a:bodyPr/>
          <a:lstStyle/>
          <a:p>
            <a:pPr marL="0" indent="0">
              <a:buSzPct val="100000"/>
              <a:buNone/>
            </a:pPr>
            <a:r>
              <a:rPr lang="en-US" altLang="en-US" sz="2200" b="1" dirty="0"/>
              <a:t>Offshore HFs </a:t>
            </a:r>
            <a:r>
              <a:rPr lang="en-US" altLang="en-US" sz="2200" dirty="0"/>
              <a:t>are attractive to investors because they provide anonymity and are not subject to U.S. taxes.</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32</a:t>
            </a:fld>
            <a:endParaRPr lang="en-US" altLang="en-US" dirty="0"/>
          </a:p>
        </p:txBody>
      </p:sp>
    </p:spTree>
    <p:extLst>
      <p:ext uri="{BB962C8B-B14F-4D97-AF65-F5344CB8AC3E}">
        <p14:creationId xmlns:p14="http://schemas.microsoft.com/office/powerpoint/2010/main" val="22823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1083080"/>
          </a:xfrm>
        </p:spPr>
        <p:txBody>
          <a:bodyPr anchor="ctr"/>
          <a:lstStyle/>
          <a:p>
            <a:r>
              <a:rPr lang="en-US" sz="3500" dirty="0"/>
              <a:t>Assets and Liabilities of U.S. Finance Companies, June 2016</a:t>
            </a:r>
            <a:endParaRPr lang="en-IN" sz="3500" dirty="0"/>
          </a:p>
        </p:txBody>
      </p:sp>
      <p:sp>
        <p:nvSpPr>
          <p:cNvPr id="14" name="Content Placeholder 2"/>
          <p:cNvSpPr>
            <a:spLocks noGrp="1"/>
          </p:cNvSpPr>
          <p:nvPr>
            <p:ph idx="1"/>
          </p:nvPr>
        </p:nvSpPr>
        <p:spPr>
          <a:xfrm>
            <a:off x="457200" y="1719263"/>
            <a:ext cx="8229600" cy="438721"/>
          </a:xfrm>
        </p:spPr>
        <p:txBody>
          <a:bodyPr/>
          <a:lstStyle/>
          <a:p>
            <a:pPr marL="0" indent="0">
              <a:buSzPct val="100000"/>
              <a:buNone/>
            </a:pPr>
            <a:r>
              <a:rPr lang="en-IN" sz="2000" b="1" dirty="0"/>
              <a:t>Table 17-11 </a:t>
            </a:r>
            <a:r>
              <a:rPr lang="en-IN" sz="1800" b="1" dirty="0">
                <a:solidFill>
                  <a:srgbClr val="0070C0"/>
                </a:solidFill>
              </a:rPr>
              <a:t>Largest Hedge Fund Firms by Assets Managed</a:t>
            </a:r>
          </a:p>
        </p:txBody>
      </p:sp>
      <p:graphicFrame>
        <p:nvGraphicFramePr>
          <p:cNvPr id="3" name="Table 2"/>
          <p:cNvGraphicFramePr>
            <a:graphicFrameLocks noGrp="1"/>
          </p:cNvGraphicFramePr>
          <p:nvPr>
            <p:extLst>
              <p:ext uri="{D42A27DB-BD31-4B8C-83A1-F6EECF244321}">
                <p14:modId xmlns:p14="http://schemas.microsoft.com/office/powerpoint/2010/main" val="4024366641"/>
              </p:ext>
            </p:extLst>
          </p:nvPr>
        </p:nvGraphicFramePr>
        <p:xfrm>
          <a:off x="974558" y="2426399"/>
          <a:ext cx="6087979" cy="3396615"/>
        </p:xfrm>
        <a:graphic>
          <a:graphicData uri="http://schemas.openxmlformats.org/drawingml/2006/table">
            <a:tbl>
              <a:tblPr firstRow="1" bandRow="1">
                <a:tableStyleId>{5C22544A-7EE6-4342-B048-85BDC9FD1C3A}</a:tableStyleId>
              </a:tblPr>
              <a:tblGrid>
                <a:gridCol w="2946800">
                  <a:extLst>
                    <a:ext uri="{9D8B030D-6E8A-4147-A177-3AD203B41FA5}">
                      <a16:colId xmlns:a16="http://schemas.microsoft.com/office/drawing/2014/main" val="1137485438"/>
                    </a:ext>
                  </a:extLst>
                </a:gridCol>
                <a:gridCol w="1733484">
                  <a:extLst>
                    <a:ext uri="{9D8B030D-6E8A-4147-A177-3AD203B41FA5}">
                      <a16:colId xmlns:a16="http://schemas.microsoft.com/office/drawing/2014/main" val="3367745753"/>
                    </a:ext>
                  </a:extLst>
                </a:gridCol>
                <a:gridCol w="1407695">
                  <a:extLst>
                    <a:ext uri="{9D8B030D-6E8A-4147-A177-3AD203B41FA5}">
                      <a16:colId xmlns:a16="http://schemas.microsoft.com/office/drawing/2014/main" val="1200159849"/>
                    </a:ext>
                  </a:extLst>
                </a:gridCol>
              </a:tblGrid>
              <a:tr h="262665">
                <a:tc>
                  <a:txBody>
                    <a:bodyPr/>
                    <a:lstStyle/>
                    <a:p>
                      <a:pPr algn="l" fontAlgn="b"/>
                      <a:r>
                        <a:rPr lang="en-US" sz="1800" u="none" strike="noStrike" dirty="0">
                          <a:solidFill>
                            <a:schemeClr val="tx1"/>
                          </a:solidFill>
                          <a:effectLst/>
                          <a:latin typeface="Calibri" panose="020F0502020204030204" pitchFamily="34" charset="0"/>
                        </a:rPr>
                        <a:t>Name of Fund</a:t>
                      </a:r>
                      <a:endParaRPr lang="en-US"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800" u="none" strike="noStrike" dirty="0">
                          <a:solidFill>
                            <a:schemeClr val="tx1"/>
                          </a:solidFill>
                          <a:effectLst/>
                          <a:latin typeface="Calibri" panose="020F0502020204030204" pitchFamily="34" charset="0"/>
                        </a:rPr>
                        <a:t>Country</a:t>
                      </a:r>
                      <a:endParaRPr lang="en-US" sz="18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800" u="none" strike="noStrike" dirty="0">
                          <a:solidFill>
                            <a:schemeClr val="tx1"/>
                          </a:solidFill>
                          <a:effectLst/>
                          <a:latin typeface="Calibri" panose="020F0502020204030204" pitchFamily="34" charset="0"/>
                        </a:rPr>
                        <a:t>Total Assets (in billions)</a:t>
                      </a:r>
                      <a:endParaRPr lang="en-US" sz="18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6413749"/>
                  </a:ext>
                </a:extLst>
              </a:tr>
              <a:tr h="262665">
                <a:tc>
                  <a:txBody>
                    <a:bodyPr/>
                    <a:lstStyle/>
                    <a:p>
                      <a:pPr algn="l" fontAlgn="b"/>
                      <a:r>
                        <a:rPr lang="en-US" sz="1800" u="none" strike="noStrike" dirty="0">
                          <a:effectLst/>
                          <a:latin typeface="Calibri" panose="020F0502020204030204" pitchFamily="34" charset="0"/>
                        </a:rPr>
                        <a:t>Bridgewater Associates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$104.2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3317618"/>
                  </a:ext>
                </a:extLst>
              </a:tr>
              <a:tr h="262665">
                <a:tc>
                  <a:txBody>
                    <a:bodyPr/>
                    <a:lstStyle/>
                    <a:p>
                      <a:pPr algn="l" fontAlgn="b"/>
                      <a:r>
                        <a:rPr lang="en-US" sz="1800" u="none" strike="noStrike" dirty="0">
                          <a:effectLst/>
                          <a:latin typeface="Calibri" panose="020F0502020204030204" pitchFamily="34" charset="0"/>
                        </a:rPr>
                        <a:t>Man Group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Kingdom</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latin typeface="Calibri" panose="020F0502020204030204" pitchFamily="34" charset="0"/>
                        </a:rPr>
                        <a:t>     76.4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971074"/>
                  </a:ext>
                </a:extLst>
              </a:tr>
              <a:tr h="262665">
                <a:tc>
                  <a:txBody>
                    <a:bodyPr/>
                    <a:lstStyle/>
                    <a:p>
                      <a:pPr algn="l" fontAlgn="b"/>
                      <a:r>
                        <a:rPr lang="en-US" sz="1800" u="none" strike="noStrike" dirty="0">
                          <a:effectLst/>
                          <a:latin typeface="Calibri" panose="020F0502020204030204" pitchFamily="34" charset="0"/>
                        </a:rPr>
                        <a:t>AQR Capital Management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47.2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6945738"/>
                  </a:ext>
                </a:extLst>
              </a:tr>
              <a:tr h="262665">
                <a:tc>
                  <a:txBody>
                    <a:bodyPr/>
                    <a:lstStyle/>
                    <a:p>
                      <a:pPr algn="l" fontAlgn="b"/>
                      <a:r>
                        <a:rPr lang="en-US" sz="1800" u="none" strike="noStrike" dirty="0" err="1">
                          <a:effectLst/>
                          <a:latin typeface="Calibri" panose="020F0502020204030204" pitchFamily="34" charset="0"/>
                        </a:rPr>
                        <a:t>Och</a:t>
                      </a:r>
                      <a:r>
                        <a:rPr lang="en-US" sz="1800" u="none" strike="noStrike" dirty="0">
                          <a:effectLst/>
                          <a:latin typeface="Calibri" panose="020F0502020204030204" pitchFamily="34" charset="0"/>
                        </a:rPr>
                        <a:t>-Ziff Capital Management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44.6</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5739488"/>
                  </a:ext>
                </a:extLst>
              </a:tr>
              <a:tr h="262665">
                <a:tc>
                  <a:txBody>
                    <a:bodyPr/>
                    <a:lstStyle/>
                    <a:p>
                      <a:pPr algn="l" fontAlgn="b"/>
                      <a:r>
                        <a:rPr lang="en-US" sz="1800" u="none" strike="noStrike" dirty="0">
                          <a:effectLst/>
                          <a:latin typeface="Calibri" panose="020F0502020204030204" pitchFamily="34" charset="0"/>
                        </a:rPr>
                        <a:t>Two Sigma Investments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35.0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3662323"/>
                  </a:ext>
                </a:extLst>
              </a:tr>
              <a:tr h="262665">
                <a:tc>
                  <a:txBody>
                    <a:bodyPr/>
                    <a:lstStyle/>
                    <a:p>
                      <a:pPr algn="l" fontAlgn="b"/>
                      <a:r>
                        <a:rPr lang="en-US" sz="1800" u="none" strike="noStrike" dirty="0">
                          <a:effectLst/>
                          <a:latin typeface="Calibri" panose="020F0502020204030204" pitchFamily="34" charset="0"/>
                        </a:rPr>
                        <a:t>Millennium Management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34.0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0323219"/>
                  </a:ext>
                </a:extLst>
              </a:tr>
              <a:tr h="262665">
                <a:tc>
                  <a:txBody>
                    <a:bodyPr/>
                    <a:lstStyle/>
                    <a:p>
                      <a:pPr algn="l" fontAlgn="b"/>
                      <a:r>
                        <a:rPr lang="en-US" sz="1800" u="none" strike="noStrike">
                          <a:effectLst/>
                          <a:latin typeface="Calibri" panose="020F0502020204030204" pitchFamily="34" charset="0"/>
                        </a:rPr>
                        <a:t>Winton Capital Management</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Kingdom</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34.0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5193178"/>
                  </a:ext>
                </a:extLst>
              </a:tr>
              <a:tr h="262665">
                <a:tc>
                  <a:txBody>
                    <a:bodyPr/>
                    <a:lstStyle/>
                    <a:p>
                      <a:pPr algn="l" fontAlgn="b"/>
                      <a:r>
                        <a:rPr lang="en-US" sz="1800" u="none" strike="noStrike" dirty="0">
                          <a:effectLst/>
                          <a:latin typeface="Calibri" panose="020F0502020204030204" pitchFamily="34" charset="0"/>
                        </a:rPr>
                        <a:t>D.E. Shaw &amp; Co.</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latin typeface="Calibri" panose="020F0502020204030204" pitchFamily="34" charset="0"/>
                        </a:rPr>
                        <a:t>United States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33.1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8925372"/>
                  </a:ext>
                </a:extLst>
              </a:tr>
              <a:tr h="262665">
                <a:tc>
                  <a:txBody>
                    <a:bodyPr/>
                    <a:lstStyle/>
                    <a:p>
                      <a:pPr algn="l" fontAlgn="b"/>
                      <a:r>
                        <a:rPr lang="en-US" sz="1800" u="none" strike="noStrike">
                          <a:effectLst/>
                          <a:latin typeface="Calibri" panose="020F0502020204030204" pitchFamily="34" charset="0"/>
                        </a:rPr>
                        <a:t>Viking Global Investors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latin typeface="Calibri" panose="020F0502020204030204" pitchFamily="34" charset="0"/>
                        </a:rPr>
                        <a:t>United States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33.1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5375788"/>
                  </a:ext>
                </a:extLst>
              </a:tr>
              <a:tr h="262665">
                <a:tc>
                  <a:txBody>
                    <a:bodyPr/>
                    <a:lstStyle/>
                    <a:p>
                      <a:pPr algn="l" fontAlgn="b"/>
                      <a:r>
                        <a:rPr lang="en-US" sz="1800" u="none" strike="noStrike">
                          <a:effectLst/>
                          <a:latin typeface="Calibri" panose="020F0502020204030204" pitchFamily="34" charset="0"/>
                        </a:rPr>
                        <a:t>B1ackRock Advisors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latin typeface="Calibri" panose="020F0502020204030204" pitchFamily="34" charset="0"/>
                        </a:rPr>
                        <a:t>United States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latin typeface="Calibri" panose="020F0502020204030204" pitchFamily="34" charset="0"/>
                        </a:rPr>
                        <a:t>      31.1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438550"/>
                  </a:ext>
                </a:extLst>
              </a:tr>
            </a:tbl>
          </a:graphicData>
        </a:graphic>
      </p:graphicFrame>
      <p:sp>
        <p:nvSpPr>
          <p:cNvPr id="15" name="Content Placeholder 3"/>
          <p:cNvSpPr>
            <a:spLocks noGrp="1"/>
          </p:cNvSpPr>
          <p:nvPr>
            <p:ph idx="14"/>
          </p:nvPr>
        </p:nvSpPr>
        <p:spPr>
          <a:xfrm>
            <a:off x="474131" y="5787238"/>
            <a:ext cx="8229600" cy="420093"/>
          </a:xfrm>
        </p:spPr>
        <p:txBody>
          <a:bodyPr/>
          <a:lstStyle/>
          <a:p>
            <a:pPr marL="0" indent="0">
              <a:buNone/>
            </a:pPr>
            <a:r>
              <a:rPr lang="en-US" sz="2000" b="1" dirty="0"/>
              <a:t>Source: </a:t>
            </a:r>
            <a:r>
              <a:rPr lang="en-US" sz="1800" dirty="0"/>
              <a:t>Institutional Investor. www.institutionalinvestor.com</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33</a:t>
            </a:fld>
            <a:endParaRPr lang="en-US" altLang="en-US" dirty="0"/>
          </a:p>
        </p:txBody>
      </p:sp>
    </p:spTree>
    <p:extLst>
      <p:ext uri="{BB962C8B-B14F-4D97-AF65-F5344CB8AC3E}">
        <p14:creationId xmlns:p14="http://schemas.microsoft.com/office/powerpoint/2010/main" val="88439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of Hedge Funds</a:t>
            </a:r>
            <a:endParaRPr lang="en-IN" sz="1000" dirty="0"/>
          </a:p>
        </p:txBody>
      </p:sp>
      <p:sp>
        <p:nvSpPr>
          <p:cNvPr id="6" name="Content Placeholder 5"/>
          <p:cNvSpPr>
            <a:spLocks noGrp="1"/>
          </p:cNvSpPr>
          <p:nvPr>
            <p:ph idx="1"/>
          </p:nvPr>
        </p:nvSpPr>
        <p:spPr>
          <a:xfrm>
            <a:off x="457200" y="1719262"/>
            <a:ext cx="8229600" cy="1210731"/>
          </a:xfrm>
        </p:spPr>
        <p:txBody>
          <a:bodyPr/>
          <a:lstStyle/>
          <a:p>
            <a:pPr marL="0" indent="0" eaLnBrk="1" hangingPunct="1">
              <a:spcBef>
                <a:spcPct val="0"/>
              </a:spcBef>
              <a:buNone/>
            </a:pPr>
            <a:r>
              <a:rPr lang="en-US" altLang="en-US" sz="2200" dirty="0"/>
              <a:t>While mutual funds are very highly regulated, hedge funds have generally been unregulated.</a:t>
            </a:r>
          </a:p>
          <a:p>
            <a:pPr lvl="1" eaLnBrk="1" hangingPunct="1">
              <a:buSzPct val="100000"/>
            </a:pPr>
            <a:r>
              <a:rPr lang="en-US" altLang="en-US" sz="2000" dirty="0"/>
              <a:t>Mutual funds in the U.S. are required to be registered with the SEC</a:t>
            </a:r>
            <a:r>
              <a:rPr lang="en-US" altLang="en-US" dirty="0"/>
              <a:t>.</a:t>
            </a:r>
            <a:endParaRPr lang="en-US" altLang="en-US" sz="2000" dirty="0"/>
          </a:p>
        </p:txBody>
      </p:sp>
      <p:sp>
        <p:nvSpPr>
          <p:cNvPr id="4" name="Content Placeholder 3"/>
          <p:cNvSpPr>
            <a:spLocks noGrp="1"/>
          </p:cNvSpPr>
          <p:nvPr>
            <p:ph idx="13"/>
          </p:nvPr>
        </p:nvSpPr>
        <p:spPr>
          <a:xfrm>
            <a:off x="465661" y="3003146"/>
            <a:ext cx="8229600" cy="1568853"/>
          </a:xfrm>
        </p:spPr>
        <p:txBody>
          <a:bodyPr/>
          <a:lstStyle/>
          <a:p>
            <a:pPr marL="45529" indent="0" eaLnBrk="1" hangingPunct="1">
              <a:spcBef>
                <a:spcPct val="0"/>
              </a:spcBef>
              <a:buNone/>
            </a:pPr>
            <a:r>
              <a:rPr lang="en-US" altLang="en-US" sz="2200" dirty="0"/>
              <a:t>Hedge funds operate under two exemptions from registration requirements as set forth in the Investment Company Act of 19</a:t>
            </a:r>
            <a:r>
              <a:rPr lang="en-US" altLang="en-US" sz="100" dirty="0"/>
              <a:t> </a:t>
            </a:r>
            <a:r>
              <a:rPr lang="en-US" altLang="en-US" sz="2200" dirty="0"/>
              <a:t>40.</a:t>
            </a:r>
          </a:p>
          <a:p>
            <a:pPr lvl="1" eaLnBrk="1" hangingPunct="1">
              <a:buSzPct val="100000"/>
            </a:pPr>
            <a:r>
              <a:rPr lang="en-US" altLang="en-US" sz="2000" dirty="0"/>
              <a:t>Funds are exempt if they have less than 100 investors.</a:t>
            </a:r>
          </a:p>
          <a:p>
            <a:pPr lvl="1" eaLnBrk="1" hangingPunct="1">
              <a:buSzPct val="100000"/>
            </a:pPr>
            <a:r>
              <a:rPr lang="en-US" altLang="en-US" sz="2000" dirty="0"/>
              <a:t>Funds are exempt if the investors are “accredited”</a:t>
            </a:r>
            <a:r>
              <a:rPr lang="en-US" altLang="en-US" dirty="0"/>
              <a:t>.</a:t>
            </a:r>
            <a:endParaRPr lang="en-US" altLang="en-US" sz="2000" dirty="0"/>
          </a:p>
        </p:txBody>
      </p:sp>
      <p:sp>
        <p:nvSpPr>
          <p:cNvPr id="5" name="Content Placeholder 4"/>
          <p:cNvSpPr>
            <a:spLocks noGrp="1"/>
          </p:cNvSpPr>
          <p:nvPr>
            <p:ph idx="14"/>
          </p:nvPr>
        </p:nvSpPr>
        <p:spPr>
          <a:xfrm>
            <a:off x="474131" y="4724931"/>
            <a:ext cx="8229600" cy="700509"/>
          </a:xfrm>
        </p:spPr>
        <p:txBody>
          <a:bodyPr/>
          <a:lstStyle/>
          <a:p>
            <a:pPr marL="0" indent="0">
              <a:buNone/>
            </a:pPr>
            <a:r>
              <a:rPr lang="en-US" altLang="en-US" sz="2200" dirty="0"/>
              <a:t>Hedge funds are only sold via private placements, and may not be offered or advertised to the general investing public.</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34</a:t>
            </a:fld>
            <a:endParaRPr lang="en-US" altLang="en-US" dirty="0"/>
          </a:p>
        </p:txBody>
      </p:sp>
    </p:spTree>
    <p:extLst>
      <p:ext uri="{BB962C8B-B14F-4D97-AF65-F5344CB8AC3E}">
        <p14:creationId xmlns:p14="http://schemas.microsoft.com/office/powerpoint/2010/main" val="1006267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363326" cy="1083080"/>
          </a:xfrm>
        </p:spPr>
        <p:txBody>
          <a:bodyPr anchor="ctr"/>
          <a:lstStyle/>
          <a:p>
            <a:r>
              <a:rPr lang="en-US" altLang="en-US" sz="3000" dirty="0"/>
              <a:t>Top Hedge Funds by Fund Earnings, 2008 to 2009</a:t>
            </a:r>
            <a:endParaRPr lang="en-IN" sz="3000" dirty="0"/>
          </a:p>
        </p:txBody>
      </p:sp>
      <p:sp>
        <p:nvSpPr>
          <p:cNvPr id="14" name="Content Placeholder 2"/>
          <p:cNvSpPr>
            <a:spLocks noGrp="1"/>
          </p:cNvSpPr>
          <p:nvPr>
            <p:ph idx="1"/>
          </p:nvPr>
        </p:nvSpPr>
        <p:spPr>
          <a:xfrm>
            <a:off x="505130" y="1605093"/>
            <a:ext cx="6183021" cy="272475"/>
          </a:xfrm>
        </p:spPr>
        <p:txBody>
          <a:bodyPr/>
          <a:lstStyle/>
          <a:p>
            <a:pPr marL="0" indent="0">
              <a:buSzPct val="100000"/>
              <a:buNone/>
            </a:pPr>
            <a:r>
              <a:rPr lang="en-IN" sz="1500" b="1" dirty="0"/>
              <a:t>Table 17-12 </a:t>
            </a:r>
            <a:r>
              <a:rPr lang="en-IN" sz="1500" b="1" dirty="0">
                <a:solidFill>
                  <a:srgbClr val="0070C0"/>
                </a:solidFill>
              </a:rPr>
              <a:t>Top Hedge Funds by Fund Earnings, 2008 to 2009</a:t>
            </a:r>
          </a:p>
        </p:txBody>
      </p:sp>
      <p:graphicFrame>
        <p:nvGraphicFramePr>
          <p:cNvPr id="4" name="Table 3"/>
          <p:cNvGraphicFramePr>
            <a:graphicFrameLocks noGrp="1"/>
          </p:cNvGraphicFramePr>
          <p:nvPr>
            <p:extLst>
              <p:ext uri="{D42A27DB-BD31-4B8C-83A1-F6EECF244321}">
                <p14:modId xmlns:p14="http://schemas.microsoft.com/office/powerpoint/2010/main" val="2374546034"/>
              </p:ext>
            </p:extLst>
          </p:nvPr>
        </p:nvGraphicFramePr>
        <p:xfrm>
          <a:off x="457200" y="1971326"/>
          <a:ext cx="8101585" cy="4228305"/>
        </p:xfrm>
        <a:graphic>
          <a:graphicData uri="http://schemas.openxmlformats.org/drawingml/2006/table">
            <a:tbl>
              <a:tblPr firstRow="1" bandRow="1">
                <a:tableStyleId>{5C22544A-7EE6-4342-B048-85BDC9FD1C3A}</a:tableStyleId>
              </a:tblPr>
              <a:tblGrid>
                <a:gridCol w="3826042">
                  <a:extLst>
                    <a:ext uri="{9D8B030D-6E8A-4147-A177-3AD203B41FA5}">
                      <a16:colId xmlns:a16="http://schemas.microsoft.com/office/drawing/2014/main" val="2180315735"/>
                    </a:ext>
                  </a:extLst>
                </a:gridCol>
                <a:gridCol w="2500052">
                  <a:extLst>
                    <a:ext uri="{9D8B030D-6E8A-4147-A177-3AD203B41FA5}">
                      <a16:colId xmlns:a16="http://schemas.microsoft.com/office/drawing/2014/main" val="4191374294"/>
                    </a:ext>
                  </a:extLst>
                </a:gridCol>
                <a:gridCol w="894963">
                  <a:extLst>
                    <a:ext uri="{9D8B030D-6E8A-4147-A177-3AD203B41FA5}">
                      <a16:colId xmlns:a16="http://schemas.microsoft.com/office/drawing/2014/main" val="913151832"/>
                    </a:ext>
                  </a:extLst>
                </a:gridCol>
                <a:gridCol w="880528">
                  <a:extLst>
                    <a:ext uri="{9D8B030D-6E8A-4147-A177-3AD203B41FA5}">
                      <a16:colId xmlns:a16="http://schemas.microsoft.com/office/drawing/2014/main" val="322350076"/>
                    </a:ext>
                  </a:extLst>
                </a:gridCol>
              </a:tblGrid>
              <a:tr h="474419">
                <a:tc>
                  <a:txBody>
                    <a:bodyPr/>
                    <a:lstStyle/>
                    <a:p>
                      <a:pPr algn="ctr" fontAlgn="b"/>
                      <a:r>
                        <a:rPr lang="en-US" sz="1400" u="none" strike="noStrike" dirty="0">
                          <a:solidFill>
                            <a:schemeClr val="tx1"/>
                          </a:solidFill>
                          <a:effectLst/>
                          <a:latin typeface="Calibri" panose="020F0502020204030204" pitchFamily="34" charset="0"/>
                        </a:rPr>
                        <a:t>Fund, Manager Name(s)</a:t>
                      </a:r>
                      <a:endParaRPr lang="en-US" sz="1400" b="1"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solidFill>
                            <a:schemeClr val="tx1"/>
                          </a:solidFill>
                          <a:effectLst/>
                          <a:latin typeface="Calibri" panose="020F0502020204030204" pitchFamily="34" charset="0"/>
                        </a:rPr>
                        <a:t>Fund Company</a:t>
                      </a:r>
                      <a:endParaRPr lang="en-US" sz="1400" b="1"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solidFill>
                            <a:schemeClr val="tx1"/>
                          </a:solidFill>
                          <a:effectLst/>
                          <a:latin typeface="Calibri" panose="020F0502020204030204" pitchFamily="34" charset="0"/>
                        </a:rPr>
                        <a:t>2009 Return</a:t>
                      </a:r>
                      <a:endParaRPr lang="en-US" sz="1400" b="1"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solidFill>
                            <a:schemeClr val="tx1"/>
                          </a:solidFill>
                          <a:effectLst/>
                          <a:latin typeface="Calibri" panose="020F0502020204030204" pitchFamily="34" charset="0"/>
                        </a:rPr>
                        <a:t>2008 Return</a:t>
                      </a:r>
                      <a:endParaRPr lang="en-US" sz="1400" b="1"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5010805"/>
                  </a:ext>
                </a:extLst>
              </a:tr>
              <a:tr h="292075">
                <a:tc>
                  <a:txBody>
                    <a:bodyPr/>
                    <a:lstStyle/>
                    <a:p>
                      <a:pPr algn="l" fontAlgn="b"/>
                      <a:r>
                        <a:rPr lang="en-US" sz="1400" u="none" strike="noStrike" dirty="0">
                          <a:effectLst/>
                          <a:latin typeface="Calibri" panose="020F0502020204030204" pitchFamily="34" charset="0"/>
                        </a:rPr>
                        <a:t>Appaloosa Investment I, David Tepper</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latin typeface="Calibri" panose="020F0502020204030204" pitchFamily="34" charset="0"/>
                        </a:rPr>
                        <a:t>Appaloosa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117.30%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    </a:t>
                      </a:r>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26.7%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8432501"/>
                  </a:ext>
                </a:extLst>
              </a:tr>
              <a:tr h="265178">
                <a:tc>
                  <a:txBody>
                    <a:bodyPr/>
                    <a:lstStyle/>
                    <a:p>
                      <a:pPr algn="l" fontAlgn="b"/>
                      <a:r>
                        <a:rPr lang="en-US" sz="1400" u="none" strike="noStrike" dirty="0">
                          <a:effectLst/>
                          <a:latin typeface="Calibri" panose="020F0502020204030204" pitchFamily="34" charset="0"/>
                        </a:rPr>
                        <a:t>Redwood Capital Master, Jonathan Kolatch</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latin typeface="Calibri" panose="020F0502020204030204" pitchFamily="34" charset="0"/>
                        </a:rPr>
                        <a:t>Redwood Capital Management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69.1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33.0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6423118"/>
                  </a:ext>
                </a:extLst>
              </a:tr>
              <a:tr h="278437">
                <a:tc>
                  <a:txBody>
                    <a:bodyPr/>
                    <a:lstStyle/>
                    <a:p>
                      <a:pPr algn="l" fontAlgn="b"/>
                      <a:r>
                        <a:rPr lang="en-US" sz="1400" u="none" strike="noStrike" dirty="0">
                          <a:effectLst/>
                          <a:latin typeface="Calibri" panose="020F0502020204030204" pitchFamily="34" charset="0"/>
                        </a:rPr>
                        <a:t>Glenview Institutional Partners, Larry Robbins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Glenview Capital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67.1</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49.0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57861464"/>
                  </a:ext>
                </a:extLst>
              </a:tr>
              <a:tr h="251919">
                <a:tc>
                  <a:txBody>
                    <a:bodyPr/>
                    <a:lstStyle/>
                    <a:p>
                      <a:pPr algn="l" fontAlgn="b"/>
                      <a:r>
                        <a:rPr lang="en-US" sz="1400" u="none" strike="noStrike" dirty="0">
                          <a:effectLst/>
                          <a:latin typeface="Calibri" panose="020F0502020204030204" pitchFamily="34" charset="0"/>
                        </a:rPr>
                        <a:t>PARS IV, Changhong Zhu</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Pacific Investment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61.0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17.0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07014872"/>
                  </a:ext>
                </a:extLst>
              </a:tr>
              <a:tr h="474419">
                <a:tc>
                  <a:txBody>
                    <a:bodyPr/>
                    <a:lstStyle/>
                    <a:p>
                      <a:pPr algn="l" fontAlgn="b"/>
                      <a:r>
                        <a:rPr lang="en-US" sz="1400" u="none" strike="noStrike" dirty="0">
                          <a:effectLst/>
                          <a:latin typeface="Calibri" panose="020F0502020204030204" pitchFamily="34" charset="0"/>
                        </a:rPr>
                        <a:t>Tennenbaum Opportunities V, TCP Investment Committee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Tennenbaum Capital Partners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latin typeface="Calibri" panose="020F0502020204030204" pitchFamily="34" charset="0"/>
                        </a:rPr>
                        <a:t>58.5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51.2</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5605395"/>
                  </a:ext>
                </a:extLst>
              </a:tr>
              <a:tr h="414340">
                <a:tc>
                  <a:txBody>
                    <a:bodyPr/>
                    <a:lstStyle/>
                    <a:p>
                      <a:pPr algn="l" fontAlgn="b"/>
                      <a:r>
                        <a:rPr lang="de-DE" sz="1400" u="none" strike="noStrike" dirty="0">
                          <a:effectLst/>
                          <a:latin typeface="Calibri" panose="020F0502020204030204" pitchFamily="34" charset="0"/>
                        </a:rPr>
                        <a:t>Kensington Global Strategies, Kenneth Griffin</a:t>
                      </a:r>
                      <a:endParaRPr lang="de-DE"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Citadel Investment Group</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57.0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55.0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41469736"/>
                  </a:ext>
                </a:extLst>
              </a:tr>
              <a:tr h="414340">
                <a:tc>
                  <a:txBody>
                    <a:bodyPr/>
                    <a:lstStyle/>
                    <a:p>
                      <a:pPr algn="l" fontAlgn="b"/>
                      <a:r>
                        <a:rPr lang="en-US" sz="1400" u="none" strike="noStrike" dirty="0">
                          <a:effectLst/>
                          <a:latin typeface="Calibri" panose="020F0502020204030204" pitchFamily="34" charset="0"/>
                        </a:rPr>
                        <a:t>BlueGold Global, Pierre Andurand, Dennis Crema</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BlueGold Capital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54.6</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209.4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30136774"/>
                  </a:ext>
                </a:extLst>
              </a:tr>
              <a:tr h="474419">
                <a:tc>
                  <a:txBody>
                    <a:bodyPr/>
                    <a:lstStyle/>
                    <a:p>
                      <a:pPr algn="l" fontAlgn="b"/>
                      <a:r>
                        <a:rPr lang="sv-SE" sz="1400" u="none" strike="noStrike">
                          <a:effectLst/>
                          <a:latin typeface="Calibri" panose="020F0502020204030204" pitchFamily="34" charset="0"/>
                        </a:rPr>
                        <a:t>Waterstone Market Neutral Master, Shawn Bergerson</a:t>
                      </a:r>
                      <a:endParaRPr lang="sv-SE"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Waterstone Capital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50.3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  12.0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2994855"/>
                  </a:ext>
                </a:extLst>
              </a:tr>
              <a:tr h="474419">
                <a:tc>
                  <a:txBody>
                    <a:bodyPr/>
                    <a:lstStyle/>
                    <a:p>
                      <a:pPr algn="l" fontAlgn="b"/>
                      <a:r>
                        <a:rPr lang="en-US" sz="1400" u="none" strike="noStrike">
                          <a:effectLst/>
                          <a:latin typeface="Calibri" panose="020F0502020204030204" pitchFamily="34" charset="0"/>
                        </a:rPr>
                        <a:t>Canyon Value Realization, Mitchell Julis, Joshua Friedman</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Canyon Partners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49.6</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29.0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4149805"/>
                  </a:ext>
                </a:extLst>
              </a:tr>
              <a:tr h="414340">
                <a:tc>
                  <a:txBody>
                    <a:bodyPr/>
                    <a:lstStyle/>
                    <a:p>
                      <a:pPr algn="l" fontAlgn="b"/>
                      <a:r>
                        <a:rPr lang="en-US" sz="1400" u="none" strike="noStrike" dirty="0">
                          <a:effectLst/>
                          <a:latin typeface="Calibri" panose="020F0502020204030204" pitchFamily="34" charset="0"/>
                        </a:rPr>
                        <a:t>Discovery Global Opportunity, Robert Citrone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latin typeface="Calibri" panose="020F0502020204030204" pitchFamily="34" charset="0"/>
                        </a:rPr>
                        <a:t>Discovery Capital Management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rPr>
                        <a:t>47.9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u="none" strike="noStrike" dirty="0">
                          <a:effectLst/>
                          <a:latin typeface="Calibri" panose="020F0502020204030204" pitchFamily="34" charset="0"/>
                          <a:cs typeface="Arial" panose="020B0604020202020204" pitchFamily="34" charset="0"/>
                        </a:rPr>
                        <a:t>−</a:t>
                      </a:r>
                      <a:r>
                        <a:rPr lang="en-US" sz="1400" u="none" strike="noStrike" dirty="0">
                          <a:effectLst/>
                          <a:latin typeface="Calibri" panose="020F0502020204030204" pitchFamily="34" charset="0"/>
                        </a:rPr>
                        <a:t>31.0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80009203"/>
                  </a:ext>
                </a:extLst>
              </a:tr>
            </a:tbl>
          </a:graphicData>
        </a:graphic>
      </p:graphicFrame>
      <p:sp>
        <p:nvSpPr>
          <p:cNvPr id="15" name="Content Placeholder 3"/>
          <p:cNvSpPr>
            <a:spLocks noGrp="1"/>
          </p:cNvSpPr>
          <p:nvPr>
            <p:ph idx="14"/>
          </p:nvPr>
        </p:nvSpPr>
        <p:spPr>
          <a:xfrm>
            <a:off x="2534579" y="6345936"/>
            <a:ext cx="4012525" cy="310896"/>
          </a:xfrm>
        </p:spPr>
        <p:txBody>
          <a:bodyPr/>
          <a:lstStyle/>
          <a:p>
            <a:pPr marL="0" indent="0">
              <a:buNone/>
            </a:pPr>
            <a:r>
              <a:rPr lang="en-US" sz="1500" b="1" dirty="0"/>
              <a:t>Source: </a:t>
            </a:r>
            <a:r>
              <a:rPr lang="en-US" sz="1500" dirty="0"/>
              <a:t>Bloomberg, 2009. www.bloomberg.com</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35</a:t>
            </a:fld>
            <a:endParaRPr lang="en-US" altLang="en-US" dirty="0"/>
          </a:p>
        </p:txBody>
      </p:sp>
    </p:spTree>
    <p:extLst>
      <p:ext uri="{BB962C8B-B14F-4D97-AF65-F5344CB8AC3E}">
        <p14:creationId xmlns:p14="http://schemas.microsoft.com/office/powerpoint/2010/main" val="2284660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423484" cy="804341"/>
          </a:xfrm>
        </p:spPr>
        <p:txBody>
          <a:bodyPr anchor="ctr"/>
          <a:lstStyle/>
          <a:p>
            <a:r>
              <a:rPr lang="en-US" altLang="en-US" sz="3500" dirty="0"/>
              <a:t>High Profile Hedge Funds Problems</a:t>
            </a:r>
            <a:endParaRPr lang="en-IN" sz="3500" b="0" dirty="0"/>
          </a:p>
        </p:txBody>
      </p:sp>
      <p:sp>
        <p:nvSpPr>
          <p:cNvPr id="3" name="Content Placeholder 2"/>
          <p:cNvSpPr>
            <a:spLocks noGrp="1"/>
          </p:cNvSpPr>
          <p:nvPr>
            <p:ph idx="1"/>
          </p:nvPr>
        </p:nvSpPr>
        <p:spPr>
          <a:xfrm>
            <a:off x="457200" y="1708484"/>
            <a:ext cx="7988968" cy="4107099"/>
          </a:xfrm>
        </p:spPr>
        <p:txBody>
          <a:bodyPr/>
          <a:lstStyle/>
          <a:p>
            <a:pPr eaLnBrk="1" hangingPunct="1">
              <a:buSzPct val="100000"/>
            </a:pPr>
            <a:r>
              <a:rPr lang="en-US" altLang="en-US" sz="2100" dirty="0"/>
              <a:t>The collapse of the two Bear Stearns hedge funds led to investor losses of $1.6 billion and led to the bankruptcy of the company.</a:t>
            </a:r>
          </a:p>
          <a:p>
            <a:pPr eaLnBrk="1" hangingPunct="1">
              <a:buSzPct val="100000"/>
            </a:pPr>
            <a:r>
              <a:rPr lang="en-US" altLang="en-US" sz="2100" dirty="0"/>
              <a:t>Bernard Madoff Investment Securities run by former NASDAQ chairman Bernie Madoff ran a $65 billion Ponzi scheme.</a:t>
            </a:r>
          </a:p>
          <a:p>
            <a:pPr eaLnBrk="1" hangingPunct="1">
              <a:buSzPct val="100000"/>
            </a:pPr>
            <a:r>
              <a:rPr lang="en-US" altLang="en-US" sz="2100" dirty="0"/>
              <a:t>In October 2009, a large hedge fund, Galleon Group LLC, was closed due to an insider trading scandal.</a:t>
            </a:r>
          </a:p>
          <a:p>
            <a:pPr eaLnBrk="1" hangingPunct="1">
              <a:buSzPct val="100000"/>
            </a:pPr>
            <a:r>
              <a:rPr lang="en-US" altLang="en-US" sz="2100" dirty="0"/>
              <a:t>In July 2013, SAC Capital was charged with pervasive violations of inside trading laws.</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36</a:t>
            </a:fld>
            <a:endParaRPr lang="en-US" altLang="en-US" dirty="0"/>
          </a:p>
        </p:txBody>
      </p:sp>
    </p:spTree>
    <p:extLst>
      <p:ext uri="{BB962C8B-B14F-4D97-AF65-F5344CB8AC3E}">
        <p14:creationId xmlns:p14="http://schemas.microsoft.com/office/powerpoint/2010/main" val="3404075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5656-3CE3-441F-8570-F8926070EAFC}"/>
              </a:ext>
            </a:extLst>
          </p:cNvPr>
          <p:cNvSpPr>
            <a:spLocks noGrp="1"/>
          </p:cNvSpPr>
          <p:nvPr>
            <p:ph type="title"/>
          </p:nvPr>
        </p:nvSpPr>
        <p:spPr/>
        <p:txBody>
          <a:bodyPr/>
          <a:lstStyle/>
          <a:p>
            <a:r>
              <a:rPr lang="en-US" dirty="0"/>
              <a:t>Problem Breakout E</a:t>
            </a:r>
          </a:p>
        </p:txBody>
      </p:sp>
      <p:sp>
        <p:nvSpPr>
          <p:cNvPr id="3" name="Content Placeholder 2">
            <a:extLst>
              <a:ext uri="{FF2B5EF4-FFF2-40B4-BE49-F238E27FC236}">
                <a16:creationId xmlns:a16="http://schemas.microsoft.com/office/drawing/2014/main" id="{1390F2A4-34C2-4382-80D7-A69E7BDF32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5BF344B-3910-4FFA-BB30-520FFD7A4A00}"/>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37</a:t>
            </a:fld>
            <a:endParaRPr lang="en-US" altLang="en-US" dirty="0"/>
          </a:p>
        </p:txBody>
      </p:sp>
    </p:spTree>
    <p:extLst>
      <p:ext uri="{BB962C8B-B14F-4D97-AF65-F5344CB8AC3E}">
        <p14:creationId xmlns:p14="http://schemas.microsoft.com/office/powerpoint/2010/main" val="3490727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5656-3CE3-441F-8570-F8926070EAFC}"/>
              </a:ext>
            </a:extLst>
          </p:cNvPr>
          <p:cNvSpPr>
            <a:spLocks noGrp="1"/>
          </p:cNvSpPr>
          <p:nvPr>
            <p:ph type="title"/>
          </p:nvPr>
        </p:nvSpPr>
        <p:spPr/>
        <p:txBody>
          <a:bodyPr/>
          <a:lstStyle/>
          <a:p>
            <a:r>
              <a:rPr lang="en-US" dirty="0"/>
              <a:t>Problem Breakout F</a:t>
            </a:r>
          </a:p>
        </p:txBody>
      </p:sp>
      <p:sp>
        <p:nvSpPr>
          <p:cNvPr id="3" name="Content Placeholder 2">
            <a:extLst>
              <a:ext uri="{FF2B5EF4-FFF2-40B4-BE49-F238E27FC236}">
                <a16:creationId xmlns:a16="http://schemas.microsoft.com/office/drawing/2014/main" id="{1390F2A4-34C2-4382-80D7-A69E7BDF32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5BF344B-3910-4FFA-BB30-520FFD7A4A00}"/>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38</a:t>
            </a:fld>
            <a:endParaRPr lang="en-US" altLang="en-US" dirty="0"/>
          </a:p>
        </p:txBody>
      </p:sp>
    </p:spTree>
    <p:extLst>
      <p:ext uri="{BB962C8B-B14F-4D97-AF65-F5344CB8AC3E}">
        <p14:creationId xmlns:p14="http://schemas.microsoft.com/office/powerpoint/2010/main" val="482664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4853"/>
            <a:ext cx="7543800" cy="1610145"/>
          </a:xfrm>
        </p:spPr>
        <p:txBody>
          <a:bodyPr/>
          <a:lstStyle/>
          <a:p>
            <a:r>
              <a:rPr lang="en-US" altLang="en-US" sz="3400" dirty="0"/>
              <a:t>Interest Rate Spread and Net New Cash Flow to Taxable Retail MMFs Long Description</a:t>
            </a:r>
            <a:endParaRPr lang="en-US" sz="3400" dirty="0"/>
          </a:p>
        </p:txBody>
      </p:sp>
      <p:sp>
        <p:nvSpPr>
          <p:cNvPr id="3" name="Content Placeholder 2"/>
          <p:cNvSpPr>
            <a:spLocks noGrp="1"/>
          </p:cNvSpPr>
          <p:nvPr>
            <p:ph idx="1"/>
          </p:nvPr>
        </p:nvSpPr>
        <p:spPr>
          <a:xfrm>
            <a:off x="457200" y="2186191"/>
            <a:ext cx="8229600" cy="3336304"/>
          </a:xfrm>
        </p:spPr>
        <p:txBody>
          <a:bodyPr/>
          <a:lstStyle/>
          <a:p>
            <a:pPr marL="0" indent="0">
              <a:buNone/>
            </a:pPr>
            <a:r>
              <a:rPr lang="en-US" sz="2400" dirty="0"/>
              <a:t>The vertical axis provided on the left gives the net new cash flow as a percent of total assets. The vertical axis provided on the right gives the interest rate spread (percent). The net new cash flow was sometimes positive and sometimes negative, but tended to fluctuate between negative 1 percent and 1 percent. The interest rate spread was generally positive, but fluctuated from about negative 0.25% to about 3%. In the recent past the interest rate spread was about negative 0.25%. </a:t>
            </a:r>
          </a:p>
        </p:txBody>
      </p:sp>
      <p:sp>
        <p:nvSpPr>
          <p:cNvPr id="6" name="Content Placeholder 6"/>
          <p:cNvSpPr txBox="1">
            <a:spLocks/>
          </p:cNvSpPr>
          <p:nvPr/>
        </p:nvSpPr>
        <p:spPr>
          <a:xfrm>
            <a:off x="3407831" y="6243780"/>
            <a:ext cx="2420314" cy="33250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r>
              <a:rPr lang="en-IN" sz="900" kern="0" dirty="0">
                <a:latin typeface="Calibri" panose="020F0502020204030204" pitchFamily="34" charset="0"/>
                <a:hlinkClick r:id="rId2" action="ppaction://hlinksldjump"/>
              </a:rPr>
              <a:t>Return to slide containing original image.</a:t>
            </a:r>
            <a:endParaRPr lang="en-IN" sz="900" kern="0" dirty="0">
              <a:latin typeface="Calibri" panose="020F0502020204030204" pitchFamily="34" charset="0"/>
              <a:hlinkClick r:id="rId3" action="ppaction://hlinksldjump"/>
            </a:endParaRP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39</a:t>
            </a:fld>
            <a:endParaRPr lang="en-US" altLang="en-US" dirty="0"/>
          </a:p>
        </p:txBody>
      </p:sp>
    </p:spTree>
    <p:extLst>
      <p:ext uri="{BB962C8B-B14F-4D97-AF65-F5344CB8AC3E}">
        <p14:creationId xmlns:p14="http://schemas.microsoft.com/office/powerpoint/2010/main" val="28682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400" dirty="0"/>
              <a:t>Interest Rate Spread and Net New Cash Flow to Taxable Retail MMFs</a:t>
            </a:r>
            <a:endParaRPr lang="en-IN" sz="3400" dirty="0"/>
          </a:p>
        </p:txBody>
      </p:sp>
      <p:sp>
        <p:nvSpPr>
          <p:cNvPr id="6" name="Content Placeholder 5"/>
          <p:cNvSpPr>
            <a:spLocks noGrp="1"/>
          </p:cNvSpPr>
          <p:nvPr>
            <p:ph idx="1"/>
          </p:nvPr>
        </p:nvSpPr>
        <p:spPr>
          <a:xfrm>
            <a:off x="457200" y="1719263"/>
            <a:ext cx="8229600" cy="597217"/>
          </a:xfrm>
        </p:spPr>
        <p:txBody>
          <a:bodyPr/>
          <a:lstStyle/>
          <a:p>
            <a:pPr marL="0" indent="0">
              <a:buNone/>
            </a:pPr>
            <a:r>
              <a:rPr lang="en-US" sz="1600" b="1" dirty="0"/>
              <a:t>Figure 17-2</a:t>
            </a:r>
            <a:r>
              <a:rPr lang="en-US" sz="1600" b="1" dirty="0">
                <a:solidFill>
                  <a:srgbClr val="0070C0"/>
                </a:solidFill>
              </a:rPr>
              <a:t> Interest Rate Spread and Net New Cash Flow to Taxable Retail Money Market Funds, 19</a:t>
            </a:r>
            <a:r>
              <a:rPr lang="en-US" sz="100" b="1" dirty="0">
                <a:solidFill>
                  <a:srgbClr val="0070C0"/>
                </a:solidFill>
              </a:rPr>
              <a:t> </a:t>
            </a:r>
            <a:r>
              <a:rPr lang="en-US" sz="1600" b="1" dirty="0">
                <a:solidFill>
                  <a:srgbClr val="0070C0"/>
                </a:solidFill>
              </a:rPr>
              <a:t>85 to 2016</a:t>
            </a:r>
          </a:p>
        </p:txBody>
      </p:sp>
      <p:pic>
        <p:nvPicPr>
          <p:cNvPr id="10" name="Picture 9" descr="Time plot showing the interest rate spread and net new cash flow to taxable retail money market funds from 1985 to 2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200" y="2424259"/>
            <a:ext cx="6707599" cy="3356698"/>
          </a:xfrm>
          <a:prstGeom prst="rect">
            <a:avLst/>
          </a:prstGeom>
        </p:spPr>
      </p:pic>
      <p:sp>
        <p:nvSpPr>
          <p:cNvPr id="9" name="Content Placeholder 8"/>
          <p:cNvSpPr>
            <a:spLocks noGrp="1"/>
          </p:cNvSpPr>
          <p:nvPr>
            <p:ph idx="14"/>
          </p:nvPr>
        </p:nvSpPr>
        <p:spPr>
          <a:xfrm>
            <a:off x="474131" y="5888736"/>
            <a:ext cx="8229600" cy="462942"/>
          </a:xfrm>
        </p:spPr>
        <p:txBody>
          <a:bodyPr/>
          <a:lstStyle/>
          <a:p>
            <a:pPr marL="0" indent="0">
              <a:buNone/>
            </a:pPr>
            <a:r>
              <a:rPr lang="en-US" sz="1600" b="1" dirty="0"/>
              <a:t>Source: </a:t>
            </a:r>
            <a:r>
              <a:rPr lang="en-US" sz="1600" dirty="0"/>
              <a:t>Investment Company Institute, Investment Company Fact Book, various issues. www.ici.org</a:t>
            </a:r>
          </a:p>
        </p:txBody>
      </p:sp>
      <p:sp>
        <p:nvSpPr>
          <p:cNvPr id="7" name="Content Placeholder 2"/>
          <p:cNvSpPr txBox="1">
            <a:spLocks/>
          </p:cNvSpPr>
          <p:nvPr/>
        </p:nvSpPr>
        <p:spPr bwMode="auto">
          <a:xfrm>
            <a:off x="3609472" y="6449413"/>
            <a:ext cx="1780675" cy="21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Arial" panose="020B0604020202020204" pitchFamily="34" charset="0"/>
              <a:buChar char="•"/>
              <a:defRPr sz="30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tx1"/>
              </a:buClr>
              <a:buSzPct val="70000"/>
              <a:buFont typeface="Arial" panose="020B0604020202020204" pitchFamily="34" charset="0"/>
              <a:buChar char="•"/>
              <a:defRPr sz="2600">
                <a:solidFill>
                  <a:schemeClr val="tx1"/>
                </a:solidFill>
                <a:latin typeface="Calibri" panose="020F0502020204030204" pitchFamily="34" charset="0"/>
              </a:defRPr>
            </a:lvl2pPr>
            <a:lvl3pPr marL="987425" indent="-293688" algn="l" rtl="0" eaLnBrk="0" fontAlgn="base" hangingPunct="0">
              <a:spcBef>
                <a:spcPct val="20000"/>
              </a:spcBef>
              <a:spcAft>
                <a:spcPct val="0"/>
              </a:spcAft>
              <a:buClr>
                <a:schemeClr val="tx1"/>
              </a:buClr>
              <a:buSzPct val="70000"/>
              <a:buFont typeface="Arial" panose="020B0604020202020204" pitchFamily="34" charset="0"/>
              <a:buChar char="•"/>
              <a:defRPr sz="2300">
                <a:solidFill>
                  <a:schemeClr val="tx1"/>
                </a:solidFill>
                <a:latin typeface="Calibri" panose="020F0502020204030204" pitchFamily="34" charset="0"/>
              </a:defRPr>
            </a:lvl3pPr>
            <a:lvl4pPr marL="1281113" indent="-2921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Calibri" panose="020F0502020204030204" pitchFamily="34" charset="0"/>
              </a:defRPr>
            </a:lvl4pPr>
            <a:lvl5pPr marL="1598613" indent="-315913" algn="l" rtl="0" eaLnBrk="0" fontAlgn="base" hangingPunct="0">
              <a:spcBef>
                <a:spcPct val="20000"/>
              </a:spcBef>
              <a:spcAft>
                <a:spcPct val="0"/>
              </a:spcAft>
              <a:buClr>
                <a:schemeClr val="tx1"/>
              </a:buClr>
              <a:buSzPct val="80000"/>
              <a:buFont typeface="Arial" panose="020B0604020202020204" pitchFamily="34" charset="0"/>
              <a:buChar char="•"/>
              <a:defRPr sz="2000">
                <a:solidFill>
                  <a:schemeClr val="tx1"/>
                </a:solidFill>
                <a:latin typeface="Calibri" panose="020F0502020204030204" pitchFamily="34"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Arial" panose="020B0604020202020204" pitchFamily="34" charset="0"/>
              <a:buNone/>
            </a:pPr>
            <a:r>
              <a:rPr lang="en-IN" sz="900" kern="0" dirty="0">
                <a:hlinkClick r:id="rId3" action="ppaction://hlinksldjump"/>
              </a:rPr>
              <a:t>Access the long description slide.</a:t>
            </a:r>
            <a:endParaRPr lang="en-IN" sz="900" kern="0" dirty="0">
              <a:hlinkClick r:id="rId4" action="ppaction://hlinksldjump"/>
            </a:endParaRP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4</a:t>
            </a:fld>
            <a:endParaRPr lang="en-US" altLang="en-US" dirty="0"/>
          </a:p>
        </p:txBody>
      </p:sp>
    </p:spTree>
    <p:extLst>
      <p:ext uri="{BB962C8B-B14F-4D97-AF65-F5344CB8AC3E}">
        <p14:creationId xmlns:p14="http://schemas.microsoft.com/office/powerpoint/2010/main" val="4207665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Types of Hedge Funds Long Description</a:t>
            </a:r>
            <a:endParaRPr lang="en-US" sz="3500" dirty="0"/>
          </a:p>
        </p:txBody>
      </p:sp>
      <p:sp>
        <p:nvSpPr>
          <p:cNvPr id="3" name="Content Placeholder 2"/>
          <p:cNvSpPr>
            <a:spLocks noGrp="1"/>
          </p:cNvSpPr>
          <p:nvPr>
            <p:ph idx="1"/>
          </p:nvPr>
        </p:nvSpPr>
        <p:spPr>
          <a:xfrm>
            <a:off x="457200" y="2186191"/>
            <a:ext cx="8229600" cy="2444175"/>
          </a:xfrm>
        </p:spPr>
        <p:txBody>
          <a:bodyPr/>
          <a:lstStyle/>
          <a:p>
            <a:pPr marL="0" indent="0">
              <a:buNone/>
            </a:pPr>
            <a:r>
              <a:rPr lang="en-US" sz="2400" dirty="0"/>
              <a:t>More risky - market directional - these funds seek high returns using leverage, typically investing based on anticipated events. Moderate risk - market neutral or value orientation - these funds have moderate exposure to market risk, typically favoring a longer-term investment strategy. Rick avoidance - market neutral - these funds strive for moderate, consistent returns with low risk. </a:t>
            </a:r>
          </a:p>
        </p:txBody>
      </p:sp>
      <p:sp>
        <p:nvSpPr>
          <p:cNvPr id="6" name="Content Placeholder 6"/>
          <p:cNvSpPr txBox="1">
            <a:spLocks/>
          </p:cNvSpPr>
          <p:nvPr/>
        </p:nvSpPr>
        <p:spPr>
          <a:xfrm>
            <a:off x="3407831" y="6243780"/>
            <a:ext cx="2420314" cy="332509"/>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r>
              <a:rPr lang="en-IN" sz="900" kern="0" dirty="0">
                <a:latin typeface="Calibri" panose="020F0502020204030204" pitchFamily="34" charset="0"/>
                <a:hlinkClick r:id="rId2" action="ppaction://hlinksldjump"/>
              </a:rPr>
              <a:t>Return to slide containing original image.</a:t>
            </a:r>
            <a:endParaRPr lang="en-IN" sz="900" kern="0" dirty="0">
              <a:latin typeface="Calibri" panose="020F0502020204030204" pitchFamily="34" charset="0"/>
              <a:hlinkClick r:id="rId3" action="ppaction://hlinksldjump"/>
            </a:endParaRP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40</a:t>
            </a:fld>
            <a:endParaRPr lang="en-US" altLang="en-US" dirty="0"/>
          </a:p>
        </p:txBody>
      </p:sp>
    </p:spTree>
    <p:extLst>
      <p:ext uri="{BB962C8B-B14F-4D97-AF65-F5344CB8AC3E}">
        <p14:creationId xmlns:p14="http://schemas.microsoft.com/office/powerpoint/2010/main" val="196705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500" dirty="0"/>
              <a:t>Mutual Fund Industry </a:t>
            </a:r>
            <a:r>
              <a:rPr lang="en-US" altLang="en-US" sz="1000" dirty="0"/>
              <a:t>2</a:t>
            </a:r>
            <a:endParaRPr lang="en-IN" sz="1000" dirty="0"/>
          </a:p>
        </p:txBody>
      </p:sp>
      <p:sp>
        <p:nvSpPr>
          <p:cNvPr id="4" name="Content Placeholder 3"/>
          <p:cNvSpPr>
            <a:spLocks noGrp="1"/>
          </p:cNvSpPr>
          <p:nvPr>
            <p:ph idx="1"/>
          </p:nvPr>
        </p:nvSpPr>
        <p:spPr>
          <a:xfrm>
            <a:off x="457200" y="1719262"/>
            <a:ext cx="8229600" cy="3840289"/>
          </a:xfrm>
        </p:spPr>
        <p:txBody>
          <a:bodyPr/>
          <a:lstStyle/>
          <a:p>
            <a:pPr marL="292608" indent="-292608" eaLnBrk="1" hangingPunct="1">
              <a:lnSpc>
                <a:spcPct val="90000"/>
              </a:lnSpc>
              <a:spcBef>
                <a:spcPts val="1000"/>
              </a:spcBef>
              <a:buSzPct val="100000"/>
            </a:pPr>
            <a:r>
              <a:rPr lang="en-US" altLang="en-US" sz="2200" dirty="0"/>
              <a:t>In September 2008, the Primary Reserve Fund - a money market mutual fund - ‘broke the buck’ and had its share value fall below the standard $1 due to losses on $785 million of commercial paper issued by Lehman brothers.</a:t>
            </a:r>
          </a:p>
          <a:p>
            <a:pPr marL="292608" indent="-292608" eaLnBrk="1" hangingPunct="1">
              <a:lnSpc>
                <a:spcPct val="90000"/>
              </a:lnSpc>
              <a:spcBef>
                <a:spcPts val="1000"/>
              </a:spcBef>
              <a:buSzPct val="100000"/>
            </a:pPr>
            <a:r>
              <a:rPr lang="en-US" altLang="en-US" sz="2200" dirty="0"/>
              <a:t>This led to contagion and a run on money funds with over $200 billion outflows over the next few days.</a:t>
            </a:r>
          </a:p>
          <a:p>
            <a:pPr marL="292608" indent="-292608" eaLnBrk="1" hangingPunct="1">
              <a:lnSpc>
                <a:spcPct val="90000"/>
              </a:lnSpc>
              <a:spcBef>
                <a:spcPts val="1000"/>
              </a:spcBef>
              <a:buSzPct val="100000"/>
            </a:pPr>
            <a:r>
              <a:rPr lang="en-US" altLang="en-US" sz="2200" dirty="0"/>
              <a:t>The Treasury guaranteed payments on money funds for one year to stop the runs. The insurance ran out September 19, 2009.</a:t>
            </a:r>
          </a:p>
          <a:p>
            <a:pPr marL="292608" indent="-292608" eaLnBrk="1" hangingPunct="1">
              <a:lnSpc>
                <a:spcPct val="90000"/>
              </a:lnSpc>
              <a:spcBef>
                <a:spcPts val="1000"/>
              </a:spcBef>
              <a:buSzPct val="100000"/>
            </a:pPr>
            <a:r>
              <a:rPr lang="en-US" altLang="en-US" sz="2200" dirty="0"/>
              <a:t>New rules proposed by the SEC mandate money fund shares fluctuate with value of fund holdings to prevent runs.</a:t>
            </a:r>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5</a:t>
            </a:fld>
            <a:endParaRPr lang="en-US" altLang="en-US" dirty="0"/>
          </a:p>
        </p:txBody>
      </p:sp>
    </p:spTree>
    <p:extLst>
      <p:ext uri="{BB962C8B-B14F-4D97-AF65-F5344CB8AC3E}">
        <p14:creationId xmlns:p14="http://schemas.microsoft.com/office/powerpoint/2010/main" val="375009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Mutual Fund Industry Concluded</a:t>
            </a:r>
            <a:endParaRPr lang="en-IN" sz="3500" dirty="0"/>
          </a:p>
        </p:txBody>
      </p:sp>
      <p:sp>
        <p:nvSpPr>
          <p:cNvPr id="3" name="Content Placeholder 2"/>
          <p:cNvSpPr>
            <a:spLocks noGrp="1"/>
          </p:cNvSpPr>
          <p:nvPr>
            <p:ph idx="1"/>
          </p:nvPr>
        </p:nvSpPr>
        <p:spPr>
          <a:xfrm>
            <a:off x="457200" y="1719262"/>
            <a:ext cx="8229600" cy="3355156"/>
          </a:xfrm>
        </p:spPr>
        <p:txBody>
          <a:bodyPr/>
          <a:lstStyle/>
          <a:p>
            <a:pPr marL="0" indent="0" eaLnBrk="1" hangingPunct="1">
              <a:lnSpc>
                <a:spcPct val="90000"/>
              </a:lnSpc>
              <a:buNone/>
            </a:pPr>
            <a:r>
              <a:rPr lang="en-US" altLang="en-US" sz="2600" dirty="0"/>
              <a:t>The barriers to entry in the MF industry are low.</a:t>
            </a:r>
          </a:p>
          <a:p>
            <a:pPr marL="292608" lvl="1" indent="-292608" eaLnBrk="1" hangingPunct="1">
              <a:lnSpc>
                <a:spcPct val="90000"/>
              </a:lnSpc>
              <a:spcBef>
                <a:spcPts val="1000"/>
              </a:spcBef>
              <a:buClr>
                <a:schemeClr val="tx1"/>
              </a:buClr>
              <a:buSzPct val="100000"/>
              <a:buFont typeface="Arial" panose="020B0604020202020204" pitchFamily="34" charset="0"/>
              <a:buChar char="•"/>
            </a:pPr>
            <a:r>
              <a:rPr lang="en-US" altLang="en-US" sz="2200" dirty="0"/>
              <a:t>The largest MF sponsors have not increased their market share recently.</a:t>
            </a:r>
          </a:p>
          <a:p>
            <a:pPr marL="644652" lvl="2" indent="-342900" eaLnBrk="1" hangingPunct="1">
              <a:lnSpc>
                <a:spcPct val="90000"/>
              </a:lnSpc>
              <a:spcBef>
                <a:spcPts val="1000"/>
              </a:spcBef>
              <a:buClrTx/>
              <a:buSzPct val="100000"/>
              <a:buFont typeface="Arial" panose="020B0604020202020204" pitchFamily="34" charset="0"/>
              <a:buChar char="•"/>
            </a:pPr>
            <a:r>
              <a:rPr lang="en-US" altLang="en-US" sz="2000" dirty="0"/>
              <a:t>The largest 25 companies that sponsor mutual funds managed 75% of industry assets in 2016, just slightly larger than 19</a:t>
            </a:r>
            <a:r>
              <a:rPr lang="en-US" altLang="en-US" sz="100" dirty="0"/>
              <a:t> </a:t>
            </a:r>
            <a:r>
              <a:rPr lang="en-US" altLang="en-US" sz="2000" dirty="0"/>
              <a:t>95.</a:t>
            </a:r>
          </a:p>
          <a:p>
            <a:pPr marL="292608" lvl="1" indent="-292608" eaLnBrk="1" hangingPunct="1">
              <a:lnSpc>
                <a:spcPct val="90000"/>
              </a:lnSpc>
              <a:spcBef>
                <a:spcPts val="1000"/>
              </a:spcBef>
              <a:buClrTx/>
              <a:buSzPct val="100000"/>
              <a:buFont typeface="Arial" panose="020B0604020202020204" pitchFamily="34" charset="0"/>
              <a:buChar char="•"/>
            </a:pPr>
            <a:r>
              <a:rPr lang="en-US" altLang="en-US" sz="2200" dirty="0"/>
              <a:t>However, the composition of the top 25 fund sponsors in the industry has changed.</a:t>
            </a:r>
          </a:p>
          <a:p>
            <a:pPr marL="621792" lvl="2" indent="-320040" eaLnBrk="1" hangingPunct="1">
              <a:lnSpc>
                <a:spcPct val="90000"/>
              </a:lnSpc>
              <a:spcBef>
                <a:spcPts val="1000"/>
              </a:spcBef>
              <a:buClrTx/>
              <a:buSzPct val="100000"/>
              <a:buFont typeface="Arial" panose="020B0604020202020204" pitchFamily="34" charset="0"/>
              <a:buChar char="•"/>
            </a:pPr>
            <a:r>
              <a:rPr lang="en-US" altLang="en-US" sz="2000" dirty="0"/>
              <a:t>15 of the largest fund companies in 2016 were not among the largest in 19</a:t>
            </a:r>
            <a:r>
              <a:rPr lang="en-US" altLang="en-US" sz="100" dirty="0"/>
              <a:t> </a:t>
            </a:r>
            <a:r>
              <a:rPr lang="en-US" altLang="en-US" sz="2000" dirty="0"/>
              <a:t>90.</a:t>
            </a:r>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6</a:t>
            </a:fld>
            <a:endParaRPr lang="en-US" altLang="en-US" dirty="0"/>
          </a:p>
        </p:txBody>
      </p:sp>
    </p:spTree>
    <p:extLst>
      <p:ext uri="{BB962C8B-B14F-4D97-AF65-F5344CB8AC3E}">
        <p14:creationId xmlns:p14="http://schemas.microsoft.com/office/powerpoint/2010/main" val="381169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3C7B-7B12-4B98-93C9-FED02048EDAD}"/>
              </a:ext>
            </a:extLst>
          </p:cNvPr>
          <p:cNvSpPr>
            <a:spLocks noGrp="1"/>
          </p:cNvSpPr>
          <p:nvPr>
            <p:ph type="title"/>
          </p:nvPr>
        </p:nvSpPr>
        <p:spPr/>
        <p:txBody>
          <a:bodyPr/>
          <a:lstStyle/>
          <a:p>
            <a:r>
              <a:rPr lang="en-US" dirty="0"/>
              <a:t>Zoom Poll</a:t>
            </a:r>
          </a:p>
        </p:txBody>
      </p:sp>
      <p:sp>
        <p:nvSpPr>
          <p:cNvPr id="3" name="Content Placeholder 2">
            <a:extLst>
              <a:ext uri="{FF2B5EF4-FFF2-40B4-BE49-F238E27FC236}">
                <a16:creationId xmlns:a16="http://schemas.microsoft.com/office/drawing/2014/main" id="{8D0D1122-86C7-4261-BF27-670A96267DE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68D7B83-88B4-4416-90F9-737953AA2152}"/>
              </a:ext>
            </a:extLst>
          </p:cNvPr>
          <p:cNvSpPr>
            <a:spLocks noGrp="1"/>
          </p:cNvSpPr>
          <p:nvPr>
            <p:ph type="sldNum" sz="quarter" idx="12"/>
          </p:nvPr>
        </p:nvSpPr>
        <p:spPr/>
        <p:txBody>
          <a:bodyPr/>
          <a:lstStyle/>
          <a:p>
            <a:pPr>
              <a:defRPr/>
            </a:pPr>
            <a:r>
              <a:rPr lang="en-US" altLang="en-US"/>
              <a:t>17</a:t>
            </a:r>
            <a:fld id="{4773FF61-F4E9-4123-B6AF-201BC82A0194}" type="slidenum">
              <a:rPr lang="en-US" altLang="en-US" smtClean="0"/>
              <a:pPr>
                <a:defRPr/>
              </a:pPr>
              <a:t>7</a:t>
            </a:fld>
            <a:endParaRPr lang="en-US" altLang="en-US" dirty="0"/>
          </a:p>
        </p:txBody>
      </p:sp>
    </p:spTree>
    <p:extLst>
      <p:ext uri="{BB962C8B-B14F-4D97-AF65-F5344CB8AC3E}">
        <p14:creationId xmlns:p14="http://schemas.microsoft.com/office/powerpoint/2010/main" val="16526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Types of Mutual Funds</a:t>
            </a:r>
            <a:endParaRPr lang="en-IN" sz="3500" dirty="0"/>
          </a:p>
        </p:txBody>
      </p:sp>
      <p:sp>
        <p:nvSpPr>
          <p:cNvPr id="9" name="Content Placeholder 8"/>
          <p:cNvSpPr>
            <a:spLocks noGrp="1"/>
          </p:cNvSpPr>
          <p:nvPr>
            <p:ph idx="1"/>
          </p:nvPr>
        </p:nvSpPr>
        <p:spPr>
          <a:xfrm>
            <a:off x="457200" y="1768030"/>
            <a:ext cx="8229600" cy="4321271"/>
          </a:xfrm>
        </p:spPr>
        <p:txBody>
          <a:bodyPr/>
          <a:lstStyle/>
          <a:p>
            <a:pPr marL="0" indent="0" eaLnBrk="1" hangingPunct="1">
              <a:lnSpc>
                <a:spcPct val="90000"/>
              </a:lnSpc>
              <a:buNone/>
            </a:pPr>
            <a:r>
              <a:rPr lang="en-US" altLang="en-US" sz="2300" dirty="0"/>
              <a:t>The MF industry has two sectors.</a:t>
            </a:r>
          </a:p>
          <a:p>
            <a:pPr marL="292608" lvl="1" indent="-292608" eaLnBrk="1" hangingPunct="1">
              <a:lnSpc>
                <a:spcPct val="90000"/>
              </a:lnSpc>
              <a:spcBef>
                <a:spcPts val="1000"/>
              </a:spcBef>
              <a:buClrTx/>
              <a:buSzPct val="100000"/>
              <a:buFont typeface="Arial" panose="020B0604020202020204" pitchFamily="34" charset="0"/>
              <a:buChar char="•"/>
            </a:pPr>
            <a:r>
              <a:rPr lang="en-US" altLang="en-US" sz="2000" b="1" dirty="0"/>
              <a:t>Short-term funds</a:t>
            </a:r>
            <a:r>
              <a:rPr lang="en-US" altLang="en-US" sz="2000" dirty="0"/>
              <a:t> invest in securities with original maturities of less than one year.</a:t>
            </a:r>
          </a:p>
          <a:p>
            <a:pPr marL="621792" lvl="2" indent="-320040" eaLnBrk="1" hangingPunct="1">
              <a:lnSpc>
                <a:spcPct val="90000"/>
              </a:lnSpc>
              <a:spcBef>
                <a:spcPts val="1000"/>
              </a:spcBef>
              <a:buClrTx/>
              <a:buSzPct val="100000"/>
              <a:buFont typeface="Arial" panose="020B0604020202020204" pitchFamily="34" charset="0"/>
              <a:buChar char="•"/>
            </a:pPr>
            <a:r>
              <a:rPr lang="en-US" altLang="en-US" sz="1900" b="1" dirty="0"/>
              <a:t>Money market mutual funds (MMMFs) </a:t>
            </a:r>
            <a:r>
              <a:rPr lang="en-US" altLang="en-US" sz="1900" dirty="0"/>
              <a:t>are funds consisting of various mixtures of money market securities.</a:t>
            </a:r>
            <a:endParaRPr lang="en-US" altLang="en-US" sz="1900" b="1" dirty="0"/>
          </a:p>
          <a:p>
            <a:pPr marL="621792" lvl="2" indent="-320040" eaLnBrk="1" hangingPunct="1">
              <a:lnSpc>
                <a:spcPct val="90000"/>
              </a:lnSpc>
              <a:spcBef>
                <a:spcPts val="1000"/>
              </a:spcBef>
              <a:buClrTx/>
              <a:buSzPct val="100000"/>
              <a:buFont typeface="Arial" panose="020B0604020202020204" pitchFamily="34" charset="0"/>
              <a:buChar char="•"/>
            </a:pPr>
            <a:r>
              <a:rPr lang="en-US" altLang="en-US" sz="1900" b="1" dirty="0"/>
              <a:t>Tax-exempt money market mutual funds </a:t>
            </a:r>
            <a:r>
              <a:rPr lang="en-US" altLang="en-US" sz="1900" dirty="0"/>
              <a:t>contain various mixed of those money market securities with an original maturity of less than one year.</a:t>
            </a:r>
          </a:p>
          <a:p>
            <a:pPr marL="292608" lvl="1" indent="-292608" eaLnBrk="1" hangingPunct="1">
              <a:lnSpc>
                <a:spcPct val="90000"/>
              </a:lnSpc>
              <a:spcBef>
                <a:spcPts val="1000"/>
              </a:spcBef>
              <a:buClrTx/>
              <a:buSzPct val="100000"/>
              <a:buFont typeface="Arial" panose="020B0604020202020204" pitchFamily="34" charset="0"/>
              <a:buChar char="•"/>
            </a:pPr>
            <a:r>
              <a:rPr lang="en-US" altLang="en-US" sz="2000" b="1" dirty="0"/>
              <a:t>Long-term funds</a:t>
            </a:r>
            <a:r>
              <a:rPr lang="en-US" altLang="en-US" sz="2000" dirty="0"/>
              <a:t> invest in portfolios of securities with original maturities of more than one year.</a:t>
            </a:r>
          </a:p>
          <a:p>
            <a:pPr marL="621792" lvl="2" indent="-320040" eaLnBrk="1" hangingPunct="1">
              <a:lnSpc>
                <a:spcPct val="90000"/>
              </a:lnSpc>
              <a:spcBef>
                <a:spcPts val="1000"/>
              </a:spcBef>
              <a:buClrTx/>
              <a:buSzPct val="100000"/>
              <a:buFont typeface="Arial" panose="020B0604020202020204" pitchFamily="34" charset="0"/>
              <a:buChar char="•"/>
            </a:pPr>
            <a:r>
              <a:rPr lang="en-US" altLang="en-US" sz="1900" b="1" dirty="0"/>
              <a:t>Equity funds</a:t>
            </a:r>
            <a:r>
              <a:rPr lang="en-US" altLang="en-US" sz="1900" dirty="0"/>
              <a:t> consist of common and preferred stock.</a:t>
            </a:r>
          </a:p>
          <a:p>
            <a:pPr marL="621792" lvl="2" indent="-320040" eaLnBrk="1" hangingPunct="1">
              <a:lnSpc>
                <a:spcPct val="90000"/>
              </a:lnSpc>
              <a:spcBef>
                <a:spcPts val="1000"/>
              </a:spcBef>
              <a:buClrTx/>
              <a:buSzPct val="100000"/>
              <a:buFont typeface="Arial" panose="020B0604020202020204" pitchFamily="34" charset="0"/>
              <a:buChar char="•"/>
            </a:pPr>
            <a:r>
              <a:rPr lang="en-US" altLang="en-US" sz="1900" b="1" dirty="0"/>
              <a:t>Bond funds</a:t>
            </a:r>
            <a:r>
              <a:rPr lang="en-US" altLang="en-US" sz="1900" dirty="0"/>
              <a:t> consist of fixed-income capital market debt securities.</a:t>
            </a:r>
          </a:p>
          <a:p>
            <a:pPr marL="621792" lvl="2" indent="-320040" eaLnBrk="1" hangingPunct="1">
              <a:lnSpc>
                <a:spcPct val="90000"/>
              </a:lnSpc>
              <a:spcBef>
                <a:spcPts val="1000"/>
              </a:spcBef>
              <a:buClrTx/>
              <a:buSzPct val="100000"/>
              <a:buFont typeface="Arial" panose="020B0604020202020204" pitchFamily="34" charset="0"/>
              <a:buChar char="•"/>
            </a:pPr>
            <a:r>
              <a:rPr lang="en-US" altLang="en-US" sz="1900" b="1" dirty="0"/>
              <a:t>Hybrid funds</a:t>
            </a:r>
            <a:r>
              <a:rPr lang="en-US" altLang="en-US" sz="1900" dirty="0"/>
              <a:t> consist of both stock and bond securities</a:t>
            </a:r>
            <a:r>
              <a:rPr lang="en-US" altLang="en-US" dirty="0"/>
              <a:t>.</a:t>
            </a:r>
            <a:endParaRPr lang="en-US" altLang="en-US" sz="1900" dirty="0"/>
          </a:p>
        </p:txBody>
      </p:sp>
      <p:sp>
        <p:nvSpPr>
          <p:cNvPr id="3" name="Slide Number Placeholder 2"/>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8</a:t>
            </a:fld>
            <a:endParaRPr lang="en-US" altLang="en-US" dirty="0"/>
          </a:p>
        </p:txBody>
      </p:sp>
    </p:spTree>
    <p:extLst>
      <p:ext uri="{BB962C8B-B14F-4D97-AF65-F5344CB8AC3E}">
        <p14:creationId xmlns:p14="http://schemas.microsoft.com/office/powerpoint/2010/main" val="246314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Types of Mutual Funds Concluded</a:t>
            </a:r>
            <a:endParaRPr lang="en-IN" sz="3500" b="0" dirty="0"/>
          </a:p>
        </p:txBody>
      </p:sp>
      <p:sp>
        <p:nvSpPr>
          <p:cNvPr id="3" name="Content Placeholder 2"/>
          <p:cNvSpPr>
            <a:spLocks noGrp="1"/>
          </p:cNvSpPr>
          <p:nvPr>
            <p:ph idx="1"/>
          </p:nvPr>
        </p:nvSpPr>
        <p:spPr>
          <a:xfrm>
            <a:off x="457200" y="1719262"/>
            <a:ext cx="8229600" cy="1426273"/>
          </a:xfrm>
        </p:spPr>
        <p:txBody>
          <a:bodyPr/>
          <a:lstStyle/>
          <a:p>
            <a:pPr marL="0" indent="0" eaLnBrk="1" hangingPunct="1">
              <a:lnSpc>
                <a:spcPct val="80000"/>
              </a:lnSpc>
              <a:buNone/>
            </a:pPr>
            <a:r>
              <a:rPr lang="en-US" altLang="en-US" sz="2200" b="1" dirty="0"/>
              <a:t>Money market mutual funds (MMMFs)</a:t>
            </a:r>
            <a:r>
              <a:rPr lang="en-US" altLang="en-US" sz="2200" dirty="0"/>
              <a:t> provide an alternative investment to interest-bearing deposits at commercial banks.</a:t>
            </a:r>
          </a:p>
          <a:p>
            <a:pPr marL="292608" lvl="1" indent="-292608" eaLnBrk="1" hangingPunct="1">
              <a:lnSpc>
                <a:spcPct val="90000"/>
              </a:lnSpc>
              <a:spcBef>
                <a:spcPts val="1000"/>
              </a:spcBef>
              <a:buSzPct val="100000"/>
            </a:pPr>
            <a:r>
              <a:rPr lang="en-US" altLang="en-US" sz="2200" dirty="0"/>
              <a:t>Bank deposits are relatively less risky, because they are FDIC insured, and generally offer lower returns than MMMFs.</a:t>
            </a:r>
          </a:p>
        </p:txBody>
      </p:sp>
      <p:sp>
        <p:nvSpPr>
          <p:cNvPr id="5" name="Content Placeholder 4"/>
          <p:cNvSpPr>
            <a:spLocks noGrp="1"/>
          </p:cNvSpPr>
          <p:nvPr>
            <p:ph idx="14"/>
          </p:nvPr>
        </p:nvSpPr>
        <p:spPr>
          <a:xfrm>
            <a:off x="474131" y="3286274"/>
            <a:ext cx="8229600" cy="2553694"/>
          </a:xfrm>
        </p:spPr>
        <p:txBody>
          <a:bodyPr/>
          <a:lstStyle/>
          <a:p>
            <a:pPr marL="0" indent="0" eaLnBrk="1" hangingPunct="1">
              <a:lnSpc>
                <a:spcPct val="80000"/>
              </a:lnSpc>
              <a:buNone/>
            </a:pPr>
            <a:r>
              <a:rPr lang="en-US" altLang="en-US" sz="2200" b="1" dirty="0"/>
              <a:t>Households</a:t>
            </a:r>
            <a:r>
              <a:rPr lang="en-US" altLang="en-US" sz="2200" dirty="0"/>
              <a:t> own the majority of MFs.</a:t>
            </a:r>
          </a:p>
          <a:p>
            <a:pPr marL="292608" lvl="1" indent="-292608" eaLnBrk="1" hangingPunct="1">
              <a:lnSpc>
                <a:spcPct val="90000"/>
              </a:lnSpc>
              <a:spcBef>
                <a:spcPts val="1000"/>
              </a:spcBef>
              <a:buSzPct val="100000"/>
            </a:pPr>
            <a:r>
              <a:rPr lang="en-US" altLang="en-US" sz="2200" dirty="0"/>
              <a:t>Owned 57.4% of long-term funds in 2013.</a:t>
            </a:r>
          </a:p>
          <a:p>
            <a:pPr marL="292608" lvl="1" indent="-292608" eaLnBrk="1" hangingPunct="1">
              <a:lnSpc>
                <a:spcPct val="90000"/>
              </a:lnSpc>
              <a:spcBef>
                <a:spcPts val="1000"/>
              </a:spcBef>
              <a:buSzPct val="100000"/>
            </a:pPr>
            <a:r>
              <a:rPr lang="en-US" altLang="en-US" sz="2200" dirty="0"/>
              <a:t>Owned 38.4% of short-term funds in 2013.</a:t>
            </a:r>
          </a:p>
          <a:p>
            <a:pPr marL="292608" lvl="1" indent="-292608" eaLnBrk="1" hangingPunct="1">
              <a:lnSpc>
                <a:spcPct val="90000"/>
              </a:lnSpc>
              <a:spcBef>
                <a:spcPts val="1000"/>
              </a:spcBef>
              <a:buSzPct val="100000"/>
            </a:pPr>
            <a:r>
              <a:rPr lang="en-US" altLang="en-US" sz="2200" dirty="0"/>
              <a:t>44.4% of all U.S. households owned MFs in 2016—which represents ~55.9 million households.</a:t>
            </a:r>
          </a:p>
          <a:p>
            <a:pPr marL="292608" lvl="1" indent="-292608" eaLnBrk="1" hangingPunct="1">
              <a:lnSpc>
                <a:spcPct val="90000"/>
              </a:lnSpc>
              <a:spcBef>
                <a:spcPts val="1000"/>
              </a:spcBef>
              <a:buSzPct val="100000"/>
            </a:pPr>
            <a:r>
              <a:rPr lang="en-US" altLang="en-US" sz="2200" dirty="0"/>
              <a:t>Typical owner has $94,300 invested in four funds</a:t>
            </a:r>
            <a:r>
              <a:rPr lang="en-US" altLang="en-US" dirty="0"/>
              <a:t>.</a:t>
            </a:r>
            <a:endParaRPr lang="en-US" altLang="en-US" sz="2200" dirty="0"/>
          </a:p>
        </p:txBody>
      </p:sp>
      <p:sp>
        <p:nvSpPr>
          <p:cNvPr id="4" name="Slide Number Placeholder 3"/>
          <p:cNvSpPr>
            <a:spLocks noGrp="1"/>
          </p:cNvSpPr>
          <p:nvPr>
            <p:ph type="sldNum" sz="quarter" idx="12"/>
          </p:nvPr>
        </p:nvSpPr>
        <p:spPr/>
        <p:txBody>
          <a:bodyPr/>
          <a:lstStyle/>
          <a:p>
            <a:pPr>
              <a:defRPr/>
            </a:pPr>
            <a:r>
              <a:rPr lang="en-US" altLang="en-US" dirty="0"/>
              <a:t>17-</a:t>
            </a:r>
            <a:fld id="{4773FF61-F4E9-4123-B6AF-201BC82A0194}" type="slidenum">
              <a:rPr lang="en-US" altLang="en-US" smtClean="0"/>
              <a:pPr>
                <a:defRPr/>
              </a:pPr>
              <a:t>9</a:t>
            </a:fld>
            <a:endParaRPr lang="en-US" altLang="en-US" dirty="0"/>
          </a:p>
        </p:txBody>
      </p:sp>
    </p:spTree>
    <p:extLst>
      <p:ext uri="{BB962C8B-B14F-4D97-AF65-F5344CB8AC3E}">
        <p14:creationId xmlns:p14="http://schemas.microsoft.com/office/powerpoint/2010/main" val="20480045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4e952e3536a92d9a55fa08359513fca5ca6a8"/>
</p:tagLst>
</file>

<file path=ppt/theme/theme1.xml><?xml version="1.0" encoding="utf-8"?>
<a:theme xmlns:a="http://schemas.openxmlformats.org/drawingml/2006/main" name="Network">
  <a:themeElements>
    <a:clrScheme name="Custom 7">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0000FF"/>
      </a:hlink>
      <a:folHlink>
        <a:srgbClr val="0000FF"/>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6732</TotalTime>
  <Words>3672</Words>
  <Application>Microsoft Office PowerPoint</Application>
  <PresentationFormat>On-screen Show (4:3)</PresentationFormat>
  <Paragraphs>615</Paragraphs>
  <Slides>40</Slides>
  <Notes>14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Times New Roman</vt:lpstr>
      <vt:lpstr>Wingdings</vt:lpstr>
      <vt:lpstr>Network</vt:lpstr>
      <vt:lpstr>1_Network</vt:lpstr>
      <vt:lpstr>Equation</vt:lpstr>
      <vt:lpstr>Chapter Seventeen</vt:lpstr>
      <vt:lpstr>Investment Companies</vt:lpstr>
      <vt:lpstr>Mutual Fund Industry 1</vt:lpstr>
      <vt:lpstr>Interest Rate Spread and Net New Cash Flow to Taxable Retail MMFs</vt:lpstr>
      <vt:lpstr>Mutual Fund Industry 2</vt:lpstr>
      <vt:lpstr>Mutual Fund Industry Concluded</vt:lpstr>
      <vt:lpstr>Zoom Poll</vt:lpstr>
      <vt:lpstr>Types of Mutual Funds</vt:lpstr>
      <vt:lpstr>Types of Mutual Funds Concluded</vt:lpstr>
      <vt:lpstr>Number of Mutual Funds, 19 80 through 2016</vt:lpstr>
      <vt:lpstr>Equity Valuation 1</vt:lpstr>
      <vt:lpstr>Equity Valuation 2</vt:lpstr>
      <vt:lpstr>Zoom Poll</vt:lpstr>
      <vt:lpstr>Other Types of Investment Company Funds</vt:lpstr>
      <vt:lpstr>Mutual Fund Prospectus and Objectives</vt:lpstr>
      <vt:lpstr>Problem Breakout A</vt:lpstr>
      <vt:lpstr>Index Funds and Exchange Traded Funds (ETFs)</vt:lpstr>
      <vt:lpstr>Investor Returns from Mutual Fund Ownership</vt:lpstr>
      <vt:lpstr>Mutual Fund Costs</vt:lpstr>
      <vt:lpstr>Problem Breakout B</vt:lpstr>
      <vt:lpstr>Largest Mutual Funds in Assets Managed 1</vt:lpstr>
      <vt:lpstr>Largest Mutual Funds in Assets Managed 2</vt:lpstr>
      <vt:lpstr>Example</vt:lpstr>
      <vt:lpstr>Problem Breakout C</vt:lpstr>
      <vt:lpstr>Mutual Fund Regulation</vt:lpstr>
      <vt:lpstr>Investor Abuses</vt:lpstr>
      <vt:lpstr>Global Issues</vt:lpstr>
      <vt:lpstr>Problem Breakout D</vt:lpstr>
      <vt:lpstr>Hedge Funds 1</vt:lpstr>
      <vt:lpstr>Hedge Funds 2</vt:lpstr>
      <vt:lpstr>Types of Hedge Funds</vt:lpstr>
      <vt:lpstr>Fees on Hedge Funds</vt:lpstr>
      <vt:lpstr>Assets and Liabilities of U.S. Finance Companies, June 2016</vt:lpstr>
      <vt:lpstr>Regulation of Hedge Funds</vt:lpstr>
      <vt:lpstr>Top Hedge Funds by Fund Earnings, 2008 to 2009</vt:lpstr>
      <vt:lpstr>High Profile Hedge Funds Problems</vt:lpstr>
      <vt:lpstr>Problem Breakout E</vt:lpstr>
      <vt:lpstr>Problem Breakout F</vt:lpstr>
      <vt:lpstr>Interest Rate Spread and Net New Cash Flow to Taxable Retail MMFs Long Description</vt:lpstr>
      <vt:lpstr>Types of Hedge Funds Long Description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7e</dc:title>
  <dc:subject/>
  <dc:creator>Saunders</dc:creator>
  <cp:lastModifiedBy>Larry Tentor</cp:lastModifiedBy>
  <cp:revision>524</cp:revision>
  <dcterms:created xsi:type="dcterms:W3CDTF">2000-07-01T19:33:32Z</dcterms:created>
  <dcterms:modified xsi:type="dcterms:W3CDTF">2020-04-09T21:18:54Z</dcterms:modified>
</cp:coreProperties>
</file>