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 id="2147483706" r:id="rId2"/>
  </p:sldMasterIdLst>
  <p:notesMasterIdLst>
    <p:notesMasterId r:id="rId33"/>
  </p:notesMasterIdLst>
  <p:handoutMasterIdLst>
    <p:handoutMasterId r:id="rId34"/>
  </p:handoutMasterIdLst>
  <p:sldIdLst>
    <p:sldId id="365" r:id="rId3"/>
    <p:sldId id="304" r:id="rId4"/>
    <p:sldId id="302"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5" r:id="rId28"/>
    <p:sldId id="357" r:id="rId29"/>
    <p:sldId id="358" r:id="rId30"/>
    <p:sldId id="362" r:id="rId31"/>
    <p:sldId id="363" r:id="rId32"/>
  </p:sldIdLst>
  <p:sldSz cx="9144000" cy="6858000" type="screen4x3"/>
  <p:notesSz cx="9144000" cy="6858000"/>
  <p:custDataLst>
    <p:tags r:id="rId3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4C22"/>
    <a:srgbClr val="F6D0CC"/>
    <a:srgbClr val="FFFFCC"/>
    <a:srgbClr val="FFCC00"/>
    <a:srgbClr val="CC0000"/>
    <a:srgbClr val="000066"/>
    <a:srgbClr val="663300"/>
    <a:srgbClr val="1C1C1C"/>
    <a:srgbClr val="CC9900"/>
    <a:srgbClr val="007F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86443" autoAdjust="0"/>
  </p:normalViewPr>
  <p:slideViewPr>
    <p:cSldViewPr snapToGrid="0">
      <p:cViewPr varScale="1">
        <p:scale>
          <a:sx n="86" d="100"/>
          <a:sy n="86" d="100"/>
        </p:scale>
        <p:origin x="696"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3971" name="Rectangle 3"/>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3972"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3973"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B7026F9-3819-437D-B98A-C97A0604222E}" type="slidenum">
              <a:rPr lang="en-US"/>
              <a:pPr>
                <a:defRPr/>
              </a:pPr>
              <a:t>‹#›</a:t>
            </a:fld>
            <a:endParaRPr lang="en-US"/>
          </a:p>
        </p:txBody>
      </p:sp>
    </p:spTree>
    <p:extLst>
      <p:ext uri="{BB962C8B-B14F-4D97-AF65-F5344CB8AC3E}">
        <p14:creationId xmlns:p14="http://schemas.microsoft.com/office/powerpoint/2010/main" val="4023830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23"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27"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2627243-4FD6-484B-925E-03A32A5E2EBF}" type="slidenum">
              <a:rPr lang="en-US"/>
              <a:pPr>
                <a:defRPr/>
              </a:pPr>
              <a:t>‹#›</a:t>
            </a:fld>
            <a:endParaRPr lang="en-US"/>
          </a:p>
        </p:txBody>
      </p:sp>
    </p:spTree>
    <p:extLst>
      <p:ext uri="{BB962C8B-B14F-4D97-AF65-F5344CB8AC3E}">
        <p14:creationId xmlns:p14="http://schemas.microsoft.com/office/powerpoint/2010/main" val="649668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a:t>
            </a:fld>
            <a:endParaRPr lang="en-US"/>
          </a:p>
        </p:txBody>
      </p:sp>
    </p:spTree>
    <p:extLst>
      <p:ext uri="{BB962C8B-B14F-4D97-AF65-F5344CB8AC3E}">
        <p14:creationId xmlns:p14="http://schemas.microsoft.com/office/powerpoint/2010/main" val="2396987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19</a:t>
            </a:fld>
            <a:endParaRPr lang="en-US"/>
          </a:p>
        </p:txBody>
      </p:sp>
    </p:spTree>
    <p:extLst>
      <p:ext uri="{BB962C8B-B14F-4D97-AF65-F5344CB8AC3E}">
        <p14:creationId xmlns:p14="http://schemas.microsoft.com/office/powerpoint/2010/main" val="1865679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21</a:t>
            </a:fld>
            <a:endParaRPr lang="en-US"/>
          </a:p>
        </p:txBody>
      </p:sp>
    </p:spTree>
    <p:extLst>
      <p:ext uri="{BB962C8B-B14F-4D97-AF65-F5344CB8AC3E}">
        <p14:creationId xmlns:p14="http://schemas.microsoft.com/office/powerpoint/2010/main" val="210601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22</a:t>
            </a:fld>
            <a:endParaRPr lang="en-US"/>
          </a:p>
        </p:txBody>
      </p:sp>
    </p:spTree>
    <p:extLst>
      <p:ext uri="{BB962C8B-B14F-4D97-AF65-F5344CB8AC3E}">
        <p14:creationId xmlns:p14="http://schemas.microsoft.com/office/powerpoint/2010/main" val="3515513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23</a:t>
            </a:fld>
            <a:endParaRPr lang="en-US"/>
          </a:p>
        </p:txBody>
      </p:sp>
    </p:spTree>
    <p:extLst>
      <p:ext uri="{BB962C8B-B14F-4D97-AF65-F5344CB8AC3E}">
        <p14:creationId xmlns:p14="http://schemas.microsoft.com/office/powerpoint/2010/main" val="138054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24</a:t>
            </a:fld>
            <a:endParaRPr lang="en-US"/>
          </a:p>
        </p:txBody>
      </p:sp>
    </p:spTree>
    <p:extLst>
      <p:ext uri="{BB962C8B-B14F-4D97-AF65-F5344CB8AC3E}">
        <p14:creationId xmlns:p14="http://schemas.microsoft.com/office/powerpoint/2010/main" val="1486837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25</a:t>
            </a:fld>
            <a:endParaRPr lang="en-US"/>
          </a:p>
        </p:txBody>
      </p:sp>
    </p:spTree>
    <p:extLst>
      <p:ext uri="{BB962C8B-B14F-4D97-AF65-F5344CB8AC3E}">
        <p14:creationId xmlns:p14="http://schemas.microsoft.com/office/powerpoint/2010/main" val="2861670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is simply the uncovered version of the interest rate parity theorem.  To exploit deviations from this equation is a risky arbitrage so it may not hold as well as the standard interest rate parity which uses the forward rate.</a:t>
            </a:r>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26</a:t>
            </a:fld>
            <a:endParaRPr lang="en-US"/>
          </a:p>
        </p:txBody>
      </p:sp>
    </p:spTree>
    <p:extLst>
      <p:ext uri="{BB962C8B-B14F-4D97-AF65-F5344CB8AC3E}">
        <p14:creationId xmlns:p14="http://schemas.microsoft.com/office/powerpoint/2010/main" val="3751591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works because the difference in interest rates is 2% and the percent change in the currency value is a 3.125% drop in value of the pound.  So we borrow at the higher rate and invest in the lower, losing 2% but we more than make it up by borrowing in a currency that is weakening by 3.125%.  </a:t>
            </a:r>
          </a:p>
          <a:p>
            <a:endParaRPr lang="en-US" altLang="en-US" dirty="0"/>
          </a:p>
          <a:p>
            <a:r>
              <a:rPr lang="en-US" altLang="en-US" dirty="0"/>
              <a:t>Stress that this is riskless arbitrage that does not involve your own money so it is a money machine.  Note we have ignored risk and tax differences in the investments and transaction costs.  </a:t>
            </a:r>
          </a:p>
          <a:p>
            <a:endParaRPr lang="en-US" altLang="en-US" dirty="0"/>
          </a:p>
          <a:p>
            <a:r>
              <a:rPr lang="en-US" altLang="en-US" dirty="0"/>
              <a:t>Banks set the forward rates based on interest rate differentials.</a:t>
            </a:r>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29</a:t>
            </a:fld>
            <a:endParaRPr lang="en-US"/>
          </a:p>
        </p:txBody>
      </p:sp>
    </p:spTree>
    <p:extLst>
      <p:ext uri="{BB962C8B-B14F-4D97-AF65-F5344CB8AC3E}">
        <p14:creationId xmlns:p14="http://schemas.microsoft.com/office/powerpoint/2010/main" val="3141251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208F50-EF34-4EFE-ABE5-924E0B99651A}" type="slidenum">
              <a:rPr lang="en-US" altLang="en-US" sz="1200" smtClean="0"/>
              <a:pPr/>
              <a:t>2</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80F806-F5DA-4B98-ADAE-BE6477EEB642}" type="slidenum">
              <a:rPr lang="en-US" altLang="en-US" sz="1200" smtClean="0"/>
              <a:pPr/>
              <a:t>3</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7</a:t>
            </a:fld>
            <a:endParaRPr lang="en-US"/>
          </a:p>
        </p:txBody>
      </p:sp>
    </p:spTree>
    <p:extLst>
      <p:ext uri="{BB962C8B-B14F-4D97-AF65-F5344CB8AC3E}">
        <p14:creationId xmlns:p14="http://schemas.microsoft.com/office/powerpoint/2010/main" val="104131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10</a:t>
            </a:fld>
            <a:endParaRPr lang="en-US"/>
          </a:p>
        </p:txBody>
      </p:sp>
    </p:spTree>
    <p:extLst>
      <p:ext uri="{BB962C8B-B14F-4D97-AF65-F5344CB8AC3E}">
        <p14:creationId xmlns:p14="http://schemas.microsoft.com/office/powerpoint/2010/main" val="3598199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14</a:t>
            </a:fld>
            <a:endParaRPr lang="en-US"/>
          </a:p>
        </p:txBody>
      </p:sp>
    </p:spTree>
    <p:extLst>
      <p:ext uri="{BB962C8B-B14F-4D97-AF65-F5344CB8AC3E}">
        <p14:creationId xmlns:p14="http://schemas.microsoft.com/office/powerpoint/2010/main" val="54398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15</a:t>
            </a:fld>
            <a:endParaRPr lang="en-US"/>
          </a:p>
        </p:txBody>
      </p:sp>
    </p:spTree>
    <p:extLst>
      <p:ext uri="{BB962C8B-B14F-4D97-AF65-F5344CB8AC3E}">
        <p14:creationId xmlns:p14="http://schemas.microsoft.com/office/powerpoint/2010/main" val="3308828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16</a:t>
            </a:fld>
            <a:endParaRPr lang="en-US"/>
          </a:p>
        </p:txBody>
      </p:sp>
    </p:spTree>
    <p:extLst>
      <p:ext uri="{BB962C8B-B14F-4D97-AF65-F5344CB8AC3E}">
        <p14:creationId xmlns:p14="http://schemas.microsoft.com/office/powerpoint/2010/main" val="152206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02627243-4FD6-484B-925E-03A32A5E2EBF}" type="slidenum">
              <a:rPr lang="en-US" smtClean="0"/>
              <a:pPr>
                <a:defRPr/>
              </a:pPr>
              <a:t>17</a:t>
            </a:fld>
            <a:endParaRPr lang="en-US"/>
          </a:p>
        </p:txBody>
      </p:sp>
    </p:spTree>
    <p:extLst>
      <p:ext uri="{BB962C8B-B14F-4D97-AF65-F5344CB8AC3E}">
        <p14:creationId xmlns:p14="http://schemas.microsoft.com/office/powerpoint/2010/main" val="304545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37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9" name="Rectangle 5"/>
          <p:cNvSpPr>
            <a:spLocks noGrp="1" noChangeArrowheads="1"/>
          </p:cNvSpPr>
          <p:nvPr>
            <p:ph type="dt" sz="half" idx="10"/>
          </p:nvPr>
        </p:nvSpPr>
        <p:spPr/>
        <p:txBody>
          <a:bodyPr/>
          <a:lstStyle>
            <a:lvl1pPr>
              <a:defRPr/>
            </a:lvl1pPr>
          </a:lstStyle>
          <a:p>
            <a:pPr>
              <a:defRPr/>
            </a:pPr>
            <a:fld id="{1C45B39D-36AC-4439-B6BB-A84B05D4DF0D}" type="datetime1">
              <a:rPr lang="en-US" smtClean="0"/>
              <a:t>4/22/2020</a:t>
            </a:fld>
            <a:endParaRPr lang="en-US" altLang="en-US"/>
          </a:p>
        </p:txBody>
      </p:sp>
      <p:sp>
        <p:nvSpPr>
          <p:cNvPr id="43" name="Content Placeholder 2"/>
          <p:cNvSpPr txBox="1">
            <a:spLocks/>
          </p:cNvSpPr>
          <p:nvPr userDrawn="1"/>
        </p:nvSpPr>
        <p:spPr>
          <a:xfrm>
            <a:off x="3632200" y="6501383"/>
            <a:ext cx="1879600" cy="216745"/>
          </a:xfrm>
          <a:prstGeom prst="rect">
            <a:avLst/>
          </a:prstGeom>
        </p:spPr>
        <p:txBody>
          <a:bodyPr/>
          <a:lstStyle>
            <a:lvl1pPr marL="0" marR="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9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gn="l"/>
            <a:r>
              <a:rPr lang="en-US" altLang="en-US" kern="0" dirty="0"/>
              <a:t>© 2019 McGraw-Hill Education. </a:t>
            </a:r>
            <a:endParaRPr lang="en-IN" kern="0" dirty="0"/>
          </a:p>
        </p:txBody>
      </p:sp>
      <p:sp>
        <p:nvSpPr>
          <p:cNvPr id="40"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9-</a:t>
            </a:r>
            <a:fld id="{CB4170C2-2BCD-4EE9-940C-15A2525D2C19}" type="slidenum">
              <a:rPr lang="en-US" altLang="en-US" smtClean="0"/>
              <a:pPr>
                <a:defRPr/>
              </a:pPr>
              <a:t>‹#›</a:t>
            </a:fld>
            <a:endParaRPr lang="en-US" altLang="en-US" dirty="0"/>
          </a:p>
        </p:txBody>
      </p:sp>
    </p:spTree>
    <p:extLst>
      <p:ext uri="{BB962C8B-B14F-4D97-AF65-F5344CB8AC3E}">
        <p14:creationId xmlns:p14="http://schemas.microsoft.com/office/powerpoint/2010/main" val="379473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CD8B1AC3-18D4-43EE-B2B3-B1B92BA98B26}" type="datetime1">
              <a:rPr lang="en-US" smtClean="0"/>
              <a:t>4/22/2020</a:t>
            </a:fld>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ltLang="en-US" dirty="0"/>
              <a:t>9-</a:t>
            </a:r>
            <a:fld id="{785CE35C-1C9F-4188-92C1-63770C0A2671}" type="slidenum">
              <a:rPr lang="en-US" altLang="en-US" smtClean="0"/>
              <a:pPr>
                <a:defRPr/>
              </a:pPr>
              <a:t>‹#›</a:t>
            </a:fld>
            <a:endParaRPr lang="en-US" altLang="en-US" dirty="0"/>
          </a:p>
        </p:txBody>
      </p:sp>
    </p:spTree>
    <p:extLst>
      <p:ext uri="{BB962C8B-B14F-4D97-AF65-F5344CB8AC3E}">
        <p14:creationId xmlns:p14="http://schemas.microsoft.com/office/powerpoint/2010/main" val="260663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1B7D0C2-7938-42EC-9E64-D22C35DEC278}" type="datetime1">
              <a:rPr lang="en-US" smtClean="0"/>
              <a:t>4/22/2020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9-</a:t>
            </a:r>
            <a:fld id="{E937DF0A-01D5-43B5-86A9-B4D1563225DD}" type="slidenum">
              <a:rPr lang="en-US" altLang="en-US" smtClean="0"/>
              <a:pPr>
                <a:defRPr/>
              </a:pPr>
              <a:t>‹#›</a:t>
            </a:fld>
            <a:endParaRPr lang="en-US" altLang="en-US" dirty="0"/>
          </a:p>
        </p:txBody>
      </p:sp>
    </p:spTree>
    <p:extLst>
      <p:ext uri="{BB962C8B-B14F-4D97-AF65-F5344CB8AC3E}">
        <p14:creationId xmlns:p14="http://schemas.microsoft.com/office/powerpoint/2010/main" val="2931499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8562C246-CD5D-4E19-A9F9-801E9F23D4F6}" type="datetime1">
              <a:rPr lang="en-US" smtClean="0"/>
              <a:t>4/22/2020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9-</a:t>
            </a:r>
            <a:fld id="{DE53716D-4E9B-4CE0-B041-3AE37BD64244}" type="slidenum">
              <a:rPr lang="en-US" altLang="en-US" smtClean="0"/>
              <a:pPr>
                <a:defRPr/>
              </a:pPr>
              <a:t>‹#›</a:t>
            </a:fld>
            <a:endParaRPr lang="en-US" altLang="en-US" dirty="0"/>
          </a:p>
        </p:txBody>
      </p:sp>
    </p:spTree>
    <p:extLst>
      <p:ext uri="{BB962C8B-B14F-4D97-AF65-F5344CB8AC3E}">
        <p14:creationId xmlns:p14="http://schemas.microsoft.com/office/powerpoint/2010/main" val="26048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D9D945EA-2114-4DDB-B350-4367AD6E0D4A}"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27B36733-6429-48EB-8343-85CD06A58780}" type="slidenum">
              <a:rPr lang="en-US" altLang="en-US" smtClean="0"/>
              <a:pPr>
                <a:defRPr/>
              </a:pPr>
              <a:t>‹#›</a:t>
            </a:fld>
            <a:endParaRPr lang="en-US" altLang="en-US" dirty="0"/>
          </a:p>
        </p:txBody>
      </p:sp>
    </p:spTree>
    <p:extLst>
      <p:ext uri="{BB962C8B-B14F-4D97-AF65-F5344CB8AC3E}">
        <p14:creationId xmlns:p14="http://schemas.microsoft.com/office/powerpoint/2010/main" val="14981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A73AC28E-CB81-445F-90D6-15BBB68DF26E}"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694F11F-2697-4F92-A2C8-1AA177B73216}" type="slidenum">
              <a:rPr lang="en-US" altLang="en-US" smtClean="0"/>
              <a:pPr>
                <a:defRPr/>
              </a:pPr>
              <a:t>‹#›</a:t>
            </a:fld>
            <a:endParaRPr lang="en-US" altLang="en-US" dirty="0"/>
          </a:p>
        </p:txBody>
      </p:sp>
    </p:spTree>
    <p:extLst>
      <p:ext uri="{BB962C8B-B14F-4D97-AF65-F5344CB8AC3E}">
        <p14:creationId xmlns:p14="http://schemas.microsoft.com/office/powerpoint/2010/main" val="2493102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373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a:t>Click to edit Master subtitle style</a:t>
            </a:r>
          </a:p>
        </p:txBody>
      </p:sp>
      <p:sp>
        <p:nvSpPr>
          <p:cNvPr id="39" name="Rectangle 5"/>
          <p:cNvSpPr>
            <a:spLocks noGrp="1" noChangeArrowheads="1"/>
          </p:cNvSpPr>
          <p:nvPr>
            <p:ph type="dt" sz="half" idx="10"/>
          </p:nvPr>
        </p:nvSpPr>
        <p:spPr/>
        <p:txBody>
          <a:bodyPr/>
          <a:lstStyle>
            <a:lvl1pPr>
              <a:defRPr/>
            </a:lvl1pPr>
          </a:lstStyle>
          <a:p>
            <a:pPr>
              <a:defRPr/>
            </a:pPr>
            <a:fld id="{C5BBE3AD-C366-4A7B-9A87-011BF220E44D}" type="datetime1">
              <a:rPr lang="en-US" smtClean="0"/>
              <a:t>4/22/2020</a:t>
            </a:fld>
            <a:endParaRPr lang="en-US" altLang="en-US"/>
          </a:p>
        </p:txBody>
      </p:sp>
      <p:sp>
        <p:nvSpPr>
          <p:cNvPr id="3" name="Content Placeholder 2"/>
          <p:cNvSpPr>
            <a:spLocks noGrp="1"/>
          </p:cNvSpPr>
          <p:nvPr>
            <p:ph sz="quarter" idx="11"/>
          </p:nvPr>
        </p:nvSpPr>
        <p:spPr>
          <a:xfrm>
            <a:off x="2590800" y="6248400"/>
            <a:ext cx="4724400" cy="457200"/>
          </a:xfrm>
        </p:spPr>
        <p:txBody>
          <a:bodyPr/>
          <a:lstStyle/>
          <a:p>
            <a:pPr lvl="0"/>
            <a:endParaRPr lang="en-IN" dirty="0"/>
          </a:p>
        </p:txBody>
      </p:sp>
      <p:sp>
        <p:nvSpPr>
          <p:cNvPr id="40" name="Slide Number Placeholder 5"/>
          <p:cNvSpPr>
            <a:spLocks noGrp="1"/>
          </p:cNvSpPr>
          <p:nvPr>
            <p:ph type="sldNum" sz="quarter" idx="12"/>
          </p:nvPr>
        </p:nvSpPr>
        <p:spPr>
          <a:xfrm>
            <a:off x="8144435" y="6483260"/>
            <a:ext cx="984019" cy="365125"/>
          </a:xfrm>
        </p:spPr>
        <p:txBody>
          <a:bodyPr/>
          <a:lstStyle/>
          <a:p>
            <a:pPr>
              <a:defRPr/>
            </a:pPr>
            <a:r>
              <a:rPr lang="en-US" altLang="en-US" dirty="0"/>
              <a:t>Ch. 1     </a:t>
            </a:r>
            <a:fld id="{0FD03E7E-EA82-497A-8F5F-7A09E0EB97C0}" type="slidenum">
              <a:rPr lang="en-US" altLang="en-US" smtClean="0"/>
              <a:pPr>
                <a:defRPr/>
              </a:pPr>
              <a:t>‹#›</a:t>
            </a:fld>
            <a:endParaRPr lang="en-US" altLang="en-US" dirty="0"/>
          </a:p>
        </p:txBody>
      </p:sp>
    </p:spTree>
    <p:extLst>
      <p:ext uri="{BB962C8B-B14F-4D97-AF65-F5344CB8AC3E}">
        <p14:creationId xmlns:p14="http://schemas.microsoft.com/office/powerpoint/2010/main" val="2486937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42C7900F-50F4-4D8A-95AE-9997D4A87299}"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773FF61-F4E9-4123-B6AF-201BC82A0194}" type="slidenum">
              <a:rPr lang="en-US" altLang="en-US" smtClean="0"/>
              <a:pPr>
                <a:defRPr/>
              </a:pPr>
              <a:t>‹#›</a:t>
            </a:fld>
            <a:endParaRPr lang="en-US" altLang="en-US" dirty="0"/>
          </a:p>
        </p:txBody>
      </p:sp>
    </p:spTree>
    <p:extLst>
      <p:ext uri="{BB962C8B-B14F-4D97-AF65-F5344CB8AC3E}">
        <p14:creationId xmlns:p14="http://schemas.microsoft.com/office/powerpoint/2010/main" val="1927718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74C8063B-EFC3-4458-A2E5-7E4775C9E723}"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5062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847D29F1-6FFF-4607-B25F-AE1D5C51F577}"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474131" y="505037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1849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448204"/>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a:t>	</a:t>
            </a:r>
            <a:fld id="{AD69C062-AA89-4A69-AD08-2BAE856538A0}" type="datetime1">
              <a:rPr lang="en-US" smtClean="0"/>
              <a:t>4/22/2020</a:t>
            </a:fld>
            <a:endParaRPr lang="en-US" altLang="en-US" dirty="0"/>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227261"/>
            <a:ext cx="8229600" cy="435507"/>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8" name="Content Placeholder 2"/>
          <p:cNvSpPr>
            <a:spLocks noGrp="1"/>
          </p:cNvSpPr>
          <p:nvPr>
            <p:ph idx="14"/>
          </p:nvPr>
        </p:nvSpPr>
        <p:spPr>
          <a:xfrm>
            <a:off x="474131" y="2794530"/>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9" name="Content Placeholder 2"/>
          <p:cNvSpPr>
            <a:spLocks noGrp="1"/>
          </p:cNvSpPr>
          <p:nvPr>
            <p:ph idx="15"/>
          </p:nvPr>
        </p:nvSpPr>
        <p:spPr>
          <a:xfrm>
            <a:off x="482596" y="3412596"/>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0" name="Content Placeholder 2"/>
          <p:cNvSpPr>
            <a:spLocks noGrp="1"/>
          </p:cNvSpPr>
          <p:nvPr>
            <p:ph idx="16"/>
          </p:nvPr>
        </p:nvSpPr>
        <p:spPr>
          <a:xfrm>
            <a:off x="474128" y="4022194"/>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1" name="Content Placeholder 2"/>
          <p:cNvSpPr>
            <a:spLocks noGrp="1"/>
          </p:cNvSpPr>
          <p:nvPr>
            <p:ph idx="17"/>
          </p:nvPr>
        </p:nvSpPr>
        <p:spPr>
          <a:xfrm>
            <a:off x="474129" y="4589468"/>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2" name="Content Placeholder 2"/>
          <p:cNvSpPr>
            <a:spLocks noGrp="1"/>
          </p:cNvSpPr>
          <p:nvPr>
            <p:ph idx="18"/>
          </p:nvPr>
        </p:nvSpPr>
        <p:spPr>
          <a:xfrm>
            <a:off x="474127" y="5156741"/>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Tree>
    <p:extLst>
      <p:ext uri="{BB962C8B-B14F-4D97-AF65-F5344CB8AC3E}">
        <p14:creationId xmlns:p14="http://schemas.microsoft.com/office/powerpoint/2010/main" val="15694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F0DB0A8C-E0FF-4A89-BD4E-51895E130617}"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773FF61-F4E9-4123-B6AF-201BC82A0194}" type="slidenum">
              <a:rPr lang="en-US" altLang="en-US" smtClean="0"/>
              <a:pPr>
                <a:defRPr/>
              </a:pPr>
              <a:t>‹#›</a:t>
            </a:fld>
            <a:endParaRPr lang="en-US" altLang="en-US" dirty="0"/>
          </a:p>
        </p:txBody>
      </p:sp>
    </p:spTree>
    <p:extLst>
      <p:ext uri="{BB962C8B-B14F-4D97-AF65-F5344CB8AC3E}">
        <p14:creationId xmlns:p14="http://schemas.microsoft.com/office/powerpoint/2010/main" val="3045891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AE231B95-A2AB-4684-9E1C-6883B43725CB}"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B8643C53-5634-46E8-9866-13612EB8B71C}" type="slidenum">
              <a:rPr lang="en-US" altLang="en-US" smtClean="0"/>
              <a:pPr>
                <a:defRPr/>
              </a:pPr>
              <a:t>‹#›</a:t>
            </a:fld>
            <a:endParaRPr lang="en-US" altLang="en-US" dirty="0"/>
          </a:p>
        </p:txBody>
      </p:sp>
    </p:spTree>
    <p:extLst>
      <p:ext uri="{BB962C8B-B14F-4D97-AF65-F5344CB8AC3E}">
        <p14:creationId xmlns:p14="http://schemas.microsoft.com/office/powerpoint/2010/main" val="60619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50C5C5C1-62D4-4EE9-B2C8-A887885C49F5}" type="datetime1">
              <a:rPr lang="en-US" smtClean="0"/>
              <a:t>4/22/2020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9-</a:t>
            </a:r>
            <a:fld id="{7905E196-56C6-4301-8665-BC2965E2E4F7}" type="slidenum">
              <a:rPr lang="en-US" altLang="en-US" smtClean="0"/>
              <a:pPr>
                <a:defRPr/>
              </a:pPr>
              <a:t>‹#›</a:t>
            </a:fld>
            <a:endParaRPr lang="en-US" altLang="en-US" dirty="0"/>
          </a:p>
        </p:txBody>
      </p:sp>
    </p:spTree>
    <p:extLst>
      <p:ext uri="{BB962C8B-B14F-4D97-AF65-F5344CB8AC3E}">
        <p14:creationId xmlns:p14="http://schemas.microsoft.com/office/powerpoint/2010/main" val="1744860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F627B3D8-E353-45A5-A63E-560809F332E1}" type="datetime1">
              <a:rPr lang="en-US" smtClean="0"/>
              <a:t>4/22/2020</a:t>
            </a:fld>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ltLang="en-US" dirty="0"/>
              <a:t>9-</a:t>
            </a:r>
            <a:fld id="{83911F2D-A79E-49A4-B269-8A3F2982665A}" type="slidenum">
              <a:rPr lang="en-US" altLang="en-US" smtClean="0"/>
              <a:pPr>
                <a:defRPr/>
              </a:pPr>
              <a:t>‹#›</a:t>
            </a:fld>
            <a:endParaRPr lang="en-US" altLang="en-US" dirty="0"/>
          </a:p>
        </p:txBody>
      </p:sp>
    </p:spTree>
    <p:extLst>
      <p:ext uri="{BB962C8B-B14F-4D97-AF65-F5344CB8AC3E}">
        <p14:creationId xmlns:p14="http://schemas.microsoft.com/office/powerpoint/2010/main" val="3048629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E3B20BA9-3AF7-4D6B-B93E-1E47958F67C3}" type="datetime1">
              <a:rPr lang="en-US" smtClean="0"/>
              <a:t>4/22/2020</a:t>
            </a:fld>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ltLang="en-US" dirty="0"/>
              <a:t>9-</a:t>
            </a:r>
            <a:fld id="{4764DE9E-DF0F-4589-A115-EE7338EDF10A}" type="slidenum">
              <a:rPr lang="en-US" altLang="en-US" smtClean="0"/>
              <a:pPr>
                <a:defRPr/>
              </a:pPr>
              <a:t>‹#›</a:t>
            </a:fld>
            <a:endParaRPr lang="en-US" altLang="en-US" dirty="0"/>
          </a:p>
        </p:txBody>
      </p:sp>
    </p:spTree>
    <p:extLst>
      <p:ext uri="{BB962C8B-B14F-4D97-AF65-F5344CB8AC3E}">
        <p14:creationId xmlns:p14="http://schemas.microsoft.com/office/powerpoint/2010/main" val="1777173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032A3AB5-7DBB-4D5B-9CA5-2B9E12EA7CEB}" type="datetime1">
              <a:rPr lang="en-US" smtClean="0"/>
              <a:t>4/22/2020</a:t>
            </a:fld>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r>
              <a:rPr lang="en-US" altLang="en-US" dirty="0"/>
              <a:t>9-</a:t>
            </a:r>
            <a:fld id="{785CE35C-1C9F-4188-92C1-63770C0A2671}" type="slidenum">
              <a:rPr lang="en-US" altLang="en-US" smtClean="0"/>
              <a:pPr>
                <a:defRPr/>
              </a:pPr>
              <a:t>‹#›</a:t>
            </a:fld>
            <a:endParaRPr lang="en-US" altLang="en-US" dirty="0"/>
          </a:p>
        </p:txBody>
      </p:sp>
    </p:spTree>
    <p:extLst>
      <p:ext uri="{BB962C8B-B14F-4D97-AF65-F5344CB8AC3E}">
        <p14:creationId xmlns:p14="http://schemas.microsoft.com/office/powerpoint/2010/main" val="3727404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589E2E6C-87D2-4D3B-A444-356E9C097869}" type="datetime1">
              <a:rPr lang="en-US" smtClean="0"/>
              <a:t>4/22/2020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9-</a:t>
            </a:r>
            <a:fld id="{E937DF0A-01D5-43B5-86A9-B4D1563225DD}" type="slidenum">
              <a:rPr lang="en-US" altLang="en-US" smtClean="0"/>
              <a:pPr>
                <a:defRPr/>
              </a:pPr>
              <a:t>‹#›</a:t>
            </a:fld>
            <a:endParaRPr lang="en-US" altLang="en-US" dirty="0"/>
          </a:p>
        </p:txBody>
      </p:sp>
    </p:spTree>
    <p:extLst>
      <p:ext uri="{BB962C8B-B14F-4D97-AF65-F5344CB8AC3E}">
        <p14:creationId xmlns:p14="http://schemas.microsoft.com/office/powerpoint/2010/main" val="24167633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D90D8D58-6B4D-4413-B927-954EDA1FFDBF}" type="datetime1">
              <a:rPr lang="en-US" smtClean="0"/>
              <a:t>4/22/2020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9-</a:t>
            </a:r>
            <a:fld id="{DE53716D-4E9B-4CE0-B041-3AE37BD64244}" type="slidenum">
              <a:rPr lang="en-US" altLang="en-US" smtClean="0"/>
              <a:pPr>
                <a:defRPr/>
              </a:pPr>
              <a:t>‹#›</a:t>
            </a:fld>
            <a:endParaRPr lang="en-US" altLang="en-US" dirty="0"/>
          </a:p>
        </p:txBody>
      </p:sp>
    </p:spTree>
    <p:extLst>
      <p:ext uri="{BB962C8B-B14F-4D97-AF65-F5344CB8AC3E}">
        <p14:creationId xmlns:p14="http://schemas.microsoft.com/office/powerpoint/2010/main" val="4273935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A05ABF21-2803-4E99-AEAE-C72C2CED4E86}"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27B36733-6429-48EB-8343-85CD06A58780}" type="slidenum">
              <a:rPr lang="en-US" altLang="en-US" smtClean="0"/>
              <a:pPr>
                <a:defRPr/>
              </a:pPr>
              <a:t>‹#›</a:t>
            </a:fld>
            <a:endParaRPr lang="en-US" altLang="en-US" dirty="0"/>
          </a:p>
        </p:txBody>
      </p:sp>
    </p:spTree>
    <p:extLst>
      <p:ext uri="{BB962C8B-B14F-4D97-AF65-F5344CB8AC3E}">
        <p14:creationId xmlns:p14="http://schemas.microsoft.com/office/powerpoint/2010/main" val="3926457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A7134FAA-5AD7-46B0-A620-9624CF442033}"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694F11F-2697-4F92-A2C8-1AA177B73216}" type="slidenum">
              <a:rPr lang="en-US" altLang="en-US" smtClean="0"/>
              <a:pPr>
                <a:defRPr/>
              </a:pPr>
              <a:t>‹#›</a:t>
            </a:fld>
            <a:endParaRPr lang="en-US" altLang="en-US" dirty="0"/>
          </a:p>
        </p:txBody>
      </p:sp>
    </p:spTree>
    <p:extLst>
      <p:ext uri="{BB962C8B-B14F-4D97-AF65-F5344CB8AC3E}">
        <p14:creationId xmlns:p14="http://schemas.microsoft.com/office/powerpoint/2010/main" val="45544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C02C14C4-3E47-40A3-B278-ADC13E5AE477}"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7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fld id="{D7C8677F-2101-4D56-99F4-D2143FFC6968}"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929995"/>
            <a:ext cx="8229600" cy="1040870"/>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4"/>
          </p:nvPr>
        </p:nvSpPr>
        <p:spPr>
          <a:xfrm>
            <a:off x="474131" y="411533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474131" y="5050371"/>
            <a:ext cx="8229600" cy="790574"/>
          </a:xfrm>
        </p:spPr>
        <p:txBody>
          <a:bodyPr/>
          <a:lstStyle>
            <a:lvl1pPr marL="342900" indent="-342900">
              <a:buClr>
                <a:schemeClr val="tx1"/>
              </a:buClr>
              <a:buFont typeface="Arial" panose="020B0604020202020204" pitchFamily="34" charset="0"/>
              <a:buChar char="•"/>
              <a:defRPr>
                <a:latin typeface="Calibri" panose="020F0502020204030204" pitchFamily="34" charset="0"/>
              </a:defRPr>
            </a:lvl1pPr>
            <a:lvl2pPr marL="692150" indent="-347663">
              <a:buClr>
                <a:schemeClr val="tx1"/>
              </a:buClr>
              <a:buFont typeface="Arial" panose="020B0604020202020204" pitchFamily="34" charset="0"/>
              <a:buChar char="•"/>
              <a:defRPr>
                <a:latin typeface="Calibri" panose="020F0502020204030204" pitchFamily="34" charset="0"/>
              </a:defRPr>
            </a:lvl2pPr>
            <a:lvl3pPr marL="987425" indent="-293688">
              <a:buClr>
                <a:schemeClr val="tx1"/>
              </a:buClr>
              <a:buFont typeface="Arial" panose="020B0604020202020204" pitchFamily="34" charset="0"/>
              <a:buChar char="•"/>
              <a:defRPr>
                <a:latin typeface="Calibri" panose="020F0502020204030204" pitchFamily="34" charset="0"/>
              </a:defRPr>
            </a:lvl3pPr>
            <a:lvl4pPr marL="1281113" indent="-292100">
              <a:buClr>
                <a:schemeClr val="tx1"/>
              </a:buClr>
              <a:buFont typeface="Arial" panose="020B0604020202020204" pitchFamily="34" charset="0"/>
              <a:buChar char="•"/>
              <a:defRPr>
                <a:latin typeface="Calibri" panose="020F0502020204030204" pitchFamily="34" charset="0"/>
              </a:defRPr>
            </a:lvl4pPr>
            <a:lvl5pPr marL="1598613" indent="-315913">
              <a:buClr>
                <a:schemeClr val="tx1"/>
              </a:buClr>
              <a:buFont typeface="Arial" panose="020B0604020202020204" pitchFamily="34" charset="0"/>
              <a:buChar cha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758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719263"/>
            <a:ext cx="8229600" cy="448204"/>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a:t>	</a:t>
            </a:r>
            <a:fld id="{CE684EC0-C188-44E0-BEA7-CC20DEDB6137}" type="datetime1">
              <a:rPr lang="en-US" smtClean="0"/>
              <a:t>4/22/2020</a:t>
            </a:fld>
            <a:endParaRPr lang="en-US" altLang="en-US" dirty="0"/>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4773FF61-F4E9-4123-B6AF-201BC82A0194}" type="slidenum">
              <a:rPr lang="en-US" altLang="en-US" smtClean="0"/>
              <a:pPr>
                <a:defRPr/>
              </a:pPr>
              <a:t>‹#›</a:t>
            </a:fld>
            <a:endParaRPr lang="en-US" altLang="en-US" dirty="0"/>
          </a:p>
        </p:txBody>
      </p:sp>
      <p:sp>
        <p:nvSpPr>
          <p:cNvPr id="7" name="Content Placeholder 2"/>
          <p:cNvSpPr>
            <a:spLocks noGrp="1"/>
          </p:cNvSpPr>
          <p:nvPr>
            <p:ph idx="13"/>
          </p:nvPr>
        </p:nvSpPr>
        <p:spPr>
          <a:xfrm>
            <a:off x="465661" y="2227261"/>
            <a:ext cx="8229600" cy="435507"/>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8" name="Content Placeholder 2"/>
          <p:cNvSpPr>
            <a:spLocks noGrp="1"/>
          </p:cNvSpPr>
          <p:nvPr>
            <p:ph idx="14"/>
          </p:nvPr>
        </p:nvSpPr>
        <p:spPr>
          <a:xfrm>
            <a:off x="474131" y="2794530"/>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9" name="Content Placeholder 2"/>
          <p:cNvSpPr>
            <a:spLocks noGrp="1"/>
          </p:cNvSpPr>
          <p:nvPr>
            <p:ph idx="15"/>
          </p:nvPr>
        </p:nvSpPr>
        <p:spPr>
          <a:xfrm>
            <a:off x="482596" y="3412596"/>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0" name="Content Placeholder 2"/>
          <p:cNvSpPr>
            <a:spLocks noGrp="1"/>
          </p:cNvSpPr>
          <p:nvPr>
            <p:ph idx="16"/>
          </p:nvPr>
        </p:nvSpPr>
        <p:spPr>
          <a:xfrm>
            <a:off x="474128" y="4022194"/>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1" name="Content Placeholder 2"/>
          <p:cNvSpPr>
            <a:spLocks noGrp="1"/>
          </p:cNvSpPr>
          <p:nvPr>
            <p:ph idx="17"/>
          </p:nvPr>
        </p:nvSpPr>
        <p:spPr>
          <a:xfrm>
            <a:off x="474129" y="4589468"/>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
        <p:nvSpPr>
          <p:cNvPr id="12" name="Content Placeholder 2"/>
          <p:cNvSpPr>
            <a:spLocks noGrp="1"/>
          </p:cNvSpPr>
          <p:nvPr>
            <p:ph idx="18"/>
          </p:nvPr>
        </p:nvSpPr>
        <p:spPr>
          <a:xfrm>
            <a:off x="474127" y="5156741"/>
            <a:ext cx="8229600" cy="490536"/>
          </a:xfrm>
        </p:spPr>
        <p:txBody>
          <a:bodyPr/>
          <a:lstStyle>
            <a:lvl1pPr marL="342900" indent="-342900">
              <a:buClr>
                <a:schemeClr val="tx1"/>
              </a:buClr>
              <a:buSzPct val="100000"/>
              <a:buFont typeface="Arial" panose="020B0604020202020204" pitchFamily="34" charset="0"/>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endParaRPr lang="en-US" dirty="0"/>
          </a:p>
        </p:txBody>
      </p:sp>
    </p:spTree>
    <p:extLst>
      <p:ext uri="{BB962C8B-B14F-4D97-AF65-F5344CB8AC3E}">
        <p14:creationId xmlns:p14="http://schemas.microsoft.com/office/powerpoint/2010/main" val="9787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E8BE2A92-186D-48BC-AACF-A0B8D57D18CF}" type="datetime1">
              <a:rPr lang="en-US" smtClean="0"/>
              <a:t>4/22/2020</a:t>
            </a:fld>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r>
              <a:rPr lang="en-US" altLang="en-US" dirty="0"/>
              <a:t>9-</a:t>
            </a:r>
            <a:fld id="{B8643C53-5634-46E8-9866-13612EB8B71C}" type="slidenum">
              <a:rPr lang="en-US" altLang="en-US" smtClean="0"/>
              <a:pPr>
                <a:defRPr/>
              </a:pPr>
              <a:t>‹#›</a:t>
            </a:fld>
            <a:endParaRPr lang="en-US" altLang="en-US" dirty="0"/>
          </a:p>
        </p:txBody>
      </p:sp>
    </p:spTree>
    <p:extLst>
      <p:ext uri="{BB962C8B-B14F-4D97-AF65-F5344CB8AC3E}">
        <p14:creationId xmlns:p14="http://schemas.microsoft.com/office/powerpoint/2010/main" val="137499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DAE59B8A-F720-4171-9589-321F75B3C206}" type="datetime1">
              <a:rPr lang="en-US" smtClean="0"/>
              <a:t>4/22/2020</a:t>
            </a:fld>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r>
              <a:rPr lang="en-US" altLang="en-US" dirty="0"/>
              <a:t>9-</a:t>
            </a:r>
            <a:fld id="{7905E196-56C6-4301-8665-BC2965E2E4F7}" type="slidenum">
              <a:rPr lang="en-US" altLang="en-US" smtClean="0"/>
              <a:pPr>
                <a:defRPr/>
              </a:pPr>
              <a:t>‹#›</a:t>
            </a:fld>
            <a:endParaRPr lang="en-US" altLang="en-US" dirty="0"/>
          </a:p>
        </p:txBody>
      </p:sp>
    </p:spTree>
    <p:extLst>
      <p:ext uri="{BB962C8B-B14F-4D97-AF65-F5344CB8AC3E}">
        <p14:creationId xmlns:p14="http://schemas.microsoft.com/office/powerpoint/2010/main" val="14011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260DAC51-7E30-4494-98D9-086F8F592B2E}" type="datetime1">
              <a:rPr lang="en-US" smtClean="0"/>
              <a:t>4/22/2020</a:t>
            </a:fld>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r>
              <a:rPr lang="en-US" altLang="en-US" dirty="0"/>
              <a:t>9-</a:t>
            </a:r>
            <a:fld id="{83911F2D-A79E-49A4-B269-8A3F2982665A}" type="slidenum">
              <a:rPr lang="en-US" altLang="en-US" smtClean="0"/>
              <a:pPr>
                <a:defRPr/>
              </a:pPr>
              <a:t>‹#›</a:t>
            </a:fld>
            <a:endParaRPr lang="en-US" altLang="en-US" dirty="0"/>
          </a:p>
        </p:txBody>
      </p:sp>
    </p:spTree>
    <p:extLst>
      <p:ext uri="{BB962C8B-B14F-4D97-AF65-F5344CB8AC3E}">
        <p14:creationId xmlns:p14="http://schemas.microsoft.com/office/powerpoint/2010/main" val="168148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DCD2719E-3755-403B-9188-3ECFA403A362}" type="datetime1">
              <a:rPr lang="en-US" smtClean="0"/>
              <a:t>4/22/2020</a:t>
            </a:fld>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r>
              <a:rPr lang="en-US" altLang="en-US" dirty="0"/>
              <a:t>9-</a:t>
            </a:r>
            <a:fld id="{4764DE9E-DF0F-4589-A115-EE7338EDF10A}" type="slidenum">
              <a:rPr lang="en-US" altLang="en-US" smtClean="0"/>
              <a:pPr>
                <a:defRPr/>
              </a:pPr>
              <a:t>‹#›</a:t>
            </a:fld>
            <a:endParaRPr lang="en-US" altLang="en-US" dirty="0"/>
          </a:p>
        </p:txBody>
      </p:sp>
    </p:spTree>
    <p:extLst>
      <p:ext uri="{BB962C8B-B14F-4D97-AF65-F5344CB8AC3E}">
        <p14:creationId xmlns:p14="http://schemas.microsoft.com/office/powerpoint/2010/main" val="11516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270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fld id="{D7A74512-521E-411E-9169-A142C230ADF0}" type="datetime1">
              <a:rPr lang="en-US" smtClean="0"/>
              <a:t>4/22/2020</a:t>
            </a:fld>
            <a:endParaRPr lang="en-US" altLang="en-US"/>
          </a:p>
        </p:txBody>
      </p:sp>
      <p:sp>
        <p:nvSpPr>
          <p:cNvPr id="7271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9-</a:t>
            </a:r>
            <a:fld id="{CB4170C2-2BCD-4EE9-940C-15A2525D2C19}" type="slidenum">
              <a:rPr lang="en-US" altLang="en-US" smtClean="0"/>
              <a:pPr>
                <a:defRPr/>
              </a:pPr>
              <a:t>‹#›</a:t>
            </a:fld>
            <a:endParaRPr lang="en-US" altLang="en-US" dirty="0"/>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5" name="Oval 11"/>
            <p:cNvSpPr>
              <a:spLocks noChangeArrowheads="1"/>
            </p:cNvSpPr>
            <p:nvPr/>
          </p:nvSpPr>
          <p:spPr bwMode="auto">
            <a:xfrm>
              <a:off x="5360"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6" name="Oval 12"/>
            <p:cNvSpPr>
              <a:spLocks noChangeArrowheads="1"/>
            </p:cNvSpPr>
            <p:nvPr/>
          </p:nvSpPr>
          <p:spPr bwMode="auto">
            <a:xfrm>
              <a:off x="5136" y="1072"/>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7" name="Oval 13"/>
            <p:cNvSpPr>
              <a:spLocks noChangeArrowheads="1"/>
            </p:cNvSpPr>
            <p:nvPr/>
          </p:nvSpPr>
          <p:spPr bwMode="auto">
            <a:xfrm>
              <a:off x="5248"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8" name="Oval 14"/>
            <p:cNvSpPr>
              <a:spLocks noChangeArrowheads="1"/>
            </p:cNvSpPr>
            <p:nvPr/>
          </p:nvSpPr>
          <p:spPr bwMode="auto">
            <a:xfrm>
              <a:off x="5360"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9" name="Oval 15"/>
            <p:cNvSpPr>
              <a:spLocks noChangeArrowheads="1"/>
            </p:cNvSpPr>
            <p:nvPr/>
          </p:nvSpPr>
          <p:spPr bwMode="auto">
            <a:xfrm>
              <a:off x="5472" y="1072"/>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0" name="Oval 16"/>
            <p:cNvSpPr>
              <a:spLocks noChangeArrowheads="1"/>
            </p:cNvSpPr>
            <p:nvPr/>
          </p:nvSpPr>
          <p:spPr bwMode="auto">
            <a:xfrm>
              <a:off x="5136" y="1184"/>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1" name="Oval 17"/>
            <p:cNvSpPr>
              <a:spLocks noChangeArrowheads="1"/>
            </p:cNvSpPr>
            <p:nvPr/>
          </p:nvSpPr>
          <p:spPr bwMode="auto">
            <a:xfrm>
              <a:off x="5248" y="1184"/>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2" name="Oval 18"/>
            <p:cNvSpPr>
              <a:spLocks noChangeArrowheads="1"/>
            </p:cNvSpPr>
            <p:nvPr/>
          </p:nvSpPr>
          <p:spPr bwMode="auto">
            <a:xfrm>
              <a:off x="5360"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3" name="Oval 19"/>
            <p:cNvSpPr>
              <a:spLocks noChangeArrowheads="1"/>
            </p:cNvSpPr>
            <p:nvPr/>
          </p:nvSpPr>
          <p:spPr bwMode="auto">
            <a:xfrm>
              <a:off x="5472"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4" name="Oval 20"/>
            <p:cNvSpPr>
              <a:spLocks noChangeArrowheads="1"/>
            </p:cNvSpPr>
            <p:nvPr/>
          </p:nvSpPr>
          <p:spPr bwMode="auto">
            <a:xfrm>
              <a:off x="5584" y="1184"/>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7" name="Oval 23"/>
            <p:cNvSpPr>
              <a:spLocks noChangeArrowheads="1"/>
            </p:cNvSpPr>
            <p:nvPr/>
          </p:nvSpPr>
          <p:spPr bwMode="auto">
            <a:xfrm>
              <a:off x="5360"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8" name="Oval 24"/>
            <p:cNvSpPr>
              <a:spLocks noChangeArrowheads="1"/>
            </p:cNvSpPr>
            <p:nvPr/>
          </p:nvSpPr>
          <p:spPr bwMode="auto">
            <a:xfrm>
              <a:off x="5472" y="1296"/>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1" name="Oval 27"/>
            <p:cNvSpPr>
              <a:spLocks noChangeArrowheads="1"/>
            </p:cNvSpPr>
            <p:nvPr/>
          </p:nvSpPr>
          <p:spPr bwMode="auto">
            <a:xfrm>
              <a:off x="5360"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2" name="Oval 28"/>
            <p:cNvSpPr>
              <a:spLocks noChangeArrowheads="1"/>
            </p:cNvSpPr>
            <p:nvPr/>
          </p:nvSpPr>
          <p:spPr bwMode="auto">
            <a:xfrm>
              <a:off x="5472"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6" name="Oval 32"/>
            <p:cNvSpPr>
              <a:spLocks noChangeArrowheads="1"/>
            </p:cNvSpPr>
            <p:nvPr/>
          </p:nvSpPr>
          <p:spPr bwMode="auto">
            <a:xfrm>
              <a:off x="5360"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7" name="Oval 33"/>
            <p:cNvSpPr>
              <a:spLocks noChangeArrowheads="1"/>
            </p:cNvSpPr>
            <p:nvPr/>
          </p:nvSpPr>
          <p:spPr bwMode="auto">
            <a:xfrm>
              <a:off x="5472" y="1520"/>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8" name="Oval 34"/>
            <p:cNvSpPr>
              <a:spLocks noChangeArrowheads="1"/>
            </p:cNvSpPr>
            <p:nvPr/>
          </p:nvSpPr>
          <p:spPr bwMode="auto">
            <a:xfrm>
              <a:off x="5136" y="1632"/>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9" name="Oval 35"/>
            <p:cNvSpPr>
              <a:spLocks noChangeArrowheads="1"/>
            </p:cNvSpPr>
            <p:nvPr/>
          </p:nvSpPr>
          <p:spPr bwMode="auto">
            <a:xfrm>
              <a:off x="5248" y="1632"/>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0" name="Oval 36"/>
            <p:cNvSpPr>
              <a:spLocks noChangeArrowheads="1"/>
            </p:cNvSpPr>
            <p:nvPr/>
          </p:nvSpPr>
          <p:spPr bwMode="auto">
            <a:xfrm>
              <a:off x="5360"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1" name="Oval 37"/>
            <p:cNvSpPr>
              <a:spLocks noChangeArrowheads="1"/>
            </p:cNvSpPr>
            <p:nvPr/>
          </p:nvSpPr>
          <p:spPr bwMode="auto">
            <a:xfrm>
              <a:off x="5472"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3" name="Oval 39"/>
            <p:cNvSpPr>
              <a:spLocks noChangeArrowheads="1"/>
            </p:cNvSpPr>
            <p:nvPr/>
          </p:nvSpPr>
          <p:spPr bwMode="auto">
            <a:xfrm>
              <a:off x="5472"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
        <p:nvSpPr>
          <p:cNvPr id="40" name="Content Placeholder 2"/>
          <p:cNvSpPr txBox="1">
            <a:spLocks/>
          </p:cNvSpPr>
          <p:nvPr userDrawn="1"/>
        </p:nvSpPr>
        <p:spPr>
          <a:xfrm>
            <a:off x="370249" y="6501383"/>
            <a:ext cx="1879600" cy="216745"/>
          </a:xfrm>
          <a:prstGeom prst="rect">
            <a:avLst/>
          </a:prstGeom>
        </p:spPr>
        <p:txBody>
          <a:bodyPr/>
          <a:lstStyle>
            <a:lvl1pPr marL="0" marR="0"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defRPr sz="900">
                <a:solidFill>
                  <a:schemeClr val="tx1"/>
                </a:solidFill>
                <a:latin typeface="Calibri" panose="020F0502020204030204" pitchFamily="34" charset="0"/>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algn="l"/>
            <a:r>
              <a:rPr lang="en-US" altLang="en-US" kern="0" dirty="0"/>
              <a:t>© 2019 McGraw-Hill Education. </a:t>
            </a:r>
            <a:endParaRPr lang="en-IN" kern="0" dirty="0"/>
          </a:p>
        </p:txBody>
      </p:sp>
    </p:spTree>
  </p:cSld>
  <p:clrMap bg1="lt1" tx1="dk1" bg2="lt2" tx2="dk2" accent1="accent1" accent2="accent2" accent3="accent3" accent4="accent4" accent5="accent5" accent6="accent6" hlink="hlink" folHlink="folHlink"/>
  <p:sldLayoutIdLst>
    <p:sldLayoutId id="2147483702" r:id="rId1"/>
    <p:sldLayoutId id="2147483692" r:id="rId2"/>
    <p:sldLayoutId id="2147483703" r:id="rId3"/>
    <p:sldLayoutId id="2147483705" r:id="rId4"/>
    <p:sldLayoutId id="2147483704"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270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fld id="{1F3A5AA2-FA65-4D57-8CCD-12C8D72A36ED}" type="datetime1">
              <a:rPr lang="en-US" smtClean="0"/>
              <a:t>4/22/2020</a:t>
            </a:fld>
            <a:endParaRPr lang="en-US" altLang="en-US"/>
          </a:p>
        </p:txBody>
      </p:sp>
      <p:sp>
        <p:nvSpPr>
          <p:cNvPr id="7271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r>
              <a:rPr lang="en-US" altLang="en-US" dirty="0"/>
              <a:t>9-</a:t>
            </a:r>
            <a:fld id="{CB4170C2-2BCD-4EE9-940C-15A2525D2C19}" type="slidenum">
              <a:rPr lang="en-US" altLang="en-US" smtClean="0"/>
              <a:pPr>
                <a:defRPr/>
              </a:pPr>
              <a:t>‹#›</a:t>
            </a:fld>
            <a:endParaRPr lang="en-US" altLang="en-US" dirty="0"/>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5" name="Oval 11"/>
            <p:cNvSpPr>
              <a:spLocks noChangeArrowheads="1"/>
            </p:cNvSpPr>
            <p:nvPr/>
          </p:nvSpPr>
          <p:spPr bwMode="auto">
            <a:xfrm>
              <a:off x="5360"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6" name="Oval 12"/>
            <p:cNvSpPr>
              <a:spLocks noChangeArrowheads="1"/>
            </p:cNvSpPr>
            <p:nvPr/>
          </p:nvSpPr>
          <p:spPr bwMode="auto">
            <a:xfrm>
              <a:off x="5136" y="1072"/>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7" name="Oval 13"/>
            <p:cNvSpPr>
              <a:spLocks noChangeArrowheads="1"/>
            </p:cNvSpPr>
            <p:nvPr/>
          </p:nvSpPr>
          <p:spPr bwMode="auto">
            <a:xfrm>
              <a:off x="5248"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8" name="Oval 14"/>
            <p:cNvSpPr>
              <a:spLocks noChangeArrowheads="1"/>
            </p:cNvSpPr>
            <p:nvPr/>
          </p:nvSpPr>
          <p:spPr bwMode="auto">
            <a:xfrm>
              <a:off x="5360" y="1072"/>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39" name="Oval 15"/>
            <p:cNvSpPr>
              <a:spLocks noChangeArrowheads="1"/>
            </p:cNvSpPr>
            <p:nvPr/>
          </p:nvSpPr>
          <p:spPr bwMode="auto">
            <a:xfrm>
              <a:off x="5472" y="1072"/>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0" name="Oval 16"/>
            <p:cNvSpPr>
              <a:spLocks noChangeArrowheads="1"/>
            </p:cNvSpPr>
            <p:nvPr/>
          </p:nvSpPr>
          <p:spPr bwMode="auto">
            <a:xfrm>
              <a:off x="5136" y="1184"/>
              <a:ext cx="80"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1" name="Oval 17"/>
            <p:cNvSpPr>
              <a:spLocks noChangeArrowheads="1"/>
            </p:cNvSpPr>
            <p:nvPr/>
          </p:nvSpPr>
          <p:spPr bwMode="auto">
            <a:xfrm>
              <a:off x="5248" y="1184"/>
              <a:ext cx="79" cy="79"/>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2" name="Oval 18"/>
            <p:cNvSpPr>
              <a:spLocks noChangeArrowheads="1"/>
            </p:cNvSpPr>
            <p:nvPr/>
          </p:nvSpPr>
          <p:spPr bwMode="auto">
            <a:xfrm>
              <a:off x="5360"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3" name="Oval 19"/>
            <p:cNvSpPr>
              <a:spLocks noChangeArrowheads="1"/>
            </p:cNvSpPr>
            <p:nvPr/>
          </p:nvSpPr>
          <p:spPr bwMode="auto">
            <a:xfrm>
              <a:off x="5472" y="1184"/>
              <a:ext cx="79"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4" name="Oval 20"/>
            <p:cNvSpPr>
              <a:spLocks noChangeArrowheads="1"/>
            </p:cNvSpPr>
            <p:nvPr/>
          </p:nvSpPr>
          <p:spPr bwMode="auto">
            <a:xfrm>
              <a:off x="5584" y="1184"/>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7" name="Oval 23"/>
            <p:cNvSpPr>
              <a:spLocks noChangeArrowheads="1"/>
            </p:cNvSpPr>
            <p:nvPr/>
          </p:nvSpPr>
          <p:spPr bwMode="auto">
            <a:xfrm>
              <a:off x="5360"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8" name="Oval 24"/>
            <p:cNvSpPr>
              <a:spLocks noChangeArrowheads="1"/>
            </p:cNvSpPr>
            <p:nvPr/>
          </p:nvSpPr>
          <p:spPr bwMode="auto">
            <a:xfrm>
              <a:off x="5472" y="1296"/>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1" name="Oval 27"/>
            <p:cNvSpPr>
              <a:spLocks noChangeArrowheads="1"/>
            </p:cNvSpPr>
            <p:nvPr/>
          </p:nvSpPr>
          <p:spPr bwMode="auto">
            <a:xfrm>
              <a:off x="5360"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2" name="Oval 28"/>
            <p:cNvSpPr>
              <a:spLocks noChangeArrowheads="1"/>
            </p:cNvSpPr>
            <p:nvPr/>
          </p:nvSpPr>
          <p:spPr bwMode="auto">
            <a:xfrm>
              <a:off x="5472" y="1408"/>
              <a:ext cx="79"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6" name="Oval 32"/>
            <p:cNvSpPr>
              <a:spLocks noChangeArrowheads="1"/>
            </p:cNvSpPr>
            <p:nvPr/>
          </p:nvSpPr>
          <p:spPr bwMode="auto">
            <a:xfrm>
              <a:off x="5360"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7" name="Oval 33"/>
            <p:cNvSpPr>
              <a:spLocks noChangeArrowheads="1"/>
            </p:cNvSpPr>
            <p:nvPr/>
          </p:nvSpPr>
          <p:spPr bwMode="auto">
            <a:xfrm>
              <a:off x="5472" y="1520"/>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8" name="Oval 34"/>
            <p:cNvSpPr>
              <a:spLocks noChangeArrowheads="1"/>
            </p:cNvSpPr>
            <p:nvPr/>
          </p:nvSpPr>
          <p:spPr bwMode="auto">
            <a:xfrm>
              <a:off x="5136" y="1632"/>
              <a:ext cx="80"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59" name="Oval 35"/>
            <p:cNvSpPr>
              <a:spLocks noChangeArrowheads="1"/>
            </p:cNvSpPr>
            <p:nvPr/>
          </p:nvSpPr>
          <p:spPr bwMode="auto">
            <a:xfrm>
              <a:off x="5248" y="1632"/>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0" name="Oval 36"/>
            <p:cNvSpPr>
              <a:spLocks noChangeArrowheads="1"/>
            </p:cNvSpPr>
            <p:nvPr/>
          </p:nvSpPr>
          <p:spPr bwMode="auto">
            <a:xfrm>
              <a:off x="5360"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1" name="Oval 37"/>
            <p:cNvSpPr>
              <a:spLocks noChangeArrowheads="1"/>
            </p:cNvSpPr>
            <p:nvPr/>
          </p:nvSpPr>
          <p:spPr bwMode="auto">
            <a:xfrm>
              <a:off x="5472" y="1632"/>
              <a:ext cx="79"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sp>
          <p:nvSpPr>
            <p:cNvPr id="1063" name="Oval 39"/>
            <p:cNvSpPr>
              <a:spLocks noChangeArrowheads="1"/>
            </p:cNvSpPr>
            <p:nvPr/>
          </p:nvSpPr>
          <p:spPr bwMode="auto">
            <a:xfrm>
              <a:off x="5472"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spTree>
    <p:extLst>
      <p:ext uri="{BB962C8B-B14F-4D97-AF65-F5344CB8AC3E}">
        <p14:creationId xmlns:p14="http://schemas.microsoft.com/office/powerpoint/2010/main" val="312907898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en-US" dirty="0">
                <a:latin typeface="Calibri" panose="020F0502020204030204" pitchFamily="34" charset="0"/>
              </a:rPr>
              <a:t>Chapter Nine</a:t>
            </a:r>
          </a:p>
        </p:txBody>
      </p:sp>
      <p:sp>
        <p:nvSpPr>
          <p:cNvPr id="3075" name="Rectangle 5"/>
          <p:cNvSpPr>
            <a:spLocks noGrp="1" noChangeArrowheads="1"/>
          </p:cNvSpPr>
          <p:nvPr>
            <p:ph type="subTitle" idx="1"/>
          </p:nvPr>
        </p:nvSpPr>
        <p:spPr>
          <a:xfrm>
            <a:off x="866274" y="3049588"/>
            <a:ext cx="6231439" cy="1743793"/>
          </a:xfrm>
        </p:spPr>
        <p:txBody>
          <a:bodyPr/>
          <a:lstStyle/>
          <a:p>
            <a:pPr eaLnBrk="1" hangingPunct="1"/>
            <a:r>
              <a:rPr lang="en-US" altLang="en-US" sz="5500" dirty="0">
                <a:latin typeface="Calibri" panose="020F0502020204030204" pitchFamily="34" charset="0"/>
              </a:rPr>
              <a:t>Foreign Exchange Markets</a:t>
            </a:r>
          </a:p>
        </p:txBody>
      </p:sp>
      <p:sp>
        <p:nvSpPr>
          <p:cNvPr id="2" name="Content Placeholder 1"/>
          <p:cNvSpPr>
            <a:spLocks noGrp="1"/>
          </p:cNvSpPr>
          <p:nvPr>
            <p:ph sz="quarter" idx="11"/>
          </p:nvPr>
        </p:nvSpPr>
        <p:spPr>
          <a:xfrm>
            <a:off x="315913" y="6435860"/>
            <a:ext cx="8617072" cy="338878"/>
          </a:xfrm>
        </p:spPr>
        <p:txBody>
          <a:bodyPr/>
          <a:lstStyle/>
          <a:p>
            <a:pPr marL="0" indent="0">
              <a:buNone/>
            </a:pPr>
            <a:r>
              <a:rPr lang="en-IN" sz="900" dirty="0">
                <a:latin typeface="Calibri" panose="020F0502020204030204" pitchFamily="34" charset="0"/>
              </a:rPr>
              <a:t>©2019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73664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8622"/>
            <a:ext cx="4015409" cy="654285"/>
          </a:xfrm>
        </p:spPr>
        <p:txBody>
          <a:bodyPr anchor="ctr"/>
          <a:lstStyle/>
          <a:p>
            <a:r>
              <a:rPr lang="en-US" altLang="en-US" sz="3500" dirty="0"/>
              <a:t>Foreign Exchange </a:t>
            </a:r>
            <a:r>
              <a:rPr lang="en-US" altLang="en-US" sz="1000" dirty="0"/>
              <a:t>2</a:t>
            </a:r>
            <a:endParaRPr lang="en-IN" sz="1000" dirty="0"/>
          </a:p>
        </p:txBody>
      </p:sp>
      <p:sp>
        <p:nvSpPr>
          <p:cNvPr id="3" name="Content Placeholder 2"/>
          <p:cNvSpPr>
            <a:spLocks noGrp="1"/>
          </p:cNvSpPr>
          <p:nvPr>
            <p:ph idx="1"/>
          </p:nvPr>
        </p:nvSpPr>
        <p:spPr>
          <a:xfrm>
            <a:off x="457200" y="1719263"/>
            <a:ext cx="8229600" cy="2652321"/>
          </a:xfrm>
        </p:spPr>
        <p:txBody>
          <a:bodyPr/>
          <a:lstStyle/>
          <a:p>
            <a:pPr marL="0" indent="0" eaLnBrk="1" hangingPunct="1">
              <a:buNone/>
            </a:pPr>
            <a:r>
              <a:rPr lang="en-US" altLang="en-US" sz="2200" b="1" dirty="0"/>
              <a:t>Foreign exchange risk</a:t>
            </a:r>
            <a:r>
              <a:rPr lang="en-US" altLang="en-US" sz="2200" dirty="0"/>
              <a:t> is the risk that cash flows will vary as the actual amount of U.S. dollars received on a foreign investment changes due to a change in foreign exchange rates.</a:t>
            </a:r>
          </a:p>
          <a:p>
            <a:pPr marL="0" indent="0" eaLnBrk="1" hangingPunct="1">
              <a:buNone/>
            </a:pPr>
            <a:r>
              <a:rPr lang="en-US" altLang="en-US" sz="2200" b="1" dirty="0"/>
              <a:t>Currency depreciation </a:t>
            </a:r>
            <a:r>
              <a:rPr lang="en-US" altLang="en-US" sz="2200" dirty="0"/>
              <a:t>occurs when a country’s currency falls in value relative to other currencies.</a:t>
            </a:r>
          </a:p>
          <a:p>
            <a:pPr marL="291600" lvl="1" indent="-291600" eaLnBrk="1" hangingPunct="1">
              <a:lnSpc>
                <a:spcPct val="90000"/>
              </a:lnSpc>
              <a:spcBef>
                <a:spcPts val="1000"/>
              </a:spcBef>
              <a:buSzPct val="100000"/>
            </a:pPr>
            <a:r>
              <a:rPr lang="en-US" altLang="en-US" sz="2000" dirty="0"/>
              <a:t>Domestic goods become cheaper for foreign buyers.</a:t>
            </a:r>
          </a:p>
          <a:p>
            <a:pPr marL="291600" lvl="1" indent="-291600" eaLnBrk="1" hangingPunct="1">
              <a:lnSpc>
                <a:spcPct val="90000"/>
              </a:lnSpc>
              <a:spcBef>
                <a:spcPts val="1000"/>
              </a:spcBef>
              <a:buSzPct val="100000"/>
            </a:pPr>
            <a:r>
              <a:rPr lang="en-US" altLang="en-US" sz="2000" dirty="0"/>
              <a:t>Foreign goods become more expensive for foreign sellers.</a:t>
            </a:r>
          </a:p>
        </p:txBody>
      </p:sp>
      <p:sp>
        <p:nvSpPr>
          <p:cNvPr id="4" name="Content Placeholder 3"/>
          <p:cNvSpPr>
            <a:spLocks noGrp="1"/>
          </p:cNvSpPr>
          <p:nvPr>
            <p:ph idx="14"/>
          </p:nvPr>
        </p:nvSpPr>
        <p:spPr>
          <a:xfrm>
            <a:off x="457200" y="4529139"/>
            <a:ext cx="7283885" cy="791836"/>
          </a:xfrm>
        </p:spPr>
        <p:txBody>
          <a:bodyPr/>
          <a:lstStyle/>
          <a:p>
            <a:pPr marL="0" indent="0" eaLnBrk="1" hangingPunct="1">
              <a:buNone/>
            </a:pPr>
            <a:r>
              <a:rPr lang="en-US" altLang="en-US" sz="2200" b="1" dirty="0"/>
              <a:t>Currency appreciation </a:t>
            </a:r>
            <a:r>
              <a:rPr lang="en-US" altLang="en-US" sz="2200" dirty="0"/>
              <a:t>occurs when a country’s currency rises in value relative to other currencies.</a:t>
            </a:r>
          </a:p>
        </p:txBody>
      </p:sp>
      <p:sp>
        <p:nvSpPr>
          <p:cNvPr id="5" name="Slide Number Placeholder 4"/>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10</a:t>
            </a:fld>
            <a:endParaRPr lang="en-US" altLang="en-US" dirty="0">
              <a:latin typeface="Calibri" panose="020F0502020204030204" pitchFamily="34" charset="0"/>
            </a:endParaRPr>
          </a:p>
        </p:txBody>
      </p:sp>
    </p:spTree>
    <p:extLst>
      <p:ext uri="{BB962C8B-B14F-4D97-AF65-F5344CB8AC3E}">
        <p14:creationId xmlns:p14="http://schemas.microsoft.com/office/powerpoint/2010/main" val="342683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9903"/>
            <a:ext cx="5993296" cy="589865"/>
          </a:xfrm>
        </p:spPr>
        <p:txBody>
          <a:bodyPr anchor="ctr"/>
          <a:lstStyle/>
          <a:p>
            <a:r>
              <a:rPr lang="en-US" altLang="en-US" sz="3500" dirty="0"/>
              <a:t>Foreign Exchange Concluded</a:t>
            </a:r>
            <a:endParaRPr lang="en-IN" sz="3500" dirty="0"/>
          </a:p>
        </p:txBody>
      </p:sp>
      <p:sp>
        <p:nvSpPr>
          <p:cNvPr id="5" name="Content Placeholder 4"/>
          <p:cNvSpPr>
            <a:spLocks noGrp="1"/>
          </p:cNvSpPr>
          <p:nvPr>
            <p:ph idx="1"/>
          </p:nvPr>
        </p:nvSpPr>
        <p:spPr>
          <a:xfrm>
            <a:off x="457200" y="1719262"/>
            <a:ext cx="8229600" cy="1462349"/>
          </a:xfrm>
        </p:spPr>
        <p:txBody>
          <a:bodyPr/>
          <a:lstStyle/>
          <a:p>
            <a:pPr marL="0" indent="0" eaLnBrk="1" hangingPunct="1">
              <a:buNone/>
            </a:pPr>
            <a:r>
              <a:rPr lang="en-US" altLang="en-US" sz="2200" dirty="0"/>
              <a:t>Foreign exchange markets operated under the </a:t>
            </a:r>
            <a:r>
              <a:rPr lang="en-US" altLang="en-US" sz="2200" b="1" dirty="0"/>
              <a:t>gold standard</a:t>
            </a:r>
            <a:r>
              <a:rPr lang="en-US" altLang="en-US" sz="2200" dirty="0"/>
              <a:t> through most of the 1800s.</a:t>
            </a:r>
          </a:p>
          <a:p>
            <a:pPr marL="291600" lvl="1" indent="-291600" eaLnBrk="1" hangingPunct="1">
              <a:lnSpc>
                <a:spcPct val="90000"/>
              </a:lnSpc>
              <a:spcBef>
                <a:spcPts val="1000"/>
              </a:spcBef>
              <a:buSzPct val="100000"/>
            </a:pPr>
            <a:r>
              <a:rPr lang="en-US" altLang="en-US" sz="2000" dirty="0"/>
              <a:t>U.K. was the dominant international trading country until WWII forced it to deplete its gold reserves to purchase arms and munitions from the U.S.</a:t>
            </a:r>
          </a:p>
        </p:txBody>
      </p:sp>
      <p:sp>
        <p:nvSpPr>
          <p:cNvPr id="3" name="Content Placeholder 2"/>
          <p:cNvSpPr>
            <a:spLocks noGrp="1"/>
          </p:cNvSpPr>
          <p:nvPr>
            <p:ph idx="13"/>
          </p:nvPr>
        </p:nvSpPr>
        <p:spPr>
          <a:xfrm>
            <a:off x="457199" y="3319113"/>
            <a:ext cx="8498911" cy="1302992"/>
          </a:xfrm>
        </p:spPr>
        <p:txBody>
          <a:bodyPr/>
          <a:lstStyle/>
          <a:p>
            <a:pPr marL="0" indent="0" eaLnBrk="1" hangingPunct="1">
              <a:buNone/>
            </a:pPr>
            <a:r>
              <a:rPr lang="en-US" altLang="en-US" sz="2200" dirty="0"/>
              <a:t>19</a:t>
            </a:r>
            <a:r>
              <a:rPr lang="en-US" altLang="en-US" sz="100" dirty="0"/>
              <a:t> </a:t>
            </a:r>
            <a:r>
              <a:rPr lang="en-US" altLang="en-US" sz="2200" dirty="0"/>
              <a:t>44: </a:t>
            </a:r>
            <a:r>
              <a:rPr lang="en-US" altLang="en-US" sz="2200" b="1" dirty="0"/>
              <a:t>Bretton Woods Agreement </a:t>
            </a:r>
            <a:r>
              <a:rPr lang="en-US" altLang="en-US" sz="2200" dirty="0"/>
              <a:t>fixed exchange rates within 1% bands.</a:t>
            </a:r>
          </a:p>
          <a:p>
            <a:pPr marL="0" indent="0" eaLnBrk="1" hangingPunct="1">
              <a:buNone/>
            </a:pPr>
            <a:r>
              <a:rPr lang="en-US" altLang="en-US" sz="2200" dirty="0"/>
              <a:t>19</a:t>
            </a:r>
            <a:r>
              <a:rPr lang="en-US" altLang="en-US" sz="100" dirty="0"/>
              <a:t> </a:t>
            </a:r>
            <a:r>
              <a:rPr lang="en-US" altLang="en-US" sz="2200" dirty="0"/>
              <a:t>71: </a:t>
            </a:r>
            <a:r>
              <a:rPr lang="en-US" altLang="en-US" sz="2200" b="1" dirty="0"/>
              <a:t>Smithsonian Agreement </a:t>
            </a:r>
            <a:r>
              <a:rPr lang="en-US" altLang="en-US" sz="2200" dirty="0"/>
              <a:t>increased bands to 2 ¼%.</a:t>
            </a:r>
          </a:p>
          <a:p>
            <a:pPr marL="0" indent="0" eaLnBrk="1" hangingPunct="1">
              <a:buNone/>
            </a:pPr>
            <a:r>
              <a:rPr lang="en-US" altLang="en-US" sz="2200" dirty="0"/>
              <a:t>19</a:t>
            </a:r>
            <a:r>
              <a:rPr lang="en-US" altLang="en-US" sz="100" dirty="0"/>
              <a:t> </a:t>
            </a:r>
            <a:r>
              <a:rPr lang="en-US" altLang="en-US" sz="2200" dirty="0"/>
              <a:t>73: </a:t>
            </a:r>
            <a:r>
              <a:rPr lang="en-US" altLang="en-US" sz="2200" b="1" dirty="0"/>
              <a:t>Smithsonian Agreement II</a:t>
            </a:r>
            <a:r>
              <a:rPr lang="en-US" altLang="en-US" sz="2200" dirty="0"/>
              <a:t> introduced “managed” free float.</a:t>
            </a:r>
          </a:p>
        </p:txBody>
      </p:sp>
      <p:sp>
        <p:nvSpPr>
          <p:cNvPr id="4" name="Slide Number Placeholder 3"/>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11</a:t>
            </a:fld>
            <a:endParaRPr lang="en-US" altLang="en-US" dirty="0">
              <a:latin typeface="Calibri" panose="020F0502020204030204" pitchFamily="34" charset="0"/>
            </a:endParaRPr>
          </a:p>
        </p:txBody>
      </p:sp>
    </p:spTree>
    <p:extLst>
      <p:ext uri="{BB962C8B-B14F-4D97-AF65-F5344CB8AC3E}">
        <p14:creationId xmlns:p14="http://schemas.microsoft.com/office/powerpoint/2010/main" val="200326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624"/>
            <a:ext cx="7543800" cy="493613"/>
          </a:xfrm>
        </p:spPr>
        <p:txBody>
          <a:bodyPr anchor="ctr"/>
          <a:lstStyle/>
          <a:p>
            <a:r>
              <a:rPr lang="en-US" altLang="en-US" sz="3500" dirty="0"/>
              <a:t>FX Market</a:t>
            </a:r>
            <a:endParaRPr lang="en-IN" sz="3500" dirty="0"/>
          </a:p>
        </p:txBody>
      </p:sp>
      <p:sp>
        <p:nvSpPr>
          <p:cNvPr id="5" name="Content Placeholder 4"/>
          <p:cNvSpPr>
            <a:spLocks noGrp="1"/>
          </p:cNvSpPr>
          <p:nvPr>
            <p:ph idx="1"/>
          </p:nvPr>
        </p:nvSpPr>
        <p:spPr>
          <a:xfrm>
            <a:off x="457200" y="1759019"/>
            <a:ext cx="7647140" cy="1723217"/>
          </a:xfrm>
        </p:spPr>
        <p:txBody>
          <a:bodyPr/>
          <a:lstStyle/>
          <a:p>
            <a:pPr marL="0" indent="0" eaLnBrk="1" hangingPunct="1">
              <a:lnSpc>
                <a:spcPct val="90000"/>
              </a:lnSpc>
              <a:buNone/>
            </a:pPr>
            <a:r>
              <a:rPr lang="en-US" altLang="en-US" sz="2200" dirty="0"/>
              <a:t>Foreign exchange markets are the largest of all financial markets with turnover exceeding $4.8 trillion per day in 2015.</a:t>
            </a:r>
          </a:p>
          <a:p>
            <a:pPr marL="0" indent="0" eaLnBrk="1" hangingPunct="1">
              <a:lnSpc>
                <a:spcPct val="90000"/>
              </a:lnSpc>
              <a:buNone/>
            </a:pPr>
            <a:r>
              <a:rPr lang="en-US" altLang="en-US" sz="2200" dirty="0"/>
              <a:t>London continues to be the largest center for trading in foreign exchange.</a:t>
            </a:r>
          </a:p>
          <a:p>
            <a:pPr marL="291600" lvl="1" indent="-291600" eaLnBrk="1" hangingPunct="1">
              <a:lnSpc>
                <a:spcPct val="90000"/>
              </a:lnSpc>
              <a:spcBef>
                <a:spcPts val="1000"/>
              </a:spcBef>
              <a:buSzPct val="100000"/>
            </a:pPr>
            <a:r>
              <a:rPr lang="en-US" altLang="en-US" sz="1800" dirty="0"/>
              <a:t>Over 37% of worldwide trading.</a:t>
            </a:r>
          </a:p>
        </p:txBody>
      </p:sp>
      <p:sp>
        <p:nvSpPr>
          <p:cNvPr id="8" name="Content Placeholder 7"/>
          <p:cNvSpPr>
            <a:spLocks noGrp="1"/>
          </p:cNvSpPr>
          <p:nvPr>
            <p:ph idx="13"/>
          </p:nvPr>
        </p:nvSpPr>
        <p:spPr>
          <a:xfrm>
            <a:off x="457201" y="3630008"/>
            <a:ext cx="4390372" cy="742050"/>
          </a:xfrm>
        </p:spPr>
        <p:txBody>
          <a:bodyPr/>
          <a:lstStyle/>
          <a:p>
            <a:pPr marL="0" indent="0" eaLnBrk="1" hangingPunct="1">
              <a:lnSpc>
                <a:spcPct val="90000"/>
              </a:lnSpc>
              <a:buSzPct val="100000"/>
              <a:buNone/>
            </a:pPr>
            <a:r>
              <a:rPr lang="en-US" altLang="en-US" sz="2000" dirty="0"/>
              <a:t>New York is the second-largest market.</a:t>
            </a:r>
          </a:p>
          <a:p>
            <a:pPr marL="291600" lvl="1" indent="-291600" eaLnBrk="1" hangingPunct="1">
              <a:lnSpc>
                <a:spcPct val="90000"/>
              </a:lnSpc>
              <a:spcBef>
                <a:spcPts val="1000"/>
              </a:spcBef>
              <a:buSzPct val="100000"/>
            </a:pPr>
            <a:r>
              <a:rPr lang="en-US" altLang="en-US" sz="1800" dirty="0"/>
              <a:t>Over 19% of all trading.</a:t>
            </a:r>
          </a:p>
        </p:txBody>
      </p:sp>
      <p:sp>
        <p:nvSpPr>
          <p:cNvPr id="9" name="Content Placeholder 8"/>
          <p:cNvSpPr>
            <a:spLocks noGrp="1"/>
          </p:cNvSpPr>
          <p:nvPr>
            <p:ph idx="14"/>
          </p:nvPr>
        </p:nvSpPr>
        <p:spPr>
          <a:xfrm>
            <a:off x="457200" y="4510741"/>
            <a:ext cx="4603315" cy="734455"/>
          </a:xfrm>
        </p:spPr>
        <p:txBody>
          <a:bodyPr/>
          <a:lstStyle/>
          <a:p>
            <a:pPr marL="0" indent="0" eaLnBrk="1" hangingPunct="1">
              <a:lnSpc>
                <a:spcPct val="90000"/>
              </a:lnSpc>
              <a:buNone/>
            </a:pPr>
            <a:r>
              <a:rPr lang="en-US" altLang="en-US" sz="2000" dirty="0"/>
              <a:t>Singapore is the third-largest.</a:t>
            </a:r>
          </a:p>
          <a:p>
            <a:pPr marL="291600" lvl="1" indent="-291600" eaLnBrk="1" hangingPunct="1">
              <a:lnSpc>
                <a:spcPct val="90000"/>
              </a:lnSpc>
              <a:spcBef>
                <a:spcPts val="1000"/>
              </a:spcBef>
              <a:buSzPct val="100000"/>
            </a:pPr>
            <a:r>
              <a:rPr lang="en-US" altLang="en-US" sz="1800" dirty="0"/>
              <a:t>Handles about 1/7</a:t>
            </a:r>
            <a:r>
              <a:rPr lang="en-US" altLang="en-US" sz="1800" baseline="30000" dirty="0"/>
              <a:t>th</a:t>
            </a:r>
            <a:r>
              <a:rPr lang="en-US" altLang="en-US" sz="1800" dirty="0"/>
              <a:t> the volume of London.</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12</a:t>
            </a:fld>
            <a:endParaRPr lang="en-US" altLang="en-US" dirty="0">
              <a:latin typeface="Calibri" panose="020F0502020204030204" pitchFamily="34" charset="0"/>
            </a:endParaRPr>
          </a:p>
        </p:txBody>
      </p:sp>
    </p:spTree>
    <p:extLst>
      <p:ext uri="{BB962C8B-B14F-4D97-AF65-F5344CB8AC3E}">
        <p14:creationId xmlns:p14="http://schemas.microsoft.com/office/powerpoint/2010/main" val="218401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1292"/>
            <a:ext cx="7543800" cy="519765"/>
          </a:xfrm>
        </p:spPr>
        <p:txBody>
          <a:bodyPr anchor="ctr"/>
          <a:lstStyle/>
          <a:p>
            <a:r>
              <a:rPr lang="en-US" altLang="en-US" sz="3500" dirty="0"/>
              <a:t>FX Rates</a:t>
            </a:r>
            <a:endParaRPr lang="en-IN" sz="3500" dirty="0"/>
          </a:p>
        </p:txBody>
      </p:sp>
      <p:sp>
        <p:nvSpPr>
          <p:cNvPr id="8" name="Content Placeholder 7"/>
          <p:cNvSpPr>
            <a:spLocks noGrp="1"/>
          </p:cNvSpPr>
          <p:nvPr>
            <p:ph idx="1"/>
          </p:nvPr>
        </p:nvSpPr>
        <p:spPr>
          <a:xfrm>
            <a:off x="457200" y="1719263"/>
            <a:ext cx="8229600" cy="1293444"/>
          </a:xfrm>
        </p:spPr>
        <p:txBody>
          <a:bodyPr/>
          <a:lstStyle/>
          <a:p>
            <a:pPr marL="0" indent="0" eaLnBrk="1" hangingPunct="1">
              <a:buNone/>
            </a:pPr>
            <a:r>
              <a:rPr lang="en-US" altLang="en-US" sz="2200" dirty="0"/>
              <a:t>Foreign exchange rates may be listed two ways:</a:t>
            </a:r>
          </a:p>
          <a:p>
            <a:pPr marL="291600" lvl="1" indent="-291600" eaLnBrk="1" hangingPunct="1">
              <a:lnSpc>
                <a:spcPct val="90000"/>
              </a:lnSpc>
              <a:spcBef>
                <a:spcPts val="1000"/>
              </a:spcBef>
              <a:buSzPct val="100000"/>
            </a:pPr>
            <a:r>
              <a:rPr lang="en-US" altLang="en-US" sz="2000" dirty="0"/>
              <a:t>U.S. dollars received per unit of foreign currency (</a:t>
            </a:r>
            <a:r>
              <a:rPr lang="en-US" altLang="en-US" sz="2000" b="1" dirty="0"/>
              <a:t>in US$</a:t>
            </a:r>
            <a:r>
              <a:rPr lang="en-US" altLang="en-US" sz="2000" dirty="0"/>
              <a:t>).</a:t>
            </a:r>
          </a:p>
          <a:p>
            <a:pPr marL="291600" lvl="1" indent="-291600" eaLnBrk="1" hangingPunct="1">
              <a:lnSpc>
                <a:spcPct val="90000"/>
              </a:lnSpc>
              <a:spcBef>
                <a:spcPts val="1000"/>
              </a:spcBef>
              <a:buSzPct val="100000"/>
            </a:pPr>
            <a:r>
              <a:rPr lang="en-US" altLang="en-US" sz="2000" dirty="0"/>
              <a:t>Foreign currency received for each U.S. dollar (</a:t>
            </a:r>
            <a:r>
              <a:rPr lang="en-US" altLang="en-US" sz="2000" b="1" dirty="0"/>
              <a:t>per US$</a:t>
            </a:r>
            <a:r>
              <a:rPr lang="en-US" altLang="en-US" sz="2000" dirty="0"/>
              <a:t>).</a:t>
            </a:r>
          </a:p>
        </p:txBody>
      </p:sp>
      <p:sp>
        <p:nvSpPr>
          <p:cNvPr id="4" name="Content Placeholder 3"/>
          <p:cNvSpPr>
            <a:spLocks noGrp="1"/>
          </p:cNvSpPr>
          <p:nvPr>
            <p:ph idx="13"/>
          </p:nvPr>
        </p:nvSpPr>
        <p:spPr>
          <a:xfrm>
            <a:off x="457200" y="3246957"/>
            <a:ext cx="8319052" cy="1826084"/>
          </a:xfrm>
        </p:spPr>
        <p:txBody>
          <a:bodyPr/>
          <a:lstStyle/>
          <a:p>
            <a:pPr marL="0" indent="0" eaLnBrk="1" hangingPunct="1">
              <a:buNone/>
            </a:pPr>
            <a:r>
              <a:rPr lang="en-US" altLang="en-US" sz="2200" dirty="0"/>
              <a:t>Foreign exchange can involve both </a:t>
            </a:r>
            <a:r>
              <a:rPr lang="en-US" altLang="en-US" sz="2200" b="1" dirty="0"/>
              <a:t>spot </a:t>
            </a:r>
            <a:r>
              <a:rPr lang="en-US" altLang="en-US" sz="2200" dirty="0"/>
              <a:t>and </a:t>
            </a:r>
            <a:r>
              <a:rPr lang="en-US" altLang="en-US" sz="2200" b="1" dirty="0"/>
              <a:t>forward </a:t>
            </a:r>
            <a:r>
              <a:rPr lang="en-US" altLang="en-US" sz="2200" dirty="0"/>
              <a:t>transactions:</a:t>
            </a:r>
          </a:p>
          <a:p>
            <a:pPr marL="291600" lvl="1" indent="-291600" eaLnBrk="1" hangingPunct="1">
              <a:lnSpc>
                <a:spcPct val="90000"/>
              </a:lnSpc>
              <a:spcBef>
                <a:spcPts val="1000"/>
              </a:spcBef>
              <a:buSzPct val="100000"/>
            </a:pPr>
            <a:r>
              <a:rPr lang="en-US" altLang="en-US" sz="2000" b="1" dirty="0"/>
              <a:t>Spot foreign exchange transactions </a:t>
            </a:r>
            <a:r>
              <a:rPr lang="en-US" altLang="en-US" sz="2000" dirty="0"/>
              <a:t>involve the immediate exchange of currencies at current exchange rates.</a:t>
            </a:r>
          </a:p>
          <a:p>
            <a:pPr marL="291600" lvl="1" indent="-291600" eaLnBrk="1" hangingPunct="1">
              <a:lnSpc>
                <a:spcPct val="90000"/>
              </a:lnSpc>
              <a:spcBef>
                <a:spcPts val="1000"/>
              </a:spcBef>
              <a:buSzPct val="100000"/>
            </a:pPr>
            <a:r>
              <a:rPr lang="en-US" altLang="en-US" sz="2000" b="1" dirty="0"/>
              <a:t>Forward foreign exchange transactions </a:t>
            </a:r>
            <a:r>
              <a:rPr lang="en-US" altLang="en-US" sz="2000" dirty="0"/>
              <a:t>involve the exchange of currencies at a specified exchange rate at a specific date in the future.</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13</a:t>
            </a:fld>
            <a:endParaRPr lang="en-US" altLang="en-US" dirty="0">
              <a:latin typeface="Calibri" panose="020F0502020204030204" pitchFamily="34" charset="0"/>
            </a:endParaRPr>
          </a:p>
        </p:txBody>
      </p:sp>
    </p:spTree>
    <p:extLst>
      <p:ext uri="{BB962C8B-B14F-4D97-AF65-F5344CB8AC3E}">
        <p14:creationId xmlns:p14="http://schemas.microsoft.com/office/powerpoint/2010/main" val="361713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72165"/>
            <a:ext cx="7543800" cy="606391"/>
          </a:xfrm>
        </p:spPr>
        <p:txBody>
          <a:bodyPr anchor="ctr"/>
          <a:lstStyle/>
          <a:p>
            <a:r>
              <a:rPr lang="en-US" altLang="en-US" sz="3500" dirty="0"/>
              <a:t>Exchanges</a:t>
            </a:r>
            <a:endParaRPr lang="en-IN" sz="3500" dirty="0"/>
          </a:p>
        </p:txBody>
      </p:sp>
      <p:sp>
        <p:nvSpPr>
          <p:cNvPr id="4" name="Content Placeholder 3"/>
          <p:cNvSpPr>
            <a:spLocks noGrp="1"/>
          </p:cNvSpPr>
          <p:nvPr>
            <p:ph idx="1"/>
          </p:nvPr>
        </p:nvSpPr>
        <p:spPr>
          <a:xfrm>
            <a:off x="457200" y="1719263"/>
            <a:ext cx="8229600" cy="1550030"/>
          </a:xfrm>
        </p:spPr>
        <p:txBody>
          <a:bodyPr/>
          <a:lstStyle/>
          <a:p>
            <a:pPr marL="0" indent="0" eaLnBrk="1" hangingPunct="1">
              <a:buNone/>
            </a:pPr>
            <a:r>
              <a:rPr lang="en-US" altLang="en-US" sz="2200" dirty="0"/>
              <a:t>Organized derivatives markets have existed since 19</a:t>
            </a:r>
            <a:r>
              <a:rPr lang="en-US" altLang="en-US" sz="100" dirty="0"/>
              <a:t> </a:t>
            </a:r>
            <a:r>
              <a:rPr lang="en-US" altLang="en-US" sz="2200" dirty="0"/>
              <a:t>72.</a:t>
            </a:r>
          </a:p>
          <a:p>
            <a:pPr marL="291600" lvl="1" indent="-291600" eaLnBrk="1" hangingPunct="1">
              <a:lnSpc>
                <a:spcPct val="90000"/>
              </a:lnSpc>
              <a:spcBef>
                <a:spcPts val="1000"/>
              </a:spcBef>
              <a:buSzPct val="100000"/>
            </a:pPr>
            <a:r>
              <a:rPr lang="en-US" altLang="en-US" sz="2000" b="1" dirty="0"/>
              <a:t>International Money Market (IMM) </a:t>
            </a:r>
            <a:r>
              <a:rPr lang="en-US" altLang="en-US" sz="2000" dirty="0"/>
              <a:t>(a subsidiary of the </a:t>
            </a:r>
            <a:r>
              <a:rPr lang="en-US" altLang="en-US" sz="2000" b="1" dirty="0"/>
              <a:t>Chicago Mercantile Exchange Group (CMEG)</a:t>
            </a:r>
            <a:r>
              <a:rPr lang="en-US" altLang="en-US" sz="2000" dirty="0"/>
              <a:t>)</a:t>
            </a:r>
            <a:r>
              <a:rPr lang="en-US" altLang="en-US" sz="2000" b="1" dirty="0"/>
              <a:t> </a:t>
            </a:r>
            <a:r>
              <a:rPr lang="en-US" altLang="en-US" sz="2000" dirty="0"/>
              <a:t>is based in Chicago.</a:t>
            </a:r>
          </a:p>
          <a:p>
            <a:pPr marL="291600" lvl="1" indent="-291600" eaLnBrk="1" hangingPunct="1">
              <a:lnSpc>
                <a:spcPct val="90000"/>
              </a:lnSpc>
              <a:spcBef>
                <a:spcPts val="1000"/>
              </a:spcBef>
              <a:buSzPct val="100000"/>
            </a:pPr>
            <a:r>
              <a:rPr lang="en-US" altLang="en-US" sz="2000" dirty="0"/>
              <a:t>Derivative trading in foreign currency futures and options.</a:t>
            </a:r>
          </a:p>
        </p:txBody>
      </p:sp>
      <p:sp>
        <p:nvSpPr>
          <p:cNvPr id="2" name="Content Placeholder 1"/>
          <p:cNvSpPr>
            <a:spLocks noGrp="1"/>
          </p:cNvSpPr>
          <p:nvPr>
            <p:ph idx="13"/>
          </p:nvPr>
        </p:nvSpPr>
        <p:spPr>
          <a:xfrm>
            <a:off x="457200" y="3360774"/>
            <a:ext cx="8229600" cy="810394"/>
          </a:xfrm>
        </p:spPr>
        <p:txBody>
          <a:bodyPr/>
          <a:lstStyle/>
          <a:p>
            <a:pPr marL="0" indent="0" eaLnBrk="1" hangingPunct="1">
              <a:buNone/>
            </a:pPr>
            <a:r>
              <a:rPr lang="en-US" altLang="en-US" sz="2200" dirty="0"/>
              <a:t>In 19</a:t>
            </a:r>
            <a:r>
              <a:rPr lang="en-US" altLang="en-US" sz="100" dirty="0"/>
              <a:t> </a:t>
            </a:r>
            <a:r>
              <a:rPr lang="en-US" altLang="en-US" sz="2200" dirty="0"/>
              <a:t>82, the </a:t>
            </a:r>
            <a:r>
              <a:rPr lang="en-US" altLang="en-US" sz="2200" b="1" dirty="0"/>
              <a:t>Philadelphia Stock Exchange (PHLX) </a:t>
            </a:r>
            <a:r>
              <a:rPr lang="en-US" altLang="en-US" sz="2200" dirty="0"/>
              <a:t>became the first exchange to offer around-the-clock trading of currency options.</a:t>
            </a:r>
            <a:endParaRPr lang="en-US" altLang="en-US" sz="2200" b="1" dirty="0"/>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14</a:t>
            </a:fld>
            <a:endParaRPr lang="en-US" altLang="en-US" dirty="0">
              <a:latin typeface="Calibri" panose="020F0502020204030204" pitchFamily="34" charset="0"/>
            </a:endParaRPr>
          </a:p>
        </p:txBody>
      </p:sp>
    </p:spTree>
    <p:extLst>
      <p:ext uri="{BB962C8B-B14F-4D97-AF65-F5344CB8AC3E}">
        <p14:creationId xmlns:p14="http://schemas.microsoft.com/office/powerpoint/2010/main" val="54739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6182"/>
            <a:ext cx="7543800" cy="567892"/>
          </a:xfrm>
        </p:spPr>
        <p:txBody>
          <a:bodyPr anchor="ctr"/>
          <a:lstStyle/>
          <a:p>
            <a:r>
              <a:rPr lang="en-US" altLang="en-US" sz="3500" dirty="0"/>
              <a:t>The European Currency (€)</a:t>
            </a:r>
            <a:endParaRPr lang="en-IN" sz="1000" b="0" dirty="0"/>
          </a:p>
        </p:txBody>
      </p:sp>
      <p:sp>
        <p:nvSpPr>
          <p:cNvPr id="6" name="Content Placeholder 5"/>
          <p:cNvSpPr>
            <a:spLocks noGrp="1"/>
          </p:cNvSpPr>
          <p:nvPr>
            <p:ph idx="1"/>
          </p:nvPr>
        </p:nvSpPr>
        <p:spPr>
          <a:xfrm>
            <a:off x="457200" y="1788835"/>
            <a:ext cx="8229600" cy="1868765"/>
          </a:xfrm>
        </p:spPr>
        <p:txBody>
          <a:bodyPr/>
          <a:lstStyle/>
          <a:p>
            <a:pPr marL="0" indent="0" eaLnBrk="1" hangingPunct="1">
              <a:lnSpc>
                <a:spcPct val="80000"/>
              </a:lnSpc>
              <a:buNone/>
            </a:pPr>
            <a:r>
              <a:rPr lang="en-US" altLang="en-US" sz="2100" dirty="0"/>
              <a:t>The </a:t>
            </a:r>
            <a:r>
              <a:rPr lang="en-US" altLang="en-US" sz="2100" b="1" dirty="0"/>
              <a:t>European Community (EC) </a:t>
            </a:r>
            <a:r>
              <a:rPr lang="en-US" altLang="en-US" sz="2100" dirty="0"/>
              <a:t>was formed in 19</a:t>
            </a:r>
            <a:r>
              <a:rPr lang="en-US" altLang="en-US" sz="100" dirty="0"/>
              <a:t> </a:t>
            </a:r>
            <a:r>
              <a:rPr lang="en-US" altLang="en-US" sz="2100" dirty="0"/>
              <a:t>67 by consolidating three smaller communities</a:t>
            </a:r>
          </a:p>
          <a:p>
            <a:pPr marL="291600" lvl="1" indent="-291600" eaLnBrk="1" hangingPunct="1">
              <a:lnSpc>
                <a:spcPct val="90000"/>
              </a:lnSpc>
              <a:spcBef>
                <a:spcPts val="1000"/>
              </a:spcBef>
              <a:buSzPct val="100000"/>
            </a:pPr>
            <a:r>
              <a:rPr lang="en-US" altLang="en-US" sz="2000" dirty="0"/>
              <a:t>European Coal and Steel Community.</a:t>
            </a:r>
          </a:p>
          <a:p>
            <a:pPr marL="291600" lvl="1" indent="-291600" eaLnBrk="1" hangingPunct="1">
              <a:lnSpc>
                <a:spcPct val="90000"/>
              </a:lnSpc>
              <a:spcBef>
                <a:spcPts val="1000"/>
              </a:spcBef>
              <a:buSzPct val="100000"/>
            </a:pPr>
            <a:r>
              <a:rPr lang="en-US" altLang="en-US" sz="2000" dirty="0"/>
              <a:t>European Economic Market.</a:t>
            </a:r>
          </a:p>
          <a:p>
            <a:pPr marL="291600" lvl="1" indent="-291600" eaLnBrk="1" hangingPunct="1">
              <a:lnSpc>
                <a:spcPct val="90000"/>
              </a:lnSpc>
              <a:spcBef>
                <a:spcPts val="1000"/>
              </a:spcBef>
              <a:buSzPct val="100000"/>
            </a:pPr>
            <a:r>
              <a:rPr lang="en-US" altLang="en-US" sz="2000" dirty="0"/>
              <a:t>European Atomic Energy Community.</a:t>
            </a:r>
          </a:p>
        </p:txBody>
      </p:sp>
      <p:sp>
        <p:nvSpPr>
          <p:cNvPr id="3" name="Content Placeholder 2"/>
          <p:cNvSpPr>
            <a:spLocks noGrp="1"/>
          </p:cNvSpPr>
          <p:nvPr>
            <p:ph idx="13"/>
          </p:nvPr>
        </p:nvSpPr>
        <p:spPr>
          <a:xfrm>
            <a:off x="457200" y="3785752"/>
            <a:ext cx="8229600" cy="1816492"/>
          </a:xfrm>
        </p:spPr>
        <p:txBody>
          <a:bodyPr/>
          <a:lstStyle/>
          <a:p>
            <a:pPr marL="0" indent="0" eaLnBrk="1" hangingPunct="1">
              <a:lnSpc>
                <a:spcPct val="80000"/>
              </a:lnSpc>
              <a:buNone/>
            </a:pPr>
            <a:r>
              <a:rPr lang="en-US" altLang="en-US" sz="2100" dirty="0"/>
              <a:t>The </a:t>
            </a:r>
            <a:r>
              <a:rPr lang="en-US" altLang="en-US" sz="2100" b="1" dirty="0"/>
              <a:t>Maastricht Treaty of 19</a:t>
            </a:r>
            <a:r>
              <a:rPr lang="en-US" altLang="en-US" sz="100" b="1" dirty="0"/>
              <a:t> </a:t>
            </a:r>
            <a:r>
              <a:rPr lang="en-US" altLang="en-US" sz="2100" b="1" dirty="0"/>
              <a:t>93</a:t>
            </a:r>
            <a:r>
              <a:rPr lang="en-US" altLang="en-US" sz="2100" dirty="0"/>
              <a:t> set the stage for the eventual creation of the Euro</a:t>
            </a:r>
          </a:p>
          <a:p>
            <a:pPr marL="0" indent="0" eaLnBrk="1" hangingPunct="1">
              <a:lnSpc>
                <a:spcPct val="80000"/>
              </a:lnSpc>
              <a:buNone/>
            </a:pPr>
            <a:r>
              <a:rPr lang="en-US" altLang="en-US" sz="2100" dirty="0"/>
              <a:t>The </a:t>
            </a:r>
            <a:r>
              <a:rPr lang="en-US" altLang="en-US" sz="2100" b="1" dirty="0"/>
              <a:t>Euro (€)</a:t>
            </a:r>
            <a:r>
              <a:rPr lang="en-US" altLang="en-US" sz="2100" dirty="0"/>
              <a:t>, the currency of the </a:t>
            </a:r>
            <a:r>
              <a:rPr lang="en-US" altLang="en-US" sz="2100" b="1" dirty="0"/>
              <a:t>European Union (EU)</a:t>
            </a:r>
            <a:r>
              <a:rPr lang="en-US" altLang="en-US" sz="2100" dirty="0"/>
              <a:t>, began trading on January 1, 19</a:t>
            </a:r>
            <a:r>
              <a:rPr lang="en-US" altLang="en-US" sz="100" dirty="0"/>
              <a:t> </a:t>
            </a:r>
            <a:r>
              <a:rPr lang="en-US" altLang="en-US" sz="2100" dirty="0"/>
              <a:t>99 when twelve European countries fixed their currencies’ exchange ratios</a:t>
            </a:r>
          </a:p>
          <a:p>
            <a:pPr marL="0" indent="0" eaLnBrk="1" hangingPunct="1">
              <a:lnSpc>
                <a:spcPct val="80000"/>
              </a:lnSpc>
              <a:buNone/>
            </a:pPr>
            <a:r>
              <a:rPr lang="en-US" altLang="en-US" sz="2100" dirty="0"/>
              <a:t>Euro notes and coins began circulating on January 1, 2002</a:t>
            </a:r>
          </a:p>
        </p:txBody>
      </p:sp>
      <p:sp>
        <p:nvSpPr>
          <p:cNvPr id="4" name="Slide Number Placeholder 3"/>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15</a:t>
            </a:fld>
            <a:endParaRPr lang="en-US" altLang="en-US" dirty="0">
              <a:latin typeface="Calibri" panose="020F0502020204030204" pitchFamily="34" charset="0"/>
            </a:endParaRPr>
          </a:p>
        </p:txBody>
      </p:sp>
    </p:spTree>
    <p:extLst>
      <p:ext uri="{BB962C8B-B14F-4D97-AF65-F5344CB8AC3E}">
        <p14:creationId xmlns:p14="http://schemas.microsoft.com/office/powerpoint/2010/main" val="3300856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0666"/>
            <a:ext cx="7543800" cy="519765"/>
          </a:xfrm>
        </p:spPr>
        <p:txBody>
          <a:bodyPr anchor="ctr"/>
          <a:lstStyle/>
          <a:p>
            <a:r>
              <a:rPr lang="en-US" altLang="en-US" sz="3500" dirty="0"/>
              <a:t>The Euro (€)</a:t>
            </a:r>
            <a:endParaRPr lang="en-IN" sz="3500" dirty="0"/>
          </a:p>
        </p:txBody>
      </p:sp>
      <p:sp>
        <p:nvSpPr>
          <p:cNvPr id="4" name="Content Placeholder 3"/>
          <p:cNvSpPr>
            <a:spLocks noGrp="1"/>
          </p:cNvSpPr>
          <p:nvPr>
            <p:ph idx="1"/>
          </p:nvPr>
        </p:nvSpPr>
        <p:spPr>
          <a:xfrm>
            <a:off x="457200" y="1719263"/>
            <a:ext cx="8229600" cy="1462348"/>
          </a:xfrm>
        </p:spPr>
        <p:txBody>
          <a:bodyPr/>
          <a:lstStyle/>
          <a:p>
            <a:pPr marL="0" indent="0" eaLnBrk="1" hangingPunct="1">
              <a:buNone/>
            </a:pPr>
            <a:r>
              <a:rPr lang="en-US" altLang="en-US" sz="2200" dirty="0"/>
              <a:t>The U.S. dollar depreciated against the euro in the mid-2000s, but generally strengthened during the European sovereign debt crisis.</a:t>
            </a:r>
          </a:p>
          <a:p>
            <a:pPr marL="291600" lvl="1" indent="-291600" eaLnBrk="1" hangingPunct="1">
              <a:lnSpc>
                <a:spcPct val="90000"/>
              </a:lnSpc>
              <a:spcBef>
                <a:spcPts val="1000"/>
              </a:spcBef>
              <a:buSzPct val="100000"/>
            </a:pPr>
            <a:r>
              <a:rPr lang="en-US" altLang="en-US" sz="2000" dirty="0"/>
              <a:t>Interest rate differentials play a large role in euro/$ exchange rate movements, except during European sovereign debt crisis.</a:t>
            </a:r>
          </a:p>
        </p:txBody>
      </p:sp>
      <p:sp>
        <p:nvSpPr>
          <p:cNvPr id="7" name="Content Placeholder 6"/>
          <p:cNvSpPr>
            <a:spLocks noGrp="1"/>
          </p:cNvSpPr>
          <p:nvPr>
            <p:ph idx="14"/>
          </p:nvPr>
        </p:nvSpPr>
        <p:spPr>
          <a:xfrm>
            <a:off x="457200" y="3289611"/>
            <a:ext cx="7947764" cy="1594532"/>
          </a:xfrm>
        </p:spPr>
        <p:txBody>
          <a:bodyPr/>
          <a:lstStyle/>
          <a:p>
            <a:pPr marL="0" indent="0" eaLnBrk="1" hangingPunct="1">
              <a:buNone/>
            </a:pPr>
            <a:r>
              <a:rPr lang="en-US" altLang="en-US" sz="2200" dirty="0"/>
              <a:t>The Central Bank of Russia has replaced some of its U.S. dollar reserves with euros, as has the Chinese Central Bank.</a:t>
            </a:r>
          </a:p>
          <a:p>
            <a:pPr marL="0" indent="0" eaLnBrk="1" hangingPunct="1">
              <a:buNone/>
            </a:pPr>
            <a:r>
              <a:rPr lang="en-US" altLang="en-US" sz="2200" dirty="0"/>
              <a:t>In 2016, 43.8% of foreign exchange transactions were denominated in dollars, compared to 15.6% denominated in euros.</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16</a:t>
            </a:fld>
            <a:endParaRPr lang="en-US" altLang="en-US" dirty="0">
              <a:latin typeface="Calibri" panose="020F0502020204030204" pitchFamily="34" charset="0"/>
            </a:endParaRPr>
          </a:p>
        </p:txBody>
      </p:sp>
    </p:spTree>
    <p:extLst>
      <p:ext uri="{BB962C8B-B14F-4D97-AF65-F5344CB8AC3E}">
        <p14:creationId xmlns:p14="http://schemas.microsoft.com/office/powerpoint/2010/main" val="669714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0857"/>
            <a:ext cx="7543800" cy="490889"/>
          </a:xfrm>
        </p:spPr>
        <p:txBody>
          <a:bodyPr anchor="ctr"/>
          <a:lstStyle/>
          <a:p>
            <a:r>
              <a:rPr lang="en-US" altLang="en-US" sz="3500" dirty="0"/>
              <a:t>The Yuan</a:t>
            </a:r>
            <a:endParaRPr lang="en-IN" sz="3500" dirty="0"/>
          </a:p>
        </p:txBody>
      </p:sp>
      <p:sp>
        <p:nvSpPr>
          <p:cNvPr id="3" name="Content Placeholder 2"/>
          <p:cNvSpPr>
            <a:spLocks noGrp="1"/>
          </p:cNvSpPr>
          <p:nvPr>
            <p:ph idx="1"/>
          </p:nvPr>
        </p:nvSpPr>
        <p:spPr>
          <a:xfrm>
            <a:off x="457200" y="1719262"/>
            <a:ext cx="8229600" cy="4631841"/>
          </a:xfrm>
        </p:spPr>
        <p:txBody>
          <a:bodyPr/>
          <a:lstStyle/>
          <a:p>
            <a:pPr marL="0" indent="0" eaLnBrk="1" hangingPunct="1">
              <a:buNone/>
            </a:pPr>
            <a:r>
              <a:rPr lang="en-US" altLang="en-US" sz="2200" dirty="0"/>
              <a:t>In the early 2000s, the international community pressured China to allow its currency (the </a:t>
            </a:r>
            <a:r>
              <a:rPr lang="en-US" altLang="en-US" sz="2200" b="1" dirty="0"/>
              <a:t>yuan</a:t>
            </a:r>
            <a:r>
              <a:rPr lang="en-US" altLang="en-US" sz="2200" dirty="0"/>
              <a:t>) to float freely instead of pegging it to the U.S. dollar:</a:t>
            </a:r>
          </a:p>
          <a:p>
            <a:pPr marL="291600" lvl="1" indent="-291600" eaLnBrk="1" hangingPunct="1">
              <a:lnSpc>
                <a:spcPct val="90000"/>
              </a:lnSpc>
              <a:spcBef>
                <a:spcPts val="1000"/>
              </a:spcBef>
              <a:buSzPct val="100000"/>
            </a:pPr>
            <a:r>
              <a:rPr lang="en-US" altLang="en-US" sz="2000" dirty="0"/>
              <a:t>Chinese exports were relatively cheap, which hurt domestic manufacturing in other countries, especially the U.S.</a:t>
            </a:r>
          </a:p>
          <a:p>
            <a:pPr marL="622800" lvl="2" indent="-291600" eaLnBrk="1" hangingPunct="1">
              <a:lnSpc>
                <a:spcPct val="90000"/>
              </a:lnSpc>
              <a:spcBef>
                <a:spcPts val="500"/>
              </a:spcBef>
              <a:buSzPct val="100000"/>
            </a:pPr>
            <a:r>
              <a:rPr lang="en-US" altLang="en-US" sz="1600" dirty="0"/>
              <a:t>The yuan was mostly pegged to either the euro or the dollar from 2009 to 2005, and during the crisis from 2008 to 2010.</a:t>
            </a:r>
          </a:p>
          <a:p>
            <a:pPr marL="622800" lvl="2" indent="-291600" eaLnBrk="1" hangingPunct="1">
              <a:lnSpc>
                <a:spcPct val="90000"/>
              </a:lnSpc>
              <a:spcBef>
                <a:spcPts val="500"/>
              </a:spcBef>
              <a:buSzPct val="100000"/>
            </a:pPr>
            <a:r>
              <a:rPr lang="en-US" altLang="en-US" sz="1600" dirty="0"/>
              <a:t>2009 – Hong Kong was allowed to begin trading the yuan offshore.</a:t>
            </a:r>
          </a:p>
          <a:p>
            <a:pPr marL="622800" lvl="2" indent="-291600" eaLnBrk="1" hangingPunct="1">
              <a:lnSpc>
                <a:spcPct val="90000"/>
              </a:lnSpc>
              <a:spcBef>
                <a:spcPts val="500"/>
              </a:spcBef>
              <a:buSzPct val="100000"/>
            </a:pPr>
            <a:r>
              <a:rPr lang="en-US" altLang="en-US" sz="1600" dirty="0"/>
              <a:t>January 2011 – Chinese based companies were allowed to use the yuan off the mainland and America was allowed to begin yuan trading.</a:t>
            </a:r>
          </a:p>
          <a:p>
            <a:pPr marL="622800" lvl="2" indent="-291600" eaLnBrk="1" hangingPunct="1">
              <a:lnSpc>
                <a:spcPct val="90000"/>
              </a:lnSpc>
              <a:spcBef>
                <a:spcPts val="500"/>
              </a:spcBef>
              <a:buSzPct val="100000"/>
            </a:pPr>
            <a:r>
              <a:rPr lang="en-US" altLang="en-US" sz="1600" dirty="0"/>
              <a:t>October 2011 – foreign companies can settle direct investment accounts on the mainland in yuan.</a:t>
            </a:r>
          </a:p>
          <a:p>
            <a:pPr marL="622800" lvl="2" indent="-291600" eaLnBrk="1" hangingPunct="1">
              <a:lnSpc>
                <a:spcPct val="90000"/>
              </a:lnSpc>
              <a:spcBef>
                <a:spcPts val="500"/>
              </a:spcBef>
              <a:buSzPct val="100000"/>
            </a:pPr>
            <a:r>
              <a:rPr lang="en-US" altLang="en-US" sz="1600" dirty="0"/>
              <a:t>February 2013 - the CME Group initiated trading in yuan (or renminbi) futures.</a:t>
            </a:r>
          </a:p>
          <a:p>
            <a:pPr marL="622800" lvl="2" indent="-291600" eaLnBrk="1" hangingPunct="1">
              <a:lnSpc>
                <a:spcPct val="90000"/>
              </a:lnSpc>
              <a:spcBef>
                <a:spcPts val="500"/>
              </a:spcBef>
              <a:buSzPct val="100000"/>
            </a:pPr>
            <a:r>
              <a:rPr lang="en-US" altLang="en-US" sz="1600" dirty="0"/>
              <a:t>November 2015 – the IMF designated the Chinese yuan an IMF-accepted reserve currency, along with the US dollar, Japanese Yen, British Pound Sterling, and euro in the Special Drawing Right (SDR) basket.</a:t>
            </a:r>
          </a:p>
        </p:txBody>
      </p:sp>
      <p:sp>
        <p:nvSpPr>
          <p:cNvPr id="4" name="Slide Number Placeholder 3"/>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17</a:t>
            </a:fld>
            <a:endParaRPr lang="en-US" altLang="en-US" dirty="0">
              <a:latin typeface="Calibri" panose="020F0502020204030204" pitchFamily="34" charset="0"/>
            </a:endParaRPr>
          </a:p>
        </p:txBody>
      </p:sp>
    </p:spTree>
    <p:extLst>
      <p:ext uri="{BB962C8B-B14F-4D97-AF65-F5344CB8AC3E}">
        <p14:creationId xmlns:p14="http://schemas.microsoft.com/office/powerpoint/2010/main" val="3760820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7246"/>
            <a:ext cx="7543800" cy="616016"/>
          </a:xfrm>
        </p:spPr>
        <p:txBody>
          <a:bodyPr anchor="ctr"/>
          <a:lstStyle/>
          <a:p>
            <a:r>
              <a:rPr lang="en-US" altLang="en-US" sz="3500" dirty="0"/>
              <a:t>The Dollar during the Financial Crisis</a:t>
            </a:r>
            <a:endParaRPr lang="en-IN" sz="3500" dirty="0"/>
          </a:p>
        </p:txBody>
      </p:sp>
      <p:sp>
        <p:nvSpPr>
          <p:cNvPr id="4" name="Content Placeholder 3"/>
          <p:cNvSpPr>
            <a:spLocks noGrp="1"/>
          </p:cNvSpPr>
          <p:nvPr>
            <p:ph idx="1"/>
          </p:nvPr>
        </p:nvSpPr>
        <p:spPr>
          <a:xfrm>
            <a:off x="457200" y="1719262"/>
            <a:ext cx="8229600" cy="2602217"/>
          </a:xfrm>
        </p:spPr>
        <p:txBody>
          <a:bodyPr/>
          <a:lstStyle/>
          <a:p>
            <a:pPr marL="0" indent="0" eaLnBrk="1" hangingPunct="1">
              <a:lnSpc>
                <a:spcPct val="90000"/>
              </a:lnSpc>
              <a:buNone/>
            </a:pPr>
            <a:r>
              <a:rPr lang="en-US" altLang="en-US" sz="2100" dirty="0"/>
              <a:t>From September 2008 to March 2009, the dollar increased in value against the major currencies as investors sought out safety in U.S. Treasury investments.</a:t>
            </a:r>
          </a:p>
          <a:p>
            <a:pPr marL="0" indent="0" eaLnBrk="1" hangingPunct="1">
              <a:lnSpc>
                <a:spcPct val="90000"/>
              </a:lnSpc>
              <a:buNone/>
            </a:pPr>
            <a:r>
              <a:rPr lang="en-US" altLang="en-US" sz="2100" dirty="0"/>
              <a:t>From March 2009 to November 2009, the dollar began to fall as investors again sought out higher yields as fears of economic collapse subsided.</a:t>
            </a:r>
          </a:p>
          <a:p>
            <a:pPr marL="0" indent="0" eaLnBrk="1" hangingPunct="1">
              <a:lnSpc>
                <a:spcPct val="90000"/>
              </a:lnSpc>
              <a:buNone/>
            </a:pPr>
            <a:r>
              <a:rPr lang="en-US" altLang="en-US" sz="2100" dirty="0"/>
              <a:t>Varied since (based on the amount of fears of investors), but generally trending upward with continuing problems in Europe, even with U.S. credit rating downgrade.</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18</a:t>
            </a:fld>
            <a:endParaRPr lang="en-US" altLang="en-US" dirty="0">
              <a:latin typeface="Calibri" panose="020F0502020204030204" pitchFamily="34" charset="0"/>
            </a:endParaRPr>
          </a:p>
        </p:txBody>
      </p:sp>
    </p:spTree>
    <p:extLst>
      <p:ext uri="{BB962C8B-B14F-4D97-AF65-F5344CB8AC3E}">
        <p14:creationId xmlns:p14="http://schemas.microsoft.com/office/powerpoint/2010/main" val="106222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731"/>
            <a:ext cx="7543800" cy="584968"/>
          </a:xfrm>
        </p:spPr>
        <p:txBody>
          <a:bodyPr anchor="ctr"/>
          <a:lstStyle/>
          <a:p>
            <a:r>
              <a:rPr lang="en-US" altLang="en-US" sz="3500" dirty="0"/>
              <a:t>Foreign Exchange Risk </a:t>
            </a:r>
            <a:r>
              <a:rPr lang="en-US" altLang="en-US" sz="1000" dirty="0"/>
              <a:t>1</a:t>
            </a:r>
            <a:endParaRPr lang="en-IN" sz="1000" dirty="0"/>
          </a:p>
        </p:txBody>
      </p:sp>
      <p:sp>
        <p:nvSpPr>
          <p:cNvPr id="5" name="Content Placeholder 4"/>
          <p:cNvSpPr>
            <a:spLocks noGrp="1"/>
          </p:cNvSpPr>
          <p:nvPr>
            <p:ph idx="1"/>
          </p:nvPr>
        </p:nvSpPr>
        <p:spPr>
          <a:xfrm>
            <a:off x="457200" y="1759250"/>
            <a:ext cx="8047973" cy="3413999"/>
          </a:xfrm>
        </p:spPr>
        <p:txBody>
          <a:bodyPr/>
          <a:lstStyle/>
          <a:p>
            <a:pPr marL="0" indent="0" eaLnBrk="1" hangingPunct="1">
              <a:buNone/>
            </a:pPr>
            <a:r>
              <a:rPr lang="en-US" altLang="en-US" sz="2200" dirty="0"/>
              <a:t>The risk involved with a spot foreign exchange transaction is that the value of the foreign currency may change relative to the U.S. dollar.</a:t>
            </a:r>
          </a:p>
          <a:p>
            <a:pPr marL="0" indent="0" eaLnBrk="1" hangingPunct="1">
              <a:buNone/>
            </a:pPr>
            <a:r>
              <a:rPr lang="en-US" altLang="en-US" sz="2200" b="1" dirty="0"/>
              <a:t>Foreign exchange risk </a:t>
            </a:r>
            <a:r>
              <a:rPr lang="en-US" altLang="en-US" sz="2200" dirty="0"/>
              <a:t>can come from holding foreign assets and/or liabilities.</a:t>
            </a:r>
          </a:p>
          <a:p>
            <a:pPr marL="0" indent="0" eaLnBrk="1" hangingPunct="1">
              <a:buNone/>
            </a:pPr>
            <a:r>
              <a:rPr lang="en-US" altLang="en-US" sz="2200" dirty="0"/>
              <a:t>Suppose a firm makes an investment in a foreign country:</a:t>
            </a:r>
          </a:p>
          <a:p>
            <a:pPr marL="291600" lvl="1" indent="-291600" eaLnBrk="1" hangingPunct="1">
              <a:lnSpc>
                <a:spcPct val="90000"/>
              </a:lnSpc>
              <a:spcBef>
                <a:spcPts val="1000"/>
              </a:spcBef>
              <a:buSzPct val="100000"/>
            </a:pPr>
            <a:r>
              <a:rPr lang="en-US" altLang="en-US" sz="2000" dirty="0"/>
              <a:t>Convert domestic currency to foreign currency at spot rates.</a:t>
            </a:r>
          </a:p>
          <a:p>
            <a:pPr marL="291600" lvl="1" indent="-291600" eaLnBrk="1" hangingPunct="1">
              <a:lnSpc>
                <a:spcPct val="90000"/>
              </a:lnSpc>
              <a:spcBef>
                <a:spcPts val="1000"/>
              </a:spcBef>
              <a:buSzPct val="100000"/>
            </a:pPr>
            <a:r>
              <a:rPr lang="en-US" altLang="en-US" sz="2000" dirty="0"/>
              <a:t>Invest in foreign country security.</a:t>
            </a:r>
          </a:p>
          <a:p>
            <a:pPr marL="291600" lvl="1" indent="-291600" eaLnBrk="1" hangingPunct="1">
              <a:lnSpc>
                <a:spcPct val="90000"/>
              </a:lnSpc>
              <a:spcBef>
                <a:spcPts val="1000"/>
              </a:spcBef>
              <a:buSzPct val="100000"/>
            </a:pPr>
            <a:r>
              <a:rPr lang="en-US" altLang="en-US" sz="2000" dirty="0"/>
              <a:t>Repatriate foreign investment and investment earnings at prevailing </a:t>
            </a:r>
            <a:r>
              <a:rPr lang="en-US" altLang="en-US" sz="2000" b="1" dirty="0"/>
              <a:t>spot rates </a:t>
            </a:r>
            <a:r>
              <a:rPr lang="en-US" altLang="en-US" sz="2000" dirty="0"/>
              <a:t>in the future.</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19</a:t>
            </a:fld>
            <a:endParaRPr lang="en-US" altLang="en-US" dirty="0">
              <a:latin typeface="Calibri" panose="020F0502020204030204" pitchFamily="34" charset="0"/>
            </a:endParaRPr>
          </a:p>
        </p:txBody>
      </p:sp>
    </p:spTree>
    <p:extLst>
      <p:ext uri="{BB962C8B-B14F-4D97-AF65-F5344CB8AC3E}">
        <p14:creationId xmlns:p14="http://schemas.microsoft.com/office/powerpoint/2010/main" val="88439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18080"/>
            <a:ext cx="7613374" cy="804341"/>
          </a:xfrm>
        </p:spPr>
        <p:txBody>
          <a:bodyPr/>
          <a:lstStyle/>
          <a:p>
            <a:r>
              <a:rPr lang="en-US" altLang="en-US" sz="3500" dirty="0"/>
              <a:t>Overview of Foreign Exchange Markets </a:t>
            </a:r>
            <a:r>
              <a:rPr lang="en-US" altLang="en-US" sz="1000" dirty="0"/>
              <a:t>1</a:t>
            </a:r>
            <a:endParaRPr lang="en-IN" sz="1000" dirty="0"/>
          </a:p>
        </p:txBody>
      </p:sp>
      <p:sp>
        <p:nvSpPr>
          <p:cNvPr id="23" name="Content Placeholder 22"/>
          <p:cNvSpPr>
            <a:spLocks noGrp="1"/>
          </p:cNvSpPr>
          <p:nvPr>
            <p:ph idx="1"/>
          </p:nvPr>
        </p:nvSpPr>
        <p:spPr>
          <a:xfrm>
            <a:off x="457200" y="1719263"/>
            <a:ext cx="8229600" cy="3090732"/>
          </a:xfrm>
        </p:spPr>
        <p:txBody>
          <a:bodyPr/>
          <a:lstStyle/>
          <a:p>
            <a:pPr marL="0" indent="0" eaLnBrk="1" hangingPunct="1">
              <a:buSzPct val="100000"/>
              <a:buNone/>
            </a:pPr>
            <a:r>
              <a:rPr lang="en-US" altLang="en-US" sz="2200" dirty="0"/>
              <a:t>Today’s U.S.-based companies compete and operate globally.</a:t>
            </a:r>
          </a:p>
          <a:p>
            <a:pPr marL="0" indent="0" eaLnBrk="1" hangingPunct="1">
              <a:buSzPct val="100000"/>
              <a:buNone/>
            </a:pPr>
            <a:r>
              <a:rPr lang="en-US" altLang="en-US" sz="2200" dirty="0"/>
              <a:t>Events and movements in foreign financial markets can affect the profitability and performance of U.S. firms.</a:t>
            </a:r>
          </a:p>
          <a:p>
            <a:pPr marL="291600" lvl="1" indent="-291600" eaLnBrk="1" hangingPunct="1">
              <a:lnSpc>
                <a:spcPct val="90000"/>
              </a:lnSpc>
              <a:spcBef>
                <a:spcPts val="1000"/>
              </a:spcBef>
              <a:buSzPct val="100000"/>
            </a:pPr>
            <a:r>
              <a:rPr lang="en-US" altLang="en-US" sz="2000" dirty="0"/>
              <a:t>Firms with only U.S. operations still face foreign competition.</a:t>
            </a:r>
          </a:p>
          <a:p>
            <a:pPr marL="622800" lvl="1" indent="-291600" eaLnBrk="1" hangingPunct="1">
              <a:lnSpc>
                <a:spcPct val="90000"/>
              </a:lnSpc>
              <a:spcBef>
                <a:spcPts val="1000"/>
              </a:spcBef>
              <a:buSzPct val="100000"/>
            </a:pPr>
            <a:r>
              <a:rPr lang="en-US" altLang="en-US" sz="1700" dirty="0"/>
              <a:t>For example, a U.S. resort competes with European resorts even though the U.S. firm has no foreign operations.</a:t>
            </a:r>
          </a:p>
          <a:p>
            <a:pPr marL="622800" lvl="2" indent="-291600" eaLnBrk="1" hangingPunct="1">
              <a:lnSpc>
                <a:spcPct val="90000"/>
              </a:lnSpc>
              <a:spcBef>
                <a:spcPts val="500"/>
              </a:spcBef>
              <a:buSzPct val="100000"/>
            </a:pPr>
            <a:r>
              <a:rPr lang="en-US" altLang="en-US" sz="1700" dirty="0"/>
              <a:t>If the dollar strengthens against the euro, the cost to come to the U.S. resort increases for Europeans and can reduce the number of foreign visitors at the U.S. resort.</a:t>
            </a:r>
          </a:p>
        </p:txBody>
      </p:sp>
      <p:sp>
        <p:nvSpPr>
          <p:cNvPr id="2" name="Slide Number Placeholder 1"/>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a:t>
            </a:fld>
            <a:endParaRPr lang="en-US" altLang="en-US" dirty="0">
              <a:latin typeface="Calibri" panose="020F050202020403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620"/>
            <a:ext cx="7464392" cy="663301"/>
          </a:xfrm>
        </p:spPr>
        <p:txBody>
          <a:bodyPr anchor="ctr"/>
          <a:lstStyle/>
          <a:p>
            <a:r>
              <a:rPr lang="en-US" altLang="en-US" sz="3500" dirty="0"/>
              <a:t>Foreign Exchange Risk </a:t>
            </a:r>
            <a:r>
              <a:rPr lang="en-US" altLang="en-US" sz="1000" dirty="0"/>
              <a:t>2</a:t>
            </a:r>
            <a:endParaRPr lang="en-IN" sz="1000" dirty="0"/>
          </a:p>
        </p:txBody>
      </p:sp>
      <p:sp>
        <p:nvSpPr>
          <p:cNvPr id="3" name="Content Placeholder 2"/>
          <p:cNvSpPr>
            <a:spLocks noGrp="1"/>
          </p:cNvSpPr>
          <p:nvPr>
            <p:ph idx="1"/>
          </p:nvPr>
        </p:nvSpPr>
        <p:spPr>
          <a:xfrm>
            <a:off x="457200" y="1719263"/>
            <a:ext cx="8035447" cy="2088650"/>
          </a:xfrm>
        </p:spPr>
        <p:txBody>
          <a:bodyPr/>
          <a:lstStyle/>
          <a:p>
            <a:pPr marL="0" indent="0" eaLnBrk="1" hangingPunct="1">
              <a:lnSpc>
                <a:spcPct val="90000"/>
              </a:lnSpc>
              <a:buNone/>
            </a:pPr>
            <a:r>
              <a:rPr lang="en-US" altLang="en-US" sz="2200" dirty="0"/>
              <a:t>Firms can hedge their foreign exchange exposure either on or off the balance sheet.</a:t>
            </a:r>
          </a:p>
          <a:p>
            <a:pPr marL="0" indent="0" eaLnBrk="1" hangingPunct="1">
              <a:lnSpc>
                <a:spcPct val="90000"/>
              </a:lnSpc>
              <a:buNone/>
            </a:pPr>
            <a:r>
              <a:rPr lang="en-US" altLang="en-US" sz="2200" b="1" dirty="0"/>
              <a:t>On-balance-sheet hedging </a:t>
            </a:r>
            <a:r>
              <a:rPr lang="en-US" altLang="en-US" sz="2200" dirty="0"/>
              <a:t>involves matching foreign assets and liabilities.</a:t>
            </a:r>
          </a:p>
          <a:p>
            <a:pPr marL="291600" lvl="1" indent="-291600" eaLnBrk="1" hangingPunct="1">
              <a:lnSpc>
                <a:spcPct val="90000"/>
              </a:lnSpc>
              <a:spcBef>
                <a:spcPts val="1000"/>
              </a:spcBef>
              <a:buSzPct val="100000"/>
            </a:pPr>
            <a:r>
              <a:rPr lang="en-US" altLang="en-US" sz="2000" dirty="0"/>
              <a:t>As foreign exchange rates move, any decreases in foreign asset values are offset by decreases in foreign liability values (and vice versa).</a:t>
            </a:r>
          </a:p>
        </p:txBody>
      </p:sp>
      <p:sp>
        <p:nvSpPr>
          <p:cNvPr id="4" name="Content Placeholder 3"/>
          <p:cNvSpPr>
            <a:spLocks noGrp="1"/>
          </p:cNvSpPr>
          <p:nvPr>
            <p:ph idx="13"/>
          </p:nvPr>
        </p:nvSpPr>
        <p:spPr>
          <a:xfrm>
            <a:off x="457200" y="3967414"/>
            <a:ext cx="8035447" cy="1625856"/>
          </a:xfrm>
        </p:spPr>
        <p:txBody>
          <a:bodyPr/>
          <a:lstStyle/>
          <a:p>
            <a:pPr marL="0" indent="0" eaLnBrk="1" hangingPunct="1">
              <a:lnSpc>
                <a:spcPct val="90000"/>
              </a:lnSpc>
              <a:buNone/>
            </a:pPr>
            <a:r>
              <a:rPr lang="en-US" altLang="en-US" sz="2200" b="1" dirty="0"/>
              <a:t>Off-balance-sheet hedging</a:t>
            </a:r>
            <a:r>
              <a:rPr lang="en-US" altLang="en-US" sz="2200" dirty="0"/>
              <a:t> involves the use of forward contracts or other derivative securities.</a:t>
            </a:r>
          </a:p>
          <a:p>
            <a:pPr marL="291600" lvl="1" indent="-291600" eaLnBrk="1" hangingPunct="1">
              <a:lnSpc>
                <a:spcPct val="90000"/>
              </a:lnSpc>
              <a:spcBef>
                <a:spcPts val="1000"/>
              </a:spcBef>
              <a:buSzPct val="100000"/>
            </a:pPr>
            <a:r>
              <a:rPr lang="en-US" altLang="en-US" sz="2000" dirty="0"/>
              <a:t>Forward contracts are entered into (at </a:t>
            </a:r>
            <a:r>
              <a:rPr lang="en-US" altLang="en-US" sz="2000" i="1" dirty="0"/>
              <a:t>t</a:t>
            </a:r>
            <a:r>
              <a:rPr lang="en-US" altLang="en-US" sz="2000" dirty="0"/>
              <a:t> = 0) that specify exchange rates to be used in the future (That is., no matter what the prevailing spot exchange rates are at </a:t>
            </a:r>
            <a:r>
              <a:rPr lang="en-US" altLang="en-US" sz="2000" i="1" dirty="0"/>
              <a:t>t</a:t>
            </a:r>
            <a:r>
              <a:rPr lang="en-US" altLang="en-US" sz="2000" dirty="0"/>
              <a:t> = 1).</a:t>
            </a:r>
          </a:p>
        </p:txBody>
      </p:sp>
      <p:sp>
        <p:nvSpPr>
          <p:cNvPr id="5" name="Slide Number Placeholder 4"/>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20</a:t>
            </a:fld>
            <a:endParaRPr lang="en-US" altLang="en-US" dirty="0">
              <a:latin typeface="Calibri" panose="020F0502020204030204" pitchFamily="34" charset="0"/>
            </a:endParaRPr>
          </a:p>
        </p:txBody>
      </p:sp>
    </p:spTree>
    <p:extLst>
      <p:ext uri="{BB962C8B-B14F-4D97-AF65-F5344CB8AC3E}">
        <p14:creationId xmlns:p14="http://schemas.microsoft.com/office/powerpoint/2010/main" val="100626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981"/>
            <a:ext cx="7543800" cy="556092"/>
          </a:xfrm>
        </p:spPr>
        <p:txBody>
          <a:bodyPr anchor="ctr"/>
          <a:lstStyle/>
          <a:p>
            <a:r>
              <a:rPr lang="en-US" altLang="en-US" sz="3500" dirty="0"/>
              <a:t>Foreign Exchange Exposure </a:t>
            </a:r>
            <a:r>
              <a:rPr lang="en-US" altLang="en-US" sz="1000" dirty="0"/>
              <a:t>1</a:t>
            </a:r>
            <a:endParaRPr lang="en-IN" sz="1000" b="0" dirty="0"/>
          </a:p>
        </p:txBody>
      </p:sp>
      <p:sp>
        <p:nvSpPr>
          <p:cNvPr id="4" name="Content Placeholder 3"/>
          <p:cNvSpPr>
            <a:spLocks noGrp="1"/>
          </p:cNvSpPr>
          <p:nvPr>
            <p:ph idx="1"/>
          </p:nvPr>
        </p:nvSpPr>
        <p:spPr>
          <a:xfrm>
            <a:off x="457200" y="1719262"/>
            <a:ext cx="8110330" cy="3428935"/>
          </a:xfrm>
        </p:spPr>
        <p:txBody>
          <a:bodyPr/>
          <a:lstStyle/>
          <a:p>
            <a:pPr marL="0" indent="0" eaLnBrk="1" hangingPunct="1">
              <a:buNone/>
            </a:pPr>
            <a:r>
              <a:rPr lang="en-US" altLang="en-US" sz="2200" dirty="0"/>
              <a:t>A financial institution’s overall </a:t>
            </a:r>
            <a:r>
              <a:rPr lang="en-US" altLang="en-US" sz="2200" b="1" dirty="0"/>
              <a:t>net foreign exchange exposure </a:t>
            </a:r>
            <a:r>
              <a:rPr lang="en-US" altLang="en-US" sz="2200" dirty="0"/>
              <a:t>in any given currency is measured as,</a:t>
            </a:r>
          </a:p>
          <a:p>
            <a:pPr eaLnBrk="1" hangingPunct="1">
              <a:buFont typeface="Wingdings" pitchFamily="2" charset="2"/>
              <a:buNone/>
            </a:pPr>
            <a:r>
              <a:rPr lang="en-US" altLang="en-US" sz="2000" b="1" dirty="0"/>
              <a:t>Net exposure</a:t>
            </a:r>
            <a:r>
              <a:rPr lang="en-US" altLang="en-US" sz="2000" i="1" baseline="-25000" dirty="0"/>
              <a:t>i</a:t>
            </a:r>
            <a:r>
              <a:rPr lang="en-US" altLang="en-US" sz="2000" dirty="0"/>
              <a:t> = (FX assets</a:t>
            </a:r>
            <a:r>
              <a:rPr lang="en-US" altLang="en-US" sz="2000" i="1" baseline="-25000" dirty="0"/>
              <a:t>i</a:t>
            </a:r>
            <a:r>
              <a:rPr lang="en-US" altLang="en-US" sz="2000" dirty="0"/>
              <a:t> − FX liabilities</a:t>
            </a:r>
            <a:r>
              <a:rPr lang="en-US" altLang="en-US" sz="2000" i="1" baseline="-25000" dirty="0"/>
              <a:t>i</a:t>
            </a:r>
            <a:r>
              <a:rPr lang="en-US" altLang="en-US" sz="2000" dirty="0"/>
              <a:t>) + (FX bought</a:t>
            </a:r>
            <a:r>
              <a:rPr lang="en-US" altLang="en-US" sz="2000" i="1" baseline="-25000" dirty="0"/>
              <a:t>i</a:t>
            </a:r>
            <a:r>
              <a:rPr lang="en-US" altLang="en-US" sz="2000" dirty="0"/>
              <a:t> − FX sold</a:t>
            </a:r>
            <a:r>
              <a:rPr lang="en-US" altLang="en-US" sz="2000" i="1" baseline="-25000" dirty="0"/>
              <a:t>i</a:t>
            </a:r>
            <a:r>
              <a:rPr lang="en-US" altLang="en-US" sz="2000" dirty="0"/>
              <a:t>)</a:t>
            </a:r>
          </a:p>
          <a:p>
            <a:pPr indent="1185863" eaLnBrk="1" hangingPunct="1">
              <a:buFont typeface="Wingdings" pitchFamily="2" charset="2"/>
              <a:buNone/>
            </a:pPr>
            <a:r>
              <a:rPr lang="en-US" altLang="en-US" sz="2000" dirty="0"/>
              <a:t>= Net foreign assets</a:t>
            </a:r>
            <a:r>
              <a:rPr lang="en-US" altLang="en-US" sz="2000" i="1" baseline="-25000" dirty="0"/>
              <a:t>i</a:t>
            </a:r>
            <a:r>
              <a:rPr lang="en-US" altLang="en-US" sz="2000" dirty="0"/>
              <a:t> + Net FX bought</a:t>
            </a:r>
            <a:r>
              <a:rPr lang="en-US" altLang="en-US" sz="2000" baseline="-25000" dirty="0"/>
              <a:t>i</a:t>
            </a:r>
            <a:endParaRPr lang="en-US" altLang="en-US" sz="2000" i="1" baseline="-25000" dirty="0"/>
          </a:p>
          <a:p>
            <a:pPr indent="1185863" eaLnBrk="1" hangingPunct="1">
              <a:buFont typeface="Wingdings" pitchFamily="2" charset="2"/>
              <a:buNone/>
            </a:pPr>
            <a:r>
              <a:rPr lang="en-US" altLang="en-US" sz="2000" dirty="0"/>
              <a:t>= Net position</a:t>
            </a:r>
            <a:r>
              <a:rPr lang="en-US" altLang="en-US" sz="2000" i="1" baseline="-25000" dirty="0"/>
              <a:t>i</a:t>
            </a:r>
          </a:p>
          <a:p>
            <a:pPr marL="0" indent="804863" eaLnBrk="1" hangingPunct="1">
              <a:buFont typeface="Wingdings" pitchFamily="2" charset="2"/>
              <a:buNone/>
            </a:pPr>
            <a:r>
              <a:rPr lang="en-US" altLang="en-US" sz="2000" dirty="0"/>
              <a:t>where</a:t>
            </a:r>
          </a:p>
          <a:p>
            <a:pPr marL="0" indent="1439863" eaLnBrk="1" hangingPunct="1">
              <a:buFont typeface="Wingdings" pitchFamily="2" charset="2"/>
              <a:buNone/>
            </a:pPr>
            <a:r>
              <a:rPr lang="en-US" altLang="en-US" sz="2000" i="1" dirty="0"/>
              <a:t>i</a:t>
            </a:r>
            <a:r>
              <a:rPr lang="en-US" altLang="en-US" sz="2000" dirty="0"/>
              <a:t> = </a:t>
            </a:r>
            <a:r>
              <a:rPr lang="en-US" altLang="en-US" sz="2000" i="1" dirty="0"/>
              <a:t>i</a:t>
            </a:r>
            <a:r>
              <a:rPr lang="en-US" altLang="en-US" sz="2000" dirty="0"/>
              <a:t>th country’s currency</a:t>
            </a:r>
          </a:p>
          <a:p>
            <a:pPr marL="0" indent="0" eaLnBrk="1" hangingPunct="1">
              <a:buNone/>
            </a:pPr>
            <a:r>
              <a:rPr lang="en-US" altLang="en-US" sz="2200" dirty="0"/>
              <a:t>A </a:t>
            </a:r>
            <a:r>
              <a:rPr lang="en-US" altLang="en-US" sz="2200" b="1" dirty="0"/>
              <a:t>net long (short) position </a:t>
            </a:r>
            <a:r>
              <a:rPr lang="en-US" altLang="en-US" sz="2200" dirty="0"/>
              <a:t>is a position of holding more (fewer) assets than liabilities in a given currency.</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21</a:t>
            </a:fld>
            <a:endParaRPr lang="en-US" altLang="en-US" dirty="0">
              <a:latin typeface="Calibri" panose="020F0502020204030204" pitchFamily="34" charset="0"/>
            </a:endParaRPr>
          </a:p>
        </p:txBody>
      </p:sp>
    </p:spTree>
    <p:extLst>
      <p:ext uri="{BB962C8B-B14F-4D97-AF65-F5344CB8AC3E}">
        <p14:creationId xmlns:p14="http://schemas.microsoft.com/office/powerpoint/2010/main" val="3404075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0404"/>
            <a:ext cx="7543800" cy="614092"/>
          </a:xfrm>
        </p:spPr>
        <p:txBody>
          <a:bodyPr anchor="ctr"/>
          <a:lstStyle/>
          <a:p>
            <a:r>
              <a:rPr lang="en-US" altLang="en-US" sz="3500" dirty="0"/>
              <a:t>Foreign Exchange Exposure </a:t>
            </a:r>
            <a:r>
              <a:rPr lang="en-US" altLang="en-US" sz="1000" dirty="0"/>
              <a:t>2</a:t>
            </a:r>
            <a:endParaRPr lang="en-IN" sz="1000" dirty="0"/>
          </a:p>
        </p:txBody>
      </p:sp>
      <p:sp>
        <p:nvSpPr>
          <p:cNvPr id="3" name="Content Placeholder 2"/>
          <p:cNvSpPr>
            <a:spLocks noGrp="1"/>
          </p:cNvSpPr>
          <p:nvPr>
            <p:ph idx="1"/>
          </p:nvPr>
        </p:nvSpPr>
        <p:spPr>
          <a:xfrm>
            <a:off x="457200" y="1714657"/>
            <a:ext cx="8246532" cy="598759"/>
          </a:xfrm>
        </p:spPr>
        <p:txBody>
          <a:bodyPr/>
          <a:lstStyle/>
          <a:p>
            <a:pPr marL="0" indent="0" eaLnBrk="1" hangingPunct="1">
              <a:spcBef>
                <a:spcPts val="1000"/>
              </a:spcBef>
              <a:buSzPct val="100000"/>
              <a:buNone/>
            </a:pPr>
            <a:r>
              <a:rPr lang="en-IN" sz="1800" b="1" dirty="0"/>
              <a:t>Table 9–4 </a:t>
            </a:r>
            <a:r>
              <a:rPr lang="en-IN" sz="1800" b="1" dirty="0">
                <a:solidFill>
                  <a:srgbClr val="0070C0"/>
                </a:solidFill>
              </a:rPr>
              <a:t>Liabilities to and Claims on Foreigners Reported by Banks in the United States, Payable in Foreign Currencies (</a:t>
            </a:r>
            <a:r>
              <a:rPr lang="en-IN" sz="1800" b="1" i="1" dirty="0">
                <a:solidFill>
                  <a:srgbClr val="0070C0"/>
                </a:solidFill>
              </a:rPr>
              <a:t>millions of dollars, end of period</a:t>
            </a:r>
            <a:r>
              <a:rPr lang="en-IN" sz="1800" b="1" dirty="0">
                <a:solidFill>
                  <a:srgbClr val="0070C0"/>
                </a:solidFill>
              </a:rPr>
              <a:t>)</a:t>
            </a:r>
            <a:endParaRPr lang="en-IN" sz="1400"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34353543"/>
              </p:ext>
            </p:extLst>
          </p:nvPr>
        </p:nvGraphicFramePr>
        <p:xfrm>
          <a:off x="563671" y="2509424"/>
          <a:ext cx="8140059" cy="1645920"/>
        </p:xfrm>
        <a:graphic>
          <a:graphicData uri="http://schemas.openxmlformats.org/drawingml/2006/table">
            <a:tbl>
              <a:tblPr firstRow="1" bandRow="1">
                <a:tableStyleId>{5C22544A-7EE6-4342-B048-85BDC9FD1C3A}</a:tableStyleId>
              </a:tblPr>
              <a:tblGrid>
                <a:gridCol w="1226628">
                  <a:extLst>
                    <a:ext uri="{9D8B030D-6E8A-4147-A177-3AD203B41FA5}">
                      <a16:colId xmlns:a16="http://schemas.microsoft.com/office/drawing/2014/main" val="3667232684"/>
                    </a:ext>
                  </a:extLst>
                </a:gridCol>
                <a:gridCol w="741145">
                  <a:extLst>
                    <a:ext uri="{9D8B030D-6E8A-4147-A177-3AD203B41FA5}">
                      <a16:colId xmlns:a16="http://schemas.microsoft.com/office/drawing/2014/main" val="666636143"/>
                    </a:ext>
                  </a:extLst>
                </a:gridCol>
                <a:gridCol w="798897">
                  <a:extLst>
                    <a:ext uri="{9D8B030D-6E8A-4147-A177-3AD203B41FA5}">
                      <a16:colId xmlns:a16="http://schemas.microsoft.com/office/drawing/2014/main" val="1204043246"/>
                    </a:ext>
                  </a:extLst>
                </a:gridCol>
                <a:gridCol w="693019">
                  <a:extLst>
                    <a:ext uri="{9D8B030D-6E8A-4147-A177-3AD203B41FA5}">
                      <a16:colId xmlns:a16="http://schemas.microsoft.com/office/drawing/2014/main" val="2961989613"/>
                    </a:ext>
                  </a:extLst>
                </a:gridCol>
                <a:gridCol w="741145">
                  <a:extLst>
                    <a:ext uri="{9D8B030D-6E8A-4147-A177-3AD203B41FA5}">
                      <a16:colId xmlns:a16="http://schemas.microsoft.com/office/drawing/2014/main" val="2719696342"/>
                    </a:ext>
                  </a:extLst>
                </a:gridCol>
                <a:gridCol w="760396">
                  <a:extLst>
                    <a:ext uri="{9D8B030D-6E8A-4147-A177-3AD203B41FA5}">
                      <a16:colId xmlns:a16="http://schemas.microsoft.com/office/drawing/2014/main" val="1980166059"/>
                    </a:ext>
                  </a:extLst>
                </a:gridCol>
                <a:gridCol w="789272">
                  <a:extLst>
                    <a:ext uri="{9D8B030D-6E8A-4147-A177-3AD203B41FA5}">
                      <a16:colId xmlns:a16="http://schemas.microsoft.com/office/drawing/2014/main" val="1208367739"/>
                    </a:ext>
                  </a:extLst>
                </a:gridCol>
                <a:gridCol w="808522">
                  <a:extLst>
                    <a:ext uri="{9D8B030D-6E8A-4147-A177-3AD203B41FA5}">
                      <a16:colId xmlns:a16="http://schemas.microsoft.com/office/drawing/2014/main" val="780442504"/>
                    </a:ext>
                  </a:extLst>
                </a:gridCol>
                <a:gridCol w="789271">
                  <a:extLst>
                    <a:ext uri="{9D8B030D-6E8A-4147-A177-3AD203B41FA5}">
                      <a16:colId xmlns:a16="http://schemas.microsoft.com/office/drawing/2014/main" val="3537653217"/>
                    </a:ext>
                  </a:extLst>
                </a:gridCol>
                <a:gridCol w="791764">
                  <a:extLst>
                    <a:ext uri="{9D8B030D-6E8A-4147-A177-3AD203B41FA5}">
                      <a16:colId xmlns:a16="http://schemas.microsoft.com/office/drawing/2014/main" val="4094108051"/>
                    </a:ext>
                  </a:extLst>
                </a:gridCol>
              </a:tblGrid>
              <a:tr h="2395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tx1"/>
                          </a:solidFill>
                          <a:latin typeface="Calibri" panose="020F0502020204030204" pitchFamily="34" charset="0"/>
                          <a:ea typeface="+mn-ea"/>
                          <a:cs typeface="+mn-cs"/>
                        </a:rPr>
                        <a:t>Item</a:t>
                      </a:r>
                      <a:endParaRPr lang="en-IN" sz="1200" b="0" i="0" u="none" strike="noStrike" kern="1200" baseline="0" dirty="0">
                        <a:solidFill>
                          <a:schemeClr val="tx1"/>
                        </a:solidFill>
                        <a:latin typeface="Calibri" panose="020F0502020204030204" pitchFamily="34" charset="0"/>
                        <a:ea typeface="+mn-ea"/>
                        <a:cs typeface="+mn-cs"/>
                      </a:endParaRPr>
                    </a:p>
                  </a:txBody>
                  <a:tcPr/>
                </a:tc>
                <a:tc>
                  <a:txBody>
                    <a:bodyPr/>
                    <a:lstStyle/>
                    <a:p>
                      <a:pPr algn="ctr"/>
                      <a:r>
                        <a:rPr lang="en-IN" sz="1200" dirty="0">
                          <a:solidFill>
                            <a:schemeClr val="tx1"/>
                          </a:solidFill>
                          <a:latin typeface="Calibri" panose="020F0502020204030204" pitchFamily="34" charset="0"/>
                        </a:rPr>
                        <a:t>1993</a:t>
                      </a:r>
                    </a:p>
                  </a:txBody>
                  <a:tcPr/>
                </a:tc>
                <a:tc>
                  <a:txBody>
                    <a:bodyPr/>
                    <a:lstStyle/>
                    <a:p>
                      <a:pPr algn="ctr"/>
                      <a:r>
                        <a:rPr lang="en-IN" sz="1200">
                          <a:solidFill>
                            <a:schemeClr val="tx1"/>
                          </a:solidFill>
                          <a:latin typeface="Calibri" panose="020F0502020204030204" pitchFamily="34" charset="0"/>
                        </a:rPr>
                        <a:t>1996</a:t>
                      </a:r>
                      <a:endParaRPr lang="en-IN" sz="1200" dirty="0">
                        <a:solidFill>
                          <a:schemeClr val="tx1"/>
                        </a:solidFill>
                        <a:latin typeface="Calibri" panose="020F0502020204030204" pitchFamily="34" charset="0"/>
                      </a:endParaRPr>
                    </a:p>
                  </a:txBody>
                  <a:tcPr/>
                </a:tc>
                <a:tc>
                  <a:txBody>
                    <a:bodyPr/>
                    <a:lstStyle/>
                    <a:p>
                      <a:pPr algn="ctr"/>
                      <a:r>
                        <a:rPr lang="en-IN" sz="1200">
                          <a:solidFill>
                            <a:schemeClr val="tx1"/>
                          </a:solidFill>
                          <a:latin typeface="Calibri" panose="020F0502020204030204" pitchFamily="34" charset="0"/>
                        </a:rPr>
                        <a:t>1999</a:t>
                      </a:r>
                      <a:endParaRPr lang="en-IN" sz="1200" dirty="0">
                        <a:solidFill>
                          <a:schemeClr val="tx1"/>
                        </a:solidFill>
                        <a:latin typeface="Calibri" panose="020F0502020204030204" pitchFamily="34" charset="0"/>
                      </a:endParaRPr>
                    </a:p>
                  </a:txBody>
                  <a:tcPr/>
                </a:tc>
                <a:tc>
                  <a:txBody>
                    <a:bodyPr/>
                    <a:lstStyle/>
                    <a:p>
                      <a:pPr algn="ctr"/>
                      <a:r>
                        <a:rPr lang="en-IN" sz="1200">
                          <a:solidFill>
                            <a:schemeClr val="tx1"/>
                          </a:solidFill>
                          <a:latin typeface="Calibri" panose="020F0502020204030204" pitchFamily="34" charset="0"/>
                        </a:rPr>
                        <a:t>2002</a:t>
                      </a:r>
                      <a:endParaRPr lang="en-IN" sz="1200" dirty="0">
                        <a:solidFill>
                          <a:schemeClr val="tx1"/>
                        </a:solidFill>
                        <a:latin typeface="Calibri" panose="020F0502020204030204" pitchFamily="34" charset="0"/>
                      </a:endParaRPr>
                    </a:p>
                  </a:txBody>
                  <a:tcPr/>
                </a:tc>
                <a:tc>
                  <a:txBody>
                    <a:bodyPr/>
                    <a:lstStyle/>
                    <a:p>
                      <a:pPr algn="ctr"/>
                      <a:r>
                        <a:rPr lang="en-IN" sz="1200">
                          <a:solidFill>
                            <a:schemeClr val="tx1"/>
                          </a:solidFill>
                          <a:latin typeface="Calibri" panose="020F0502020204030204" pitchFamily="34" charset="0"/>
                        </a:rPr>
                        <a:t>2004</a:t>
                      </a:r>
                      <a:endParaRPr lang="en-IN" sz="1200" dirty="0">
                        <a:solidFill>
                          <a:schemeClr val="tx1"/>
                        </a:solidFill>
                        <a:latin typeface="Calibri" panose="020F0502020204030204" pitchFamily="34" charset="0"/>
                      </a:endParaRPr>
                    </a:p>
                  </a:txBody>
                  <a:tcPr/>
                </a:tc>
                <a:tc>
                  <a:txBody>
                    <a:bodyPr/>
                    <a:lstStyle/>
                    <a:p>
                      <a:pPr algn="ctr"/>
                      <a:r>
                        <a:rPr lang="en-IN" sz="1200">
                          <a:solidFill>
                            <a:schemeClr val="tx1"/>
                          </a:solidFill>
                          <a:latin typeface="Calibri" panose="020F0502020204030204" pitchFamily="34" charset="0"/>
                        </a:rPr>
                        <a:t>2007</a:t>
                      </a:r>
                      <a:endParaRPr lang="en-IN" sz="1200" dirty="0">
                        <a:solidFill>
                          <a:schemeClr val="tx1"/>
                        </a:solidFill>
                        <a:latin typeface="Calibri" panose="020F0502020204030204" pitchFamily="34" charset="0"/>
                      </a:endParaRPr>
                    </a:p>
                  </a:txBody>
                  <a:tcPr/>
                </a:tc>
                <a:tc>
                  <a:txBody>
                    <a:bodyPr/>
                    <a:lstStyle/>
                    <a:p>
                      <a:pPr algn="ctr"/>
                      <a:r>
                        <a:rPr lang="en-IN" sz="1200">
                          <a:solidFill>
                            <a:schemeClr val="tx1"/>
                          </a:solidFill>
                          <a:latin typeface="Calibri" panose="020F0502020204030204" pitchFamily="34" charset="0"/>
                        </a:rPr>
                        <a:t>2010</a:t>
                      </a:r>
                      <a:endParaRPr lang="en-IN" sz="1200" dirty="0">
                        <a:solidFill>
                          <a:schemeClr val="tx1"/>
                        </a:solidFill>
                        <a:latin typeface="Calibri" panose="020F0502020204030204" pitchFamily="34" charset="0"/>
                      </a:endParaRPr>
                    </a:p>
                  </a:txBody>
                  <a:tcPr/>
                </a:tc>
                <a:tc>
                  <a:txBody>
                    <a:bodyPr/>
                    <a:lstStyle/>
                    <a:p>
                      <a:pPr algn="ctr"/>
                      <a:r>
                        <a:rPr lang="en-IN" sz="1200">
                          <a:solidFill>
                            <a:schemeClr val="tx1"/>
                          </a:solidFill>
                          <a:latin typeface="Calibri" panose="020F0502020204030204" pitchFamily="34" charset="0"/>
                        </a:rPr>
                        <a:t>2013</a:t>
                      </a:r>
                      <a:endParaRPr lang="en-IN" sz="1200" dirty="0">
                        <a:solidFill>
                          <a:schemeClr val="tx1"/>
                        </a:solidFill>
                        <a:latin typeface="Calibri" panose="020F050202020403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tx1"/>
                          </a:solidFill>
                          <a:latin typeface="Calibri" panose="020F0502020204030204" pitchFamily="34" charset="0"/>
                          <a:ea typeface="+mn-ea"/>
                          <a:cs typeface="+mn-cs"/>
                        </a:rPr>
                        <a:t>2016</a:t>
                      </a:r>
                      <a:r>
                        <a:rPr lang="en-IN" sz="1200" b="1" i="0" u="none" strike="noStrike" kern="1200" baseline="30000" dirty="0">
                          <a:solidFill>
                            <a:schemeClr val="tx1"/>
                          </a:solidFill>
                          <a:latin typeface="Calibri" panose="020F0502020204030204" pitchFamily="34" charset="0"/>
                          <a:ea typeface="+mn-ea"/>
                          <a:cs typeface="+mn-cs"/>
                        </a:rPr>
                        <a:t>†</a:t>
                      </a:r>
                      <a:endParaRPr lang="en-IN" sz="1200" b="0" i="0" u="none" strike="noStrike" kern="1200" baseline="30000" dirty="0">
                        <a:solidFill>
                          <a:schemeClr val="tx1"/>
                        </a:solidFill>
                        <a:latin typeface="Calibri" panose="020F0502020204030204" pitchFamily="34" charset="0"/>
                        <a:ea typeface="+mn-ea"/>
                        <a:cs typeface="+mn-cs"/>
                      </a:endParaRPr>
                    </a:p>
                  </a:txBody>
                  <a:tcPr/>
                </a:tc>
                <a:extLst>
                  <a:ext uri="{0D108BD9-81ED-4DB2-BD59-A6C34878D82A}">
                    <a16:rowId xmlns:a16="http://schemas.microsoft.com/office/drawing/2014/main" val="1884747923"/>
                  </a:ext>
                </a:extLst>
              </a:tr>
              <a:tr h="255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Banks’ liabilities</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$78,259</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$103,383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$88,537</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$80,543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$ 68,189</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$279,559</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$167,408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$316,811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$232,186</a:t>
                      </a:r>
                    </a:p>
                  </a:txBody>
                  <a:tcPr/>
                </a:tc>
                <a:extLst>
                  <a:ext uri="{0D108BD9-81ED-4DB2-BD59-A6C34878D82A}">
                    <a16:rowId xmlns:a16="http://schemas.microsoft.com/office/drawing/2014/main" val="443723908"/>
                  </a:ext>
                </a:extLst>
              </a:tr>
              <a:tr h="426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a:solidFill>
                            <a:schemeClr val="dk1"/>
                          </a:solidFill>
                          <a:latin typeface="Calibri" panose="020F0502020204030204" pitchFamily="34" charset="0"/>
                          <a:ea typeface="+mn-ea"/>
                          <a:cs typeface="+mn-cs"/>
                        </a:rPr>
                        <a:t>Banks’ claims (assets)</a:t>
                      </a:r>
                      <a:endParaRPr lang="en-IN" sz="1200" b="0" i="0" u="none" strike="noStrike" kern="1200" baseline="0" dirty="0">
                        <a:solidFill>
                          <a:schemeClr val="dk1"/>
                        </a:solidFill>
                        <a:latin typeface="Calibri" panose="020F0502020204030204" pitchFamily="34" charset="0"/>
                        <a:ea typeface="+mn-ea"/>
                        <a:cs typeface="+mn-cs"/>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62,017</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66,018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67,365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71,724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129,544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170,113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341,739</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491,083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451,400</a:t>
                      </a:r>
                    </a:p>
                  </a:txBody>
                  <a:tcPr/>
                </a:tc>
                <a:extLst>
                  <a:ext uri="{0D108BD9-81ED-4DB2-BD59-A6C34878D82A}">
                    <a16:rowId xmlns:a16="http://schemas.microsoft.com/office/drawing/2014/main" val="1810283718"/>
                  </a:ext>
                </a:extLst>
              </a:tr>
              <a:tr h="5965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a:solidFill>
                            <a:schemeClr val="dk1"/>
                          </a:solidFill>
                          <a:latin typeface="Calibri" panose="020F0502020204030204" pitchFamily="34" charset="0"/>
                          <a:ea typeface="+mn-ea"/>
                          <a:cs typeface="+mn-cs"/>
                        </a:rPr>
                        <a:t>Claims of banks’ domestic customers*</a:t>
                      </a:r>
                      <a:endParaRPr lang="en-IN" sz="1200" b="0" i="0" u="none" strike="noStrike" kern="1200" baseline="0" dirty="0">
                        <a:solidFill>
                          <a:schemeClr val="dk1"/>
                        </a:solidFill>
                        <a:latin typeface="Calibri" panose="020F0502020204030204" pitchFamily="34" charset="0"/>
                        <a:ea typeface="+mn-ea"/>
                        <a:cs typeface="+mn-cs"/>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12,854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10,978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20,826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35,923</a:t>
                      </a:r>
                    </a:p>
                  </a:txBody>
                  <a:tcPr/>
                </a:tc>
                <a:tc>
                  <a:txBody>
                    <a:bodyPr/>
                    <a:lstStyle/>
                    <a:p>
                      <a:pPr algn="r"/>
                      <a:r>
                        <a:rPr lang="en-IN" sz="1200" b="0" i="0" u="none" strike="noStrike" kern="1200" baseline="0" dirty="0">
                          <a:solidFill>
                            <a:schemeClr val="dk1"/>
                          </a:solidFill>
                          <a:latin typeface="Calibri" panose="020F0502020204030204" pitchFamily="34" charset="0"/>
                          <a:ea typeface="+mn-ea"/>
                          <a:cs typeface="+mn-cs"/>
                        </a:rPr>
                        <a:t>32,056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74,693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82,123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75,608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dk1"/>
                          </a:solidFill>
                          <a:latin typeface="Calibri" panose="020F0502020204030204" pitchFamily="34" charset="0"/>
                          <a:ea typeface="+mn-ea"/>
                          <a:cs typeface="+mn-cs"/>
                        </a:rPr>
                        <a:t>74,398</a:t>
                      </a:r>
                    </a:p>
                  </a:txBody>
                  <a:tcPr/>
                </a:tc>
                <a:extLst>
                  <a:ext uri="{0D108BD9-81ED-4DB2-BD59-A6C34878D82A}">
                    <a16:rowId xmlns:a16="http://schemas.microsoft.com/office/drawing/2014/main" val="3243526151"/>
                  </a:ext>
                </a:extLst>
              </a:tr>
            </a:tbl>
          </a:graphicData>
        </a:graphic>
      </p:graphicFrame>
      <p:sp>
        <p:nvSpPr>
          <p:cNvPr id="10" name="Content Placeholder 9"/>
          <p:cNvSpPr>
            <a:spLocks noGrp="1"/>
          </p:cNvSpPr>
          <p:nvPr>
            <p:ph idx="14"/>
          </p:nvPr>
        </p:nvSpPr>
        <p:spPr>
          <a:xfrm>
            <a:off x="457200" y="4278719"/>
            <a:ext cx="8035447" cy="1895034"/>
          </a:xfrm>
        </p:spPr>
        <p:txBody>
          <a:bodyPr/>
          <a:lstStyle/>
          <a:p>
            <a:pPr marL="0" indent="0">
              <a:buNone/>
            </a:pPr>
            <a:r>
              <a:rPr lang="en-IN" sz="1800" b="1" dirty="0"/>
              <a:t>Note: </a:t>
            </a:r>
            <a:r>
              <a:rPr lang="en-IN" sz="1800" dirty="0"/>
              <a:t>Data on claims exclude foreign currencies held by U.S. monetary authorities.</a:t>
            </a:r>
          </a:p>
          <a:p>
            <a:pPr marL="0" indent="0">
              <a:buNone/>
            </a:pPr>
            <a:r>
              <a:rPr lang="en-IN" sz="1800" dirty="0"/>
              <a:t>*Assets owned by customers of the reporting bank located in the United States that represents claims on foreigners held by reporting banks for the accounts of the domestic customers.</a:t>
            </a:r>
          </a:p>
          <a:p>
            <a:pPr marL="0" indent="0">
              <a:buNone/>
            </a:pPr>
            <a:r>
              <a:rPr lang="en-IN" sz="1800" baseline="30000" dirty="0"/>
              <a:t>†</a:t>
            </a:r>
            <a:r>
              <a:rPr lang="en-IN" sz="1800" dirty="0"/>
              <a:t>As of March.</a:t>
            </a:r>
          </a:p>
          <a:p>
            <a:pPr marL="0" indent="0">
              <a:buNone/>
            </a:pPr>
            <a:r>
              <a:rPr lang="en-IN" sz="1800" b="1" dirty="0"/>
              <a:t>Sources: </a:t>
            </a:r>
            <a:r>
              <a:rPr lang="en-IN" sz="1800" i="1" dirty="0"/>
              <a:t>Treasury Bulletin, various issues. www.ustreas.gov</a:t>
            </a:r>
          </a:p>
        </p:txBody>
      </p:sp>
      <p:sp>
        <p:nvSpPr>
          <p:cNvPr id="5" name="Slide Number Placeholder 4"/>
          <p:cNvSpPr>
            <a:spLocks noGrp="1"/>
          </p:cNvSpPr>
          <p:nvPr>
            <p:ph type="sldNum" sz="quarter" idx="12"/>
          </p:nvPr>
        </p:nvSpPr>
        <p:spPr>
          <a:xfrm>
            <a:off x="8209722" y="6248400"/>
            <a:ext cx="477078" cy="457200"/>
          </a:xfrm>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22</a:t>
            </a:fld>
            <a:endParaRPr lang="en-US" altLang="en-US" dirty="0">
              <a:latin typeface="Calibri" panose="020F0502020204030204" pitchFamily="34" charset="0"/>
            </a:endParaRPr>
          </a:p>
        </p:txBody>
      </p:sp>
    </p:spTree>
    <p:extLst>
      <p:ext uri="{BB962C8B-B14F-4D97-AF65-F5344CB8AC3E}">
        <p14:creationId xmlns:p14="http://schemas.microsoft.com/office/powerpoint/2010/main" val="419474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437"/>
            <a:ext cx="5342351" cy="548639"/>
          </a:xfrm>
        </p:spPr>
        <p:txBody>
          <a:bodyPr anchor="ctr"/>
          <a:lstStyle/>
          <a:p>
            <a:r>
              <a:rPr lang="en-US" altLang="en-US" sz="3500" dirty="0"/>
              <a:t>Trading Activities</a:t>
            </a:r>
            <a:endParaRPr lang="en-IN" sz="3500" dirty="0"/>
          </a:p>
        </p:txBody>
      </p:sp>
      <p:sp>
        <p:nvSpPr>
          <p:cNvPr id="3" name="Content Placeholder 2"/>
          <p:cNvSpPr>
            <a:spLocks noGrp="1"/>
          </p:cNvSpPr>
          <p:nvPr>
            <p:ph idx="1"/>
          </p:nvPr>
        </p:nvSpPr>
        <p:spPr>
          <a:xfrm>
            <a:off x="457200" y="1719263"/>
            <a:ext cx="8229600" cy="3253570"/>
          </a:xfrm>
        </p:spPr>
        <p:txBody>
          <a:bodyPr/>
          <a:lstStyle/>
          <a:p>
            <a:pPr marL="0" indent="0" eaLnBrk="1" hangingPunct="1">
              <a:buNone/>
            </a:pPr>
            <a:r>
              <a:rPr lang="en-US" altLang="en-US" sz="2300" dirty="0"/>
              <a:t>A financial institution’s position in foreign exchange markets generally reflects four trading activities:</a:t>
            </a:r>
          </a:p>
          <a:p>
            <a:pPr marL="291600" lvl="1" indent="-291600" eaLnBrk="1" hangingPunct="1">
              <a:lnSpc>
                <a:spcPct val="90000"/>
              </a:lnSpc>
              <a:spcBef>
                <a:spcPts val="1000"/>
              </a:spcBef>
              <a:buSzPct val="100000"/>
            </a:pPr>
            <a:r>
              <a:rPr lang="en-US" altLang="en-US" sz="2200" dirty="0"/>
              <a:t>Purchase and sale of foreign currencies for customers’ international trade transactions.</a:t>
            </a:r>
          </a:p>
          <a:p>
            <a:pPr marL="291600" lvl="1" indent="-291600" eaLnBrk="1" hangingPunct="1">
              <a:lnSpc>
                <a:spcPct val="90000"/>
              </a:lnSpc>
              <a:spcBef>
                <a:spcPts val="1000"/>
              </a:spcBef>
              <a:buSzPct val="100000"/>
            </a:pPr>
            <a:r>
              <a:rPr lang="en-US" altLang="en-US" sz="2200" dirty="0"/>
              <a:t>Purchase and sale of foreign currencies for customers’ investments.</a:t>
            </a:r>
          </a:p>
          <a:p>
            <a:pPr marL="291600" lvl="1" indent="-291600" eaLnBrk="1" hangingPunct="1">
              <a:lnSpc>
                <a:spcPct val="90000"/>
              </a:lnSpc>
              <a:spcBef>
                <a:spcPts val="1000"/>
              </a:spcBef>
              <a:buSzPct val="100000"/>
            </a:pPr>
            <a:r>
              <a:rPr lang="en-US" altLang="en-US" sz="2200" dirty="0"/>
              <a:t>Purchase and sale of foreign currencies for hedging purposes.</a:t>
            </a:r>
          </a:p>
          <a:p>
            <a:pPr marL="291600" lvl="1" indent="-291600" eaLnBrk="1" hangingPunct="1">
              <a:lnSpc>
                <a:spcPct val="90000"/>
              </a:lnSpc>
              <a:spcBef>
                <a:spcPts val="1000"/>
              </a:spcBef>
              <a:buSzPct val="100000"/>
            </a:pPr>
            <a:r>
              <a:rPr lang="en-US" altLang="en-US" sz="2200" dirty="0"/>
              <a:t>Purchase and sale of foreign currencies for speculation (That is., profiting through forecasting foreign exchange rates).</a:t>
            </a:r>
          </a:p>
        </p:txBody>
      </p:sp>
      <p:sp>
        <p:nvSpPr>
          <p:cNvPr id="4" name="Slide Number Placeholder 3"/>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23</a:t>
            </a:fld>
            <a:endParaRPr lang="en-US" altLang="en-US" dirty="0">
              <a:latin typeface="Calibri" panose="020F0502020204030204" pitchFamily="34" charset="0"/>
            </a:endParaRPr>
          </a:p>
        </p:txBody>
      </p:sp>
    </p:spTree>
    <p:extLst>
      <p:ext uri="{BB962C8B-B14F-4D97-AF65-F5344CB8AC3E}">
        <p14:creationId xmlns:p14="http://schemas.microsoft.com/office/powerpoint/2010/main" val="28363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7543800" cy="804341"/>
          </a:xfrm>
        </p:spPr>
        <p:txBody>
          <a:bodyPr anchor="ctr"/>
          <a:lstStyle/>
          <a:p>
            <a:r>
              <a:rPr lang="en-US" altLang="en-US" sz="3500" dirty="0"/>
              <a:t>Purchasing Power Parity (PPP) </a:t>
            </a:r>
            <a:r>
              <a:rPr lang="en-US" altLang="en-US" sz="1000" dirty="0"/>
              <a:t>1</a:t>
            </a:r>
            <a:endParaRPr lang="en-IN" sz="1000" dirty="0"/>
          </a:p>
        </p:txBody>
      </p:sp>
      <p:sp>
        <p:nvSpPr>
          <p:cNvPr id="6" name="Content Placeholder 5"/>
          <p:cNvSpPr>
            <a:spLocks noGrp="1"/>
          </p:cNvSpPr>
          <p:nvPr>
            <p:ph idx="1"/>
          </p:nvPr>
        </p:nvSpPr>
        <p:spPr>
          <a:xfrm>
            <a:off x="457200" y="1719263"/>
            <a:ext cx="7008312" cy="1083763"/>
          </a:xfrm>
        </p:spPr>
        <p:txBody>
          <a:bodyPr/>
          <a:lstStyle/>
          <a:p>
            <a:pPr marL="0" indent="0" eaLnBrk="1" hangingPunct="1">
              <a:buNone/>
            </a:pPr>
            <a:r>
              <a:rPr lang="en-US" altLang="en-US" sz="2200" b="1" dirty="0"/>
              <a:t>Purchasing power parity (PPP) </a:t>
            </a:r>
            <a:r>
              <a:rPr lang="en-US" altLang="en-US" sz="2200" dirty="0"/>
              <a:t>is the theory explaining the change in foreign currency exchange rates as inflation rates in the countries change</a:t>
            </a:r>
          </a:p>
        </p:txBody>
      </p:sp>
      <p:sp>
        <p:nvSpPr>
          <p:cNvPr id="7" name="Content Placeholder 6"/>
          <p:cNvSpPr>
            <a:spLocks noGrp="1"/>
          </p:cNvSpPr>
          <p:nvPr>
            <p:ph idx="13"/>
          </p:nvPr>
        </p:nvSpPr>
        <p:spPr>
          <a:xfrm>
            <a:off x="1171339" y="3128459"/>
            <a:ext cx="2168209" cy="420560"/>
          </a:xfrm>
        </p:spPr>
        <p:txBody>
          <a:bodyPr/>
          <a:lstStyle/>
          <a:p>
            <a:pPr marL="0" indent="0">
              <a:buNone/>
            </a:pPr>
            <a:r>
              <a:rPr lang="en-IN" sz="2200" i="1" dirty="0"/>
              <a:t>i</a:t>
            </a:r>
            <a:r>
              <a:rPr lang="en-IN" sz="100" i="1" dirty="0"/>
              <a:t> </a:t>
            </a:r>
            <a:r>
              <a:rPr lang="en-IN" sz="2200" i="1" baseline="-25000" dirty="0"/>
              <a:t>U</a:t>
            </a:r>
            <a:r>
              <a:rPr lang="en-IN" sz="100" i="1" baseline="-25000" dirty="0"/>
              <a:t> </a:t>
            </a:r>
            <a:r>
              <a:rPr lang="en-IN" sz="2200" i="1" baseline="-25000" dirty="0"/>
              <a:t>S</a:t>
            </a:r>
            <a:r>
              <a:rPr lang="en-IN" sz="2200" i="1" dirty="0"/>
              <a:t> </a:t>
            </a:r>
            <a:r>
              <a:rPr lang="en-IN" sz="2200" dirty="0"/>
              <a:t>= </a:t>
            </a:r>
            <a:r>
              <a:rPr lang="en-IN" sz="2200" i="1" dirty="0"/>
              <a:t>IP</a:t>
            </a:r>
            <a:r>
              <a:rPr lang="en-IN" sz="100" i="1" dirty="0"/>
              <a:t> </a:t>
            </a:r>
            <a:r>
              <a:rPr lang="en-IN" sz="2200" i="1" baseline="-25000" dirty="0"/>
              <a:t>U</a:t>
            </a:r>
            <a:r>
              <a:rPr lang="en-IN" sz="100" i="1" baseline="-25000" dirty="0"/>
              <a:t> </a:t>
            </a:r>
            <a:r>
              <a:rPr lang="en-IN" sz="2200" i="1" baseline="-25000" dirty="0"/>
              <a:t>S</a:t>
            </a:r>
            <a:r>
              <a:rPr lang="en-IN" sz="2200" i="1" dirty="0"/>
              <a:t> </a:t>
            </a:r>
            <a:r>
              <a:rPr lang="en-IN" sz="2200" dirty="0"/>
              <a:t>+ </a:t>
            </a:r>
            <a:r>
              <a:rPr lang="en-IN" sz="2200" i="1" dirty="0"/>
              <a:t>RFR</a:t>
            </a:r>
            <a:r>
              <a:rPr lang="en-IN" sz="100" i="1" dirty="0"/>
              <a:t> </a:t>
            </a:r>
            <a:r>
              <a:rPr lang="en-IN" sz="2200" i="1" baseline="-25000" dirty="0"/>
              <a:t>U</a:t>
            </a:r>
            <a:r>
              <a:rPr lang="en-IN" sz="100" i="1" baseline="-25000" dirty="0"/>
              <a:t> </a:t>
            </a:r>
            <a:r>
              <a:rPr lang="en-IN" sz="2200" i="1" baseline="-25000" dirty="0"/>
              <a:t>S</a:t>
            </a:r>
          </a:p>
        </p:txBody>
      </p:sp>
      <p:sp>
        <p:nvSpPr>
          <p:cNvPr id="8" name="Content Placeholder 7"/>
          <p:cNvSpPr>
            <a:spLocks noGrp="1"/>
          </p:cNvSpPr>
          <p:nvPr>
            <p:ph idx="14"/>
          </p:nvPr>
        </p:nvSpPr>
        <p:spPr>
          <a:xfrm>
            <a:off x="4509223" y="3124612"/>
            <a:ext cx="2167112" cy="446259"/>
          </a:xfrm>
        </p:spPr>
        <p:txBody>
          <a:bodyPr/>
          <a:lstStyle/>
          <a:p>
            <a:pPr marL="0" indent="0">
              <a:buNone/>
            </a:pPr>
            <a:r>
              <a:rPr lang="en-IN" sz="2200" i="1" dirty="0"/>
              <a:t>i</a:t>
            </a:r>
            <a:r>
              <a:rPr lang="en-IN" sz="100" i="1" dirty="0"/>
              <a:t> </a:t>
            </a:r>
            <a:r>
              <a:rPr lang="en-IN" sz="2200" i="1" baseline="-25000" dirty="0"/>
              <a:t>U</a:t>
            </a:r>
            <a:r>
              <a:rPr lang="en-IN" sz="100" i="1" baseline="-25000" dirty="0"/>
              <a:t> </a:t>
            </a:r>
            <a:r>
              <a:rPr lang="en-IN" sz="2200" i="1" baseline="-25000" dirty="0"/>
              <a:t>S</a:t>
            </a:r>
            <a:r>
              <a:rPr lang="en-IN" sz="2200" i="1" dirty="0"/>
              <a:t> </a:t>
            </a:r>
            <a:r>
              <a:rPr lang="en-IN" sz="2200" dirty="0"/>
              <a:t>− </a:t>
            </a:r>
            <a:r>
              <a:rPr lang="en-IN" sz="2200" i="1" dirty="0"/>
              <a:t>i</a:t>
            </a:r>
            <a:r>
              <a:rPr lang="en-IN" sz="100" i="1" dirty="0"/>
              <a:t> </a:t>
            </a:r>
            <a:r>
              <a:rPr lang="en-IN" sz="2200" i="1" baseline="-25000" dirty="0"/>
              <a:t>S</a:t>
            </a:r>
            <a:r>
              <a:rPr lang="en-IN" sz="2200" i="1" dirty="0"/>
              <a:t> </a:t>
            </a:r>
            <a:r>
              <a:rPr lang="en-IN" sz="2200" dirty="0"/>
              <a:t>= </a:t>
            </a:r>
            <a:r>
              <a:rPr lang="en-IN" sz="2200" i="1" dirty="0"/>
              <a:t>IP</a:t>
            </a:r>
            <a:r>
              <a:rPr lang="en-IN" sz="100" i="1" dirty="0"/>
              <a:t> </a:t>
            </a:r>
            <a:r>
              <a:rPr lang="en-IN" sz="2200" i="1" baseline="-25000" dirty="0"/>
              <a:t>U</a:t>
            </a:r>
            <a:r>
              <a:rPr lang="en-IN" sz="100" i="1" baseline="-25000" dirty="0"/>
              <a:t> </a:t>
            </a:r>
            <a:r>
              <a:rPr lang="en-IN" sz="2200" i="1" baseline="-25000" dirty="0"/>
              <a:t>S</a:t>
            </a:r>
            <a:r>
              <a:rPr lang="en-IN" sz="2200" i="1" dirty="0"/>
              <a:t> </a:t>
            </a:r>
            <a:r>
              <a:rPr lang="en-IN" sz="2200" dirty="0"/>
              <a:t>− </a:t>
            </a:r>
            <a:r>
              <a:rPr lang="en-IN" sz="2200" i="1" dirty="0"/>
              <a:t>IP</a:t>
            </a:r>
            <a:r>
              <a:rPr lang="en-IN" sz="100" i="1" dirty="0"/>
              <a:t> </a:t>
            </a:r>
            <a:r>
              <a:rPr lang="en-IN" sz="2200" i="1" baseline="-25000" dirty="0"/>
              <a:t>S</a:t>
            </a:r>
          </a:p>
        </p:txBody>
      </p:sp>
      <p:sp>
        <p:nvSpPr>
          <p:cNvPr id="9" name="Content Placeholder 8"/>
          <p:cNvSpPr>
            <a:spLocks noGrp="1"/>
          </p:cNvSpPr>
          <p:nvPr>
            <p:ph idx="15"/>
          </p:nvPr>
        </p:nvSpPr>
        <p:spPr>
          <a:xfrm>
            <a:off x="474131" y="3870605"/>
            <a:ext cx="7308208" cy="2255597"/>
          </a:xfrm>
        </p:spPr>
        <p:txBody>
          <a:bodyPr/>
          <a:lstStyle/>
          <a:p>
            <a:pPr marL="0" indent="0">
              <a:buNone/>
            </a:pPr>
            <a:r>
              <a:rPr lang="en-IN" sz="2000" i="1" dirty="0"/>
              <a:t>i</a:t>
            </a:r>
            <a:r>
              <a:rPr lang="en-IN" sz="2000" i="1" baseline="-25000" dirty="0"/>
              <a:t>U</a:t>
            </a:r>
            <a:r>
              <a:rPr lang="en-IN" sz="100" i="1" baseline="-25000" dirty="0"/>
              <a:t> </a:t>
            </a:r>
            <a:r>
              <a:rPr lang="en-IN" sz="2000" i="1" baseline="-25000" dirty="0"/>
              <a:t>S</a:t>
            </a:r>
            <a:r>
              <a:rPr lang="en-IN" sz="2000" i="1" dirty="0"/>
              <a:t> </a:t>
            </a:r>
            <a:r>
              <a:rPr lang="en-IN" sz="2000" dirty="0"/>
              <a:t>= Interest rate in the United States</a:t>
            </a:r>
          </a:p>
          <a:p>
            <a:pPr marL="0" indent="0">
              <a:buNone/>
            </a:pPr>
            <a:r>
              <a:rPr lang="en-IN" sz="2000" i="1" dirty="0"/>
              <a:t>i</a:t>
            </a:r>
            <a:r>
              <a:rPr lang="en-IN" sz="2000" i="1" baseline="-25000" dirty="0"/>
              <a:t>S</a:t>
            </a:r>
            <a:r>
              <a:rPr lang="en-IN" sz="2000" dirty="0"/>
              <a:t> = Interest rate in Switzerland (or another foreign country)</a:t>
            </a:r>
          </a:p>
          <a:p>
            <a:pPr marL="0" indent="0">
              <a:buNone/>
            </a:pPr>
            <a:r>
              <a:rPr lang="en-IN" sz="2000" i="1" dirty="0"/>
              <a:t>I</a:t>
            </a:r>
            <a:r>
              <a:rPr lang="en-IN" sz="100" i="1" dirty="0"/>
              <a:t> </a:t>
            </a:r>
            <a:r>
              <a:rPr lang="en-IN" sz="2000" i="1" dirty="0"/>
              <a:t>P</a:t>
            </a:r>
            <a:r>
              <a:rPr lang="en-IN" sz="2000" i="1" baseline="-25000" dirty="0"/>
              <a:t>U</a:t>
            </a:r>
            <a:r>
              <a:rPr lang="en-IN" sz="100" i="1" baseline="-25000" dirty="0"/>
              <a:t> </a:t>
            </a:r>
            <a:r>
              <a:rPr lang="en-IN" sz="2000" i="1" baseline="-25000" dirty="0"/>
              <a:t>S</a:t>
            </a:r>
            <a:r>
              <a:rPr lang="en-IN" sz="2000" i="1" baseline="30000" dirty="0"/>
              <a:t> </a:t>
            </a:r>
            <a:r>
              <a:rPr lang="en-IN" sz="2000" dirty="0"/>
              <a:t>= Inflation rate in the United States</a:t>
            </a:r>
          </a:p>
          <a:p>
            <a:pPr marL="0" indent="0">
              <a:buNone/>
            </a:pPr>
            <a:r>
              <a:rPr lang="en-IN" sz="2000" i="1" dirty="0"/>
              <a:t>I</a:t>
            </a:r>
            <a:r>
              <a:rPr lang="en-IN" sz="100" i="1" dirty="0"/>
              <a:t> </a:t>
            </a:r>
            <a:r>
              <a:rPr lang="en-IN" sz="2000" i="1" dirty="0"/>
              <a:t>P</a:t>
            </a:r>
            <a:r>
              <a:rPr lang="en-IN" sz="2000" i="1" baseline="-25000" dirty="0"/>
              <a:t>S</a:t>
            </a:r>
            <a:r>
              <a:rPr lang="en-IN" sz="2000" i="1" baseline="30000" dirty="0"/>
              <a:t> </a:t>
            </a:r>
            <a:r>
              <a:rPr lang="en-IN" sz="2000" dirty="0"/>
              <a:t>= Inflation rate in Switzerland (or another foreign country)</a:t>
            </a:r>
          </a:p>
          <a:p>
            <a:pPr marL="0" indent="0">
              <a:buNone/>
            </a:pPr>
            <a:r>
              <a:rPr lang="en-IN" sz="2000" i="1" dirty="0"/>
              <a:t>RFR</a:t>
            </a:r>
            <a:r>
              <a:rPr lang="en-IN" sz="2000" i="1" baseline="-25000" dirty="0"/>
              <a:t>U</a:t>
            </a:r>
            <a:r>
              <a:rPr lang="en-IN" sz="100" i="1" baseline="-25000" dirty="0"/>
              <a:t> </a:t>
            </a:r>
            <a:r>
              <a:rPr lang="en-IN" sz="2000" i="1" baseline="-25000" dirty="0"/>
              <a:t>S</a:t>
            </a:r>
            <a:r>
              <a:rPr lang="en-IN" sz="2000" i="1" dirty="0"/>
              <a:t> </a:t>
            </a:r>
            <a:r>
              <a:rPr lang="en-IN" sz="2000" dirty="0"/>
              <a:t>= Real risk-free rate in the United States</a:t>
            </a:r>
          </a:p>
          <a:p>
            <a:pPr marL="0" indent="0">
              <a:buNone/>
            </a:pPr>
            <a:r>
              <a:rPr lang="en-IN" sz="2000" i="1" dirty="0"/>
              <a:t>RFR</a:t>
            </a:r>
            <a:r>
              <a:rPr lang="en-IN" sz="2000" i="1" baseline="-25000" dirty="0"/>
              <a:t>S</a:t>
            </a:r>
            <a:r>
              <a:rPr lang="en-IN" sz="2000" dirty="0"/>
              <a:t> = Real risk-free rate in Switzerland (or another foreign country)</a:t>
            </a:r>
          </a:p>
        </p:txBody>
      </p:sp>
      <p:sp>
        <p:nvSpPr>
          <p:cNvPr id="4" name="Slide Number Placeholder 3"/>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24</a:t>
            </a:fld>
            <a:endParaRPr lang="en-US" altLang="en-US" dirty="0">
              <a:latin typeface="Calibri" panose="020F0502020204030204" pitchFamily="34" charset="0"/>
            </a:endParaRPr>
          </a:p>
        </p:txBody>
      </p:sp>
    </p:spTree>
    <p:extLst>
      <p:ext uri="{BB962C8B-B14F-4D97-AF65-F5344CB8AC3E}">
        <p14:creationId xmlns:p14="http://schemas.microsoft.com/office/powerpoint/2010/main" val="1541226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106"/>
            <a:ext cx="7543800" cy="606392"/>
          </a:xfrm>
        </p:spPr>
        <p:txBody>
          <a:bodyPr anchor="ctr"/>
          <a:lstStyle/>
          <a:p>
            <a:r>
              <a:rPr lang="en-US" altLang="en-US" sz="3500" dirty="0"/>
              <a:t>Purchasing Power Parity (PPP) </a:t>
            </a:r>
            <a:r>
              <a:rPr lang="en-US" altLang="en-US" sz="1000" dirty="0"/>
              <a:t>2</a:t>
            </a:r>
            <a:endParaRPr lang="en-IN" sz="1000" dirty="0"/>
          </a:p>
        </p:txBody>
      </p:sp>
      <p:sp>
        <p:nvSpPr>
          <p:cNvPr id="4" name="Content Placeholder 3"/>
          <p:cNvSpPr>
            <a:spLocks noGrp="1"/>
          </p:cNvSpPr>
          <p:nvPr>
            <p:ph idx="1"/>
          </p:nvPr>
        </p:nvSpPr>
        <p:spPr>
          <a:xfrm>
            <a:off x="457200" y="1719263"/>
            <a:ext cx="7623313" cy="1272415"/>
          </a:xfrm>
        </p:spPr>
        <p:txBody>
          <a:bodyPr/>
          <a:lstStyle/>
          <a:p>
            <a:pPr marL="0" indent="0">
              <a:buNone/>
            </a:pPr>
            <a:r>
              <a:rPr lang="en-US" sz="2400" dirty="0"/>
              <a:t>Assuming real rates of interest (or rates of time preference) are equal across countries:</a:t>
            </a:r>
          </a:p>
          <a:p>
            <a:pPr marL="0" indent="0" algn="ctr">
              <a:buNone/>
            </a:pPr>
            <a:r>
              <a:rPr lang="en-US" sz="2400" i="1" dirty="0"/>
              <a:t>RFR</a:t>
            </a:r>
            <a:r>
              <a:rPr lang="en-US" sz="100" i="1" dirty="0"/>
              <a:t> </a:t>
            </a:r>
            <a:r>
              <a:rPr lang="en-US" sz="2400" i="1" baseline="-25000" dirty="0"/>
              <a:t>U</a:t>
            </a:r>
            <a:r>
              <a:rPr lang="en-US" sz="100" i="1" baseline="-25000" dirty="0"/>
              <a:t> </a:t>
            </a:r>
            <a:r>
              <a:rPr lang="en-US" sz="2400" i="1" baseline="-25000" dirty="0"/>
              <a:t>S</a:t>
            </a:r>
            <a:r>
              <a:rPr lang="en-US" sz="2400" i="1" dirty="0"/>
              <a:t> </a:t>
            </a:r>
            <a:r>
              <a:rPr lang="en-US" sz="2400" dirty="0"/>
              <a:t>= </a:t>
            </a:r>
            <a:r>
              <a:rPr lang="en-US" sz="2400" i="1" dirty="0"/>
              <a:t>RFR</a:t>
            </a:r>
            <a:r>
              <a:rPr lang="en-US" sz="100" i="1" dirty="0"/>
              <a:t> </a:t>
            </a:r>
            <a:r>
              <a:rPr lang="en-US" sz="2400" i="1" baseline="-25000" dirty="0"/>
              <a:t>S</a:t>
            </a:r>
          </a:p>
        </p:txBody>
      </p:sp>
      <p:sp>
        <p:nvSpPr>
          <p:cNvPr id="5" name="Content Placeholder 4"/>
          <p:cNvSpPr>
            <a:spLocks noGrp="1"/>
          </p:cNvSpPr>
          <p:nvPr>
            <p:ph idx="13"/>
          </p:nvPr>
        </p:nvSpPr>
        <p:spPr>
          <a:xfrm>
            <a:off x="457200" y="3070629"/>
            <a:ext cx="5794513" cy="452754"/>
          </a:xfrm>
        </p:spPr>
        <p:txBody>
          <a:bodyPr/>
          <a:lstStyle/>
          <a:p>
            <a:pPr marL="0" indent="0">
              <a:buNone/>
            </a:pPr>
            <a:r>
              <a:rPr lang="en-US" sz="2400" dirty="0"/>
              <a:t>Then, the following is true: </a:t>
            </a:r>
            <a:r>
              <a:rPr lang="en-IN" sz="2400" i="1" dirty="0"/>
              <a:t>i</a:t>
            </a:r>
            <a:r>
              <a:rPr lang="en-IN" sz="100" i="1" dirty="0"/>
              <a:t> </a:t>
            </a:r>
            <a:r>
              <a:rPr lang="en-IN" sz="2400" i="1" baseline="-25000" dirty="0"/>
              <a:t>U</a:t>
            </a:r>
            <a:r>
              <a:rPr lang="en-IN" sz="100" i="1" baseline="-25000" dirty="0"/>
              <a:t> </a:t>
            </a:r>
            <a:r>
              <a:rPr lang="en-IN" sz="2400" i="1" baseline="-25000" dirty="0"/>
              <a:t>S</a:t>
            </a:r>
            <a:r>
              <a:rPr lang="en-IN" sz="2400" i="1" dirty="0"/>
              <a:t> </a:t>
            </a:r>
            <a:r>
              <a:rPr lang="en-IN" sz="2400" dirty="0"/>
              <a:t>− </a:t>
            </a:r>
            <a:r>
              <a:rPr lang="en-IN" sz="2400" i="1" dirty="0"/>
              <a:t>i</a:t>
            </a:r>
            <a:r>
              <a:rPr lang="en-IN" sz="100" i="1" dirty="0"/>
              <a:t> </a:t>
            </a:r>
            <a:r>
              <a:rPr lang="en-IN" sz="2400" i="1" baseline="-25000" dirty="0"/>
              <a:t>S</a:t>
            </a:r>
            <a:r>
              <a:rPr lang="en-IN" sz="2400" dirty="0"/>
              <a:t> = </a:t>
            </a:r>
            <a:r>
              <a:rPr lang="en-IN" sz="2400" i="1" dirty="0"/>
              <a:t>IP</a:t>
            </a:r>
            <a:r>
              <a:rPr lang="en-IN" sz="100" i="1" dirty="0"/>
              <a:t> </a:t>
            </a:r>
            <a:r>
              <a:rPr lang="en-IN" sz="2400" i="1" baseline="-25000" dirty="0"/>
              <a:t>U</a:t>
            </a:r>
            <a:r>
              <a:rPr lang="en-IN" sz="100" i="1" baseline="-25000" dirty="0"/>
              <a:t> </a:t>
            </a:r>
            <a:r>
              <a:rPr lang="en-IN" sz="2400" i="1" baseline="-25000" dirty="0"/>
              <a:t>S</a:t>
            </a:r>
            <a:r>
              <a:rPr lang="en-IN" sz="2400" i="1" dirty="0"/>
              <a:t> </a:t>
            </a:r>
            <a:r>
              <a:rPr lang="en-IN" sz="2400" dirty="0"/>
              <a:t>− </a:t>
            </a:r>
            <a:r>
              <a:rPr lang="en-IN" sz="2400" i="1" dirty="0"/>
              <a:t>IP</a:t>
            </a:r>
            <a:r>
              <a:rPr lang="en-IN" sz="100" i="1" dirty="0"/>
              <a:t> </a:t>
            </a:r>
            <a:r>
              <a:rPr lang="en-IN" sz="2400" i="1" baseline="-25000" dirty="0"/>
              <a:t>S</a:t>
            </a:r>
          </a:p>
        </p:txBody>
      </p:sp>
      <p:sp>
        <p:nvSpPr>
          <p:cNvPr id="7" name="Content Placeholder 6"/>
          <p:cNvSpPr>
            <a:spLocks noGrp="1"/>
          </p:cNvSpPr>
          <p:nvPr>
            <p:ph idx="14"/>
          </p:nvPr>
        </p:nvSpPr>
        <p:spPr>
          <a:xfrm>
            <a:off x="457200" y="3642257"/>
            <a:ext cx="8099391" cy="1175000"/>
          </a:xfrm>
        </p:spPr>
        <p:txBody>
          <a:bodyPr/>
          <a:lstStyle/>
          <a:p>
            <a:pPr marL="0" indent="0">
              <a:buNone/>
            </a:pPr>
            <a:r>
              <a:rPr lang="en-US" sz="2400" dirty="0"/>
              <a:t>The PPP theorem says the change in the exchange rate between two countries” currencies is proportional to the difference in the inflation rates in the two countries:</a:t>
            </a:r>
          </a:p>
        </p:txBody>
      </p:sp>
      <p:graphicFrame>
        <p:nvGraphicFramePr>
          <p:cNvPr id="22" name="Object 21"/>
          <p:cNvGraphicFramePr>
            <a:graphicFrameLocks noChangeAspect="1"/>
          </p:cNvGraphicFramePr>
          <p:nvPr>
            <p:extLst>
              <p:ext uri="{D42A27DB-BD31-4B8C-83A1-F6EECF244321}">
                <p14:modId xmlns:p14="http://schemas.microsoft.com/office/powerpoint/2010/main" val="2402747671"/>
              </p:ext>
            </p:extLst>
          </p:nvPr>
        </p:nvGraphicFramePr>
        <p:xfrm>
          <a:off x="3243263" y="4884738"/>
          <a:ext cx="2157412" cy="1455737"/>
        </p:xfrm>
        <a:graphic>
          <a:graphicData uri="http://schemas.openxmlformats.org/presentationml/2006/ole">
            <mc:AlternateContent xmlns:mc="http://schemas.openxmlformats.org/markup-compatibility/2006">
              <mc:Choice xmlns:v="urn:schemas-microsoft-com:vml" Requires="v">
                <p:oleObj spid="_x0000_s51787" name="Equation" r:id="rId4" imgW="977760" imgH="660240" progId="Equation.DSMT4">
                  <p:embed/>
                </p:oleObj>
              </mc:Choice>
              <mc:Fallback>
                <p:oleObj name="Equation" r:id="rId4" imgW="977760" imgH="660240" progId="Equation.DSMT4">
                  <p:embed/>
                  <p:pic>
                    <p:nvPicPr>
                      <p:cNvPr id="21" name="Object 20"/>
                      <p:cNvPicPr/>
                      <p:nvPr/>
                    </p:nvPicPr>
                    <p:blipFill>
                      <a:blip r:embed="rId5"/>
                      <a:stretch>
                        <a:fillRect/>
                      </a:stretch>
                    </p:blipFill>
                    <p:spPr>
                      <a:xfrm>
                        <a:off x="3243263" y="4884738"/>
                        <a:ext cx="2157412" cy="1455737"/>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25</a:t>
            </a:fld>
            <a:endParaRPr lang="en-US" altLang="en-US" dirty="0">
              <a:latin typeface="Calibri" panose="020F0502020204030204" pitchFamily="34" charset="0"/>
            </a:endParaRPr>
          </a:p>
        </p:txBody>
      </p:sp>
    </p:spTree>
    <p:extLst>
      <p:ext uri="{BB962C8B-B14F-4D97-AF65-F5344CB8AC3E}">
        <p14:creationId xmlns:p14="http://schemas.microsoft.com/office/powerpoint/2010/main" val="154916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8313"/>
            <a:ext cx="7543800" cy="614009"/>
          </a:xfrm>
        </p:spPr>
        <p:txBody>
          <a:bodyPr anchor="ctr"/>
          <a:lstStyle/>
          <a:p>
            <a:r>
              <a:rPr lang="en-US" altLang="en-US" sz="3500" dirty="0"/>
              <a:t>International Fisher Effect (IFE)</a:t>
            </a:r>
            <a:endParaRPr lang="en-IN" sz="2400" b="0" dirty="0"/>
          </a:p>
        </p:txBody>
      </p:sp>
      <p:sp>
        <p:nvSpPr>
          <p:cNvPr id="5" name="Content Placeholder 4"/>
          <p:cNvSpPr>
            <a:spLocks noGrp="1"/>
          </p:cNvSpPr>
          <p:nvPr>
            <p:ph idx="1"/>
          </p:nvPr>
        </p:nvSpPr>
        <p:spPr>
          <a:xfrm>
            <a:off x="477078" y="1759019"/>
            <a:ext cx="7689892" cy="958800"/>
          </a:xfrm>
        </p:spPr>
        <p:txBody>
          <a:bodyPr/>
          <a:lstStyle/>
          <a:p>
            <a:pPr marL="0" indent="0" eaLnBrk="1" hangingPunct="1">
              <a:lnSpc>
                <a:spcPct val="90000"/>
              </a:lnSpc>
              <a:buNone/>
              <a:defRPr/>
            </a:pPr>
            <a:r>
              <a:rPr lang="en-US" sz="2200" dirty="0"/>
              <a:t>The IFE states that the expected spot rate is the current spot rate multiplied by the ratio of the foreign nominal interest rate to the domestic nominal interest rate</a:t>
            </a:r>
          </a:p>
        </p:txBody>
      </p:sp>
      <p:graphicFrame>
        <p:nvGraphicFramePr>
          <p:cNvPr id="7" name="Object 6"/>
          <p:cNvGraphicFramePr>
            <a:graphicFrameLocks noChangeAspect="1"/>
          </p:cNvGraphicFramePr>
          <p:nvPr>
            <p:extLst>
              <p:ext uri="{D42A27DB-BD31-4B8C-83A1-F6EECF244321}">
                <p14:modId xmlns:p14="http://schemas.microsoft.com/office/powerpoint/2010/main" val="804976342"/>
              </p:ext>
            </p:extLst>
          </p:nvPr>
        </p:nvGraphicFramePr>
        <p:xfrm>
          <a:off x="2906713" y="2828925"/>
          <a:ext cx="2752725" cy="892175"/>
        </p:xfrm>
        <a:graphic>
          <a:graphicData uri="http://schemas.openxmlformats.org/presentationml/2006/ole">
            <mc:AlternateContent xmlns:mc="http://schemas.openxmlformats.org/markup-compatibility/2006">
              <mc:Choice xmlns:v="urn:schemas-microsoft-com:vml" Requires="v">
                <p:oleObj spid="_x0000_s49681" name="Equation" r:id="rId4" imgW="1485720" imgH="482400" progId="Equation.DSMT4">
                  <p:embed/>
                </p:oleObj>
              </mc:Choice>
              <mc:Fallback>
                <p:oleObj name="Equation" r:id="rId4" imgW="1485720" imgH="482400" progId="Equation.DSMT4">
                  <p:embed/>
                  <p:pic>
                    <p:nvPicPr>
                      <p:cNvPr id="0" name=""/>
                      <p:cNvPicPr/>
                      <p:nvPr/>
                    </p:nvPicPr>
                    <p:blipFill>
                      <a:blip r:embed="rId5"/>
                      <a:stretch>
                        <a:fillRect/>
                      </a:stretch>
                    </p:blipFill>
                    <p:spPr>
                      <a:xfrm>
                        <a:off x="2906713" y="2828925"/>
                        <a:ext cx="2752725" cy="892175"/>
                      </a:xfrm>
                      <a:prstGeom prst="rect">
                        <a:avLst/>
                      </a:prstGeom>
                    </p:spPr>
                  </p:pic>
                </p:oleObj>
              </mc:Fallback>
            </mc:AlternateContent>
          </a:graphicData>
        </a:graphic>
      </p:graphicFrame>
      <p:sp>
        <p:nvSpPr>
          <p:cNvPr id="4" name="Content Placeholder 3"/>
          <p:cNvSpPr>
            <a:spLocks noGrp="1"/>
          </p:cNvSpPr>
          <p:nvPr>
            <p:ph idx="13"/>
          </p:nvPr>
        </p:nvSpPr>
        <p:spPr>
          <a:xfrm>
            <a:off x="457200" y="3897686"/>
            <a:ext cx="7396619" cy="1170847"/>
          </a:xfrm>
        </p:spPr>
        <p:txBody>
          <a:bodyPr/>
          <a:lstStyle/>
          <a:p>
            <a:pPr marL="0" indent="0" eaLnBrk="1" hangingPunct="1">
              <a:lnSpc>
                <a:spcPct val="90000"/>
              </a:lnSpc>
              <a:buNone/>
              <a:defRPr/>
            </a:pPr>
            <a:r>
              <a:rPr lang="en-US" sz="2200" dirty="0"/>
              <a:t>Implication</a:t>
            </a:r>
          </a:p>
          <a:p>
            <a:pPr marL="291600" lvl="1" indent="-291600" eaLnBrk="1" hangingPunct="1">
              <a:lnSpc>
                <a:spcPct val="90000"/>
              </a:lnSpc>
              <a:spcBef>
                <a:spcPts val="1000"/>
              </a:spcBef>
              <a:buSzPct val="100000"/>
              <a:defRPr/>
            </a:pPr>
            <a:r>
              <a:rPr lang="en-US" sz="2000" dirty="0"/>
              <a:t>The country with the higher (lower) nominal interest rate will tend to see its currency depreciate (appreciate)</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26</a:t>
            </a:fld>
            <a:endParaRPr lang="en-US" altLang="en-US" dirty="0">
              <a:latin typeface="Calibri" panose="020F0502020204030204" pitchFamily="34" charset="0"/>
            </a:endParaRPr>
          </a:p>
        </p:txBody>
      </p:sp>
    </p:spTree>
    <p:extLst>
      <p:ext uri="{BB962C8B-B14F-4D97-AF65-F5344CB8AC3E}">
        <p14:creationId xmlns:p14="http://schemas.microsoft.com/office/powerpoint/2010/main" val="1397308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0034"/>
            <a:ext cx="4025348" cy="519766"/>
          </a:xfrm>
        </p:spPr>
        <p:txBody>
          <a:bodyPr anchor="ctr"/>
          <a:lstStyle/>
          <a:p>
            <a:r>
              <a:rPr lang="en-US" altLang="en-US" sz="3500" dirty="0"/>
              <a:t>Interest Rate Parity</a:t>
            </a:r>
            <a:endParaRPr lang="en-IN" sz="3500" dirty="0"/>
          </a:p>
        </p:txBody>
      </p:sp>
      <p:sp>
        <p:nvSpPr>
          <p:cNvPr id="7" name="Content Placeholder 6"/>
          <p:cNvSpPr>
            <a:spLocks noGrp="1"/>
          </p:cNvSpPr>
          <p:nvPr>
            <p:ph idx="13"/>
          </p:nvPr>
        </p:nvSpPr>
        <p:spPr>
          <a:xfrm>
            <a:off x="474131" y="1725613"/>
            <a:ext cx="8229600" cy="1518627"/>
          </a:xfrm>
        </p:spPr>
        <p:txBody>
          <a:bodyPr/>
          <a:lstStyle/>
          <a:p>
            <a:pPr marL="0" indent="0" eaLnBrk="1" hangingPunct="1">
              <a:buNone/>
            </a:pPr>
            <a:r>
              <a:rPr lang="en-US" altLang="en-US" sz="2200" dirty="0"/>
              <a:t>The </a:t>
            </a:r>
            <a:r>
              <a:rPr lang="en-US" altLang="en-US" sz="2200" b="1" dirty="0"/>
              <a:t>interest rate parity theorem (IRPT) </a:t>
            </a:r>
            <a:r>
              <a:rPr lang="en-US" altLang="en-US" sz="2200" dirty="0"/>
              <a:t>is the theory that the domestic interest rate should be equal to the foreign interest rate minus the expected appreciation of the domestic currency</a:t>
            </a:r>
          </a:p>
          <a:p>
            <a:pPr marL="0" indent="0" eaLnBrk="1" hangingPunct="1">
              <a:buNone/>
            </a:pPr>
            <a:r>
              <a:rPr lang="en-US" altLang="en-US" sz="2200" dirty="0"/>
              <a:t>For example, using the British pound and the dollar:</a:t>
            </a:r>
            <a:endParaRPr lang="en-IN" sz="2200" dirty="0"/>
          </a:p>
        </p:txBody>
      </p:sp>
      <p:graphicFrame>
        <p:nvGraphicFramePr>
          <p:cNvPr id="9" name="Object 8"/>
          <p:cNvGraphicFramePr>
            <a:graphicFrameLocks noChangeAspect="1"/>
          </p:cNvGraphicFramePr>
          <p:nvPr>
            <p:extLst>
              <p:ext uri="{D42A27DB-BD31-4B8C-83A1-F6EECF244321}">
                <p14:modId xmlns:p14="http://schemas.microsoft.com/office/powerpoint/2010/main" val="7542757"/>
              </p:ext>
            </p:extLst>
          </p:nvPr>
        </p:nvGraphicFramePr>
        <p:xfrm>
          <a:off x="2671763" y="3360738"/>
          <a:ext cx="3011487" cy="895350"/>
        </p:xfrm>
        <a:graphic>
          <a:graphicData uri="http://schemas.openxmlformats.org/presentationml/2006/ole">
            <mc:AlternateContent xmlns:mc="http://schemas.openxmlformats.org/markup-compatibility/2006">
              <mc:Choice xmlns:v="urn:schemas-microsoft-com:vml" Requires="v">
                <p:oleObj spid="_x0000_s52599" name="Equation" r:id="rId3" imgW="1625400" imgH="482400" progId="Equation.DSMT4">
                  <p:embed/>
                </p:oleObj>
              </mc:Choice>
              <mc:Fallback>
                <p:oleObj name="Equation" r:id="rId3" imgW="1625400" imgH="482400" progId="Equation.DSMT4">
                  <p:embed/>
                  <p:pic>
                    <p:nvPicPr>
                      <p:cNvPr id="0" name=""/>
                      <p:cNvPicPr/>
                      <p:nvPr/>
                    </p:nvPicPr>
                    <p:blipFill>
                      <a:blip r:embed="rId4"/>
                      <a:stretch>
                        <a:fillRect/>
                      </a:stretch>
                    </p:blipFill>
                    <p:spPr>
                      <a:xfrm>
                        <a:off x="2671763" y="3360738"/>
                        <a:ext cx="3011487" cy="895350"/>
                      </a:xfrm>
                      <a:prstGeom prst="rect">
                        <a:avLst/>
                      </a:prstGeom>
                    </p:spPr>
                  </p:pic>
                </p:oleObj>
              </mc:Fallback>
            </mc:AlternateContent>
          </a:graphicData>
        </a:graphic>
      </p:graphicFrame>
      <p:sp>
        <p:nvSpPr>
          <p:cNvPr id="8" name="Content Placeholder 7"/>
          <p:cNvSpPr>
            <a:spLocks noGrp="1"/>
          </p:cNvSpPr>
          <p:nvPr>
            <p:ph idx="14"/>
          </p:nvPr>
        </p:nvSpPr>
        <p:spPr>
          <a:xfrm>
            <a:off x="474132" y="4358306"/>
            <a:ext cx="7091589" cy="1542886"/>
          </a:xfrm>
        </p:spPr>
        <p:txBody>
          <a:bodyPr/>
          <a:lstStyle/>
          <a:p>
            <a:pPr lvl="1" eaLnBrk="1" hangingPunct="1">
              <a:buFontTx/>
              <a:buNone/>
            </a:pPr>
            <a:r>
              <a:rPr lang="en-US" altLang="en-US" sz="2000" b="1" i="1" dirty="0"/>
              <a:t>i</a:t>
            </a:r>
            <a:r>
              <a:rPr lang="en-US" altLang="en-US" sz="2000" b="1" i="1" baseline="-25000" dirty="0"/>
              <a:t>USt</a:t>
            </a:r>
            <a:r>
              <a:rPr lang="en-US" altLang="en-US" sz="2000" b="1" dirty="0"/>
              <a:t> </a:t>
            </a:r>
            <a:r>
              <a:rPr lang="en-US" altLang="en-US" sz="2000" dirty="0"/>
              <a:t>= the interest rate on a U.S. investment maturing at time </a:t>
            </a:r>
            <a:r>
              <a:rPr lang="en-US" altLang="en-US" sz="2000" i="1" dirty="0"/>
              <a:t>t</a:t>
            </a:r>
          </a:p>
          <a:p>
            <a:pPr lvl="1" eaLnBrk="1" hangingPunct="1">
              <a:buFontTx/>
              <a:buNone/>
            </a:pPr>
            <a:r>
              <a:rPr lang="en-US" altLang="en-US" sz="2000" b="1" i="1" dirty="0"/>
              <a:t>i</a:t>
            </a:r>
            <a:r>
              <a:rPr lang="en-US" altLang="en-US" sz="2000" b="1" i="1" baseline="-25000" dirty="0"/>
              <a:t>UKt</a:t>
            </a:r>
            <a:r>
              <a:rPr lang="en-US" altLang="en-US" sz="2000" b="1" dirty="0"/>
              <a:t> </a:t>
            </a:r>
            <a:r>
              <a:rPr lang="en-US" altLang="en-US" sz="2000" dirty="0"/>
              <a:t>= the interest rate on a U.K. investment maturing at time </a:t>
            </a:r>
            <a:r>
              <a:rPr lang="en-US" altLang="en-US" sz="2000" i="1" dirty="0"/>
              <a:t>t</a:t>
            </a:r>
          </a:p>
          <a:p>
            <a:pPr lvl="1" eaLnBrk="1" hangingPunct="1">
              <a:buFontTx/>
              <a:buNone/>
            </a:pPr>
            <a:r>
              <a:rPr lang="en-US" altLang="en-US" sz="2000" b="1" i="1" dirty="0"/>
              <a:t>S</a:t>
            </a:r>
            <a:r>
              <a:rPr lang="en-US" altLang="en-US" sz="2000" b="1" i="1" baseline="-25000" dirty="0"/>
              <a:t>t</a:t>
            </a:r>
            <a:r>
              <a:rPr lang="en-US" altLang="en-US" sz="2000" b="1" dirty="0"/>
              <a:t> </a:t>
            </a:r>
            <a:r>
              <a:rPr lang="en-US" altLang="en-US" sz="2000" dirty="0"/>
              <a:t>= $/£ spot exchange rate at time </a:t>
            </a:r>
            <a:r>
              <a:rPr lang="en-US" altLang="en-US" sz="2000" i="1" dirty="0"/>
              <a:t>t</a:t>
            </a:r>
          </a:p>
          <a:p>
            <a:pPr lvl="1" eaLnBrk="1" hangingPunct="1">
              <a:buFontTx/>
              <a:buNone/>
            </a:pPr>
            <a:r>
              <a:rPr lang="en-US" altLang="en-US" sz="2000" b="1" i="1" dirty="0"/>
              <a:t>F</a:t>
            </a:r>
            <a:r>
              <a:rPr lang="en-US" altLang="en-US" sz="2000" b="1" i="1" baseline="-25000" dirty="0"/>
              <a:t>t</a:t>
            </a:r>
            <a:r>
              <a:rPr lang="en-US" altLang="en-US" sz="2000" b="1" dirty="0"/>
              <a:t> </a:t>
            </a:r>
            <a:r>
              <a:rPr lang="en-US" altLang="en-US" sz="2000" dirty="0"/>
              <a:t>= $/£ forward exchange rate at time </a:t>
            </a:r>
            <a:r>
              <a:rPr lang="en-US" altLang="en-US" sz="2000" i="1" dirty="0"/>
              <a:t>t</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27</a:t>
            </a:fld>
            <a:endParaRPr lang="en-US" altLang="en-US" dirty="0">
              <a:latin typeface="Calibri" panose="020F0502020204030204" pitchFamily="34" charset="0"/>
            </a:endParaRPr>
          </a:p>
        </p:txBody>
      </p:sp>
    </p:spTree>
    <p:extLst>
      <p:ext uri="{BB962C8B-B14F-4D97-AF65-F5344CB8AC3E}">
        <p14:creationId xmlns:p14="http://schemas.microsoft.com/office/powerpoint/2010/main" val="450258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875"/>
            <a:ext cx="6917635" cy="626266"/>
          </a:xfrm>
        </p:spPr>
        <p:txBody>
          <a:bodyPr anchor="ctr"/>
          <a:lstStyle/>
          <a:p>
            <a:r>
              <a:rPr lang="en-US" altLang="en-US" sz="3500" dirty="0"/>
              <a:t>Interest Rate Parity Example </a:t>
            </a:r>
            <a:r>
              <a:rPr lang="en-US" altLang="en-US" sz="1000" dirty="0"/>
              <a:t>1</a:t>
            </a:r>
            <a:endParaRPr lang="en-IN" sz="1000" dirty="0"/>
          </a:p>
        </p:txBody>
      </p:sp>
      <p:sp>
        <p:nvSpPr>
          <p:cNvPr id="5" name="Content Placeholder 4"/>
          <p:cNvSpPr>
            <a:spLocks noGrp="1"/>
          </p:cNvSpPr>
          <p:nvPr>
            <p:ph idx="1"/>
          </p:nvPr>
        </p:nvSpPr>
        <p:spPr>
          <a:xfrm>
            <a:off x="457201" y="1709639"/>
            <a:ext cx="7762460" cy="1046087"/>
          </a:xfrm>
        </p:spPr>
        <p:txBody>
          <a:bodyPr anchor="t"/>
          <a:lstStyle/>
          <a:p>
            <a:pPr marL="0" indent="0" eaLnBrk="1" hangingPunct="1">
              <a:buNone/>
            </a:pPr>
            <a:r>
              <a:rPr lang="en-US" altLang="en-US" sz="2200" dirty="0"/>
              <a:t>Suppose U.S. interest rates are 9%, British interest rates are 11%, and the current spot rate is £1 = $1.60. According to interest rate parity, what is the equilibrium forward rate?</a:t>
            </a:r>
          </a:p>
        </p:txBody>
      </p:sp>
      <p:graphicFrame>
        <p:nvGraphicFramePr>
          <p:cNvPr id="4" name="Object 3"/>
          <p:cNvGraphicFramePr>
            <a:graphicFrameLocks noChangeAspect="1"/>
          </p:cNvGraphicFramePr>
          <p:nvPr>
            <p:extLst>
              <p:ext uri="{D42A27DB-BD31-4B8C-83A1-F6EECF244321}">
                <p14:modId xmlns:p14="http://schemas.microsoft.com/office/powerpoint/2010/main" val="1705989324"/>
              </p:ext>
            </p:extLst>
          </p:nvPr>
        </p:nvGraphicFramePr>
        <p:xfrm>
          <a:off x="2855445" y="2838960"/>
          <a:ext cx="3360085" cy="913533"/>
        </p:xfrm>
        <a:graphic>
          <a:graphicData uri="http://schemas.openxmlformats.org/presentationml/2006/ole">
            <mc:AlternateContent xmlns:mc="http://schemas.openxmlformats.org/markup-compatibility/2006">
              <mc:Choice xmlns:v="urn:schemas-microsoft-com:vml" Requires="v">
                <p:oleObj spid="_x0000_s53992" name="Equation" r:id="rId3" imgW="1777680" imgH="482400" progId="Equation.DSMT4">
                  <p:embed/>
                </p:oleObj>
              </mc:Choice>
              <mc:Fallback>
                <p:oleObj name="Equation" r:id="rId3" imgW="1777680" imgH="482400" progId="Equation.DSMT4">
                  <p:embed/>
                  <p:pic>
                    <p:nvPicPr>
                      <p:cNvPr id="0" name=""/>
                      <p:cNvPicPr/>
                      <p:nvPr/>
                    </p:nvPicPr>
                    <p:blipFill>
                      <a:blip r:embed="rId4"/>
                      <a:stretch>
                        <a:fillRect/>
                      </a:stretch>
                    </p:blipFill>
                    <p:spPr>
                      <a:xfrm>
                        <a:off x="2855445" y="2838960"/>
                        <a:ext cx="3360085" cy="91353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96030916"/>
              </p:ext>
            </p:extLst>
          </p:nvPr>
        </p:nvGraphicFramePr>
        <p:xfrm>
          <a:off x="2105025" y="3808584"/>
          <a:ext cx="4856163" cy="782637"/>
        </p:xfrm>
        <a:graphic>
          <a:graphicData uri="http://schemas.openxmlformats.org/presentationml/2006/ole">
            <mc:AlternateContent xmlns:mc="http://schemas.openxmlformats.org/markup-compatibility/2006">
              <mc:Choice xmlns:v="urn:schemas-microsoft-com:vml" Requires="v">
                <p:oleObj spid="_x0000_s53993" name="Equation" r:id="rId5" imgW="2692080" imgH="431640" progId="Equation.DSMT4">
                  <p:embed/>
                </p:oleObj>
              </mc:Choice>
              <mc:Fallback>
                <p:oleObj name="Equation" r:id="rId5" imgW="2692080" imgH="431640" progId="Equation.DSMT4">
                  <p:embed/>
                  <p:pic>
                    <p:nvPicPr>
                      <p:cNvPr id="4" name="Object 3"/>
                      <p:cNvPicPr/>
                      <p:nvPr/>
                    </p:nvPicPr>
                    <p:blipFill>
                      <a:blip r:embed="rId6"/>
                      <a:stretch>
                        <a:fillRect/>
                      </a:stretch>
                    </p:blipFill>
                    <p:spPr>
                      <a:xfrm>
                        <a:off x="2105025" y="3808584"/>
                        <a:ext cx="4856163" cy="782637"/>
                      </a:xfrm>
                      <a:prstGeom prst="rect">
                        <a:avLst/>
                      </a:prstGeom>
                    </p:spPr>
                  </p:pic>
                </p:oleObj>
              </mc:Fallback>
            </mc:AlternateContent>
          </a:graphicData>
        </a:graphic>
      </p:graphicFrame>
      <p:sp>
        <p:nvSpPr>
          <p:cNvPr id="3" name="Content Placeholder 2"/>
          <p:cNvSpPr>
            <a:spLocks noGrp="1"/>
          </p:cNvSpPr>
          <p:nvPr>
            <p:ph idx="14"/>
          </p:nvPr>
        </p:nvSpPr>
        <p:spPr>
          <a:xfrm>
            <a:off x="457200" y="4646108"/>
            <a:ext cx="7692887" cy="1608250"/>
          </a:xfrm>
        </p:spPr>
        <p:txBody>
          <a:bodyPr/>
          <a:lstStyle/>
          <a:p>
            <a:pPr lvl="1" eaLnBrk="1" hangingPunct="1">
              <a:buFontTx/>
              <a:buNone/>
            </a:pPr>
            <a:r>
              <a:rPr lang="en-US" altLang="en-US" sz="2200" b="1" i="1" dirty="0"/>
              <a:t>i</a:t>
            </a:r>
            <a:r>
              <a:rPr lang="en-US" altLang="en-US" sz="2200" b="1" i="1" baseline="-25000" dirty="0"/>
              <a:t>USt</a:t>
            </a:r>
            <a:r>
              <a:rPr lang="en-US" altLang="en-US" sz="2200" b="1" dirty="0"/>
              <a:t> </a:t>
            </a:r>
            <a:r>
              <a:rPr lang="en-US" altLang="en-US" sz="2200" dirty="0"/>
              <a:t>= the interest rate on a U.S. investment maturing at time </a:t>
            </a:r>
            <a:r>
              <a:rPr lang="en-US" altLang="en-US" sz="2200" i="1" dirty="0"/>
              <a:t>t</a:t>
            </a:r>
          </a:p>
          <a:p>
            <a:pPr lvl="1" eaLnBrk="1" hangingPunct="1">
              <a:buFontTx/>
              <a:buNone/>
            </a:pPr>
            <a:r>
              <a:rPr lang="en-US" altLang="en-US" sz="2200" b="1" i="1" dirty="0"/>
              <a:t>i</a:t>
            </a:r>
            <a:r>
              <a:rPr lang="en-US" altLang="en-US" sz="2200" b="1" i="1" baseline="-25000" dirty="0"/>
              <a:t>UKt</a:t>
            </a:r>
            <a:r>
              <a:rPr lang="en-US" altLang="en-US" sz="2200" b="1" dirty="0"/>
              <a:t> </a:t>
            </a:r>
            <a:r>
              <a:rPr lang="en-US" altLang="en-US" sz="2200" dirty="0"/>
              <a:t>= the interest rate on a U.K. investment maturing at time </a:t>
            </a:r>
            <a:r>
              <a:rPr lang="en-US" altLang="en-US" sz="2200" i="1" dirty="0"/>
              <a:t>t</a:t>
            </a:r>
          </a:p>
          <a:p>
            <a:pPr lvl="1" eaLnBrk="1" hangingPunct="1">
              <a:buFontTx/>
              <a:buNone/>
            </a:pPr>
            <a:r>
              <a:rPr lang="en-US" altLang="en-US" sz="2200" b="1" i="1" dirty="0"/>
              <a:t>S</a:t>
            </a:r>
            <a:r>
              <a:rPr lang="en-US" altLang="en-US" sz="2200" b="1" i="1" baseline="-25000" dirty="0"/>
              <a:t>t</a:t>
            </a:r>
            <a:r>
              <a:rPr lang="en-US" altLang="en-US" sz="2200" b="1" dirty="0"/>
              <a:t> </a:t>
            </a:r>
            <a:r>
              <a:rPr lang="en-US" altLang="en-US" sz="2200" dirty="0"/>
              <a:t>= $/£ spot exchange rate at time </a:t>
            </a:r>
            <a:r>
              <a:rPr lang="en-US" altLang="en-US" sz="2200" i="1" dirty="0"/>
              <a:t>t</a:t>
            </a:r>
          </a:p>
          <a:p>
            <a:pPr lvl="1" eaLnBrk="1" hangingPunct="1">
              <a:buFontTx/>
              <a:buNone/>
            </a:pPr>
            <a:r>
              <a:rPr lang="en-US" altLang="en-US" sz="2200" b="1" i="1" dirty="0"/>
              <a:t>F</a:t>
            </a:r>
            <a:r>
              <a:rPr lang="en-US" altLang="en-US" sz="2200" b="1" i="1" baseline="-25000" dirty="0"/>
              <a:t>t</a:t>
            </a:r>
            <a:r>
              <a:rPr lang="en-US" altLang="en-US" sz="2200" b="1" dirty="0"/>
              <a:t> </a:t>
            </a:r>
            <a:r>
              <a:rPr lang="en-US" altLang="en-US" sz="2200" dirty="0"/>
              <a:t>= $/£ forward exchange rate at time </a:t>
            </a:r>
            <a:r>
              <a:rPr lang="en-US" altLang="en-US" sz="2200" i="1" dirty="0"/>
              <a:t>t</a:t>
            </a:r>
          </a:p>
        </p:txBody>
      </p:sp>
      <p:sp>
        <p:nvSpPr>
          <p:cNvPr id="6" name="Slide Number Placeholder 5"/>
          <p:cNvSpPr>
            <a:spLocks noGrp="1"/>
          </p:cNvSpPr>
          <p:nvPr>
            <p:ph type="sldNum" sz="quarter" idx="12"/>
          </p:nvPr>
        </p:nvSpPr>
        <p:spPr>
          <a:xfrm>
            <a:off x="8219660" y="6248400"/>
            <a:ext cx="467139" cy="457200"/>
          </a:xfrm>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28</a:t>
            </a:fld>
            <a:endParaRPr lang="en-US" altLang="en-US" dirty="0">
              <a:latin typeface="Calibri" panose="020F0502020204030204" pitchFamily="34" charset="0"/>
            </a:endParaRPr>
          </a:p>
        </p:txBody>
      </p:sp>
    </p:spTree>
    <p:extLst>
      <p:ext uri="{BB962C8B-B14F-4D97-AF65-F5344CB8AC3E}">
        <p14:creationId xmlns:p14="http://schemas.microsoft.com/office/powerpoint/2010/main" val="3266067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180"/>
            <a:ext cx="6877878" cy="548640"/>
          </a:xfrm>
        </p:spPr>
        <p:txBody>
          <a:bodyPr anchor="ctr"/>
          <a:lstStyle/>
          <a:p>
            <a:r>
              <a:rPr lang="en-US" altLang="en-US" sz="3500" dirty="0"/>
              <a:t>Interest Rate Parity Example </a:t>
            </a:r>
            <a:r>
              <a:rPr lang="en-US" altLang="en-US" sz="1000" dirty="0"/>
              <a:t>2</a:t>
            </a:r>
            <a:endParaRPr lang="en-IN" sz="1000" dirty="0"/>
          </a:p>
        </p:txBody>
      </p:sp>
      <p:sp>
        <p:nvSpPr>
          <p:cNvPr id="4" name="Content Placeholder 3"/>
          <p:cNvSpPr>
            <a:spLocks noGrp="1"/>
          </p:cNvSpPr>
          <p:nvPr>
            <p:ph idx="1"/>
          </p:nvPr>
        </p:nvSpPr>
        <p:spPr>
          <a:xfrm>
            <a:off x="457200" y="1709324"/>
            <a:ext cx="8229600" cy="1187566"/>
          </a:xfrm>
        </p:spPr>
        <p:txBody>
          <a:bodyPr/>
          <a:lstStyle/>
          <a:p>
            <a:pPr marL="0" indent="0" eaLnBrk="1" hangingPunct="1">
              <a:buNone/>
            </a:pPr>
            <a:r>
              <a:rPr lang="en-US" altLang="en-US" sz="2200" dirty="0"/>
              <a:t>Suppose U.S. interest rates are 9%, British interest rates are 11%, and the current spot rate is £1 = $1.60. How could one take advantage of this if the forward rate is actually $1.55?</a:t>
            </a:r>
          </a:p>
        </p:txBody>
      </p:sp>
      <p:sp>
        <p:nvSpPr>
          <p:cNvPr id="3" name="Content Placeholder 2"/>
          <p:cNvSpPr>
            <a:spLocks noGrp="1"/>
          </p:cNvSpPr>
          <p:nvPr>
            <p:ph idx="14"/>
          </p:nvPr>
        </p:nvSpPr>
        <p:spPr>
          <a:xfrm>
            <a:off x="457200" y="3008426"/>
            <a:ext cx="7333989" cy="2440396"/>
          </a:xfrm>
        </p:spPr>
        <p:txBody>
          <a:bodyPr/>
          <a:lstStyle/>
          <a:p>
            <a:pPr eaLnBrk="1" hangingPunct="1">
              <a:buSzPct val="100000"/>
              <a:buFont typeface="Times New Roman" pitchFamily="18" charset="0"/>
              <a:buAutoNum type="arabicPeriod"/>
            </a:pPr>
            <a:r>
              <a:rPr lang="en-US" altLang="en-US" sz="2000" dirty="0"/>
              <a:t>Investors would borrow pounds at 11% in the U.K., owing £1.11 pounds at year-end per pound borrowed.</a:t>
            </a:r>
          </a:p>
          <a:p>
            <a:pPr eaLnBrk="1" hangingPunct="1">
              <a:buSzPct val="100000"/>
              <a:buFont typeface="Times New Roman" pitchFamily="18" charset="0"/>
              <a:buAutoNum type="arabicPeriod"/>
            </a:pPr>
            <a:r>
              <a:rPr lang="en-US" altLang="en-US" sz="2000" dirty="0"/>
              <a:t>Sell the pounds spot for $1.60/£ and invest in the U.S. giving $1.60 </a:t>
            </a:r>
            <a:r>
              <a:rPr lang="en-US" altLang="en-US" sz="2000" dirty="0">
                <a:sym typeface="Symbol" pitchFamily="18" charset="2"/>
              </a:rPr>
              <a:t></a:t>
            </a:r>
            <a:r>
              <a:rPr lang="en-US" altLang="en-US" sz="2000" dirty="0"/>
              <a:t> 1.09 = $1.744.</a:t>
            </a:r>
          </a:p>
          <a:p>
            <a:pPr eaLnBrk="1" hangingPunct="1">
              <a:buSzPct val="100000"/>
              <a:buFont typeface="Times New Roman" pitchFamily="18" charset="0"/>
              <a:buAutoNum type="arabicPeriod"/>
            </a:pPr>
            <a:r>
              <a:rPr lang="en-US" altLang="en-US" sz="2000" dirty="0"/>
              <a:t>Buy the £1.11 pounds owed at the forward rate of $1.55 a pound for a dollar cost of £1.11 × ($1.55/£) = $1.7205.</a:t>
            </a:r>
          </a:p>
          <a:p>
            <a:pPr eaLnBrk="1" hangingPunct="1">
              <a:buSzPct val="100000"/>
              <a:buFont typeface="Times New Roman" pitchFamily="18" charset="0"/>
              <a:buAutoNum type="arabicPeriod"/>
            </a:pPr>
            <a:r>
              <a:rPr lang="en-US" altLang="en-US" sz="2000" dirty="0"/>
              <a:t>The net gain is $1.744 − $1.7205 = $0.0235 per pound borrowed.</a:t>
            </a:r>
            <a:endParaRPr lang="en-US" altLang="en-US" sz="2000" i="1" dirty="0"/>
          </a:p>
        </p:txBody>
      </p:sp>
      <p:sp>
        <p:nvSpPr>
          <p:cNvPr id="5" name="Slide Number Placeholder 4"/>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29</a:t>
            </a:fld>
            <a:endParaRPr lang="en-US" altLang="en-US" dirty="0">
              <a:latin typeface="Calibri" panose="020F0502020204030204" pitchFamily="34" charset="0"/>
            </a:endParaRPr>
          </a:p>
        </p:txBody>
      </p:sp>
    </p:spTree>
    <p:extLst>
      <p:ext uri="{BB962C8B-B14F-4D97-AF65-F5344CB8AC3E}">
        <p14:creationId xmlns:p14="http://schemas.microsoft.com/office/powerpoint/2010/main" val="148165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18080"/>
            <a:ext cx="7603435" cy="804341"/>
          </a:xfrm>
        </p:spPr>
        <p:txBody>
          <a:bodyPr/>
          <a:lstStyle/>
          <a:p>
            <a:r>
              <a:rPr lang="en-US" altLang="en-US" sz="3500" dirty="0"/>
              <a:t>Overview of Foreign Exchange Markets </a:t>
            </a:r>
            <a:r>
              <a:rPr lang="en-US" altLang="en-US" sz="1000" dirty="0"/>
              <a:t>2</a:t>
            </a:r>
            <a:endParaRPr lang="en-IN" sz="1000" dirty="0"/>
          </a:p>
        </p:txBody>
      </p:sp>
      <p:sp>
        <p:nvSpPr>
          <p:cNvPr id="24" name="Content Placeholder 23"/>
          <p:cNvSpPr>
            <a:spLocks noGrp="1"/>
          </p:cNvSpPr>
          <p:nvPr>
            <p:ph idx="1"/>
          </p:nvPr>
        </p:nvSpPr>
        <p:spPr>
          <a:xfrm>
            <a:off x="457200" y="1719263"/>
            <a:ext cx="7603434" cy="1575082"/>
          </a:xfrm>
        </p:spPr>
        <p:txBody>
          <a:bodyPr/>
          <a:lstStyle/>
          <a:p>
            <a:pPr marL="0" indent="0" eaLnBrk="1" hangingPunct="1">
              <a:buNone/>
              <a:defRPr/>
            </a:pPr>
            <a:r>
              <a:rPr lang="en-US" sz="2200" dirty="0"/>
              <a:t>Foreign trade is possible because of the ease with which foreign currencies can be exchanged,</a:t>
            </a:r>
          </a:p>
          <a:p>
            <a:pPr marL="291600" lvl="1" indent="-291600" eaLnBrk="1" hangingPunct="1">
              <a:lnSpc>
                <a:spcPct val="90000"/>
              </a:lnSpc>
              <a:spcBef>
                <a:spcPts val="1000"/>
              </a:spcBef>
              <a:buSzPct val="100000"/>
              <a:defRPr/>
            </a:pPr>
            <a:r>
              <a:rPr lang="en-US" sz="2000" dirty="0"/>
              <a:t>U.S. imported $3.7 trillion worth of goods in 2015.</a:t>
            </a:r>
          </a:p>
          <a:p>
            <a:pPr marL="291600" lvl="1" indent="-291600" eaLnBrk="1" hangingPunct="1">
              <a:lnSpc>
                <a:spcPct val="90000"/>
              </a:lnSpc>
              <a:spcBef>
                <a:spcPts val="1000"/>
              </a:spcBef>
              <a:buSzPct val="100000"/>
              <a:defRPr/>
            </a:pPr>
            <a:r>
              <a:rPr lang="en-US" sz="2000" dirty="0"/>
              <a:t>U.S. exported $3.3 trillion worth of goods in 2015.</a:t>
            </a:r>
          </a:p>
        </p:txBody>
      </p:sp>
      <p:sp>
        <p:nvSpPr>
          <p:cNvPr id="29" name="Content Placeholder 28"/>
          <p:cNvSpPr>
            <a:spLocks noGrp="1"/>
          </p:cNvSpPr>
          <p:nvPr>
            <p:ph idx="13"/>
          </p:nvPr>
        </p:nvSpPr>
        <p:spPr>
          <a:xfrm>
            <a:off x="465661" y="3410620"/>
            <a:ext cx="7594973" cy="1523938"/>
          </a:xfrm>
        </p:spPr>
        <p:txBody>
          <a:bodyPr/>
          <a:lstStyle/>
          <a:p>
            <a:pPr marL="0" indent="0" eaLnBrk="1" hangingPunct="1">
              <a:buNone/>
              <a:defRPr/>
            </a:pPr>
            <a:r>
              <a:rPr lang="en-US" sz="2200" dirty="0"/>
              <a:t>If a country imports more than they export, the supply of that country’s currency in the foreign exchange markets will exceed demand for the country’s currency and the value of the currency will tend to fall, </a:t>
            </a:r>
            <a:r>
              <a:rPr lang="en-US" sz="2200" dirty="0">
                <a:solidFill>
                  <a:schemeClr val="tx2">
                    <a:lumMod val="75000"/>
                  </a:schemeClr>
                </a:solidFill>
              </a:rPr>
              <a:t>all else equal</a:t>
            </a:r>
            <a:r>
              <a:rPr lang="en-US" sz="2200" dirty="0"/>
              <a:t>.</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3</a:t>
            </a:fld>
            <a:endParaRPr lang="en-US" altLang="en-US" dirty="0">
              <a:latin typeface="Calibri" panose="020F050202020403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9158"/>
            <a:ext cx="7046843" cy="558266"/>
          </a:xfrm>
        </p:spPr>
        <p:txBody>
          <a:bodyPr anchor="ctr"/>
          <a:lstStyle/>
          <a:p>
            <a:r>
              <a:rPr lang="en-US" altLang="en-US" sz="3500" dirty="0"/>
              <a:t>Balance of Payments Accounts</a:t>
            </a:r>
            <a:endParaRPr lang="en-IN" sz="3500" dirty="0"/>
          </a:p>
        </p:txBody>
      </p:sp>
      <p:sp>
        <p:nvSpPr>
          <p:cNvPr id="3" name="Content Placeholder 2"/>
          <p:cNvSpPr>
            <a:spLocks noGrp="1"/>
          </p:cNvSpPr>
          <p:nvPr>
            <p:ph idx="1"/>
          </p:nvPr>
        </p:nvSpPr>
        <p:spPr>
          <a:xfrm>
            <a:off x="457200" y="1719263"/>
            <a:ext cx="8229600" cy="3901892"/>
          </a:xfrm>
        </p:spPr>
        <p:txBody>
          <a:bodyPr/>
          <a:lstStyle/>
          <a:p>
            <a:pPr marL="0" indent="0" eaLnBrk="1" hangingPunct="1">
              <a:buNone/>
            </a:pPr>
            <a:r>
              <a:rPr lang="en-US" altLang="en-US" sz="2200" b="1" dirty="0"/>
              <a:t>Balance of payments accounts </a:t>
            </a:r>
            <a:r>
              <a:rPr lang="en-US" altLang="en-US" sz="2200" dirty="0"/>
              <a:t>summarize all transactions between citizens of two countries</a:t>
            </a:r>
          </a:p>
          <a:p>
            <a:pPr marL="291600" lvl="1" indent="-291600" eaLnBrk="1" hangingPunct="1">
              <a:lnSpc>
                <a:spcPct val="90000"/>
              </a:lnSpc>
              <a:spcBef>
                <a:spcPts val="1000"/>
              </a:spcBef>
              <a:buSzPct val="100000"/>
            </a:pPr>
            <a:r>
              <a:rPr lang="en-US" altLang="en-US" sz="2200" b="1" dirty="0"/>
              <a:t>Current accounts </a:t>
            </a:r>
            <a:r>
              <a:rPr lang="en-US" altLang="en-US" sz="2200" dirty="0"/>
              <a:t>summarize foreign trade in goods and services, net investment income, and gifts, grants, or aid given to other countries.</a:t>
            </a:r>
          </a:p>
          <a:p>
            <a:pPr marL="291600" lvl="1" indent="-291600" eaLnBrk="1" hangingPunct="1">
              <a:lnSpc>
                <a:spcPct val="90000"/>
              </a:lnSpc>
              <a:spcBef>
                <a:spcPts val="1000"/>
              </a:spcBef>
              <a:buSzPct val="100000"/>
            </a:pPr>
            <a:r>
              <a:rPr lang="en-US" altLang="en-US" sz="2200" b="1" dirty="0"/>
              <a:t>Capital accounts </a:t>
            </a:r>
            <a:r>
              <a:rPr lang="en-US" altLang="en-US" sz="2200" dirty="0"/>
              <a:t>summarize capital flows into and out of a country.</a:t>
            </a:r>
          </a:p>
          <a:p>
            <a:pPr marL="291600" lvl="1" indent="-291600" eaLnBrk="1" hangingPunct="1">
              <a:lnSpc>
                <a:spcPct val="90000"/>
              </a:lnSpc>
              <a:spcBef>
                <a:spcPts val="1000"/>
              </a:spcBef>
              <a:buSzPct val="100000"/>
            </a:pPr>
            <a:r>
              <a:rPr lang="en-US" altLang="en-US" sz="2200" b="1" dirty="0"/>
              <a:t>Financial accounts </a:t>
            </a:r>
            <a:r>
              <a:rPr lang="en-US" altLang="en-US" sz="2200" dirty="0"/>
              <a:t>record transfers of financial capital and nonfinancial capital.</a:t>
            </a:r>
          </a:p>
          <a:p>
            <a:pPr marL="622800" lvl="2" indent="-291600" eaLnBrk="1" hangingPunct="1">
              <a:lnSpc>
                <a:spcPct val="90000"/>
              </a:lnSpc>
              <a:spcBef>
                <a:spcPts val="500"/>
              </a:spcBef>
              <a:buSzPct val="100000"/>
            </a:pPr>
            <a:r>
              <a:rPr lang="en-US" altLang="en-US" sz="1900" dirty="0"/>
              <a:t>Accounts are further divided into sub-accounts: U.S.-owned assets abroad are divided into official reserve assets, government assets, and private assets.</a:t>
            </a:r>
          </a:p>
        </p:txBody>
      </p:sp>
      <p:sp>
        <p:nvSpPr>
          <p:cNvPr id="4" name="Slide Number Placeholder 3"/>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30</a:t>
            </a:fld>
            <a:endParaRPr lang="en-US" altLang="en-US" dirty="0">
              <a:latin typeface="Calibri" panose="020F0502020204030204" pitchFamily="34" charset="0"/>
            </a:endParaRPr>
          </a:p>
        </p:txBody>
      </p:sp>
    </p:spTree>
    <p:extLst>
      <p:ext uri="{BB962C8B-B14F-4D97-AF65-F5344CB8AC3E}">
        <p14:creationId xmlns:p14="http://schemas.microsoft.com/office/powerpoint/2010/main" val="180254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3185"/>
            <a:ext cx="7543800" cy="576954"/>
          </a:xfrm>
        </p:spPr>
        <p:txBody>
          <a:bodyPr anchor="ctr"/>
          <a:lstStyle/>
          <a:p>
            <a:r>
              <a:rPr lang="en-US" altLang="en-US" sz="3500" dirty="0"/>
              <a:t>Foreign Exchange Markets Example</a:t>
            </a:r>
            <a:endParaRPr lang="en-IN" sz="3500" dirty="0"/>
          </a:p>
        </p:txBody>
      </p:sp>
      <p:sp>
        <p:nvSpPr>
          <p:cNvPr id="3" name="Content Placeholder 2"/>
          <p:cNvSpPr>
            <a:spLocks noGrp="1"/>
          </p:cNvSpPr>
          <p:nvPr>
            <p:ph idx="1"/>
          </p:nvPr>
        </p:nvSpPr>
        <p:spPr>
          <a:xfrm>
            <a:off x="457200" y="1709324"/>
            <a:ext cx="8229600" cy="2178008"/>
          </a:xfrm>
        </p:spPr>
        <p:txBody>
          <a:bodyPr/>
          <a:lstStyle/>
          <a:p>
            <a:pPr marL="0" indent="0" eaLnBrk="1" hangingPunct="1">
              <a:buNone/>
            </a:pPr>
            <a:r>
              <a:rPr lang="en-US" altLang="en-US" sz="2200" dirty="0"/>
              <a:t>A weakening dollar can generate inflation in the U.S.</a:t>
            </a:r>
          </a:p>
          <a:p>
            <a:pPr marL="291600" lvl="1" indent="-291600" eaLnBrk="1" hangingPunct="1">
              <a:lnSpc>
                <a:spcPct val="90000"/>
              </a:lnSpc>
              <a:spcBef>
                <a:spcPts val="1000"/>
              </a:spcBef>
              <a:buSzPct val="100000"/>
            </a:pPr>
            <a:r>
              <a:rPr lang="en-US" altLang="en-US" sz="2200" dirty="0"/>
              <a:t>Toyota sells Camrys in the U.S. for $23,000 when the exchange rate is 90¥ per dollar. Toyota receives ¥2,070,000 in revenue per car sold.</a:t>
            </a:r>
          </a:p>
          <a:p>
            <a:pPr marL="291600" lvl="1" indent="-291600" eaLnBrk="1" hangingPunct="1">
              <a:lnSpc>
                <a:spcPct val="90000"/>
              </a:lnSpc>
              <a:spcBef>
                <a:spcPts val="1000"/>
              </a:spcBef>
              <a:buSzPct val="100000"/>
            </a:pPr>
            <a:r>
              <a:rPr lang="en-US" altLang="en-US" sz="2200" dirty="0"/>
              <a:t>If the dollar weakens and is worth only 80¥ per dollar, how many yen will Toyota receive per car sold?</a:t>
            </a:r>
          </a:p>
        </p:txBody>
      </p:sp>
      <p:graphicFrame>
        <p:nvGraphicFramePr>
          <p:cNvPr id="7" name="Object 6"/>
          <p:cNvGraphicFramePr>
            <a:graphicFrameLocks noChangeAspect="1"/>
          </p:cNvGraphicFramePr>
          <p:nvPr>
            <p:extLst>
              <p:ext uri="{D42A27DB-BD31-4B8C-83A1-F6EECF244321}">
                <p14:modId xmlns:p14="http://schemas.microsoft.com/office/powerpoint/2010/main" val="1264376122"/>
              </p:ext>
            </p:extLst>
          </p:nvPr>
        </p:nvGraphicFramePr>
        <p:xfrm>
          <a:off x="2781300" y="3927752"/>
          <a:ext cx="2895600" cy="682625"/>
        </p:xfrm>
        <a:graphic>
          <a:graphicData uri="http://schemas.openxmlformats.org/presentationml/2006/ole">
            <mc:AlternateContent xmlns:mc="http://schemas.openxmlformats.org/markup-compatibility/2006">
              <mc:Choice xmlns:v="urn:schemas-microsoft-com:vml" Requires="v">
                <p:oleObj spid="_x0000_s54589" name="Equation" r:id="rId3" imgW="1726920" imgH="406080" progId="Equation.DSMT4">
                  <p:embed/>
                </p:oleObj>
              </mc:Choice>
              <mc:Fallback>
                <p:oleObj name="Equation" r:id="rId3" imgW="1726920" imgH="406080" progId="Equation.DSMT4">
                  <p:embed/>
                  <p:pic>
                    <p:nvPicPr>
                      <p:cNvPr id="4" name="Object 3"/>
                      <p:cNvPicPr/>
                      <p:nvPr/>
                    </p:nvPicPr>
                    <p:blipFill>
                      <a:blip r:embed="rId4"/>
                      <a:stretch>
                        <a:fillRect/>
                      </a:stretch>
                    </p:blipFill>
                    <p:spPr>
                      <a:xfrm>
                        <a:off x="2781300" y="3927752"/>
                        <a:ext cx="2895600" cy="682625"/>
                      </a:xfrm>
                      <a:prstGeom prst="rect">
                        <a:avLst/>
                      </a:prstGeom>
                    </p:spPr>
                  </p:pic>
                </p:oleObj>
              </mc:Fallback>
            </mc:AlternateContent>
          </a:graphicData>
        </a:graphic>
      </p:graphicFrame>
      <p:sp>
        <p:nvSpPr>
          <p:cNvPr id="9" name="Content Placeholder 8"/>
          <p:cNvSpPr>
            <a:spLocks noGrp="1"/>
          </p:cNvSpPr>
          <p:nvPr>
            <p:ph idx="14"/>
          </p:nvPr>
        </p:nvSpPr>
        <p:spPr>
          <a:xfrm>
            <a:off x="457200" y="4660289"/>
            <a:ext cx="8229600" cy="741494"/>
          </a:xfrm>
        </p:spPr>
        <p:txBody>
          <a:bodyPr/>
          <a:lstStyle/>
          <a:p>
            <a:pPr>
              <a:buSzPct val="100000"/>
            </a:pPr>
            <a:r>
              <a:rPr lang="en-US" altLang="en-US" sz="2200" dirty="0"/>
              <a:t>What price would Toyota have to charge to receive the same amount of yen as before?</a:t>
            </a:r>
            <a:endParaRPr lang="en-IN" sz="2200" dirty="0"/>
          </a:p>
        </p:txBody>
      </p:sp>
      <p:graphicFrame>
        <p:nvGraphicFramePr>
          <p:cNvPr id="4" name="Object 3"/>
          <p:cNvGraphicFramePr>
            <a:graphicFrameLocks noChangeAspect="1"/>
          </p:cNvGraphicFramePr>
          <p:nvPr>
            <p:extLst>
              <p:ext uri="{D42A27DB-BD31-4B8C-83A1-F6EECF244321}">
                <p14:modId xmlns:p14="http://schemas.microsoft.com/office/powerpoint/2010/main" val="2536029408"/>
              </p:ext>
            </p:extLst>
          </p:nvPr>
        </p:nvGraphicFramePr>
        <p:xfrm>
          <a:off x="1451827" y="5474961"/>
          <a:ext cx="2370137" cy="715962"/>
        </p:xfrm>
        <a:graphic>
          <a:graphicData uri="http://schemas.openxmlformats.org/presentationml/2006/ole">
            <mc:AlternateContent xmlns:mc="http://schemas.openxmlformats.org/markup-compatibility/2006">
              <mc:Choice xmlns:v="urn:schemas-microsoft-com:vml" Requires="v">
                <p:oleObj spid="_x0000_s54590" name="Equation" r:id="rId5" imgW="1384200" imgH="419040" progId="Equation.DSMT4">
                  <p:embed/>
                </p:oleObj>
              </mc:Choice>
              <mc:Fallback>
                <p:oleObj name="Equation" r:id="rId5" imgW="1384200" imgH="419040" progId="Equation.DSMT4">
                  <p:embed/>
                  <p:pic>
                    <p:nvPicPr>
                      <p:cNvPr id="0" name=""/>
                      <p:cNvPicPr/>
                      <p:nvPr/>
                    </p:nvPicPr>
                    <p:blipFill>
                      <a:blip r:embed="rId6"/>
                      <a:stretch>
                        <a:fillRect/>
                      </a:stretch>
                    </p:blipFill>
                    <p:spPr>
                      <a:xfrm>
                        <a:off x="1451827" y="5474961"/>
                        <a:ext cx="2370137" cy="71596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94823457"/>
              </p:ext>
            </p:extLst>
          </p:nvPr>
        </p:nvGraphicFramePr>
        <p:xfrm>
          <a:off x="4049713" y="5473700"/>
          <a:ext cx="4368800" cy="717550"/>
        </p:xfrm>
        <a:graphic>
          <a:graphicData uri="http://schemas.openxmlformats.org/presentationml/2006/ole">
            <mc:AlternateContent xmlns:mc="http://schemas.openxmlformats.org/markup-compatibility/2006">
              <mc:Choice xmlns:v="urn:schemas-microsoft-com:vml" Requires="v">
                <p:oleObj spid="_x0000_s54591" name="Equation" r:id="rId7" imgW="2552400" imgH="419040" progId="Equation.DSMT4">
                  <p:embed/>
                </p:oleObj>
              </mc:Choice>
              <mc:Fallback>
                <p:oleObj name="Equation" r:id="rId7" imgW="2552400" imgH="419040" progId="Equation.DSMT4">
                  <p:embed/>
                  <p:pic>
                    <p:nvPicPr>
                      <p:cNvPr id="7" name="Object 6"/>
                      <p:cNvPicPr/>
                      <p:nvPr/>
                    </p:nvPicPr>
                    <p:blipFill>
                      <a:blip r:embed="rId8"/>
                      <a:stretch>
                        <a:fillRect/>
                      </a:stretch>
                    </p:blipFill>
                    <p:spPr>
                      <a:xfrm>
                        <a:off x="4049713" y="5473700"/>
                        <a:ext cx="4368800" cy="717550"/>
                      </a:xfrm>
                      <a:prstGeom prst="rect">
                        <a:avLst/>
                      </a:prstGeom>
                    </p:spPr>
                  </p:pic>
                </p:oleObj>
              </mc:Fallback>
            </mc:AlternateContent>
          </a:graphicData>
        </a:graphic>
      </p:graphicFrame>
      <p:sp>
        <p:nvSpPr>
          <p:cNvPr id="5" name="Slide Number Placeholder 4"/>
          <p:cNvSpPr>
            <a:spLocks noGrp="1"/>
          </p:cNvSpPr>
          <p:nvPr>
            <p:ph type="sldNum" sz="quarter" idx="12"/>
          </p:nvPr>
        </p:nvSpPr>
        <p:spPr>
          <a:xfrm>
            <a:off x="8219660" y="6248400"/>
            <a:ext cx="467139" cy="457200"/>
          </a:xfrm>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4</a:t>
            </a:fld>
            <a:endParaRPr lang="en-US" altLang="en-US" dirty="0">
              <a:latin typeface="Calibri" panose="020F0502020204030204" pitchFamily="34" charset="0"/>
            </a:endParaRPr>
          </a:p>
        </p:txBody>
      </p:sp>
    </p:spTree>
    <p:extLst>
      <p:ext uri="{BB962C8B-B14F-4D97-AF65-F5344CB8AC3E}">
        <p14:creationId xmlns:p14="http://schemas.microsoft.com/office/powerpoint/2010/main" val="420766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2763"/>
            <a:ext cx="7543800" cy="991402"/>
          </a:xfrm>
        </p:spPr>
        <p:txBody>
          <a:bodyPr anchor="ctr"/>
          <a:lstStyle/>
          <a:p>
            <a:r>
              <a:rPr lang="en-US" altLang="en-US" sz="3500" dirty="0"/>
              <a:t>Overview of Foreign Exchange Markets Concluded</a:t>
            </a:r>
            <a:endParaRPr lang="en-IN" sz="3500" dirty="0"/>
          </a:p>
        </p:txBody>
      </p:sp>
      <p:sp>
        <p:nvSpPr>
          <p:cNvPr id="6" name="Content Placeholder 5"/>
          <p:cNvSpPr>
            <a:spLocks noGrp="1"/>
          </p:cNvSpPr>
          <p:nvPr>
            <p:ph idx="1"/>
          </p:nvPr>
        </p:nvSpPr>
        <p:spPr>
          <a:xfrm>
            <a:off x="457199" y="1719262"/>
            <a:ext cx="8110603" cy="2577165"/>
          </a:xfrm>
        </p:spPr>
        <p:txBody>
          <a:bodyPr/>
          <a:lstStyle/>
          <a:p>
            <a:pPr marL="0" indent="0" eaLnBrk="1" hangingPunct="1">
              <a:buClrTx/>
              <a:buSzPct val="80000"/>
              <a:buNone/>
            </a:pPr>
            <a:r>
              <a:rPr lang="en-US" altLang="en-US" sz="2200" dirty="0"/>
              <a:t>Internationally active firms often seek to hedge their foreign currency exposure</a:t>
            </a:r>
          </a:p>
          <a:p>
            <a:pPr marL="291600" lvl="1" indent="-291600" eaLnBrk="1" hangingPunct="1">
              <a:lnSpc>
                <a:spcPct val="90000"/>
              </a:lnSpc>
              <a:spcBef>
                <a:spcPts val="1000"/>
              </a:spcBef>
              <a:buClrTx/>
              <a:buSzPct val="100000"/>
              <a:buFont typeface="Arial" panose="020B0604020202020204" pitchFamily="34" charset="0"/>
              <a:buChar char="•"/>
            </a:pPr>
            <a:r>
              <a:rPr lang="en-US" altLang="en-US" sz="2000" dirty="0"/>
              <a:t>By using derivatives such as swaps and futures.</a:t>
            </a:r>
          </a:p>
          <a:p>
            <a:pPr marL="291600" lvl="1" indent="-291600" eaLnBrk="1" hangingPunct="1">
              <a:lnSpc>
                <a:spcPct val="90000"/>
              </a:lnSpc>
              <a:spcBef>
                <a:spcPts val="1000"/>
              </a:spcBef>
              <a:buClrTx/>
              <a:buSzPct val="100000"/>
              <a:buFont typeface="Arial" panose="020B0604020202020204" pitchFamily="34" charset="0"/>
              <a:buChar char="•"/>
            </a:pPr>
            <a:r>
              <a:rPr lang="en-US" altLang="en-US" sz="2000" dirty="0"/>
              <a:t>By borrowing money in the same currency in which they are earning revenues.</a:t>
            </a:r>
          </a:p>
          <a:p>
            <a:pPr marL="291600" lvl="1" indent="-291600" eaLnBrk="1" hangingPunct="1">
              <a:lnSpc>
                <a:spcPct val="90000"/>
              </a:lnSpc>
              <a:spcBef>
                <a:spcPts val="1000"/>
              </a:spcBef>
              <a:buClrTx/>
              <a:buSzPct val="100000"/>
              <a:buFont typeface="Arial" panose="020B0604020202020204" pitchFamily="34" charset="0"/>
              <a:buChar char="•"/>
            </a:pPr>
            <a:r>
              <a:rPr lang="en-US" altLang="en-US" sz="2000" dirty="0"/>
              <a:t>By locating production facilities (and incurring local currency costs) where they are earning revenues.</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5</a:t>
            </a:fld>
            <a:endParaRPr lang="en-US" altLang="en-US" dirty="0">
              <a:latin typeface="Calibri" panose="020F0502020204030204" pitchFamily="34" charset="0"/>
            </a:endParaRPr>
          </a:p>
        </p:txBody>
      </p:sp>
    </p:spTree>
    <p:extLst>
      <p:ext uri="{BB962C8B-B14F-4D97-AF65-F5344CB8AC3E}">
        <p14:creationId xmlns:p14="http://schemas.microsoft.com/office/powerpoint/2010/main" val="381169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768"/>
            <a:ext cx="6096000" cy="804341"/>
          </a:xfrm>
        </p:spPr>
        <p:txBody>
          <a:bodyPr anchor="ctr"/>
          <a:lstStyle/>
          <a:p>
            <a:r>
              <a:rPr lang="en-US" altLang="en-US" sz="3500" dirty="0"/>
              <a:t>Foreign Exchange </a:t>
            </a:r>
            <a:r>
              <a:rPr lang="en-US" altLang="en-US" sz="1000" dirty="0"/>
              <a:t>1</a:t>
            </a:r>
            <a:endParaRPr lang="en-IN" sz="1000" b="0" dirty="0"/>
          </a:p>
        </p:txBody>
      </p:sp>
      <p:sp>
        <p:nvSpPr>
          <p:cNvPr id="7" name="Content Placeholder 6"/>
          <p:cNvSpPr>
            <a:spLocks noGrp="1"/>
          </p:cNvSpPr>
          <p:nvPr>
            <p:ph idx="1"/>
          </p:nvPr>
        </p:nvSpPr>
        <p:spPr>
          <a:xfrm>
            <a:off x="457200" y="1719264"/>
            <a:ext cx="7233781" cy="3090732"/>
          </a:xfrm>
        </p:spPr>
        <p:txBody>
          <a:bodyPr/>
          <a:lstStyle/>
          <a:p>
            <a:pPr marL="0" indent="0" eaLnBrk="1" hangingPunct="1">
              <a:buNone/>
            </a:pPr>
            <a:r>
              <a:rPr lang="en-US" altLang="en-US" sz="2200" b="1" dirty="0"/>
              <a:t>Foreign exchange markets </a:t>
            </a:r>
            <a:r>
              <a:rPr lang="en-US" altLang="en-US" sz="2200" dirty="0"/>
              <a:t>are markets in which one currency is exchanged for another, either today (in the spot market) or at a set time in the future (in the forward market).</a:t>
            </a:r>
          </a:p>
          <a:p>
            <a:pPr marL="0" indent="0" eaLnBrk="1" hangingPunct="1">
              <a:buNone/>
            </a:pPr>
            <a:r>
              <a:rPr lang="en-US" altLang="en-US" sz="2200" dirty="0"/>
              <a:t>Foreign exchange markets facilitate:</a:t>
            </a:r>
          </a:p>
          <a:p>
            <a:pPr marL="291600" lvl="1" indent="-291600" eaLnBrk="1" hangingPunct="1">
              <a:lnSpc>
                <a:spcPct val="90000"/>
              </a:lnSpc>
              <a:spcBef>
                <a:spcPts val="1000"/>
              </a:spcBef>
              <a:buSzPct val="100000"/>
            </a:pPr>
            <a:r>
              <a:rPr lang="en-US" altLang="en-US" sz="2000" dirty="0"/>
              <a:t>Foreign trade.</a:t>
            </a:r>
          </a:p>
          <a:p>
            <a:pPr marL="291600" lvl="1" indent="-291600" eaLnBrk="1" hangingPunct="1">
              <a:lnSpc>
                <a:spcPct val="90000"/>
              </a:lnSpc>
              <a:spcBef>
                <a:spcPts val="1000"/>
              </a:spcBef>
              <a:buSzPct val="100000"/>
            </a:pPr>
            <a:r>
              <a:rPr lang="en-US" altLang="en-US" sz="2000" dirty="0"/>
              <a:t>Raising capital in foreign markets.</a:t>
            </a:r>
          </a:p>
          <a:p>
            <a:pPr marL="291600" lvl="1" indent="-291600" eaLnBrk="1" hangingPunct="1">
              <a:lnSpc>
                <a:spcPct val="90000"/>
              </a:lnSpc>
              <a:spcBef>
                <a:spcPts val="1000"/>
              </a:spcBef>
              <a:buSzPct val="100000"/>
            </a:pPr>
            <a:r>
              <a:rPr lang="en-US" altLang="en-US" sz="2000" dirty="0"/>
              <a:t>The transfer of risk between market participants.</a:t>
            </a:r>
          </a:p>
          <a:p>
            <a:pPr marL="291600" lvl="1" indent="-291600" eaLnBrk="1" hangingPunct="1">
              <a:lnSpc>
                <a:spcPct val="90000"/>
              </a:lnSpc>
              <a:spcBef>
                <a:spcPts val="1000"/>
              </a:spcBef>
              <a:buSzPct val="100000"/>
            </a:pPr>
            <a:r>
              <a:rPr lang="en-US" altLang="en-US" sz="2000" dirty="0"/>
              <a:t>Speculation in currency values.</a:t>
            </a:r>
          </a:p>
        </p:txBody>
      </p:sp>
      <p:sp>
        <p:nvSpPr>
          <p:cNvPr id="6" name="Content Placeholder 5"/>
          <p:cNvSpPr>
            <a:spLocks noGrp="1"/>
          </p:cNvSpPr>
          <p:nvPr>
            <p:ph idx="13"/>
          </p:nvPr>
        </p:nvSpPr>
        <p:spPr>
          <a:xfrm>
            <a:off x="465661" y="4930697"/>
            <a:ext cx="6937221" cy="782021"/>
          </a:xfrm>
        </p:spPr>
        <p:txBody>
          <a:bodyPr/>
          <a:lstStyle/>
          <a:p>
            <a:pPr marL="0" indent="0" eaLnBrk="1" hangingPunct="1">
              <a:buSzPct val="100000"/>
              <a:buNone/>
            </a:pPr>
            <a:r>
              <a:rPr lang="en-US" altLang="en-US" sz="2200" dirty="0"/>
              <a:t>A </a:t>
            </a:r>
            <a:r>
              <a:rPr lang="en-US" altLang="en-US" sz="2200" b="1" dirty="0"/>
              <a:t>foreign exchange rate </a:t>
            </a:r>
            <a:r>
              <a:rPr lang="en-US" altLang="en-US" sz="2200" dirty="0"/>
              <a:t>is the price at which one currency can be exchanged for another currency.</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6</a:t>
            </a:fld>
            <a:endParaRPr lang="en-US" altLang="en-US" dirty="0">
              <a:latin typeface="Calibri" panose="020F0502020204030204" pitchFamily="34" charset="0"/>
            </a:endParaRPr>
          </a:p>
        </p:txBody>
      </p:sp>
    </p:spTree>
    <p:extLst>
      <p:ext uri="{BB962C8B-B14F-4D97-AF65-F5344CB8AC3E}">
        <p14:creationId xmlns:p14="http://schemas.microsoft.com/office/powerpoint/2010/main" val="204800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639"/>
            <a:ext cx="7543800" cy="737031"/>
          </a:xfrm>
        </p:spPr>
        <p:txBody>
          <a:bodyPr anchor="ctr"/>
          <a:lstStyle/>
          <a:p>
            <a:r>
              <a:rPr lang="en-US" altLang="en-US" sz="3500" dirty="0"/>
              <a:t>Foreign Exchange Market Trading</a:t>
            </a:r>
            <a:endParaRPr lang="en-IN" sz="3500" dirty="0"/>
          </a:p>
        </p:txBody>
      </p:sp>
      <p:sp>
        <p:nvSpPr>
          <p:cNvPr id="3" name="Content Placeholder 2"/>
          <p:cNvSpPr>
            <a:spLocks noGrp="1"/>
          </p:cNvSpPr>
          <p:nvPr>
            <p:ph idx="1"/>
          </p:nvPr>
        </p:nvSpPr>
        <p:spPr>
          <a:xfrm>
            <a:off x="457200" y="1719263"/>
            <a:ext cx="8229600" cy="819667"/>
          </a:xfrm>
        </p:spPr>
        <p:txBody>
          <a:bodyPr/>
          <a:lstStyle/>
          <a:p>
            <a:pPr marL="0" indent="0">
              <a:spcBef>
                <a:spcPts val="1000"/>
              </a:spcBef>
              <a:buSzPct val="100000"/>
              <a:buNone/>
            </a:pPr>
            <a:r>
              <a:rPr lang="en-IN" sz="2400" b="1" dirty="0"/>
              <a:t>Table 9–2 </a:t>
            </a:r>
            <a:r>
              <a:rPr lang="en-IN" sz="2400" dirty="0">
                <a:solidFill>
                  <a:srgbClr val="0070C0"/>
                </a:solidFill>
              </a:rPr>
              <a:t>Foreign Exchange Market Trading (</a:t>
            </a:r>
            <a:r>
              <a:rPr lang="en-IN" sz="2400" i="1" dirty="0">
                <a:solidFill>
                  <a:srgbClr val="0070C0"/>
                </a:solidFill>
              </a:rPr>
              <a:t>in billions of U.S. dollars</a:t>
            </a:r>
            <a:r>
              <a:rPr lang="en-IN" sz="2400" dirty="0">
                <a:solidFill>
                  <a:srgbClr val="0070C0"/>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1875866910"/>
              </p:ext>
            </p:extLst>
          </p:nvPr>
        </p:nvGraphicFramePr>
        <p:xfrm>
          <a:off x="457200" y="2619409"/>
          <a:ext cx="8229595" cy="2323164"/>
        </p:xfrm>
        <a:graphic>
          <a:graphicData uri="http://schemas.openxmlformats.org/drawingml/2006/table">
            <a:tbl>
              <a:tblPr firstRow="1" bandRow="1">
                <a:tableStyleId>{5C22544A-7EE6-4342-B048-85BDC9FD1C3A}</a:tableStyleId>
              </a:tblPr>
              <a:tblGrid>
                <a:gridCol w="1471808">
                  <a:extLst>
                    <a:ext uri="{9D8B030D-6E8A-4147-A177-3AD203B41FA5}">
                      <a16:colId xmlns:a16="http://schemas.microsoft.com/office/drawing/2014/main" val="1597536832"/>
                    </a:ext>
                  </a:extLst>
                </a:gridCol>
                <a:gridCol w="612061">
                  <a:extLst>
                    <a:ext uri="{9D8B030D-6E8A-4147-A177-3AD203B41FA5}">
                      <a16:colId xmlns:a16="http://schemas.microsoft.com/office/drawing/2014/main" val="1473915732"/>
                    </a:ext>
                  </a:extLst>
                </a:gridCol>
                <a:gridCol w="548640">
                  <a:extLst>
                    <a:ext uri="{9D8B030D-6E8A-4147-A177-3AD203B41FA5}">
                      <a16:colId xmlns:a16="http://schemas.microsoft.com/office/drawing/2014/main" val="159948867"/>
                    </a:ext>
                  </a:extLst>
                </a:gridCol>
                <a:gridCol w="683394">
                  <a:extLst>
                    <a:ext uri="{9D8B030D-6E8A-4147-A177-3AD203B41FA5}">
                      <a16:colId xmlns:a16="http://schemas.microsoft.com/office/drawing/2014/main" val="3717143590"/>
                    </a:ext>
                  </a:extLst>
                </a:gridCol>
                <a:gridCol w="712270">
                  <a:extLst>
                    <a:ext uri="{9D8B030D-6E8A-4147-A177-3AD203B41FA5}">
                      <a16:colId xmlns:a16="http://schemas.microsoft.com/office/drawing/2014/main" val="2181586217"/>
                    </a:ext>
                  </a:extLst>
                </a:gridCol>
                <a:gridCol w="702644">
                  <a:extLst>
                    <a:ext uri="{9D8B030D-6E8A-4147-A177-3AD203B41FA5}">
                      <a16:colId xmlns:a16="http://schemas.microsoft.com/office/drawing/2014/main" val="3607538645"/>
                    </a:ext>
                  </a:extLst>
                </a:gridCol>
                <a:gridCol w="721895">
                  <a:extLst>
                    <a:ext uri="{9D8B030D-6E8A-4147-A177-3AD203B41FA5}">
                      <a16:colId xmlns:a16="http://schemas.microsoft.com/office/drawing/2014/main" val="1577389791"/>
                    </a:ext>
                  </a:extLst>
                </a:gridCol>
                <a:gridCol w="683393">
                  <a:extLst>
                    <a:ext uri="{9D8B030D-6E8A-4147-A177-3AD203B41FA5}">
                      <a16:colId xmlns:a16="http://schemas.microsoft.com/office/drawing/2014/main" val="2370639189"/>
                    </a:ext>
                  </a:extLst>
                </a:gridCol>
                <a:gridCol w="683394">
                  <a:extLst>
                    <a:ext uri="{9D8B030D-6E8A-4147-A177-3AD203B41FA5}">
                      <a16:colId xmlns:a16="http://schemas.microsoft.com/office/drawing/2014/main" val="3514759719"/>
                    </a:ext>
                  </a:extLst>
                </a:gridCol>
                <a:gridCol w="693019">
                  <a:extLst>
                    <a:ext uri="{9D8B030D-6E8A-4147-A177-3AD203B41FA5}">
                      <a16:colId xmlns:a16="http://schemas.microsoft.com/office/drawing/2014/main" val="2205211883"/>
                    </a:ext>
                  </a:extLst>
                </a:gridCol>
                <a:gridCol w="717077">
                  <a:extLst>
                    <a:ext uri="{9D8B030D-6E8A-4147-A177-3AD203B41FA5}">
                      <a16:colId xmlns:a16="http://schemas.microsoft.com/office/drawing/2014/main" val="1755044298"/>
                    </a:ext>
                  </a:extLst>
                </a:gridCol>
              </a:tblGrid>
              <a:tr h="370840">
                <a:tc>
                  <a:txBody>
                    <a:bodyPr/>
                    <a:lstStyle/>
                    <a:p>
                      <a:r>
                        <a:rPr lang="en-IN" dirty="0">
                          <a:solidFill>
                            <a:srgbClr val="E84C22"/>
                          </a:solidFill>
                          <a:latin typeface="Calibri" panose="020F0502020204030204" pitchFamily="34" charset="0"/>
                        </a:rPr>
                        <a:t>Blank</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kern="1200" baseline="0" dirty="0">
                          <a:solidFill>
                            <a:schemeClr val="tx1"/>
                          </a:solidFill>
                          <a:latin typeface="Calibri" panose="020F0502020204030204" pitchFamily="34" charset="0"/>
                          <a:ea typeface="+mn-ea"/>
                          <a:cs typeface="+mn-cs"/>
                        </a:rPr>
                        <a:t>1989 </a:t>
                      </a:r>
                      <a:endParaRPr lang="en-IN" sz="1400" b="0" i="0" u="none" strike="noStrike" kern="1200" baseline="0" dirty="0">
                        <a:solidFill>
                          <a:schemeClr val="tx1"/>
                        </a:solidFill>
                        <a:latin typeface="Calibri" panose="020F0502020204030204" pitchFamily="34" charset="0"/>
                        <a:ea typeface="+mn-ea"/>
                        <a:cs typeface="+mn-cs"/>
                      </a:endParaRPr>
                    </a:p>
                  </a:txBody>
                  <a:tcPr/>
                </a:tc>
                <a:tc>
                  <a:txBody>
                    <a:bodyPr/>
                    <a:lstStyle/>
                    <a:p>
                      <a:pPr algn="ctr"/>
                      <a:r>
                        <a:rPr lang="en-IN" sz="1400" dirty="0">
                          <a:solidFill>
                            <a:schemeClr val="tx1"/>
                          </a:solidFill>
                          <a:latin typeface="Calibri" panose="020F0502020204030204" pitchFamily="34" charset="0"/>
                        </a:rPr>
                        <a:t>1992</a:t>
                      </a:r>
                    </a:p>
                  </a:txBody>
                  <a:tcPr/>
                </a:tc>
                <a:tc>
                  <a:txBody>
                    <a:bodyPr/>
                    <a:lstStyle/>
                    <a:p>
                      <a:pPr algn="ctr"/>
                      <a:r>
                        <a:rPr lang="en-IN" sz="1400" dirty="0">
                          <a:solidFill>
                            <a:schemeClr val="tx1"/>
                          </a:solidFill>
                          <a:latin typeface="Calibri" panose="020F0502020204030204" pitchFamily="34" charset="0"/>
                        </a:rPr>
                        <a:t>1995</a:t>
                      </a:r>
                    </a:p>
                  </a:txBody>
                  <a:tcPr/>
                </a:tc>
                <a:tc>
                  <a:txBody>
                    <a:bodyPr/>
                    <a:lstStyle/>
                    <a:p>
                      <a:pPr algn="ctr"/>
                      <a:r>
                        <a:rPr lang="en-IN" sz="1400" dirty="0">
                          <a:solidFill>
                            <a:schemeClr val="tx1"/>
                          </a:solidFill>
                          <a:latin typeface="Calibri" panose="020F0502020204030204" pitchFamily="34" charset="0"/>
                        </a:rPr>
                        <a:t>1998</a:t>
                      </a:r>
                    </a:p>
                  </a:txBody>
                  <a:tcPr/>
                </a:tc>
                <a:tc>
                  <a:txBody>
                    <a:bodyPr/>
                    <a:lstStyle/>
                    <a:p>
                      <a:pPr algn="ctr"/>
                      <a:r>
                        <a:rPr lang="en-IN" sz="1400" dirty="0">
                          <a:solidFill>
                            <a:schemeClr val="tx1"/>
                          </a:solidFill>
                          <a:latin typeface="Calibri" panose="020F0502020204030204" pitchFamily="34" charset="0"/>
                        </a:rPr>
                        <a:t>2000</a:t>
                      </a:r>
                    </a:p>
                  </a:txBody>
                  <a:tcPr/>
                </a:tc>
                <a:tc>
                  <a:txBody>
                    <a:bodyPr/>
                    <a:lstStyle/>
                    <a:p>
                      <a:pPr algn="ctr"/>
                      <a:r>
                        <a:rPr lang="en-IN" sz="1400" dirty="0">
                          <a:solidFill>
                            <a:schemeClr val="tx1"/>
                          </a:solidFill>
                          <a:latin typeface="Calibri" panose="020F0502020204030204" pitchFamily="34" charset="0"/>
                        </a:rPr>
                        <a:t>2004</a:t>
                      </a:r>
                    </a:p>
                  </a:txBody>
                  <a:tcPr/>
                </a:tc>
                <a:tc>
                  <a:txBody>
                    <a:bodyPr/>
                    <a:lstStyle/>
                    <a:p>
                      <a:pPr algn="ctr"/>
                      <a:r>
                        <a:rPr lang="en-IN" sz="1400" dirty="0">
                          <a:solidFill>
                            <a:schemeClr val="tx1"/>
                          </a:solidFill>
                          <a:latin typeface="Calibri" panose="020F0502020204030204" pitchFamily="34" charset="0"/>
                        </a:rPr>
                        <a:t>2007</a:t>
                      </a:r>
                    </a:p>
                  </a:txBody>
                  <a:tcPr/>
                </a:tc>
                <a:tc>
                  <a:txBody>
                    <a:bodyPr/>
                    <a:lstStyle/>
                    <a:p>
                      <a:pPr algn="ctr"/>
                      <a:r>
                        <a:rPr lang="en-IN" sz="1400" dirty="0">
                          <a:solidFill>
                            <a:schemeClr val="tx1"/>
                          </a:solidFill>
                          <a:latin typeface="Calibri" panose="020F0502020204030204" pitchFamily="34" charset="0"/>
                        </a:rPr>
                        <a:t>2010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latin typeface="Calibri" panose="020F0502020204030204" pitchFamily="34" charset="0"/>
                        </a:rPr>
                        <a:t>2013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kern="1200" baseline="0" dirty="0">
                          <a:solidFill>
                            <a:schemeClr val="tx1"/>
                          </a:solidFill>
                          <a:latin typeface="Calibri" panose="020F0502020204030204" pitchFamily="34" charset="0"/>
                          <a:ea typeface="+mn-ea"/>
                          <a:cs typeface="+mn-cs"/>
                        </a:rPr>
                        <a:t>2016 </a:t>
                      </a:r>
                      <a:endParaRPr lang="en-IN" sz="1400" b="0" i="0" u="none" strike="noStrike" kern="1200" baseline="0" dirty="0">
                        <a:solidFill>
                          <a:schemeClr val="tx1"/>
                        </a:solidFill>
                        <a:latin typeface="Calibri" panose="020F0502020204030204" pitchFamily="34" charset="0"/>
                        <a:ea typeface="+mn-ea"/>
                        <a:cs typeface="+mn-cs"/>
                      </a:endParaRPr>
                    </a:p>
                  </a:txBody>
                  <a:tcPr/>
                </a:tc>
                <a:extLst>
                  <a:ext uri="{0D108BD9-81ED-4DB2-BD59-A6C34878D82A}">
                    <a16:rowId xmlns:a16="http://schemas.microsoft.com/office/drawing/2014/main" val="3237598629"/>
                  </a:ext>
                </a:extLst>
              </a:tr>
              <a:tr h="3978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Total trading </a:t>
                      </a:r>
                    </a:p>
                  </a:txBody>
                  <a:tcPr/>
                </a:tc>
                <a:tc>
                  <a:txBody>
                    <a:bodyPr/>
                    <a:lstStyle/>
                    <a:p>
                      <a:pPr algn="r"/>
                      <a:r>
                        <a:rPr lang="en-IN" sz="1400" b="0" i="0" u="none" strike="noStrike" baseline="0" dirty="0">
                          <a:solidFill>
                            <a:srgbClr val="000000"/>
                          </a:solidFill>
                          <a:latin typeface="Calibri" panose="020F0502020204030204" pitchFamily="34" charset="0"/>
                        </a:rPr>
                        <a:t>$590 </a:t>
                      </a:r>
                    </a:p>
                  </a:txBody>
                  <a:tcPr/>
                </a:tc>
                <a:tc>
                  <a:txBody>
                    <a:bodyPr/>
                    <a:lstStyle/>
                    <a:p>
                      <a:pPr algn="r"/>
                      <a:r>
                        <a:rPr lang="en-IN" sz="1400" b="0" i="0" u="none" strike="noStrike" baseline="0" dirty="0">
                          <a:solidFill>
                            <a:srgbClr val="000000"/>
                          </a:solidFill>
                          <a:latin typeface="Calibri" panose="020F0502020204030204" pitchFamily="34" charset="0"/>
                        </a:rPr>
                        <a:t>$820 </a:t>
                      </a:r>
                      <a:endParaRPr lang="en-IN" sz="1400" dirty="0">
                        <a:latin typeface="Calibri" panose="020F0502020204030204" pitchFamily="34" charset="0"/>
                      </a:endParaRPr>
                    </a:p>
                  </a:txBody>
                  <a:tcPr/>
                </a:tc>
                <a:tc>
                  <a:txBody>
                    <a:bodyPr/>
                    <a:lstStyle/>
                    <a:p>
                      <a:pPr algn="r"/>
                      <a:r>
                        <a:rPr lang="en-IN" sz="1400" b="0" i="0" u="none" strike="noStrike" baseline="0" dirty="0">
                          <a:solidFill>
                            <a:srgbClr val="000000"/>
                          </a:solidFill>
                          <a:latin typeface="Calibri" panose="020F0502020204030204" pitchFamily="34" charset="0"/>
                        </a:rPr>
                        <a:t>$1,190 </a:t>
                      </a:r>
                      <a:endParaRPr lang="en-IN" sz="1400" dirty="0">
                        <a:latin typeface="Calibri" panose="020F0502020204030204" pitchFamily="34" charset="0"/>
                      </a:endParaRPr>
                    </a:p>
                  </a:txBody>
                  <a:tcPr/>
                </a:tc>
                <a:tc>
                  <a:txBody>
                    <a:bodyPr/>
                    <a:lstStyle/>
                    <a:p>
                      <a:pPr algn="r"/>
                      <a:r>
                        <a:rPr lang="en-IN" sz="1400" b="0" i="0" u="none" strike="noStrike" baseline="0" dirty="0">
                          <a:solidFill>
                            <a:srgbClr val="000000"/>
                          </a:solidFill>
                          <a:latin typeface="Calibri" panose="020F0502020204030204" pitchFamily="34" charset="0"/>
                        </a:rPr>
                        <a:t>$1,490 </a:t>
                      </a:r>
                      <a:endParaRPr lang="en-IN" sz="1400" dirty="0">
                        <a:latin typeface="Calibri" panose="020F0502020204030204" pitchFamily="34" charset="0"/>
                      </a:endParaRPr>
                    </a:p>
                  </a:txBody>
                  <a:tcPr/>
                </a:tc>
                <a:tc>
                  <a:txBody>
                    <a:bodyPr/>
                    <a:lstStyle/>
                    <a:p>
                      <a:pPr algn="r"/>
                      <a:r>
                        <a:rPr lang="en-IN" sz="1400" b="0" i="0" u="none" strike="noStrike" baseline="0" dirty="0">
                          <a:solidFill>
                            <a:srgbClr val="000000"/>
                          </a:solidFill>
                          <a:latin typeface="Calibri" panose="020F0502020204030204" pitchFamily="34" charset="0"/>
                        </a:rPr>
                        <a:t>$1,200 </a:t>
                      </a:r>
                      <a:endParaRPr lang="en-IN" sz="1400" dirty="0">
                        <a:latin typeface="Calibri" panose="020F0502020204030204" pitchFamily="34" charset="0"/>
                      </a:endParaRPr>
                    </a:p>
                  </a:txBody>
                  <a:tcPr/>
                </a:tc>
                <a:tc>
                  <a:txBody>
                    <a:bodyPr/>
                    <a:lstStyle/>
                    <a:p>
                      <a:pPr algn="r"/>
                      <a:r>
                        <a:rPr lang="en-IN" sz="1400" b="0" i="0" u="none" strike="noStrike" baseline="0" dirty="0">
                          <a:solidFill>
                            <a:srgbClr val="000000"/>
                          </a:solidFill>
                          <a:latin typeface="Calibri" panose="020F0502020204030204" pitchFamily="34" charset="0"/>
                        </a:rPr>
                        <a:t>$1,880 </a:t>
                      </a:r>
                      <a:endParaRPr lang="en-IN" sz="1400" dirty="0">
                        <a:latin typeface="Calibri" panose="020F0502020204030204" pitchFamily="34" charset="0"/>
                      </a:endParaRPr>
                    </a:p>
                  </a:txBody>
                  <a:tcPr/>
                </a:tc>
                <a:tc>
                  <a:txBody>
                    <a:bodyPr/>
                    <a:lstStyle/>
                    <a:p>
                      <a:pPr algn="r"/>
                      <a:r>
                        <a:rPr lang="en-IN" sz="1400" b="0" i="0" u="none" strike="noStrike" baseline="0" dirty="0">
                          <a:solidFill>
                            <a:srgbClr val="000000"/>
                          </a:solidFill>
                          <a:latin typeface="Calibri" panose="020F0502020204030204" pitchFamily="34" charset="0"/>
                        </a:rPr>
                        <a:t>$3,210 </a:t>
                      </a:r>
                      <a:endParaRPr lang="en-IN" sz="1400" dirty="0">
                        <a:latin typeface="Calibri" panose="020F0502020204030204" pitchFamily="34" charset="0"/>
                      </a:endParaRPr>
                    </a:p>
                  </a:txBody>
                  <a:tcPr/>
                </a:tc>
                <a:tc>
                  <a:txBody>
                    <a:bodyPr/>
                    <a:lstStyle/>
                    <a:p>
                      <a:pPr algn="r"/>
                      <a:r>
                        <a:rPr lang="en-IN" sz="1400" b="0" i="0" u="none" strike="noStrike" baseline="0" dirty="0">
                          <a:solidFill>
                            <a:srgbClr val="000000"/>
                          </a:solidFill>
                          <a:latin typeface="Calibri" panose="020F0502020204030204" pitchFamily="34" charset="0"/>
                        </a:rPr>
                        <a:t>$3,971 </a:t>
                      </a:r>
                      <a:endParaRPr lang="en-IN" sz="1400" dirty="0">
                        <a:latin typeface="Calibri" panose="020F0502020204030204" pitchFamily="34" charset="0"/>
                      </a:endParaRPr>
                    </a:p>
                  </a:txBody>
                  <a:tcPr/>
                </a:tc>
                <a:tc>
                  <a:txBody>
                    <a:bodyPr/>
                    <a:lstStyle/>
                    <a:p>
                      <a:pPr algn="r"/>
                      <a:r>
                        <a:rPr lang="en-IN" sz="1400" b="0" i="0" u="none" strike="noStrike" baseline="0" dirty="0">
                          <a:solidFill>
                            <a:srgbClr val="000000"/>
                          </a:solidFill>
                          <a:latin typeface="Calibri" panose="020F0502020204030204" pitchFamily="34" charset="0"/>
                        </a:rPr>
                        <a:t>$5,345 </a:t>
                      </a:r>
                      <a:endParaRPr lang="en-IN" sz="1400" dirty="0">
                        <a:latin typeface="Calibri" panose="020F0502020204030204" pitchFamily="34" charset="0"/>
                      </a:endParaRPr>
                    </a:p>
                  </a:txBody>
                  <a:tcPr/>
                </a:tc>
                <a:tc>
                  <a:txBody>
                    <a:bodyPr/>
                    <a:lstStyle/>
                    <a:p>
                      <a:pPr algn="r"/>
                      <a:r>
                        <a:rPr lang="en-IN" sz="1400" b="0" i="0" u="none" strike="noStrike" baseline="0" dirty="0">
                          <a:solidFill>
                            <a:srgbClr val="000000"/>
                          </a:solidFill>
                          <a:latin typeface="Calibri" panose="020F0502020204030204" pitchFamily="34" charset="0"/>
                        </a:rPr>
                        <a:t>$5,088 </a:t>
                      </a:r>
                      <a:endParaRPr lang="en-IN" sz="1400" dirty="0">
                        <a:latin typeface="Calibri" panose="020F0502020204030204" pitchFamily="34" charset="0"/>
                      </a:endParaRPr>
                    </a:p>
                  </a:txBody>
                  <a:tcPr/>
                </a:tc>
                <a:extLst>
                  <a:ext uri="{0D108BD9-81ED-4DB2-BD59-A6C34878D82A}">
                    <a16:rowId xmlns:a16="http://schemas.microsoft.com/office/drawing/2014/main" val="354343255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Spot transactions </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dk1"/>
                          </a:solidFill>
                          <a:latin typeface="Calibri" panose="020F0502020204030204" pitchFamily="34" charset="0"/>
                          <a:ea typeface="+mn-ea"/>
                          <a:cs typeface="+mn-cs"/>
                        </a:rPr>
                        <a:t>317 </a:t>
                      </a:r>
                    </a:p>
                  </a:txBody>
                  <a:tcPr/>
                </a:tc>
                <a:tc>
                  <a:txBody>
                    <a:bodyPr/>
                    <a:lstStyle/>
                    <a:p>
                      <a:pPr algn="r"/>
                      <a:r>
                        <a:rPr lang="en-IN" sz="1400" b="0" i="0" u="none" strike="noStrike" kern="1200" baseline="0" dirty="0">
                          <a:solidFill>
                            <a:schemeClr val="dk1"/>
                          </a:solidFill>
                          <a:latin typeface="Calibri" panose="020F0502020204030204" pitchFamily="34" charset="0"/>
                          <a:ea typeface="+mn-ea"/>
                          <a:cs typeface="+mn-cs"/>
                        </a:rPr>
                        <a:t>394 </a:t>
                      </a:r>
                      <a:endParaRPr lang="en-IN" sz="1400" dirty="0">
                        <a:latin typeface="Calibri" panose="020F0502020204030204" pitchFamily="34" charset="0"/>
                      </a:endParaRPr>
                    </a:p>
                  </a:txBody>
                  <a:tcPr/>
                </a:tc>
                <a:tc>
                  <a:txBody>
                    <a:bodyPr/>
                    <a:lstStyle/>
                    <a:p>
                      <a:pPr algn="r"/>
                      <a:r>
                        <a:rPr lang="en-IN" sz="1400" b="0" i="0" u="none" strike="noStrike" kern="1200" baseline="0" dirty="0">
                          <a:solidFill>
                            <a:schemeClr val="dk1"/>
                          </a:solidFill>
                          <a:latin typeface="Calibri" panose="020F0502020204030204" pitchFamily="34" charset="0"/>
                          <a:ea typeface="+mn-ea"/>
                          <a:cs typeface="+mn-cs"/>
                        </a:rPr>
                        <a:t>494 </a:t>
                      </a:r>
                      <a:endParaRPr lang="en-IN" sz="1400" dirty="0">
                        <a:latin typeface="Calibri" panose="020F0502020204030204" pitchFamily="34" charset="0"/>
                      </a:endParaRPr>
                    </a:p>
                  </a:txBody>
                  <a:tcPr/>
                </a:tc>
                <a:tc>
                  <a:txBody>
                    <a:bodyPr/>
                    <a:lstStyle/>
                    <a:p>
                      <a:pPr algn="r"/>
                      <a:r>
                        <a:rPr lang="en-IN" sz="1400" b="0" i="0" u="none" strike="noStrike" kern="1200" baseline="0" dirty="0">
                          <a:solidFill>
                            <a:schemeClr val="dk1"/>
                          </a:solidFill>
                          <a:latin typeface="Calibri" panose="020F0502020204030204" pitchFamily="34" charset="0"/>
                          <a:ea typeface="+mn-ea"/>
                          <a:cs typeface="+mn-cs"/>
                        </a:rPr>
                        <a:t>568 </a:t>
                      </a:r>
                      <a:endParaRPr lang="en-IN" sz="1400" dirty="0">
                        <a:latin typeface="Calibri" panose="020F0502020204030204" pitchFamily="34" charset="0"/>
                      </a:endParaRPr>
                    </a:p>
                  </a:txBody>
                  <a:tcPr/>
                </a:tc>
                <a:tc>
                  <a:txBody>
                    <a:bodyPr/>
                    <a:lstStyle/>
                    <a:p>
                      <a:pPr algn="r"/>
                      <a:r>
                        <a:rPr lang="en-IN" sz="1400" b="0" i="0" u="none" strike="noStrike" kern="1200" baseline="0" dirty="0">
                          <a:solidFill>
                            <a:schemeClr val="dk1"/>
                          </a:solidFill>
                          <a:latin typeface="Calibri" panose="020F0502020204030204" pitchFamily="34" charset="0"/>
                          <a:ea typeface="+mn-ea"/>
                          <a:cs typeface="+mn-cs"/>
                        </a:rPr>
                        <a:t>387</a:t>
                      </a:r>
                      <a:endParaRPr lang="en-IN" sz="1400" dirty="0">
                        <a:latin typeface="Calibri" panose="020F0502020204030204" pitchFamily="34" charset="0"/>
                      </a:endParaRPr>
                    </a:p>
                  </a:txBody>
                  <a:tcPr/>
                </a:tc>
                <a:tc>
                  <a:txBody>
                    <a:bodyPr/>
                    <a:lstStyle/>
                    <a:p>
                      <a:pPr algn="r"/>
                      <a:r>
                        <a:rPr lang="en-IN" sz="1400" b="0" i="0" u="none" strike="noStrike" kern="1200" baseline="0" dirty="0">
                          <a:solidFill>
                            <a:schemeClr val="dk1"/>
                          </a:solidFill>
                          <a:latin typeface="Calibri" panose="020F0502020204030204" pitchFamily="34" charset="0"/>
                          <a:ea typeface="+mn-ea"/>
                          <a:cs typeface="+mn-cs"/>
                        </a:rPr>
                        <a:t>621 </a:t>
                      </a:r>
                      <a:endParaRPr lang="en-IN" sz="1400" dirty="0">
                        <a:latin typeface="Calibri" panose="020F0502020204030204" pitchFamily="34" charset="0"/>
                      </a:endParaRPr>
                    </a:p>
                  </a:txBody>
                  <a:tcPr/>
                </a:tc>
                <a:tc>
                  <a:txBody>
                    <a:bodyPr/>
                    <a:lstStyle/>
                    <a:p>
                      <a:pPr algn="r"/>
                      <a:r>
                        <a:rPr lang="en-IN" sz="1400" b="0" i="0" u="none" strike="noStrike" kern="1200" baseline="0" dirty="0">
                          <a:solidFill>
                            <a:schemeClr val="dk1"/>
                          </a:solidFill>
                          <a:latin typeface="Calibri" panose="020F0502020204030204" pitchFamily="34" charset="0"/>
                          <a:ea typeface="+mn-ea"/>
                          <a:cs typeface="+mn-cs"/>
                        </a:rPr>
                        <a:t>1,005 </a:t>
                      </a:r>
                      <a:endParaRPr lang="en-IN" sz="1400" dirty="0">
                        <a:latin typeface="Calibri" panose="020F0502020204030204" pitchFamily="34" charset="0"/>
                      </a:endParaRPr>
                    </a:p>
                  </a:txBody>
                  <a:tcPr/>
                </a:tc>
                <a:tc>
                  <a:txBody>
                    <a:bodyPr/>
                    <a:lstStyle/>
                    <a:p>
                      <a:pPr algn="r"/>
                      <a:r>
                        <a:rPr lang="en-IN" sz="1400" b="0" i="0" u="none" strike="noStrike" kern="1200" baseline="0" dirty="0">
                          <a:solidFill>
                            <a:schemeClr val="dk1"/>
                          </a:solidFill>
                          <a:latin typeface="Calibri" panose="020F0502020204030204" pitchFamily="34" charset="0"/>
                          <a:ea typeface="+mn-ea"/>
                          <a:cs typeface="+mn-cs"/>
                        </a:rPr>
                        <a:t>1,488 </a:t>
                      </a:r>
                      <a:endParaRPr lang="en-IN" sz="1400" dirty="0">
                        <a:latin typeface="Calibri" panose="020F0502020204030204" pitchFamily="34" charset="0"/>
                      </a:endParaRPr>
                    </a:p>
                  </a:txBody>
                  <a:tcPr/>
                </a:tc>
                <a:tc>
                  <a:txBody>
                    <a:bodyPr/>
                    <a:lstStyle/>
                    <a:p>
                      <a:pPr algn="r"/>
                      <a:r>
                        <a:rPr lang="en-IN" sz="1400" b="0" i="0" u="none" strike="noStrike" kern="1200" baseline="0" dirty="0">
                          <a:solidFill>
                            <a:schemeClr val="dk1"/>
                          </a:solidFill>
                          <a:latin typeface="Calibri" panose="020F0502020204030204" pitchFamily="34" charset="0"/>
                          <a:ea typeface="+mn-ea"/>
                          <a:cs typeface="+mn-cs"/>
                        </a:rPr>
                        <a:t>2,046 </a:t>
                      </a:r>
                      <a:endParaRPr lang="en-IN" sz="1400" dirty="0">
                        <a:latin typeface="Calibri" panose="020F0502020204030204" pitchFamily="34" charset="0"/>
                      </a:endParaRPr>
                    </a:p>
                  </a:txBody>
                  <a:tcPr/>
                </a:tc>
                <a:tc>
                  <a:txBody>
                    <a:bodyPr/>
                    <a:lstStyle/>
                    <a:p>
                      <a:pPr algn="r"/>
                      <a:r>
                        <a:rPr lang="en-IN" sz="1400" b="0" i="0" u="none" strike="noStrike" kern="1200" baseline="0" dirty="0">
                          <a:solidFill>
                            <a:schemeClr val="dk1"/>
                          </a:solidFill>
                          <a:latin typeface="Calibri" panose="020F0502020204030204" pitchFamily="34" charset="0"/>
                          <a:ea typeface="+mn-ea"/>
                          <a:cs typeface="+mn-cs"/>
                        </a:rPr>
                        <a:t>1,654 </a:t>
                      </a:r>
                      <a:endParaRPr lang="en-IN" sz="1400" dirty="0">
                        <a:latin typeface="Calibri" panose="020F0502020204030204" pitchFamily="34" charset="0"/>
                      </a:endParaRPr>
                    </a:p>
                  </a:txBody>
                  <a:tcPr/>
                </a:tc>
                <a:extLst>
                  <a:ext uri="{0D108BD9-81ED-4DB2-BD59-A6C34878D82A}">
                    <a16:rowId xmlns:a16="http://schemas.microsoft.com/office/drawing/2014/main" val="264979974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Forward and other transactions </a:t>
                      </a:r>
                    </a:p>
                  </a:txBody>
                  <a:tcPr/>
                </a:tc>
                <a:tc>
                  <a:txBody>
                    <a:bodyPr/>
                    <a:lstStyle/>
                    <a:p>
                      <a:pPr algn="r"/>
                      <a:r>
                        <a:rPr lang="en-IN" sz="1400" dirty="0">
                          <a:latin typeface="Calibri" panose="020F0502020204030204" pitchFamily="34" charset="0"/>
                        </a:rPr>
                        <a:t>273</a:t>
                      </a:r>
                    </a:p>
                  </a:txBody>
                  <a:tcPr/>
                </a:tc>
                <a:tc>
                  <a:txBody>
                    <a:bodyPr/>
                    <a:lstStyle/>
                    <a:p>
                      <a:pPr algn="r"/>
                      <a:r>
                        <a:rPr lang="en-IN" sz="1400" dirty="0">
                          <a:latin typeface="Calibri" panose="020F0502020204030204" pitchFamily="34" charset="0"/>
                        </a:rPr>
                        <a:t>426</a:t>
                      </a:r>
                    </a:p>
                  </a:txBody>
                  <a:tcPr/>
                </a:tc>
                <a:tc>
                  <a:txBody>
                    <a:bodyPr/>
                    <a:lstStyle/>
                    <a:p>
                      <a:pPr algn="r"/>
                      <a:r>
                        <a:rPr lang="en-IN" sz="1400" dirty="0">
                          <a:latin typeface="Calibri" panose="020F0502020204030204" pitchFamily="34" charset="0"/>
                        </a:rPr>
                        <a:t>696</a:t>
                      </a:r>
                    </a:p>
                  </a:txBody>
                  <a:tcPr/>
                </a:tc>
                <a:tc>
                  <a:txBody>
                    <a:bodyPr/>
                    <a:lstStyle/>
                    <a:p>
                      <a:pPr algn="r"/>
                      <a:r>
                        <a:rPr lang="en-IN" sz="1400" dirty="0">
                          <a:latin typeface="Calibri" panose="020F0502020204030204" pitchFamily="34" charset="0"/>
                        </a:rPr>
                        <a:t>922</a:t>
                      </a:r>
                    </a:p>
                  </a:txBody>
                  <a:tcPr/>
                </a:tc>
                <a:tc>
                  <a:txBody>
                    <a:bodyPr/>
                    <a:lstStyle/>
                    <a:p>
                      <a:pPr algn="r"/>
                      <a:r>
                        <a:rPr lang="en-IN" sz="1400" dirty="0">
                          <a:latin typeface="Calibri" panose="020F0502020204030204" pitchFamily="34" charset="0"/>
                        </a:rPr>
                        <a:t>813</a:t>
                      </a:r>
                    </a:p>
                  </a:txBody>
                  <a:tcPr/>
                </a:tc>
                <a:tc>
                  <a:txBody>
                    <a:bodyPr/>
                    <a:lstStyle/>
                    <a:p>
                      <a:pPr algn="r"/>
                      <a:r>
                        <a:rPr lang="en-IN" sz="1400" dirty="0">
                          <a:latin typeface="Calibri" panose="020F0502020204030204" pitchFamily="34" charset="0"/>
                        </a:rPr>
                        <a:t>1,259</a:t>
                      </a:r>
                    </a:p>
                  </a:txBody>
                  <a:tcPr/>
                </a:tc>
                <a:tc>
                  <a:txBody>
                    <a:bodyPr/>
                    <a:lstStyle/>
                    <a:p>
                      <a:pPr algn="r"/>
                      <a:r>
                        <a:rPr lang="en-IN" sz="1400" dirty="0">
                          <a:latin typeface="Calibri" panose="020F0502020204030204" pitchFamily="34" charset="0"/>
                        </a:rPr>
                        <a:t>2,205</a:t>
                      </a:r>
                    </a:p>
                  </a:txBody>
                  <a:tcPr/>
                </a:tc>
                <a:tc>
                  <a:txBody>
                    <a:bodyPr/>
                    <a:lstStyle/>
                    <a:p>
                      <a:pPr algn="r"/>
                      <a:r>
                        <a:rPr lang="en-IN" sz="1400" dirty="0">
                          <a:latin typeface="Calibri" panose="020F0502020204030204" pitchFamily="34" charset="0"/>
                        </a:rPr>
                        <a:t>2,483</a:t>
                      </a:r>
                    </a:p>
                  </a:txBody>
                  <a:tcPr/>
                </a:tc>
                <a:tc>
                  <a:txBody>
                    <a:bodyPr/>
                    <a:lstStyle/>
                    <a:p>
                      <a:pPr algn="r"/>
                      <a:r>
                        <a:rPr lang="en-IN" sz="1400" dirty="0">
                          <a:latin typeface="Calibri" panose="020F0502020204030204" pitchFamily="34" charset="0"/>
                        </a:rPr>
                        <a:t>3,299</a:t>
                      </a:r>
                    </a:p>
                  </a:txBody>
                  <a:tcPr/>
                </a:tc>
                <a:tc>
                  <a:txBody>
                    <a:bodyPr/>
                    <a:lstStyle/>
                    <a:p>
                      <a:pPr algn="r"/>
                      <a:r>
                        <a:rPr lang="en-IN" sz="1400" dirty="0">
                          <a:latin typeface="Calibri" panose="020F0502020204030204" pitchFamily="34" charset="0"/>
                        </a:rPr>
                        <a:t>3,434</a:t>
                      </a:r>
                    </a:p>
                  </a:txBody>
                  <a:tcPr/>
                </a:tc>
                <a:extLst>
                  <a:ext uri="{0D108BD9-81ED-4DB2-BD59-A6C34878D82A}">
                    <a16:rowId xmlns:a16="http://schemas.microsoft.com/office/drawing/2014/main" val="108839943"/>
                  </a:ext>
                </a:extLst>
              </a:tr>
            </a:tbl>
          </a:graphicData>
        </a:graphic>
      </p:graphicFrame>
      <p:sp>
        <p:nvSpPr>
          <p:cNvPr id="6" name="Content Placeholder 5"/>
          <p:cNvSpPr>
            <a:spLocks noGrp="1"/>
          </p:cNvSpPr>
          <p:nvPr>
            <p:ph idx="14"/>
          </p:nvPr>
        </p:nvSpPr>
        <p:spPr>
          <a:xfrm>
            <a:off x="457195" y="5181870"/>
            <a:ext cx="8229600" cy="819667"/>
          </a:xfrm>
        </p:spPr>
        <p:txBody>
          <a:bodyPr/>
          <a:lstStyle/>
          <a:p>
            <a:pPr marL="0" indent="0">
              <a:buNone/>
            </a:pPr>
            <a:r>
              <a:rPr lang="en-IN" sz="2400" b="1" dirty="0"/>
              <a:t>Sources: </a:t>
            </a:r>
            <a:r>
              <a:rPr lang="en-IN" sz="2400" dirty="0"/>
              <a:t>Bank for International Settlements, Annual Report, various dates. www.bis.org</a:t>
            </a:r>
          </a:p>
        </p:txBody>
      </p:sp>
      <p:sp>
        <p:nvSpPr>
          <p:cNvPr id="5" name="Slide Number Placeholder 4"/>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7</a:t>
            </a:fld>
            <a:endParaRPr lang="en-US" altLang="en-US" dirty="0">
              <a:latin typeface="Calibri" panose="020F0502020204030204" pitchFamily="34" charset="0"/>
            </a:endParaRPr>
          </a:p>
        </p:txBody>
      </p:sp>
    </p:spTree>
    <p:extLst>
      <p:ext uri="{BB962C8B-B14F-4D97-AF65-F5344CB8AC3E}">
        <p14:creationId xmlns:p14="http://schemas.microsoft.com/office/powerpoint/2010/main" val="217059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566"/>
            <a:ext cx="7543800" cy="664745"/>
          </a:xfrm>
        </p:spPr>
        <p:txBody>
          <a:bodyPr anchor="ctr"/>
          <a:lstStyle/>
          <a:p>
            <a:r>
              <a:rPr lang="en-US" altLang="en-US" sz="3500" dirty="0"/>
              <a:t>Foreign Currency Exchange Rates</a:t>
            </a:r>
            <a:endParaRPr lang="en-IN" sz="1000" dirty="0"/>
          </a:p>
        </p:txBody>
      </p:sp>
      <p:sp>
        <p:nvSpPr>
          <p:cNvPr id="9" name="Content Placeholder 8"/>
          <p:cNvSpPr>
            <a:spLocks noGrp="1"/>
          </p:cNvSpPr>
          <p:nvPr>
            <p:ph idx="1"/>
          </p:nvPr>
        </p:nvSpPr>
        <p:spPr>
          <a:xfrm>
            <a:off x="457200" y="1167360"/>
            <a:ext cx="4327742" cy="328625"/>
          </a:xfrm>
        </p:spPr>
        <p:txBody>
          <a:bodyPr/>
          <a:lstStyle/>
          <a:p>
            <a:pPr marL="0" indent="0">
              <a:buNone/>
            </a:pPr>
            <a:r>
              <a:rPr lang="en-IN" sz="1800" b="1" dirty="0"/>
              <a:t>Table 9–1 </a:t>
            </a:r>
            <a:r>
              <a:rPr lang="en-IN" sz="1800" b="1" dirty="0">
                <a:solidFill>
                  <a:srgbClr val="0070C0"/>
                </a:solidFill>
              </a:rPr>
              <a:t>Foreign Currency Exchange Rates</a:t>
            </a:r>
            <a:endParaRPr lang="en-IN" sz="1800" dirty="0">
              <a:solidFill>
                <a:srgbClr val="0070C0"/>
              </a:solidFill>
            </a:endParaRPr>
          </a:p>
        </p:txBody>
      </p:sp>
      <p:pic>
        <p:nvPicPr>
          <p:cNvPr id="11" name="Picture 10" descr="Table showing the foreign currency exchange rates for Friday, July 15, 2016 via the New York Closing Snapshot. Exchange rates for about 30 currencies in U.S. dollars and per U.S. doll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823" y="1533308"/>
            <a:ext cx="5942355" cy="4447356"/>
          </a:xfrm>
          <a:prstGeom prst="rect">
            <a:avLst/>
          </a:prstGeom>
        </p:spPr>
      </p:pic>
      <p:sp>
        <p:nvSpPr>
          <p:cNvPr id="7" name="Content Placeholder 6"/>
          <p:cNvSpPr>
            <a:spLocks noGrp="1"/>
          </p:cNvSpPr>
          <p:nvPr>
            <p:ph idx="13"/>
          </p:nvPr>
        </p:nvSpPr>
        <p:spPr>
          <a:xfrm>
            <a:off x="465661" y="6012271"/>
            <a:ext cx="5189704" cy="494652"/>
          </a:xfrm>
        </p:spPr>
        <p:txBody>
          <a:bodyPr/>
          <a:lstStyle/>
          <a:p>
            <a:pPr marL="0" indent="0">
              <a:spcBef>
                <a:spcPts val="200"/>
              </a:spcBef>
              <a:buNone/>
            </a:pPr>
            <a:r>
              <a:rPr lang="en-IN" sz="600" dirty="0"/>
              <a:t>*Floating rate. †Financial. ‡Russian Central Bank rate.</a:t>
            </a:r>
          </a:p>
          <a:p>
            <a:pPr marL="0" indent="0">
              <a:spcBef>
                <a:spcPts val="200"/>
              </a:spcBef>
              <a:buNone/>
            </a:pPr>
            <a:r>
              <a:rPr lang="en-IN" sz="600" dirty="0"/>
              <a:t>**Commercial rate. ††Special Drawing Rights (SDR); from the International Monetary Fund; based on exchange rates for U.S., British and Japanese currencies.</a:t>
            </a:r>
          </a:p>
          <a:p>
            <a:pPr marL="0" indent="0">
              <a:spcBef>
                <a:spcPts val="200"/>
              </a:spcBef>
              <a:buNone/>
            </a:pPr>
            <a:r>
              <a:rPr lang="en-IN" sz="600" b="1" dirty="0"/>
              <a:t>Note: </a:t>
            </a:r>
            <a:r>
              <a:rPr lang="en-IN" sz="600" dirty="0"/>
              <a:t>Based on trading among banks of $1 million and more, as quoted at 4 P.M. ET by Thomson Reuters.</a:t>
            </a:r>
          </a:p>
          <a:p>
            <a:pPr marL="0" indent="0">
              <a:spcBef>
                <a:spcPts val="200"/>
              </a:spcBef>
              <a:buNone/>
            </a:pPr>
            <a:r>
              <a:rPr lang="en-IN" sz="600" b="1" dirty="0"/>
              <a:t>Source: </a:t>
            </a:r>
            <a:r>
              <a:rPr lang="en-IN" sz="600" i="1" dirty="0"/>
              <a:t>The Wall Street Journal Online, </a:t>
            </a:r>
            <a:r>
              <a:rPr lang="en-IN" sz="600" dirty="0"/>
              <a:t>July 18, 2016. www.wsj.com.</a:t>
            </a:r>
          </a:p>
        </p:txBody>
      </p:sp>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8</a:t>
            </a:fld>
            <a:endParaRPr lang="en-US" altLang="en-US" dirty="0">
              <a:latin typeface="Calibri" panose="020F0502020204030204" pitchFamily="34" charset="0"/>
            </a:endParaRPr>
          </a:p>
        </p:txBody>
      </p:sp>
    </p:spTree>
    <p:extLst>
      <p:ext uri="{BB962C8B-B14F-4D97-AF65-F5344CB8AC3E}">
        <p14:creationId xmlns:p14="http://schemas.microsoft.com/office/powerpoint/2010/main" val="45251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721"/>
            <a:ext cx="5536096" cy="548640"/>
          </a:xfrm>
        </p:spPr>
        <p:txBody>
          <a:bodyPr anchor="ctr"/>
          <a:lstStyle/>
          <a:p>
            <a:r>
              <a:rPr lang="en-US" altLang="en-US" sz="3500" dirty="0"/>
              <a:t>Top Currency Traders</a:t>
            </a:r>
            <a:endParaRPr lang="en-IN" sz="1000" dirty="0"/>
          </a:p>
        </p:txBody>
      </p:sp>
      <p:sp>
        <p:nvSpPr>
          <p:cNvPr id="9" name="Content Placeholder 8"/>
          <p:cNvSpPr>
            <a:spLocks noGrp="1"/>
          </p:cNvSpPr>
          <p:nvPr>
            <p:ph idx="13"/>
          </p:nvPr>
        </p:nvSpPr>
        <p:spPr>
          <a:xfrm>
            <a:off x="457200" y="1698135"/>
            <a:ext cx="7086600" cy="398918"/>
          </a:xfrm>
        </p:spPr>
        <p:txBody>
          <a:bodyPr/>
          <a:lstStyle/>
          <a:p>
            <a:pPr marL="0" indent="0">
              <a:buNone/>
            </a:pPr>
            <a:r>
              <a:rPr lang="en-IN" sz="2000" b="1" dirty="0"/>
              <a:t>Table 9–3 </a:t>
            </a:r>
            <a:r>
              <a:rPr lang="en-IN" sz="2000" b="1" dirty="0">
                <a:solidFill>
                  <a:srgbClr val="0070C0"/>
                </a:solidFill>
              </a:rPr>
              <a:t>Top Currency Traders by Percentage of Overall Volume</a:t>
            </a:r>
            <a:endParaRPr lang="en-IN" sz="2000"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86659003"/>
              </p:ext>
            </p:extLst>
          </p:nvPr>
        </p:nvGraphicFramePr>
        <p:xfrm>
          <a:off x="820454" y="2205522"/>
          <a:ext cx="6394538" cy="4079240"/>
        </p:xfrm>
        <a:graphic>
          <a:graphicData uri="http://schemas.openxmlformats.org/drawingml/2006/table">
            <a:tbl>
              <a:tblPr firstRow="1" bandRow="1">
                <a:tableStyleId>{5C22544A-7EE6-4342-B048-85BDC9FD1C3A}</a:tableStyleId>
              </a:tblPr>
              <a:tblGrid>
                <a:gridCol w="1275347">
                  <a:extLst>
                    <a:ext uri="{9D8B030D-6E8A-4147-A177-3AD203B41FA5}">
                      <a16:colId xmlns:a16="http://schemas.microsoft.com/office/drawing/2014/main" val="212376713"/>
                    </a:ext>
                  </a:extLst>
                </a:gridCol>
                <a:gridCol w="3378072">
                  <a:extLst>
                    <a:ext uri="{9D8B030D-6E8A-4147-A177-3AD203B41FA5}">
                      <a16:colId xmlns:a16="http://schemas.microsoft.com/office/drawing/2014/main" val="1182623344"/>
                    </a:ext>
                  </a:extLst>
                </a:gridCol>
                <a:gridCol w="1741119">
                  <a:extLst>
                    <a:ext uri="{9D8B030D-6E8A-4147-A177-3AD203B41FA5}">
                      <a16:colId xmlns:a16="http://schemas.microsoft.com/office/drawing/2014/main" val="328726997"/>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tx1"/>
                          </a:solidFill>
                          <a:latin typeface="Calibri" panose="020F0502020204030204" pitchFamily="34" charset="0"/>
                          <a:ea typeface="+mn-ea"/>
                          <a:cs typeface="+mn-cs"/>
                        </a:rPr>
                        <a:t>Rank </a:t>
                      </a:r>
                      <a:endParaRPr lang="en-IN" sz="1800" b="0" i="0" u="none" strike="noStrike" kern="1200" baseline="0" dirty="0">
                        <a:solidFill>
                          <a:schemeClr val="tx1"/>
                        </a:solidFill>
                        <a:latin typeface="Calibri" panose="020F0502020204030204" pitchFamily="34" charset="0"/>
                        <a:ea typeface="+mn-ea"/>
                        <a:cs typeface="+mn-cs"/>
                      </a:endParaRP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tx1"/>
                          </a:solidFill>
                          <a:latin typeface="Calibri" panose="020F0502020204030204" pitchFamily="34" charset="0"/>
                          <a:ea typeface="+mn-ea"/>
                          <a:cs typeface="+mn-cs"/>
                        </a:rPr>
                        <a:t>Name </a:t>
                      </a:r>
                      <a:endParaRPr lang="en-IN" sz="1800" b="0" i="0" u="none" strike="noStrike" kern="1200" baseline="0" dirty="0">
                        <a:solidFill>
                          <a:schemeClr val="tx1"/>
                        </a:solidFill>
                        <a:latin typeface="Calibri" panose="020F0502020204030204" pitchFamily="34" charset="0"/>
                        <a:ea typeface="+mn-ea"/>
                        <a:cs typeface="+mn-cs"/>
                      </a:endParaRP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tx1"/>
                          </a:solidFill>
                          <a:latin typeface="Calibri" panose="020F0502020204030204" pitchFamily="34" charset="0"/>
                          <a:ea typeface="+mn-ea"/>
                          <a:cs typeface="+mn-cs"/>
                        </a:rPr>
                        <a:t>Market Share </a:t>
                      </a:r>
                      <a:endParaRPr lang="en-IN" sz="1800" b="0" i="0" u="none" strike="noStrike" kern="1200" baseline="0" dirty="0">
                        <a:solidFill>
                          <a:schemeClr val="tx1"/>
                        </a:solidFill>
                        <a:latin typeface="Calibri" panose="020F0502020204030204" pitchFamily="34" charset="0"/>
                        <a:ea typeface="+mn-ea"/>
                        <a:cs typeface="+mn-cs"/>
                      </a:endParaRPr>
                    </a:p>
                  </a:txBody>
                  <a:tcPr marL="124974" marR="124974"/>
                </a:tc>
                <a:extLst>
                  <a:ext uri="{0D108BD9-81ED-4DB2-BD59-A6C34878D82A}">
                    <a16:rowId xmlns:a16="http://schemas.microsoft.com/office/drawing/2014/main" val="4198134912"/>
                  </a:ext>
                </a:extLst>
              </a:tr>
              <a:tr h="370840">
                <a:tc>
                  <a:txBody>
                    <a:bodyPr/>
                    <a:lstStyle/>
                    <a:p>
                      <a:pPr algn="ctr"/>
                      <a:r>
                        <a:rPr lang="en-IN" dirty="0">
                          <a:latin typeface="Calibri" panose="020F0502020204030204" pitchFamily="34" charset="0"/>
                        </a:rPr>
                        <a:t>1</a:t>
                      </a: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Citigroup </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12.91% </a:t>
                      </a:r>
                    </a:p>
                  </a:txBody>
                  <a:tcPr marL="124974" marR="124974"/>
                </a:tc>
                <a:extLst>
                  <a:ext uri="{0D108BD9-81ED-4DB2-BD59-A6C34878D82A}">
                    <a16:rowId xmlns:a16="http://schemas.microsoft.com/office/drawing/2014/main" val="4209738949"/>
                  </a:ext>
                </a:extLst>
              </a:tr>
              <a:tr h="370840">
                <a:tc>
                  <a:txBody>
                    <a:bodyPr/>
                    <a:lstStyle/>
                    <a:p>
                      <a:pPr algn="ctr"/>
                      <a:r>
                        <a:rPr lang="en-IN" dirty="0">
                          <a:latin typeface="Calibri" panose="020F0502020204030204" pitchFamily="34" charset="0"/>
                        </a:rPr>
                        <a:t>2</a:t>
                      </a: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J.P. Morgan Chase </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8.77</a:t>
                      </a:r>
                    </a:p>
                  </a:txBody>
                  <a:tcPr marL="124974" marR="124974"/>
                </a:tc>
                <a:extLst>
                  <a:ext uri="{0D108BD9-81ED-4DB2-BD59-A6C34878D82A}">
                    <a16:rowId xmlns:a16="http://schemas.microsoft.com/office/drawing/2014/main" val="2428376815"/>
                  </a:ext>
                </a:extLst>
              </a:tr>
              <a:tr h="370840">
                <a:tc>
                  <a:txBody>
                    <a:bodyPr/>
                    <a:lstStyle/>
                    <a:p>
                      <a:pPr algn="ctr"/>
                      <a:r>
                        <a:rPr lang="en-IN" dirty="0">
                          <a:latin typeface="Calibri" panose="020F0502020204030204" pitchFamily="34" charset="0"/>
                        </a:rPr>
                        <a:t>3</a:t>
                      </a: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UBS </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8.76</a:t>
                      </a:r>
                    </a:p>
                  </a:txBody>
                  <a:tcPr marL="124974" marR="124974"/>
                </a:tc>
                <a:extLst>
                  <a:ext uri="{0D108BD9-81ED-4DB2-BD59-A6C34878D82A}">
                    <a16:rowId xmlns:a16="http://schemas.microsoft.com/office/drawing/2014/main" val="1216909010"/>
                  </a:ext>
                </a:extLst>
              </a:tr>
              <a:tr h="370840">
                <a:tc>
                  <a:txBody>
                    <a:bodyPr/>
                    <a:lstStyle/>
                    <a:p>
                      <a:pPr algn="ctr"/>
                      <a:r>
                        <a:rPr lang="en-IN" dirty="0">
                          <a:latin typeface="Calibri" panose="020F0502020204030204" pitchFamily="34" charset="0"/>
                        </a:rPr>
                        <a:t>4</a:t>
                      </a: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Deutsche Bank </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7.86</a:t>
                      </a:r>
                    </a:p>
                  </a:txBody>
                  <a:tcPr marL="124974" marR="124974"/>
                </a:tc>
                <a:extLst>
                  <a:ext uri="{0D108BD9-81ED-4DB2-BD59-A6C34878D82A}">
                    <a16:rowId xmlns:a16="http://schemas.microsoft.com/office/drawing/2014/main" val="2597539295"/>
                  </a:ext>
                </a:extLst>
              </a:tr>
              <a:tr h="370840">
                <a:tc>
                  <a:txBody>
                    <a:bodyPr/>
                    <a:lstStyle/>
                    <a:p>
                      <a:pPr algn="ctr"/>
                      <a:r>
                        <a:rPr lang="en-IN" dirty="0">
                          <a:latin typeface="Calibri" panose="020F0502020204030204" pitchFamily="34" charset="0"/>
                        </a:rPr>
                        <a:t>5</a:t>
                      </a: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Bank of America Merrill Lynch </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6.40</a:t>
                      </a:r>
                    </a:p>
                  </a:txBody>
                  <a:tcPr marL="124974" marR="124974"/>
                </a:tc>
                <a:extLst>
                  <a:ext uri="{0D108BD9-81ED-4DB2-BD59-A6C34878D82A}">
                    <a16:rowId xmlns:a16="http://schemas.microsoft.com/office/drawing/2014/main" val="2617988183"/>
                  </a:ext>
                </a:extLst>
              </a:tr>
              <a:tr h="370840">
                <a:tc>
                  <a:txBody>
                    <a:bodyPr/>
                    <a:lstStyle/>
                    <a:p>
                      <a:pPr algn="ctr"/>
                      <a:r>
                        <a:rPr lang="en-IN" dirty="0">
                          <a:latin typeface="Calibri" panose="020F0502020204030204" pitchFamily="34" charset="0"/>
                        </a:rPr>
                        <a:t>6</a:t>
                      </a: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Barclays Capital</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5.67</a:t>
                      </a:r>
                    </a:p>
                  </a:txBody>
                  <a:tcPr marL="124974" marR="124974"/>
                </a:tc>
                <a:extLst>
                  <a:ext uri="{0D108BD9-81ED-4DB2-BD59-A6C34878D82A}">
                    <a16:rowId xmlns:a16="http://schemas.microsoft.com/office/drawing/2014/main" val="2066306995"/>
                  </a:ext>
                </a:extLst>
              </a:tr>
              <a:tr h="370840">
                <a:tc>
                  <a:txBody>
                    <a:bodyPr/>
                    <a:lstStyle/>
                    <a:p>
                      <a:pPr algn="ctr"/>
                      <a:r>
                        <a:rPr lang="en-IN" dirty="0">
                          <a:latin typeface="Calibri" panose="020F0502020204030204" pitchFamily="34" charset="0"/>
                        </a:rPr>
                        <a:t>7</a:t>
                      </a: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Goldman Sachs</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4.65</a:t>
                      </a:r>
                    </a:p>
                  </a:txBody>
                  <a:tcPr marL="124974" marR="124974"/>
                </a:tc>
                <a:extLst>
                  <a:ext uri="{0D108BD9-81ED-4DB2-BD59-A6C34878D82A}">
                    <a16:rowId xmlns:a16="http://schemas.microsoft.com/office/drawing/2014/main" val="3757533979"/>
                  </a:ext>
                </a:extLst>
              </a:tr>
              <a:tr h="370840">
                <a:tc>
                  <a:txBody>
                    <a:bodyPr/>
                    <a:lstStyle/>
                    <a:p>
                      <a:pPr algn="ctr"/>
                      <a:r>
                        <a:rPr lang="en-IN" dirty="0">
                          <a:latin typeface="Calibri" panose="020F0502020204030204" pitchFamily="34" charset="0"/>
                        </a:rPr>
                        <a:t>8</a:t>
                      </a:r>
                    </a:p>
                  </a:txBody>
                  <a:tcPr marL="124974" marR="124974"/>
                </a:tc>
                <a:tc>
                  <a:txBody>
                    <a:bodyPr/>
                    <a:lstStyle/>
                    <a:p>
                      <a:r>
                        <a:rPr lang="en-IN" sz="1800" b="0" i="0" u="none" strike="noStrike" kern="1200" baseline="0" dirty="0">
                          <a:solidFill>
                            <a:schemeClr val="dk1"/>
                          </a:solidFill>
                          <a:latin typeface="Calibri" panose="020F0502020204030204" pitchFamily="34" charset="0"/>
                          <a:ea typeface="+mn-ea"/>
                          <a:cs typeface="+mn-cs"/>
                        </a:rPr>
                        <a:t>HSBC</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4.56</a:t>
                      </a:r>
                    </a:p>
                  </a:txBody>
                  <a:tcPr marL="124974" marR="124974"/>
                </a:tc>
                <a:extLst>
                  <a:ext uri="{0D108BD9-81ED-4DB2-BD59-A6C34878D82A}">
                    <a16:rowId xmlns:a16="http://schemas.microsoft.com/office/drawing/2014/main" val="1269203017"/>
                  </a:ext>
                </a:extLst>
              </a:tr>
              <a:tr h="370840">
                <a:tc>
                  <a:txBody>
                    <a:bodyPr/>
                    <a:lstStyle/>
                    <a:p>
                      <a:pPr algn="ctr"/>
                      <a:r>
                        <a:rPr lang="en-IN" dirty="0">
                          <a:latin typeface="Calibri" panose="020F0502020204030204" pitchFamily="34" charset="0"/>
                        </a:rPr>
                        <a:t>9</a:t>
                      </a: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XTX Markets</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3.87</a:t>
                      </a:r>
                    </a:p>
                  </a:txBody>
                  <a:tcPr marL="124974" marR="124974"/>
                </a:tc>
                <a:extLst>
                  <a:ext uri="{0D108BD9-81ED-4DB2-BD59-A6C34878D82A}">
                    <a16:rowId xmlns:a16="http://schemas.microsoft.com/office/drawing/2014/main" val="645717618"/>
                  </a:ext>
                </a:extLst>
              </a:tr>
              <a:tr h="370840">
                <a:tc>
                  <a:txBody>
                    <a:bodyPr/>
                    <a:lstStyle/>
                    <a:p>
                      <a:pPr algn="ctr"/>
                      <a:r>
                        <a:rPr lang="en-IN" dirty="0">
                          <a:latin typeface="Calibri" panose="020F0502020204030204" pitchFamily="34" charset="0"/>
                        </a:rPr>
                        <a:t>10</a:t>
                      </a:r>
                    </a:p>
                  </a:txBody>
                  <a:tcPr marL="124974" marR="1249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Morgan Stanley</a:t>
                      </a:r>
                    </a:p>
                  </a:txBody>
                  <a:tcPr marL="124974" marR="12497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Calibri" panose="020F0502020204030204" pitchFamily="34" charset="0"/>
                          <a:ea typeface="+mn-ea"/>
                          <a:cs typeface="+mn-cs"/>
                        </a:rPr>
                        <a:t>3.19</a:t>
                      </a:r>
                    </a:p>
                  </a:txBody>
                  <a:tcPr marL="124974" marR="124974"/>
                </a:tc>
                <a:extLst>
                  <a:ext uri="{0D108BD9-81ED-4DB2-BD59-A6C34878D82A}">
                    <a16:rowId xmlns:a16="http://schemas.microsoft.com/office/drawing/2014/main" val="1244642521"/>
                  </a:ext>
                </a:extLst>
              </a:tr>
            </a:tbl>
          </a:graphicData>
        </a:graphic>
      </p:graphicFrame>
      <p:sp>
        <p:nvSpPr>
          <p:cNvPr id="3" name="Slide Number Placeholder 2"/>
          <p:cNvSpPr>
            <a:spLocks noGrp="1"/>
          </p:cNvSpPr>
          <p:nvPr>
            <p:ph type="sldNum" sz="quarter" idx="12"/>
          </p:nvPr>
        </p:nvSpPr>
        <p:spPr/>
        <p:txBody>
          <a:bodyPr/>
          <a:lstStyle/>
          <a:p>
            <a:pPr>
              <a:defRPr/>
            </a:pPr>
            <a:r>
              <a:rPr lang="en-US" altLang="en-US" dirty="0">
                <a:latin typeface="Calibri" panose="020F0502020204030204" pitchFamily="34" charset="0"/>
              </a:rPr>
              <a:t>9-</a:t>
            </a:r>
            <a:fld id="{4773FF61-F4E9-4123-B6AF-201BC82A0194}" type="slidenum">
              <a:rPr lang="en-US" altLang="en-US" smtClean="0">
                <a:latin typeface="Calibri" panose="020F0502020204030204" pitchFamily="34" charset="0"/>
              </a:rPr>
              <a:pPr>
                <a:defRPr/>
              </a:pPr>
              <a:t>9</a:t>
            </a:fld>
            <a:endParaRPr lang="en-US" altLang="en-US" dirty="0">
              <a:latin typeface="Calibri" panose="020F0502020204030204" pitchFamily="34" charset="0"/>
            </a:endParaRPr>
          </a:p>
        </p:txBody>
      </p:sp>
    </p:spTree>
    <p:extLst>
      <p:ext uri="{BB962C8B-B14F-4D97-AF65-F5344CB8AC3E}">
        <p14:creationId xmlns:p14="http://schemas.microsoft.com/office/powerpoint/2010/main" val="32190576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4e952e3536a92d9a55fa08359513fca5ca6a8"/>
</p:tagLst>
</file>

<file path=ppt/theme/theme1.xml><?xml version="1.0" encoding="utf-8"?>
<a:theme xmlns:a="http://schemas.openxmlformats.org/drawingml/2006/main" name="Network">
  <a:themeElements>
    <a:clrScheme name="Custom 7">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0000FF"/>
      </a:hlink>
      <a:folHlink>
        <a:srgbClr val="0000FF"/>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A50021"/>
        </a:dk2>
        <a:lt2>
          <a:srgbClr val="808080"/>
        </a:lt2>
        <a:accent1>
          <a:srgbClr val="006699"/>
        </a:accent1>
        <a:accent2>
          <a:srgbClr val="DDDDDD"/>
        </a:accent2>
        <a:accent3>
          <a:srgbClr val="FFFFFF"/>
        </a:accent3>
        <a:accent4>
          <a:srgbClr val="000000"/>
        </a:accent4>
        <a:accent5>
          <a:srgbClr val="AAB8CA"/>
        </a:accent5>
        <a:accent6>
          <a:srgbClr val="C8C8C8"/>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A50021"/>
        </a:dk2>
        <a:lt2>
          <a:srgbClr val="808080"/>
        </a:lt2>
        <a:accent1>
          <a:srgbClr val="006699"/>
        </a:accent1>
        <a:accent2>
          <a:srgbClr val="DDDDDD"/>
        </a:accent2>
        <a:accent3>
          <a:srgbClr val="FFFFFF"/>
        </a:accent3>
        <a:accent4>
          <a:srgbClr val="000000"/>
        </a:accent4>
        <a:accent5>
          <a:srgbClr val="AAB8CA"/>
        </a:accent5>
        <a:accent6>
          <a:srgbClr val="C8C8C8"/>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6540</TotalTime>
  <Words>2987</Words>
  <Application>Microsoft Office PowerPoint</Application>
  <PresentationFormat>On-screen Show (4:3)</PresentationFormat>
  <Paragraphs>347</Paragraphs>
  <Slides>30</Slides>
  <Notes>17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Times New Roman</vt:lpstr>
      <vt:lpstr>Wingdings</vt:lpstr>
      <vt:lpstr>Network</vt:lpstr>
      <vt:lpstr>1_Network</vt:lpstr>
      <vt:lpstr>Equation</vt:lpstr>
      <vt:lpstr>Chapter Nine</vt:lpstr>
      <vt:lpstr>Overview of Foreign Exchange Markets 1</vt:lpstr>
      <vt:lpstr>Overview of Foreign Exchange Markets 2</vt:lpstr>
      <vt:lpstr>Foreign Exchange Markets Example</vt:lpstr>
      <vt:lpstr>Overview of Foreign Exchange Markets Concluded</vt:lpstr>
      <vt:lpstr>Foreign Exchange 1</vt:lpstr>
      <vt:lpstr>Foreign Exchange Market Trading</vt:lpstr>
      <vt:lpstr>Foreign Currency Exchange Rates</vt:lpstr>
      <vt:lpstr>Top Currency Traders</vt:lpstr>
      <vt:lpstr>Foreign Exchange 2</vt:lpstr>
      <vt:lpstr>Foreign Exchange Concluded</vt:lpstr>
      <vt:lpstr>FX Market</vt:lpstr>
      <vt:lpstr>FX Rates</vt:lpstr>
      <vt:lpstr>Exchanges</vt:lpstr>
      <vt:lpstr>The European Currency (€)</vt:lpstr>
      <vt:lpstr>The Euro (€)</vt:lpstr>
      <vt:lpstr>The Yuan</vt:lpstr>
      <vt:lpstr>The Dollar during the Financial Crisis</vt:lpstr>
      <vt:lpstr>Foreign Exchange Risk 1</vt:lpstr>
      <vt:lpstr>Foreign Exchange Risk 2</vt:lpstr>
      <vt:lpstr>Foreign Exchange Exposure 1</vt:lpstr>
      <vt:lpstr>Foreign Exchange Exposure 2</vt:lpstr>
      <vt:lpstr>Trading Activities</vt:lpstr>
      <vt:lpstr>Purchasing Power Parity (PPP) 1</vt:lpstr>
      <vt:lpstr>Purchasing Power Parity (PPP) 2</vt:lpstr>
      <vt:lpstr>International Fisher Effect (IFE)</vt:lpstr>
      <vt:lpstr>Interest Rate Parity</vt:lpstr>
      <vt:lpstr>Interest Rate Parity Example 1</vt:lpstr>
      <vt:lpstr>Interest Rate Parity Example 2</vt:lpstr>
      <vt:lpstr>Balance of Payments Accounts</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and Institutions, 7e</dc:title>
  <dc:subject/>
  <dc:creator>Saunders</dc:creator>
  <cp:lastModifiedBy>Larry Tentor</cp:lastModifiedBy>
  <cp:revision>683</cp:revision>
  <dcterms:created xsi:type="dcterms:W3CDTF">2000-07-01T19:33:32Z</dcterms:created>
  <dcterms:modified xsi:type="dcterms:W3CDTF">2020-04-23T00:48:18Z</dcterms:modified>
</cp:coreProperties>
</file>