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 id="2147483706" r:id="rId2"/>
  </p:sldMasterIdLst>
  <p:notesMasterIdLst>
    <p:notesMasterId r:id="rId52"/>
  </p:notesMasterIdLst>
  <p:handoutMasterIdLst>
    <p:handoutMasterId r:id="rId53"/>
  </p:handoutMasterIdLst>
  <p:sldIdLst>
    <p:sldId id="365" r:id="rId3"/>
    <p:sldId id="304" r:id="rId4"/>
    <p:sldId id="302" r:id="rId5"/>
    <p:sldId id="377" r:id="rId6"/>
    <p:sldId id="382" r:id="rId7"/>
    <p:sldId id="331" r:id="rId8"/>
    <p:sldId id="332" r:id="rId9"/>
    <p:sldId id="333" r:id="rId10"/>
    <p:sldId id="379" r:id="rId11"/>
    <p:sldId id="383" r:id="rId12"/>
    <p:sldId id="334" r:id="rId13"/>
    <p:sldId id="380" r:id="rId14"/>
    <p:sldId id="335" r:id="rId15"/>
    <p:sldId id="336" r:id="rId16"/>
    <p:sldId id="381" r:id="rId17"/>
    <p:sldId id="337" r:id="rId18"/>
    <p:sldId id="384" r:id="rId19"/>
    <p:sldId id="338" r:id="rId20"/>
    <p:sldId id="339" r:id="rId21"/>
    <p:sldId id="340" r:id="rId22"/>
    <p:sldId id="341" r:id="rId23"/>
    <p:sldId id="342" r:id="rId24"/>
    <p:sldId id="366" r:id="rId25"/>
    <p:sldId id="343" r:id="rId26"/>
    <p:sldId id="344" r:id="rId27"/>
    <p:sldId id="345" r:id="rId28"/>
    <p:sldId id="346" r:id="rId29"/>
    <p:sldId id="347" r:id="rId30"/>
    <p:sldId id="348" r:id="rId31"/>
    <p:sldId id="367" r:id="rId32"/>
    <p:sldId id="349" r:id="rId33"/>
    <p:sldId id="350" r:id="rId34"/>
    <p:sldId id="351" r:id="rId35"/>
    <p:sldId id="352" r:id="rId36"/>
    <p:sldId id="355" r:id="rId37"/>
    <p:sldId id="357" r:id="rId38"/>
    <p:sldId id="358" r:id="rId39"/>
    <p:sldId id="362" r:id="rId40"/>
    <p:sldId id="363" r:id="rId41"/>
    <p:sldId id="364" r:id="rId42"/>
    <p:sldId id="368" r:id="rId43"/>
    <p:sldId id="369" r:id="rId44"/>
    <p:sldId id="370" r:id="rId45"/>
    <p:sldId id="371" r:id="rId46"/>
    <p:sldId id="372" r:id="rId47"/>
    <p:sldId id="373" r:id="rId48"/>
    <p:sldId id="376" r:id="rId49"/>
    <p:sldId id="374" r:id="rId50"/>
    <p:sldId id="375" r:id="rId51"/>
  </p:sldIdLst>
  <p:sldSz cx="9144000" cy="6858000" type="screen4x3"/>
  <p:notesSz cx="9144000" cy="6858000"/>
  <p:custDataLst>
    <p:tags r:id="rId54"/>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84C22"/>
    <a:srgbClr val="FBE9E8"/>
    <a:srgbClr val="F6D0CC"/>
    <a:srgbClr val="FFFFCC"/>
    <a:srgbClr val="FFCC00"/>
    <a:srgbClr val="CC0000"/>
    <a:srgbClr val="000066"/>
    <a:srgbClr val="663300"/>
    <a:srgbClr val="1C1C1C"/>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3" autoAdjust="0"/>
    <p:restoredTop sz="86421" autoAdjust="0"/>
  </p:normalViewPr>
  <p:slideViewPr>
    <p:cSldViewPr snapToGrid="0">
      <p:cViewPr varScale="1">
        <p:scale>
          <a:sx n="153" d="100"/>
          <a:sy n="153" d="100"/>
        </p:scale>
        <p:origin x="2024" y="96"/>
      </p:cViewPr>
      <p:guideLst>
        <p:guide orient="horz" pos="2160"/>
        <p:guide pos="2880"/>
      </p:guideLst>
    </p:cSldViewPr>
  </p:slideViewPr>
  <p:outlineViewPr>
    <p:cViewPr>
      <p:scale>
        <a:sx n="33" d="100"/>
        <a:sy n="33" d="100"/>
      </p:scale>
      <p:origin x="0" y="-10560"/>
    </p:cViewPr>
  </p:outlineViewPr>
  <p:notesTextViewPr>
    <p:cViewPr>
      <p:scale>
        <a:sx n="100" d="100"/>
        <a:sy n="100" d="100"/>
      </p:scale>
      <p:origin x="0" y="0"/>
    </p:cViewPr>
  </p:notesTextViewPr>
  <p:sorterViewPr>
    <p:cViewPr>
      <p:scale>
        <a:sx n="66" d="100"/>
        <a:sy n="66" d="100"/>
      </p:scale>
      <p:origin x="0" y="10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3971" name="Rectangle 3"/>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3972"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3973"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B7026F9-3819-437D-B98A-C97A0604222E}" type="slidenum">
              <a:rPr lang="en-US"/>
              <a:pPr>
                <a:defRPr/>
              </a:pPr>
              <a:t>‹#›</a:t>
            </a:fld>
            <a:endParaRPr lang="en-US"/>
          </a:p>
        </p:txBody>
      </p:sp>
    </p:spTree>
    <p:extLst>
      <p:ext uri="{BB962C8B-B14F-4D97-AF65-F5344CB8AC3E}">
        <p14:creationId xmlns:p14="http://schemas.microsoft.com/office/powerpoint/2010/main" val="4023830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23"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5"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26"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27"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2627243-4FD6-484B-925E-03A32A5E2EBF}" type="slidenum">
              <a:rPr lang="en-US"/>
              <a:pPr>
                <a:defRPr/>
              </a:pPr>
              <a:t>‹#›</a:t>
            </a:fld>
            <a:endParaRPr lang="en-US"/>
          </a:p>
        </p:txBody>
      </p:sp>
    </p:spTree>
    <p:extLst>
      <p:ext uri="{BB962C8B-B14F-4D97-AF65-F5344CB8AC3E}">
        <p14:creationId xmlns:p14="http://schemas.microsoft.com/office/powerpoint/2010/main" val="649668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1</a:t>
            </a:fld>
            <a:endParaRPr lang="en-US"/>
          </a:p>
        </p:txBody>
      </p:sp>
    </p:spTree>
    <p:extLst>
      <p:ext uri="{BB962C8B-B14F-4D97-AF65-F5344CB8AC3E}">
        <p14:creationId xmlns:p14="http://schemas.microsoft.com/office/powerpoint/2010/main" val="2396987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Note that the annual change in interest rates is plugged into the prediction model. An example calculation is provided at the end of this file.</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31</a:t>
            </a:fld>
            <a:endParaRPr lang="en-US"/>
          </a:p>
        </p:txBody>
      </p:sp>
    </p:spTree>
    <p:extLst>
      <p:ext uri="{BB962C8B-B14F-4D97-AF65-F5344CB8AC3E}">
        <p14:creationId xmlns:p14="http://schemas.microsoft.com/office/powerpoint/2010/main" val="3515513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Duration is an accurate predictor of price changes only for very small interest rate changes. For day to day fluctuations duration works quite well but when interest rates move significantly, such as when the Fed makes an announcement of a rate change, the predicted pricing errors can become significant. The prediction errors arise because bond prices are not linear with respect to interest rates. </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32</a:t>
            </a:fld>
            <a:endParaRPr lang="en-US"/>
          </a:p>
        </p:txBody>
      </p:sp>
    </p:spTree>
    <p:extLst>
      <p:ext uri="{BB962C8B-B14F-4D97-AF65-F5344CB8AC3E}">
        <p14:creationId xmlns:p14="http://schemas.microsoft.com/office/powerpoint/2010/main" val="1380548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Dur Annual = 4.3774 years.</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34</a:t>
            </a:fld>
            <a:endParaRPr lang="en-US"/>
          </a:p>
        </p:txBody>
      </p:sp>
    </p:spTree>
    <p:extLst>
      <p:ext uri="{BB962C8B-B14F-4D97-AF65-F5344CB8AC3E}">
        <p14:creationId xmlns:p14="http://schemas.microsoft.com/office/powerpoint/2010/main" val="2861670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Dur Annual = 4.3774 years.</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35</a:t>
            </a:fld>
            <a:endParaRPr lang="en-US"/>
          </a:p>
        </p:txBody>
      </p:sp>
    </p:spTree>
    <p:extLst>
      <p:ext uri="{BB962C8B-B14F-4D97-AF65-F5344CB8AC3E}">
        <p14:creationId xmlns:p14="http://schemas.microsoft.com/office/powerpoint/2010/main" val="3751591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208F50-EF34-4EFE-ABE5-924E0B99651A}" type="slidenum">
              <a:rPr lang="en-US" altLang="en-US" sz="1200" smtClean="0"/>
              <a:pPr/>
              <a:t>2</a:t>
            </a:fld>
            <a:endParaRPr lang="en-US"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7055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80F806-F5DA-4B98-ADAE-BE6477EEB642}" type="slidenum">
              <a:rPr lang="en-US" altLang="en-US" sz="1200" smtClean="0"/>
              <a:pPr/>
              <a:t>3</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63844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You may wish to point out that actual price changes are curvilinear, duration based predicted price changes are linear with r.</a:t>
            </a:r>
          </a:p>
          <a:p>
            <a:endParaRPr lang="en-US" altLang="en-US" dirty="0"/>
          </a:p>
          <a:p>
            <a:r>
              <a:rPr lang="en-US" altLang="en-US" dirty="0"/>
              <a:t>Volatility varies along line: prices are a nonlinear function of interest rates, Blue line is actual price change, green line is predicted price change.</a:t>
            </a:r>
          </a:p>
          <a:p>
            <a:r>
              <a:rPr lang="en-US" altLang="en-US" dirty="0"/>
              <a:t>Concept: At higher interest rates, volatility is lower: Reason is that discounting far out cash flows more heavily to begin with at higher interest rates, this increases the near term percentage PV weights in relation to the long term weights. </a:t>
            </a:r>
          </a:p>
          <a:p>
            <a:endParaRPr lang="en-US" altLang="en-US" dirty="0"/>
          </a:p>
          <a:p>
            <a:endParaRPr lang="en-US" altLang="en-US" dirty="0"/>
          </a:p>
          <a:p>
            <a:r>
              <a:rPr lang="en-US" altLang="en-US" dirty="0"/>
              <a:t>The four variables that affect volatility are coupon and maturity (which are captured by duration), change in </a:t>
            </a:r>
            <a:r>
              <a:rPr lang="en-US" altLang="en-US" dirty="0" err="1"/>
              <a:t>ytm</a:t>
            </a:r>
            <a:r>
              <a:rPr lang="en-US" altLang="en-US" dirty="0"/>
              <a:t> or change in r and the starting ytm or the starting r. (r = ytm)</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21</a:t>
            </a:fld>
            <a:endParaRPr lang="en-US"/>
          </a:p>
        </p:txBody>
      </p:sp>
    </p:spTree>
    <p:extLst>
      <p:ext uri="{BB962C8B-B14F-4D97-AF65-F5344CB8AC3E}">
        <p14:creationId xmlns:p14="http://schemas.microsoft.com/office/powerpoint/2010/main" val="543981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So the only other two variables needed to predict volatility are r and the change in r.</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22</a:t>
            </a:fld>
            <a:endParaRPr lang="en-US"/>
          </a:p>
        </p:txBody>
      </p:sp>
    </p:spTree>
    <p:extLst>
      <p:ext uri="{BB962C8B-B14F-4D97-AF65-F5344CB8AC3E}">
        <p14:creationId xmlns:p14="http://schemas.microsoft.com/office/powerpoint/2010/main" val="3308828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Note that if the security makes semiannual or monthly payments then the cash flow, the interest rate and the number of periods must be adjusted to reflect the payment frequency.</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24</a:t>
            </a:fld>
            <a:endParaRPr lang="en-US"/>
          </a:p>
        </p:txBody>
      </p:sp>
    </p:spTree>
    <p:extLst>
      <p:ext uri="{BB962C8B-B14F-4D97-AF65-F5344CB8AC3E}">
        <p14:creationId xmlns:p14="http://schemas.microsoft.com/office/powerpoint/2010/main" val="1522062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25</a:t>
            </a:fld>
            <a:endParaRPr lang="en-US"/>
          </a:p>
        </p:txBody>
      </p:sp>
    </p:spTree>
    <p:extLst>
      <p:ext uri="{BB962C8B-B14F-4D97-AF65-F5344CB8AC3E}">
        <p14:creationId xmlns:p14="http://schemas.microsoft.com/office/powerpoint/2010/main" val="3045452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version is in closed form, no summation needed. It is convenient for longer term securities. </a:t>
            </a:r>
          </a:p>
          <a:p>
            <a:endParaRPr lang="en-US" altLang="en-US" dirty="0"/>
          </a:p>
          <a:p>
            <a:r>
              <a:rPr lang="en-US" altLang="en-US" dirty="0"/>
              <a:t>If you divide by Price*m you get the duration in years. m= # of compounding or payment periods per year.</a:t>
            </a:r>
          </a:p>
          <a:p>
            <a:endParaRPr lang="en-US" altLang="en-US" dirty="0"/>
          </a:p>
          <a:p>
            <a:r>
              <a:rPr lang="en-US" altLang="en-US" dirty="0"/>
              <a:t>I believe the citation is:</a:t>
            </a:r>
          </a:p>
          <a:p>
            <a:r>
              <a:rPr lang="en-US" altLang="en-US" dirty="0" err="1"/>
              <a:t>Caks</a:t>
            </a:r>
            <a:r>
              <a:rPr lang="en-US" altLang="en-US" dirty="0"/>
              <a:t>, J., Lane, W. R., Greenleaf, R. W., &amp; Joules, R. G. (1985). A SIMPLE FORMULA FOR DURATION. Journal Of Financial Research, 8(3), 245. </a:t>
            </a:r>
          </a:p>
          <a:p>
            <a:endParaRPr lang="en-US" altLang="en-US" dirty="0"/>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27</a:t>
            </a:fld>
            <a:endParaRPr lang="en-US"/>
          </a:p>
        </p:txBody>
      </p:sp>
    </p:spTree>
    <p:extLst>
      <p:ext uri="{BB962C8B-B14F-4D97-AF65-F5344CB8AC3E}">
        <p14:creationId xmlns:p14="http://schemas.microsoft.com/office/powerpoint/2010/main" val="186567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This really doesn’t demonstrate the usage of modified duration (MD). MD is used for non-annual payment securities.</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29</a:t>
            </a:fld>
            <a:endParaRPr lang="en-US"/>
          </a:p>
        </p:txBody>
      </p:sp>
    </p:spTree>
    <p:extLst>
      <p:ext uri="{BB962C8B-B14F-4D97-AF65-F5344CB8AC3E}">
        <p14:creationId xmlns:p14="http://schemas.microsoft.com/office/powerpoint/2010/main" val="210601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1"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737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a:t>Click to edit Master subtitle style</a:t>
            </a:r>
          </a:p>
        </p:txBody>
      </p:sp>
      <p:sp>
        <p:nvSpPr>
          <p:cNvPr id="39" name="Rectangle 5"/>
          <p:cNvSpPr>
            <a:spLocks noGrp="1" noChangeArrowheads="1"/>
          </p:cNvSpPr>
          <p:nvPr>
            <p:ph type="dt" sz="half" idx="10"/>
          </p:nvPr>
        </p:nvSpPr>
        <p:spPr/>
        <p:txBody>
          <a:bodyPr/>
          <a:lstStyle>
            <a:lvl1pPr>
              <a:defRPr/>
            </a:lvl1pPr>
          </a:lstStyle>
          <a:p>
            <a:pPr>
              <a:defRPr/>
            </a:pPr>
            <a:fld id="{BCBF7CAD-C74C-48E6-8D8F-31EE66BBEEBA}" type="datetime1">
              <a:rPr lang="en-US" smtClean="0"/>
              <a:t>4/15/2020</a:t>
            </a:fld>
            <a:endParaRPr lang="en-US" altLang="en-US"/>
          </a:p>
        </p:txBody>
      </p:sp>
      <p:sp>
        <p:nvSpPr>
          <p:cNvPr id="43" name="Content Placeholder 2"/>
          <p:cNvSpPr txBox="1">
            <a:spLocks/>
          </p:cNvSpPr>
          <p:nvPr userDrawn="1"/>
        </p:nvSpPr>
        <p:spPr>
          <a:xfrm>
            <a:off x="3632200" y="6501383"/>
            <a:ext cx="1879600" cy="216745"/>
          </a:xfrm>
          <a:prstGeom prst="rect">
            <a:avLst/>
          </a:prstGeom>
        </p:spPr>
        <p:txBody>
          <a:bodyPr/>
          <a:lstStyle>
            <a:lvl1pPr marL="0" marR="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9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lgn="l"/>
            <a:r>
              <a:rPr lang="en-US" altLang="en-US" kern="0" dirty="0"/>
              <a:t>© 2019 McGraw-Hill Education. </a:t>
            </a:r>
            <a:endParaRPr lang="en-IN" kern="0" dirty="0"/>
          </a:p>
        </p:txBody>
      </p:sp>
      <p:sp>
        <p:nvSpPr>
          <p:cNvPr id="40"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18-</a:t>
            </a:r>
            <a:fld id="{CB4170C2-2BCD-4EE9-940C-15A2525D2C19}" type="slidenum">
              <a:rPr lang="en-US" altLang="en-US" smtClean="0"/>
              <a:pPr>
                <a:defRPr/>
              </a:pPr>
              <a:t>‹#›</a:t>
            </a:fld>
            <a:endParaRPr lang="en-US" altLang="en-US" dirty="0"/>
          </a:p>
        </p:txBody>
      </p:sp>
    </p:spTree>
    <p:extLst>
      <p:ext uri="{BB962C8B-B14F-4D97-AF65-F5344CB8AC3E}">
        <p14:creationId xmlns:p14="http://schemas.microsoft.com/office/powerpoint/2010/main" val="379473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EF64C6EC-778D-4CEC-B0C6-E0D1FC14C4A5}" type="datetime1">
              <a:rPr lang="en-US" smtClean="0"/>
              <a:t>4/15/2020</a:t>
            </a:fld>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ltLang="en-US" dirty="0"/>
              <a:t>18-</a:t>
            </a:r>
            <a:fld id="{785CE35C-1C9F-4188-92C1-63770C0A2671}" type="slidenum">
              <a:rPr lang="en-US" altLang="en-US" smtClean="0"/>
              <a:pPr>
                <a:defRPr/>
              </a:pPr>
              <a:t>‹#›</a:t>
            </a:fld>
            <a:endParaRPr lang="en-US" altLang="en-US" dirty="0"/>
          </a:p>
        </p:txBody>
      </p:sp>
    </p:spTree>
    <p:extLst>
      <p:ext uri="{BB962C8B-B14F-4D97-AF65-F5344CB8AC3E}">
        <p14:creationId xmlns:p14="http://schemas.microsoft.com/office/powerpoint/2010/main" val="260663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EC3EA890-B9E0-4443-9DE5-7955ADE8EB27}" type="datetime1">
              <a:rPr lang="en-US" smtClean="0"/>
              <a:t>4/15/2020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E937DF0A-01D5-43B5-86A9-B4D1563225DD}" type="slidenum">
              <a:rPr lang="en-US" altLang="en-US" smtClean="0"/>
              <a:pPr>
                <a:defRPr/>
              </a:pPr>
              <a:t>‹#›</a:t>
            </a:fld>
            <a:endParaRPr lang="en-US" altLang="en-US" dirty="0"/>
          </a:p>
        </p:txBody>
      </p:sp>
    </p:spTree>
    <p:extLst>
      <p:ext uri="{BB962C8B-B14F-4D97-AF65-F5344CB8AC3E}">
        <p14:creationId xmlns:p14="http://schemas.microsoft.com/office/powerpoint/2010/main" val="2931499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1AF0BD98-0E5A-4623-B699-49FA59D1650E}" type="datetime1">
              <a:rPr lang="en-US" smtClean="0"/>
              <a:t>4/15/2020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DE53716D-4E9B-4CE0-B041-3AE37BD64244}" type="slidenum">
              <a:rPr lang="en-US" altLang="en-US" smtClean="0"/>
              <a:pPr>
                <a:defRPr/>
              </a:pPr>
              <a:t>‹#›</a:t>
            </a:fld>
            <a:endParaRPr lang="en-US" altLang="en-US" dirty="0"/>
          </a:p>
        </p:txBody>
      </p:sp>
    </p:spTree>
    <p:extLst>
      <p:ext uri="{BB962C8B-B14F-4D97-AF65-F5344CB8AC3E}">
        <p14:creationId xmlns:p14="http://schemas.microsoft.com/office/powerpoint/2010/main" val="26048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36950D12-001C-4560-B8FC-7A9AE9705808}"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27B36733-6429-48EB-8343-85CD06A58780}" type="slidenum">
              <a:rPr lang="en-US" altLang="en-US" smtClean="0"/>
              <a:pPr>
                <a:defRPr/>
              </a:pPr>
              <a:t>‹#›</a:t>
            </a:fld>
            <a:endParaRPr lang="en-US" altLang="en-US" dirty="0"/>
          </a:p>
        </p:txBody>
      </p:sp>
    </p:spTree>
    <p:extLst>
      <p:ext uri="{BB962C8B-B14F-4D97-AF65-F5344CB8AC3E}">
        <p14:creationId xmlns:p14="http://schemas.microsoft.com/office/powerpoint/2010/main" val="14981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0FF17E78-AB79-4096-A67F-6FA34A8E10AF}"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694F11F-2697-4F92-A2C8-1AA177B73216}" type="slidenum">
              <a:rPr lang="en-US" altLang="en-US" smtClean="0"/>
              <a:pPr>
                <a:defRPr/>
              </a:pPr>
              <a:t>‹#›</a:t>
            </a:fld>
            <a:endParaRPr lang="en-US" altLang="en-US" dirty="0"/>
          </a:p>
        </p:txBody>
      </p:sp>
    </p:spTree>
    <p:extLst>
      <p:ext uri="{BB962C8B-B14F-4D97-AF65-F5344CB8AC3E}">
        <p14:creationId xmlns:p14="http://schemas.microsoft.com/office/powerpoint/2010/main" val="2493102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1"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737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a:t>Click to edit Master subtitle style</a:t>
            </a:r>
          </a:p>
        </p:txBody>
      </p:sp>
      <p:sp>
        <p:nvSpPr>
          <p:cNvPr id="39" name="Rectangle 5"/>
          <p:cNvSpPr>
            <a:spLocks noGrp="1" noChangeArrowheads="1"/>
          </p:cNvSpPr>
          <p:nvPr>
            <p:ph type="dt" sz="half" idx="10"/>
          </p:nvPr>
        </p:nvSpPr>
        <p:spPr/>
        <p:txBody>
          <a:bodyPr/>
          <a:lstStyle>
            <a:lvl1pPr>
              <a:defRPr/>
            </a:lvl1pPr>
          </a:lstStyle>
          <a:p>
            <a:pPr>
              <a:defRPr/>
            </a:pPr>
            <a:fld id="{C42F805C-3332-4B44-8F7A-0255C24331CA}" type="datetime1">
              <a:rPr lang="en-US" smtClean="0"/>
              <a:t>4/15/2020</a:t>
            </a:fld>
            <a:endParaRPr lang="en-US" altLang="en-US"/>
          </a:p>
        </p:txBody>
      </p:sp>
      <p:sp>
        <p:nvSpPr>
          <p:cNvPr id="3" name="Content Placeholder 2"/>
          <p:cNvSpPr>
            <a:spLocks noGrp="1"/>
          </p:cNvSpPr>
          <p:nvPr>
            <p:ph sz="quarter" idx="11"/>
          </p:nvPr>
        </p:nvSpPr>
        <p:spPr>
          <a:xfrm>
            <a:off x="2590800" y="6248400"/>
            <a:ext cx="4724400" cy="457200"/>
          </a:xfrm>
        </p:spPr>
        <p:txBody>
          <a:bodyPr/>
          <a:lstStyle/>
          <a:p>
            <a:pPr lvl="0"/>
            <a:endParaRPr lang="en-IN" dirty="0"/>
          </a:p>
        </p:txBody>
      </p:sp>
      <p:sp>
        <p:nvSpPr>
          <p:cNvPr id="40" name="Slide Number Placeholder 5"/>
          <p:cNvSpPr>
            <a:spLocks noGrp="1"/>
          </p:cNvSpPr>
          <p:nvPr>
            <p:ph type="sldNum" sz="quarter" idx="12"/>
          </p:nvPr>
        </p:nvSpPr>
        <p:spPr>
          <a:xfrm>
            <a:off x="8144435" y="6483260"/>
            <a:ext cx="984019" cy="365125"/>
          </a:xfrm>
        </p:spPr>
        <p:txBody>
          <a:bodyPr/>
          <a:lstStyle/>
          <a:p>
            <a:pPr>
              <a:defRPr/>
            </a:pPr>
            <a:r>
              <a:rPr lang="en-US" altLang="en-US" dirty="0"/>
              <a:t>Ch. 1     </a:t>
            </a:r>
            <a:fld id="{0FD03E7E-EA82-497A-8F5F-7A09E0EB97C0}" type="slidenum">
              <a:rPr lang="en-US" altLang="en-US" smtClean="0"/>
              <a:pPr>
                <a:defRPr/>
              </a:pPr>
              <a:t>‹#›</a:t>
            </a:fld>
            <a:endParaRPr lang="en-US" altLang="en-US" dirty="0"/>
          </a:p>
        </p:txBody>
      </p:sp>
      <p:sp>
        <p:nvSpPr>
          <p:cNvPr id="38" name="Content Placeholder 37"/>
          <p:cNvSpPr>
            <a:spLocks noGrp="1"/>
          </p:cNvSpPr>
          <p:nvPr>
            <p:ph sz="quarter" idx="13" hasCustomPrompt="1"/>
          </p:nvPr>
        </p:nvSpPr>
        <p:spPr>
          <a:xfrm>
            <a:off x="7777163" y="5627688"/>
            <a:ext cx="1270000" cy="403225"/>
          </a:xfrm>
        </p:spPr>
        <p:txBody>
          <a:bodyPr/>
          <a:lstStyle>
            <a:lvl1pPr marL="0" marR="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1200">
                <a:latin typeface="Calibri" panose="020F0502020204030204" pitchFamily="34" charset="0"/>
              </a:defRPr>
            </a:lvl1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r>
              <a:rPr lang="en-US" altLang="en-US" dirty="0"/>
              <a:t>Ch. 1     </a:t>
            </a:r>
            <a:fld id="{0FD03E7E-EA82-497A-8F5F-7A09E0EB97C0}" type="slidenum">
              <a:rPr lang="en-US" altLang="en-US" smtClean="0"/>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t>‹#›</a:t>
            </a:fld>
            <a:endParaRPr lang="en-IN" dirty="0"/>
          </a:p>
        </p:txBody>
      </p:sp>
    </p:spTree>
    <p:extLst>
      <p:ext uri="{BB962C8B-B14F-4D97-AF65-F5344CB8AC3E}">
        <p14:creationId xmlns:p14="http://schemas.microsoft.com/office/powerpoint/2010/main" val="2486937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792E484E-0A39-44DA-92EE-5198156B15C7}"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37"/>
          <p:cNvSpPr>
            <a:spLocks noGrp="1"/>
          </p:cNvSpPr>
          <p:nvPr>
            <p:ph sz="quarter" idx="13" hasCustomPrompt="1"/>
          </p:nvPr>
        </p:nvSpPr>
        <p:spPr>
          <a:xfrm>
            <a:off x="7777163" y="5627688"/>
            <a:ext cx="1270000" cy="403225"/>
          </a:xfrm>
        </p:spPr>
        <p:txBody>
          <a:bodyPr/>
          <a:lstStyle>
            <a:lvl1pPr marL="0" marR="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1200">
                <a:latin typeface="Calibri" panose="020F0502020204030204" pitchFamily="34" charset="0"/>
              </a:defRPr>
            </a:lvl1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r>
              <a:rPr lang="en-US" altLang="en-US" dirty="0"/>
              <a:t>Ch. 1     </a:t>
            </a:r>
            <a:fld id="{0FD03E7E-EA82-497A-8F5F-7A09E0EB97C0}" type="slidenum">
              <a:rPr lang="en-US" altLang="en-US" smtClean="0"/>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t>‹#›</a:t>
            </a:fld>
            <a:endParaRPr lang="en-IN" dirty="0"/>
          </a:p>
        </p:txBody>
      </p:sp>
    </p:spTree>
    <p:extLst>
      <p:ext uri="{BB962C8B-B14F-4D97-AF65-F5344CB8AC3E}">
        <p14:creationId xmlns:p14="http://schemas.microsoft.com/office/powerpoint/2010/main" val="1927718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B9CC1ACF-8858-42DE-9CD4-6066E3F1D229}"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5062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CC6649DC-F74A-438B-BF82-1634F4A06895}"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474131" y="505037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1849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448204"/>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a:t>	</a:t>
            </a:r>
            <a:fld id="{43364693-3D83-4F0D-90E9-C158F5167F5A}" type="datetime1">
              <a:rPr lang="en-US" smtClean="0"/>
              <a:t>4/15/2020</a:t>
            </a:fld>
            <a:endParaRPr lang="en-US" altLang="en-US" dirty="0"/>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227261"/>
            <a:ext cx="8229600" cy="435507"/>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8" name="Content Placeholder 2"/>
          <p:cNvSpPr>
            <a:spLocks noGrp="1"/>
          </p:cNvSpPr>
          <p:nvPr>
            <p:ph idx="14"/>
          </p:nvPr>
        </p:nvSpPr>
        <p:spPr>
          <a:xfrm>
            <a:off x="474131" y="2794530"/>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9" name="Content Placeholder 2"/>
          <p:cNvSpPr>
            <a:spLocks noGrp="1"/>
          </p:cNvSpPr>
          <p:nvPr>
            <p:ph idx="15"/>
          </p:nvPr>
        </p:nvSpPr>
        <p:spPr>
          <a:xfrm>
            <a:off x="482596" y="3412596"/>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0" name="Content Placeholder 2"/>
          <p:cNvSpPr>
            <a:spLocks noGrp="1"/>
          </p:cNvSpPr>
          <p:nvPr>
            <p:ph idx="16"/>
          </p:nvPr>
        </p:nvSpPr>
        <p:spPr>
          <a:xfrm>
            <a:off x="474128" y="4022194"/>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1" name="Content Placeholder 2"/>
          <p:cNvSpPr>
            <a:spLocks noGrp="1"/>
          </p:cNvSpPr>
          <p:nvPr>
            <p:ph idx="17"/>
          </p:nvPr>
        </p:nvSpPr>
        <p:spPr>
          <a:xfrm>
            <a:off x="474129" y="4589468"/>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2" name="Content Placeholder 2"/>
          <p:cNvSpPr>
            <a:spLocks noGrp="1"/>
          </p:cNvSpPr>
          <p:nvPr>
            <p:ph idx="18"/>
          </p:nvPr>
        </p:nvSpPr>
        <p:spPr>
          <a:xfrm>
            <a:off x="474127" y="5156741"/>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Tree>
    <p:extLst>
      <p:ext uri="{BB962C8B-B14F-4D97-AF65-F5344CB8AC3E}">
        <p14:creationId xmlns:p14="http://schemas.microsoft.com/office/powerpoint/2010/main" val="15694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7A6ACE29-1DE6-4BD0-94CA-EAB82146625E}"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Tree>
    <p:extLst>
      <p:ext uri="{BB962C8B-B14F-4D97-AF65-F5344CB8AC3E}">
        <p14:creationId xmlns:p14="http://schemas.microsoft.com/office/powerpoint/2010/main" val="3045891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A2613FB1-337F-40B2-BEC6-DBE860931287}"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B8643C53-5634-46E8-9866-13612EB8B71C}" type="slidenum">
              <a:rPr lang="en-US" altLang="en-US" smtClean="0"/>
              <a:pPr>
                <a:defRPr/>
              </a:pPr>
              <a:t>‹#›</a:t>
            </a:fld>
            <a:endParaRPr lang="en-US" altLang="en-US" dirty="0"/>
          </a:p>
        </p:txBody>
      </p:sp>
    </p:spTree>
    <p:extLst>
      <p:ext uri="{BB962C8B-B14F-4D97-AF65-F5344CB8AC3E}">
        <p14:creationId xmlns:p14="http://schemas.microsoft.com/office/powerpoint/2010/main" val="60619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D084D6C2-345B-4B29-A3BE-EF2CB7A032E3}" type="datetime1">
              <a:rPr lang="en-US" smtClean="0"/>
              <a:t>4/15/2020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7905E196-56C6-4301-8665-BC2965E2E4F7}" type="slidenum">
              <a:rPr lang="en-US" altLang="en-US" smtClean="0"/>
              <a:pPr>
                <a:defRPr/>
              </a:pPr>
              <a:t>‹#›</a:t>
            </a:fld>
            <a:endParaRPr lang="en-US" altLang="en-US" dirty="0"/>
          </a:p>
        </p:txBody>
      </p:sp>
    </p:spTree>
    <p:extLst>
      <p:ext uri="{BB962C8B-B14F-4D97-AF65-F5344CB8AC3E}">
        <p14:creationId xmlns:p14="http://schemas.microsoft.com/office/powerpoint/2010/main" val="1744860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FC2CD096-11A0-4B4A-AD12-8539D67010CC}" type="datetime1">
              <a:rPr lang="en-US" smtClean="0"/>
              <a:t>4/15/2020</a:t>
            </a:fld>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ltLang="en-US" dirty="0"/>
              <a:t>18-</a:t>
            </a:r>
            <a:fld id="{83911F2D-A79E-49A4-B269-8A3F2982665A}" type="slidenum">
              <a:rPr lang="en-US" altLang="en-US" smtClean="0"/>
              <a:pPr>
                <a:defRPr/>
              </a:pPr>
              <a:t>‹#›</a:t>
            </a:fld>
            <a:endParaRPr lang="en-US" altLang="en-US" dirty="0"/>
          </a:p>
        </p:txBody>
      </p:sp>
    </p:spTree>
    <p:extLst>
      <p:ext uri="{BB962C8B-B14F-4D97-AF65-F5344CB8AC3E}">
        <p14:creationId xmlns:p14="http://schemas.microsoft.com/office/powerpoint/2010/main" val="3048629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13CF918B-4788-4C49-BB4C-B2F9017D4C2D}" type="datetime1">
              <a:rPr lang="en-US" smtClean="0"/>
              <a:t>4/15/2020</a:t>
            </a:fld>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ltLang="en-US" dirty="0"/>
              <a:t>18-</a:t>
            </a:r>
            <a:fld id="{4764DE9E-DF0F-4589-A115-EE7338EDF10A}" type="slidenum">
              <a:rPr lang="en-US" altLang="en-US" smtClean="0"/>
              <a:pPr>
                <a:defRPr/>
              </a:pPr>
              <a:t>‹#›</a:t>
            </a:fld>
            <a:endParaRPr lang="en-US" altLang="en-US" dirty="0"/>
          </a:p>
        </p:txBody>
      </p:sp>
    </p:spTree>
    <p:extLst>
      <p:ext uri="{BB962C8B-B14F-4D97-AF65-F5344CB8AC3E}">
        <p14:creationId xmlns:p14="http://schemas.microsoft.com/office/powerpoint/2010/main" val="1777173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A2809D52-26AA-4B10-B6F9-2355A00CD57A}" type="datetime1">
              <a:rPr lang="en-US" smtClean="0"/>
              <a:t>4/15/2020</a:t>
            </a:fld>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ltLang="en-US" dirty="0"/>
              <a:t>18-</a:t>
            </a:r>
            <a:fld id="{785CE35C-1C9F-4188-92C1-63770C0A2671}" type="slidenum">
              <a:rPr lang="en-US" altLang="en-US" smtClean="0"/>
              <a:pPr>
                <a:defRPr/>
              </a:pPr>
              <a:t>‹#›</a:t>
            </a:fld>
            <a:endParaRPr lang="en-US" altLang="en-US" dirty="0"/>
          </a:p>
        </p:txBody>
      </p:sp>
    </p:spTree>
    <p:extLst>
      <p:ext uri="{BB962C8B-B14F-4D97-AF65-F5344CB8AC3E}">
        <p14:creationId xmlns:p14="http://schemas.microsoft.com/office/powerpoint/2010/main" val="3727404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C0D21220-2FCF-4827-9F03-F521BDB08FC3}" type="datetime1">
              <a:rPr lang="en-US" smtClean="0"/>
              <a:t>4/15/2020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E937DF0A-01D5-43B5-86A9-B4D1563225DD}" type="slidenum">
              <a:rPr lang="en-US" altLang="en-US" smtClean="0"/>
              <a:pPr>
                <a:defRPr/>
              </a:pPr>
              <a:t>‹#›</a:t>
            </a:fld>
            <a:endParaRPr lang="en-US" altLang="en-US" dirty="0"/>
          </a:p>
        </p:txBody>
      </p:sp>
    </p:spTree>
    <p:extLst>
      <p:ext uri="{BB962C8B-B14F-4D97-AF65-F5344CB8AC3E}">
        <p14:creationId xmlns:p14="http://schemas.microsoft.com/office/powerpoint/2010/main" val="24167633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C27069FE-7BBC-42A2-BDC1-832C75B00EB2}" type="datetime1">
              <a:rPr lang="en-US" smtClean="0"/>
              <a:t>4/15/2020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DE53716D-4E9B-4CE0-B041-3AE37BD64244}" type="slidenum">
              <a:rPr lang="en-US" altLang="en-US" smtClean="0"/>
              <a:pPr>
                <a:defRPr/>
              </a:pPr>
              <a:t>‹#›</a:t>
            </a:fld>
            <a:endParaRPr lang="en-US" altLang="en-US" dirty="0"/>
          </a:p>
        </p:txBody>
      </p:sp>
    </p:spTree>
    <p:extLst>
      <p:ext uri="{BB962C8B-B14F-4D97-AF65-F5344CB8AC3E}">
        <p14:creationId xmlns:p14="http://schemas.microsoft.com/office/powerpoint/2010/main" val="4273935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7BD1D7FB-3047-4CE3-B193-72175C05E2B7}"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27B36733-6429-48EB-8343-85CD06A58780}" type="slidenum">
              <a:rPr lang="en-US" altLang="en-US" smtClean="0"/>
              <a:pPr>
                <a:defRPr/>
              </a:pPr>
              <a:t>‹#›</a:t>
            </a:fld>
            <a:endParaRPr lang="en-US" altLang="en-US" dirty="0"/>
          </a:p>
        </p:txBody>
      </p:sp>
    </p:spTree>
    <p:extLst>
      <p:ext uri="{BB962C8B-B14F-4D97-AF65-F5344CB8AC3E}">
        <p14:creationId xmlns:p14="http://schemas.microsoft.com/office/powerpoint/2010/main" val="3926457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290C3903-79C3-403A-BB70-5BACB14B23BC}"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694F11F-2697-4F92-A2C8-1AA177B73216}" type="slidenum">
              <a:rPr lang="en-US" altLang="en-US" smtClean="0"/>
              <a:pPr>
                <a:defRPr/>
              </a:pPr>
              <a:t>‹#›</a:t>
            </a:fld>
            <a:endParaRPr lang="en-US" altLang="en-US" dirty="0"/>
          </a:p>
        </p:txBody>
      </p:sp>
    </p:spTree>
    <p:extLst>
      <p:ext uri="{BB962C8B-B14F-4D97-AF65-F5344CB8AC3E}">
        <p14:creationId xmlns:p14="http://schemas.microsoft.com/office/powerpoint/2010/main" val="45544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F992E766-BA24-4459-8071-25406D615EB4}"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7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F1285063-F96C-40F1-A1FD-BB59A58847EE}"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474131" y="505037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6"/>
          </p:nvPr>
        </p:nvSpPr>
        <p:spPr>
          <a:xfrm>
            <a:off x="457200" y="6104713"/>
            <a:ext cx="8398931" cy="144466"/>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758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448204"/>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a:t>	</a:t>
            </a:r>
            <a:fld id="{6575E921-FD34-4E81-8A0E-2109CAC842D1}" type="datetime1">
              <a:rPr lang="en-US" smtClean="0"/>
              <a:t>4/15/2020</a:t>
            </a:fld>
            <a:endParaRPr lang="en-US" altLang="en-US" dirty="0"/>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227261"/>
            <a:ext cx="8229600" cy="435507"/>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8" name="Content Placeholder 2"/>
          <p:cNvSpPr>
            <a:spLocks noGrp="1"/>
          </p:cNvSpPr>
          <p:nvPr>
            <p:ph idx="14"/>
          </p:nvPr>
        </p:nvSpPr>
        <p:spPr>
          <a:xfrm>
            <a:off x="474131" y="2794530"/>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9" name="Content Placeholder 2"/>
          <p:cNvSpPr>
            <a:spLocks noGrp="1"/>
          </p:cNvSpPr>
          <p:nvPr>
            <p:ph idx="15"/>
          </p:nvPr>
        </p:nvSpPr>
        <p:spPr>
          <a:xfrm>
            <a:off x="482596" y="3412596"/>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0" name="Content Placeholder 2"/>
          <p:cNvSpPr>
            <a:spLocks noGrp="1"/>
          </p:cNvSpPr>
          <p:nvPr>
            <p:ph idx="16"/>
          </p:nvPr>
        </p:nvSpPr>
        <p:spPr>
          <a:xfrm>
            <a:off x="474128" y="4022194"/>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1" name="Content Placeholder 2"/>
          <p:cNvSpPr>
            <a:spLocks noGrp="1"/>
          </p:cNvSpPr>
          <p:nvPr>
            <p:ph idx="17"/>
          </p:nvPr>
        </p:nvSpPr>
        <p:spPr>
          <a:xfrm>
            <a:off x="474129" y="4589468"/>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2" name="Content Placeholder 2"/>
          <p:cNvSpPr>
            <a:spLocks noGrp="1"/>
          </p:cNvSpPr>
          <p:nvPr>
            <p:ph idx="18"/>
          </p:nvPr>
        </p:nvSpPr>
        <p:spPr>
          <a:xfrm>
            <a:off x="474127" y="5156741"/>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Tree>
    <p:extLst>
      <p:ext uri="{BB962C8B-B14F-4D97-AF65-F5344CB8AC3E}">
        <p14:creationId xmlns:p14="http://schemas.microsoft.com/office/powerpoint/2010/main" val="97871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16D10BBB-47CA-41D9-8EE1-FB08C77443AC}" type="datetime1">
              <a:rPr lang="en-US" smtClean="0"/>
              <a:t>4/15/2020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B8643C53-5634-46E8-9866-13612EB8B71C}" type="slidenum">
              <a:rPr lang="en-US" altLang="en-US" smtClean="0"/>
              <a:pPr>
                <a:defRPr/>
              </a:pPr>
              <a:t>‹#›</a:t>
            </a:fld>
            <a:endParaRPr lang="en-US" altLang="en-US" dirty="0"/>
          </a:p>
        </p:txBody>
      </p:sp>
    </p:spTree>
    <p:extLst>
      <p:ext uri="{BB962C8B-B14F-4D97-AF65-F5344CB8AC3E}">
        <p14:creationId xmlns:p14="http://schemas.microsoft.com/office/powerpoint/2010/main" val="137499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29157ABA-EFBE-41F1-B495-A5090C9B2883}" type="datetime1">
              <a:rPr lang="en-US" smtClean="0"/>
              <a:t>4/15/2020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7905E196-56C6-4301-8665-BC2965E2E4F7}" type="slidenum">
              <a:rPr lang="en-US" altLang="en-US" smtClean="0"/>
              <a:pPr>
                <a:defRPr/>
              </a:pPr>
              <a:t>‹#›</a:t>
            </a:fld>
            <a:endParaRPr lang="en-US" altLang="en-US" dirty="0"/>
          </a:p>
        </p:txBody>
      </p:sp>
    </p:spTree>
    <p:extLst>
      <p:ext uri="{BB962C8B-B14F-4D97-AF65-F5344CB8AC3E}">
        <p14:creationId xmlns:p14="http://schemas.microsoft.com/office/powerpoint/2010/main" val="14011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5482C527-DDE7-4FAD-B02C-F9EC4CC65079}" type="datetime1">
              <a:rPr lang="en-US" smtClean="0"/>
              <a:t>4/15/2020</a:t>
            </a:fld>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ltLang="en-US" dirty="0"/>
              <a:t>18-</a:t>
            </a:r>
            <a:fld id="{83911F2D-A79E-49A4-B269-8A3F2982665A}" type="slidenum">
              <a:rPr lang="en-US" altLang="en-US" smtClean="0"/>
              <a:pPr>
                <a:defRPr/>
              </a:pPr>
              <a:t>‹#›</a:t>
            </a:fld>
            <a:endParaRPr lang="en-US" altLang="en-US" dirty="0"/>
          </a:p>
        </p:txBody>
      </p:sp>
    </p:spTree>
    <p:extLst>
      <p:ext uri="{BB962C8B-B14F-4D97-AF65-F5344CB8AC3E}">
        <p14:creationId xmlns:p14="http://schemas.microsoft.com/office/powerpoint/2010/main" val="168148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BF13228A-56D0-4676-AD69-1A5BE920CD69}" type="datetime1">
              <a:rPr lang="en-US" smtClean="0"/>
              <a:t>4/15/2020</a:t>
            </a:fld>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ltLang="en-US" dirty="0"/>
              <a:t>18-</a:t>
            </a:r>
            <a:fld id="{4764DE9E-DF0F-4589-A115-EE7338EDF10A}" type="slidenum">
              <a:rPr lang="en-US" altLang="en-US" smtClean="0"/>
              <a:pPr>
                <a:defRPr/>
              </a:pPr>
              <a:t>‹#›</a:t>
            </a:fld>
            <a:endParaRPr lang="en-US" altLang="en-US" dirty="0"/>
          </a:p>
        </p:txBody>
      </p:sp>
    </p:spTree>
    <p:extLst>
      <p:ext uri="{BB962C8B-B14F-4D97-AF65-F5344CB8AC3E}">
        <p14:creationId xmlns:p14="http://schemas.microsoft.com/office/powerpoint/2010/main" val="11516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270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a:defRPr/>
            </a:pPr>
            <a:fld id="{C2FFA0CD-7427-4E5B-BEF1-842E28157384}" type="datetime1">
              <a:rPr lang="en-US" smtClean="0"/>
              <a:t>4/15/2020</a:t>
            </a:fld>
            <a:endParaRPr lang="en-US" altLang="en-US"/>
          </a:p>
        </p:txBody>
      </p:sp>
      <p:sp>
        <p:nvSpPr>
          <p:cNvPr id="72711"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18-</a:t>
            </a:r>
            <a:fld id="{CB4170C2-2BCD-4EE9-940C-15A2525D2C19}" type="slidenum">
              <a:rPr lang="en-US" altLang="en-US" smtClean="0"/>
              <a:pPr>
                <a:defRPr/>
              </a:pPr>
              <a:t>‹#›</a:t>
            </a:fld>
            <a:endParaRPr lang="en-US" altLang="en-US" dirty="0"/>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5" name="Oval 11"/>
            <p:cNvSpPr>
              <a:spLocks noChangeArrowheads="1"/>
            </p:cNvSpPr>
            <p:nvPr/>
          </p:nvSpPr>
          <p:spPr bwMode="auto">
            <a:xfrm>
              <a:off x="5360"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6" name="Oval 12"/>
            <p:cNvSpPr>
              <a:spLocks noChangeArrowheads="1"/>
            </p:cNvSpPr>
            <p:nvPr/>
          </p:nvSpPr>
          <p:spPr bwMode="auto">
            <a:xfrm>
              <a:off x="5136" y="1072"/>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7" name="Oval 13"/>
            <p:cNvSpPr>
              <a:spLocks noChangeArrowheads="1"/>
            </p:cNvSpPr>
            <p:nvPr/>
          </p:nvSpPr>
          <p:spPr bwMode="auto">
            <a:xfrm>
              <a:off x="5248"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8" name="Oval 14"/>
            <p:cNvSpPr>
              <a:spLocks noChangeArrowheads="1"/>
            </p:cNvSpPr>
            <p:nvPr/>
          </p:nvSpPr>
          <p:spPr bwMode="auto">
            <a:xfrm>
              <a:off x="5360"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9" name="Oval 15"/>
            <p:cNvSpPr>
              <a:spLocks noChangeArrowheads="1"/>
            </p:cNvSpPr>
            <p:nvPr/>
          </p:nvSpPr>
          <p:spPr bwMode="auto">
            <a:xfrm>
              <a:off x="5472" y="1072"/>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0" name="Oval 16"/>
            <p:cNvSpPr>
              <a:spLocks noChangeArrowheads="1"/>
            </p:cNvSpPr>
            <p:nvPr/>
          </p:nvSpPr>
          <p:spPr bwMode="auto">
            <a:xfrm>
              <a:off x="5136" y="1184"/>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1" name="Oval 17"/>
            <p:cNvSpPr>
              <a:spLocks noChangeArrowheads="1"/>
            </p:cNvSpPr>
            <p:nvPr/>
          </p:nvSpPr>
          <p:spPr bwMode="auto">
            <a:xfrm>
              <a:off x="5248" y="1184"/>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2" name="Oval 18"/>
            <p:cNvSpPr>
              <a:spLocks noChangeArrowheads="1"/>
            </p:cNvSpPr>
            <p:nvPr/>
          </p:nvSpPr>
          <p:spPr bwMode="auto">
            <a:xfrm>
              <a:off x="5360"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3" name="Oval 19"/>
            <p:cNvSpPr>
              <a:spLocks noChangeArrowheads="1"/>
            </p:cNvSpPr>
            <p:nvPr/>
          </p:nvSpPr>
          <p:spPr bwMode="auto">
            <a:xfrm>
              <a:off x="5472"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4" name="Oval 20"/>
            <p:cNvSpPr>
              <a:spLocks noChangeArrowheads="1"/>
            </p:cNvSpPr>
            <p:nvPr/>
          </p:nvSpPr>
          <p:spPr bwMode="auto">
            <a:xfrm>
              <a:off x="5584" y="1184"/>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7" name="Oval 23"/>
            <p:cNvSpPr>
              <a:spLocks noChangeArrowheads="1"/>
            </p:cNvSpPr>
            <p:nvPr/>
          </p:nvSpPr>
          <p:spPr bwMode="auto">
            <a:xfrm>
              <a:off x="5360"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8" name="Oval 24"/>
            <p:cNvSpPr>
              <a:spLocks noChangeArrowheads="1"/>
            </p:cNvSpPr>
            <p:nvPr/>
          </p:nvSpPr>
          <p:spPr bwMode="auto">
            <a:xfrm>
              <a:off x="5472" y="1296"/>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1" name="Oval 27"/>
            <p:cNvSpPr>
              <a:spLocks noChangeArrowheads="1"/>
            </p:cNvSpPr>
            <p:nvPr/>
          </p:nvSpPr>
          <p:spPr bwMode="auto">
            <a:xfrm>
              <a:off x="5360"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2" name="Oval 28"/>
            <p:cNvSpPr>
              <a:spLocks noChangeArrowheads="1"/>
            </p:cNvSpPr>
            <p:nvPr/>
          </p:nvSpPr>
          <p:spPr bwMode="auto">
            <a:xfrm>
              <a:off x="5472"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6" name="Oval 32"/>
            <p:cNvSpPr>
              <a:spLocks noChangeArrowheads="1"/>
            </p:cNvSpPr>
            <p:nvPr/>
          </p:nvSpPr>
          <p:spPr bwMode="auto">
            <a:xfrm>
              <a:off x="5360"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7" name="Oval 33"/>
            <p:cNvSpPr>
              <a:spLocks noChangeArrowheads="1"/>
            </p:cNvSpPr>
            <p:nvPr/>
          </p:nvSpPr>
          <p:spPr bwMode="auto">
            <a:xfrm>
              <a:off x="5472" y="1520"/>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8" name="Oval 34"/>
            <p:cNvSpPr>
              <a:spLocks noChangeArrowheads="1"/>
            </p:cNvSpPr>
            <p:nvPr/>
          </p:nvSpPr>
          <p:spPr bwMode="auto">
            <a:xfrm>
              <a:off x="5136" y="1632"/>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9" name="Oval 35"/>
            <p:cNvSpPr>
              <a:spLocks noChangeArrowheads="1"/>
            </p:cNvSpPr>
            <p:nvPr/>
          </p:nvSpPr>
          <p:spPr bwMode="auto">
            <a:xfrm>
              <a:off x="5248" y="1632"/>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0" name="Oval 36"/>
            <p:cNvSpPr>
              <a:spLocks noChangeArrowheads="1"/>
            </p:cNvSpPr>
            <p:nvPr/>
          </p:nvSpPr>
          <p:spPr bwMode="auto">
            <a:xfrm>
              <a:off x="5360"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1" name="Oval 37"/>
            <p:cNvSpPr>
              <a:spLocks noChangeArrowheads="1"/>
            </p:cNvSpPr>
            <p:nvPr/>
          </p:nvSpPr>
          <p:spPr bwMode="auto">
            <a:xfrm>
              <a:off x="5472"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3" name="Oval 39"/>
            <p:cNvSpPr>
              <a:spLocks noChangeArrowheads="1"/>
            </p:cNvSpPr>
            <p:nvPr/>
          </p:nvSpPr>
          <p:spPr bwMode="auto">
            <a:xfrm>
              <a:off x="5472"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40" name="Content Placeholder 2"/>
          <p:cNvSpPr txBox="1">
            <a:spLocks/>
          </p:cNvSpPr>
          <p:nvPr userDrawn="1"/>
        </p:nvSpPr>
        <p:spPr>
          <a:xfrm>
            <a:off x="370249" y="6501383"/>
            <a:ext cx="1879600" cy="216745"/>
          </a:xfrm>
          <a:prstGeom prst="rect">
            <a:avLst/>
          </a:prstGeom>
        </p:spPr>
        <p:txBody>
          <a:bodyPr/>
          <a:lstStyle>
            <a:lvl1pPr marL="0" marR="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9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lgn="l"/>
            <a:r>
              <a:rPr lang="en-US" altLang="en-US" kern="0" dirty="0"/>
              <a:t>© 2019 McGraw-Hill Education. </a:t>
            </a:r>
            <a:endParaRPr lang="en-IN" kern="0" dirty="0"/>
          </a:p>
        </p:txBody>
      </p:sp>
    </p:spTree>
  </p:cSld>
  <p:clrMap bg1="lt1" tx1="dk1" bg2="lt2" tx2="dk2" accent1="accent1" accent2="accent2" accent3="accent3" accent4="accent4" accent5="accent5" accent6="accent6" hlink="hlink" folHlink="folHlink"/>
  <p:sldLayoutIdLst>
    <p:sldLayoutId id="2147483702" r:id="rId1"/>
    <p:sldLayoutId id="2147483692" r:id="rId2"/>
    <p:sldLayoutId id="2147483703" r:id="rId3"/>
    <p:sldLayoutId id="2147483705" r:id="rId4"/>
    <p:sldLayoutId id="2147483704"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270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a:defRPr/>
            </a:pPr>
            <a:fld id="{0BFB9FED-271A-4390-B5B7-D657AAAF9F8F}" type="datetime1">
              <a:rPr lang="en-US" smtClean="0"/>
              <a:t>4/15/2020</a:t>
            </a:fld>
            <a:endParaRPr lang="en-US" altLang="en-US"/>
          </a:p>
        </p:txBody>
      </p:sp>
      <p:sp>
        <p:nvSpPr>
          <p:cNvPr id="72711"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18-</a:t>
            </a:r>
            <a:fld id="{CB4170C2-2BCD-4EE9-940C-15A2525D2C19}" type="slidenum">
              <a:rPr lang="en-US" altLang="en-US" smtClean="0"/>
              <a:pPr>
                <a:defRPr/>
              </a:pPr>
              <a:t>‹#›</a:t>
            </a:fld>
            <a:endParaRPr lang="en-US" altLang="en-US" dirty="0"/>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5" name="Oval 11"/>
            <p:cNvSpPr>
              <a:spLocks noChangeArrowheads="1"/>
            </p:cNvSpPr>
            <p:nvPr/>
          </p:nvSpPr>
          <p:spPr bwMode="auto">
            <a:xfrm>
              <a:off x="5360"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6" name="Oval 12"/>
            <p:cNvSpPr>
              <a:spLocks noChangeArrowheads="1"/>
            </p:cNvSpPr>
            <p:nvPr/>
          </p:nvSpPr>
          <p:spPr bwMode="auto">
            <a:xfrm>
              <a:off x="5136" y="1072"/>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7" name="Oval 13"/>
            <p:cNvSpPr>
              <a:spLocks noChangeArrowheads="1"/>
            </p:cNvSpPr>
            <p:nvPr/>
          </p:nvSpPr>
          <p:spPr bwMode="auto">
            <a:xfrm>
              <a:off x="5248"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8" name="Oval 14"/>
            <p:cNvSpPr>
              <a:spLocks noChangeArrowheads="1"/>
            </p:cNvSpPr>
            <p:nvPr/>
          </p:nvSpPr>
          <p:spPr bwMode="auto">
            <a:xfrm>
              <a:off x="5360"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9" name="Oval 15"/>
            <p:cNvSpPr>
              <a:spLocks noChangeArrowheads="1"/>
            </p:cNvSpPr>
            <p:nvPr/>
          </p:nvSpPr>
          <p:spPr bwMode="auto">
            <a:xfrm>
              <a:off x="5472" y="1072"/>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0" name="Oval 16"/>
            <p:cNvSpPr>
              <a:spLocks noChangeArrowheads="1"/>
            </p:cNvSpPr>
            <p:nvPr/>
          </p:nvSpPr>
          <p:spPr bwMode="auto">
            <a:xfrm>
              <a:off x="5136" y="1184"/>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1" name="Oval 17"/>
            <p:cNvSpPr>
              <a:spLocks noChangeArrowheads="1"/>
            </p:cNvSpPr>
            <p:nvPr/>
          </p:nvSpPr>
          <p:spPr bwMode="auto">
            <a:xfrm>
              <a:off x="5248" y="1184"/>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2" name="Oval 18"/>
            <p:cNvSpPr>
              <a:spLocks noChangeArrowheads="1"/>
            </p:cNvSpPr>
            <p:nvPr/>
          </p:nvSpPr>
          <p:spPr bwMode="auto">
            <a:xfrm>
              <a:off x="5360"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3" name="Oval 19"/>
            <p:cNvSpPr>
              <a:spLocks noChangeArrowheads="1"/>
            </p:cNvSpPr>
            <p:nvPr/>
          </p:nvSpPr>
          <p:spPr bwMode="auto">
            <a:xfrm>
              <a:off x="5472"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4" name="Oval 20"/>
            <p:cNvSpPr>
              <a:spLocks noChangeArrowheads="1"/>
            </p:cNvSpPr>
            <p:nvPr/>
          </p:nvSpPr>
          <p:spPr bwMode="auto">
            <a:xfrm>
              <a:off x="5584" y="1184"/>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7" name="Oval 23"/>
            <p:cNvSpPr>
              <a:spLocks noChangeArrowheads="1"/>
            </p:cNvSpPr>
            <p:nvPr/>
          </p:nvSpPr>
          <p:spPr bwMode="auto">
            <a:xfrm>
              <a:off x="5360"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8" name="Oval 24"/>
            <p:cNvSpPr>
              <a:spLocks noChangeArrowheads="1"/>
            </p:cNvSpPr>
            <p:nvPr/>
          </p:nvSpPr>
          <p:spPr bwMode="auto">
            <a:xfrm>
              <a:off x="5472" y="1296"/>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1" name="Oval 27"/>
            <p:cNvSpPr>
              <a:spLocks noChangeArrowheads="1"/>
            </p:cNvSpPr>
            <p:nvPr/>
          </p:nvSpPr>
          <p:spPr bwMode="auto">
            <a:xfrm>
              <a:off x="5360"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2" name="Oval 28"/>
            <p:cNvSpPr>
              <a:spLocks noChangeArrowheads="1"/>
            </p:cNvSpPr>
            <p:nvPr/>
          </p:nvSpPr>
          <p:spPr bwMode="auto">
            <a:xfrm>
              <a:off x="5472"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6" name="Oval 32"/>
            <p:cNvSpPr>
              <a:spLocks noChangeArrowheads="1"/>
            </p:cNvSpPr>
            <p:nvPr/>
          </p:nvSpPr>
          <p:spPr bwMode="auto">
            <a:xfrm>
              <a:off x="5360"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7" name="Oval 33"/>
            <p:cNvSpPr>
              <a:spLocks noChangeArrowheads="1"/>
            </p:cNvSpPr>
            <p:nvPr/>
          </p:nvSpPr>
          <p:spPr bwMode="auto">
            <a:xfrm>
              <a:off x="5472" y="1520"/>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8" name="Oval 34"/>
            <p:cNvSpPr>
              <a:spLocks noChangeArrowheads="1"/>
            </p:cNvSpPr>
            <p:nvPr/>
          </p:nvSpPr>
          <p:spPr bwMode="auto">
            <a:xfrm>
              <a:off x="5136" y="1632"/>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9" name="Oval 35"/>
            <p:cNvSpPr>
              <a:spLocks noChangeArrowheads="1"/>
            </p:cNvSpPr>
            <p:nvPr/>
          </p:nvSpPr>
          <p:spPr bwMode="auto">
            <a:xfrm>
              <a:off x="5248" y="1632"/>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0" name="Oval 36"/>
            <p:cNvSpPr>
              <a:spLocks noChangeArrowheads="1"/>
            </p:cNvSpPr>
            <p:nvPr/>
          </p:nvSpPr>
          <p:spPr bwMode="auto">
            <a:xfrm>
              <a:off x="5360"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1" name="Oval 37"/>
            <p:cNvSpPr>
              <a:spLocks noChangeArrowheads="1"/>
            </p:cNvSpPr>
            <p:nvPr/>
          </p:nvSpPr>
          <p:spPr bwMode="auto">
            <a:xfrm>
              <a:off x="5472"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3" name="Oval 39"/>
            <p:cNvSpPr>
              <a:spLocks noChangeArrowheads="1"/>
            </p:cNvSpPr>
            <p:nvPr/>
          </p:nvSpPr>
          <p:spPr bwMode="auto">
            <a:xfrm>
              <a:off x="5472"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39" name="Content Placeholder 37"/>
          <p:cNvSpPr txBox="1">
            <a:spLocks/>
          </p:cNvSpPr>
          <p:nvPr userDrawn="1"/>
        </p:nvSpPr>
        <p:spPr>
          <a:xfrm>
            <a:off x="7777163" y="5627688"/>
            <a:ext cx="1270000" cy="403225"/>
          </a:xfrm>
          <a:prstGeom prst="rect">
            <a:avLst/>
          </a:prstGeom>
        </p:spPr>
        <p:txBody>
          <a:bodyPr/>
          <a:lstStyle>
            <a:lvl1pPr marL="0" marR="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12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altLang="en-US" kern="0"/>
              <a:t>Ch. 1     </a:t>
            </a:r>
            <a:fld id="{0FD03E7E-EA82-497A-8F5F-7A09E0EB97C0}" type="slidenum">
              <a:rPr lang="en-US" altLang="en-US" kern="0" smtClean="0"/>
              <a:pPr/>
              <a:t>‹#›</a:t>
            </a:fld>
            <a:endParaRPr lang="en-IN" kern="0" dirty="0"/>
          </a:p>
        </p:txBody>
      </p:sp>
    </p:spTree>
    <p:extLst>
      <p:ext uri="{BB962C8B-B14F-4D97-AF65-F5344CB8AC3E}">
        <p14:creationId xmlns:p14="http://schemas.microsoft.com/office/powerpoint/2010/main" val="312907898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hf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ystrs.org/About-Us/Press-Room/NYSTRS-by-the-Numbers" TargetMode="External"/><Relationship Id="rId2" Type="http://schemas.openxmlformats.org/officeDocument/2006/relationships/hyperlink" Target="https://www.calstrs.com/sites/main/files/file-attachments/funding-risk-report-2019.pdf?157868273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d18rn0p25nwr6d.cloudfront.net/CIK-0000715957/75ac186e-dc75-424b-97c8-0fdfe3564bef.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6.jpg"/><Relationship Id="rId9" Type="http://schemas.openxmlformats.org/officeDocument/2006/relationships/slide" Target="slide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pionline.com/assets/docs/CO119162327.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pionline.com/assets/docs/CO119162327.PDF" TargetMode="External"/><Relationship Id="rId2" Type="http://schemas.openxmlformats.org/officeDocument/2006/relationships/hyperlink" Target="https://publicplansdata.org/quick-facts/nationa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etf.wi.gov/retirement/wrs-retirement-benefit" TargetMode="External"/><Relationship Id="rId2" Type="http://schemas.openxmlformats.org/officeDocument/2006/relationships/hyperlink" Target="https://www.calstrs.com/sites/main/files/file-attachments/yourretirementguide2020.pdf?157799323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en-US" dirty="0">
                <a:latin typeface="Calibri" panose="020F0502020204030204" pitchFamily="34" charset="0"/>
              </a:rPr>
              <a:t>Chapter Eighteen</a:t>
            </a:r>
          </a:p>
        </p:txBody>
      </p:sp>
      <p:sp>
        <p:nvSpPr>
          <p:cNvPr id="3075" name="Rectangle 5"/>
          <p:cNvSpPr>
            <a:spLocks noGrp="1" noChangeArrowheads="1"/>
          </p:cNvSpPr>
          <p:nvPr>
            <p:ph type="subTitle" idx="1"/>
          </p:nvPr>
        </p:nvSpPr>
        <p:spPr>
          <a:xfrm>
            <a:off x="1549667" y="3049588"/>
            <a:ext cx="5548046" cy="1743793"/>
          </a:xfrm>
        </p:spPr>
        <p:txBody>
          <a:bodyPr/>
          <a:lstStyle/>
          <a:p>
            <a:pPr eaLnBrk="1" hangingPunct="1"/>
            <a:r>
              <a:rPr lang="en-US" altLang="en-US" sz="5500" dirty="0">
                <a:latin typeface="Calibri" panose="020F0502020204030204" pitchFamily="34" charset="0"/>
              </a:rPr>
              <a:t>Pension Funds</a:t>
            </a:r>
          </a:p>
        </p:txBody>
      </p:sp>
      <p:sp>
        <p:nvSpPr>
          <p:cNvPr id="2" name="Content Placeholder 1"/>
          <p:cNvSpPr>
            <a:spLocks noGrp="1"/>
          </p:cNvSpPr>
          <p:nvPr>
            <p:ph sz="quarter" idx="11"/>
          </p:nvPr>
        </p:nvSpPr>
        <p:spPr>
          <a:xfrm>
            <a:off x="315913" y="6392777"/>
            <a:ext cx="8617072" cy="325655"/>
          </a:xfrm>
        </p:spPr>
        <p:txBody>
          <a:bodyPr/>
          <a:lstStyle/>
          <a:p>
            <a:pPr marL="0" indent="0">
              <a:buNone/>
            </a:pPr>
            <a:r>
              <a:rPr lang="en-IN" sz="900" dirty="0">
                <a:latin typeface="Calibri" panose="020F0502020204030204" pitchFamily="34" charset="0"/>
              </a:rPr>
              <a:t>©2019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73664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756F-3A4A-4631-BF94-4DED9805E6C7}"/>
              </a:ext>
            </a:extLst>
          </p:cNvPr>
          <p:cNvSpPr>
            <a:spLocks noGrp="1"/>
          </p:cNvSpPr>
          <p:nvPr>
            <p:ph type="title"/>
          </p:nvPr>
        </p:nvSpPr>
        <p:spPr/>
        <p:txBody>
          <a:bodyPr/>
          <a:lstStyle/>
          <a:p>
            <a:r>
              <a:rPr lang="en-US" dirty="0"/>
              <a:t>Zoom Poll</a:t>
            </a:r>
          </a:p>
        </p:txBody>
      </p:sp>
      <p:sp>
        <p:nvSpPr>
          <p:cNvPr id="3" name="Content Placeholder 2">
            <a:extLst>
              <a:ext uri="{FF2B5EF4-FFF2-40B4-BE49-F238E27FC236}">
                <a16:creationId xmlns:a16="http://schemas.microsoft.com/office/drawing/2014/main" id="{8A469406-0F1F-4DC5-A55C-F2885763BBC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0AC185B-57E7-47B7-A7A6-9C0C5BBF4F14}"/>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10</a:t>
            </a:fld>
            <a:endParaRPr lang="en-US" altLang="en-US" dirty="0"/>
          </a:p>
        </p:txBody>
      </p:sp>
    </p:spTree>
    <p:extLst>
      <p:ext uri="{BB962C8B-B14F-4D97-AF65-F5344CB8AC3E}">
        <p14:creationId xmlns:p14="http://schemas.microsoft.com/office/powerpoint/2010/main" val="376192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566"/>
            <a:ext cx="7543800" cy="664745"/>
          </a:xfrm>
        </p:spPr>
        <p:txBody>
          <a:bodyPr anchor="ctr"/>
          <a:lstStyle/>
          <a:p>
            <a:r>
              <a:rPr lang="en-US" altLang="en-US" sz="3500" dirty="0"/>
              <a:t>Plan Funding</a:t>
            </a:r>
            <a:endParaRPr lang="en-IN" sz="3500" dirty="0"/>
          </a:p>
        </p:txBody>
      </p:sp>
      <p:sp>
        <p:nvSpPr>
          <p:cNvPr id="3" name="Content Placeholder 2"/>
          <p:cNvSpPr>
            <a:spLocks noGrp="1"/>
          </p:cNvSpPr>
          <p:nvPr>
            <p:ph idx="1"/>
          </p:nvPr>
        </p:nvSpPr>
        <p:spPr>
          <a:xfrm>
            <a:off x="457200" y="1719263"/>
            <a:ext cx="7997868" cy="3453986"/>
          </a:xfrm>
        </p:spPr>
        <p:txBody>
          <a:bodyPr/>
          <a:lstStyle/>
          <a:p>
            <a:pPr marL="0" indent="0" eaLnBrk="1" hangingPunct="1">
              <a:lnSpc>
                <a:spcPct val="90000"/>
              </a:lnSpc>
              <a:buNone/>
            </a:pPr>
            <a:r>
              <a:rPr lang="en-US" altLang="en-US" dirty="0"/>
              <a:t>Defined benefit PFs. </a:t>
            </a:r>
          </a:p>
          <a:p>
            <a:pPr marL="292608" lvl="1" indent="-292608" eaLnBrk="1" hangingPunct="1">
              <a:lnSpc>
                <a:spcPct val="90000"/>
              </a:lnSpc>
            </a:pPr>
            <a:r>
              <a:rPr lang="en-US" altLang="en-US" sz="2800" dirty="0"/>
              <a:t>A </a:t>
            </a:r>
            <a:r>
              <a:rPr lang="en-US" altLang="en-US" sz="2800" b="1" dirty="0"/>
              <a:t>fully funded </a:t>
            </a:r>
            <a:r>
              <a:rPr lang="en-US" altLang="en-US" sz="2800" dirty="0"/>
              <a:t>PF has sufficient funds available to meet all future payment obligations.</a:t>
            </a:r>
          </a:p>
          <a:p>
            <a:pPr marL="292608" lvl="1" indent="-292608" eaLnBrk="1" hangingPunct="1">
              <a:lnSpc>
                <a:spcPct val="90000"/>
              </a:lnSpc>
            </a:pPr>
            <a:r>
              <a:rPr lang="en-US" altLang="en-US" sz="2800" dirty="0"/>
              <a:t>An </a:t>
            </a:r>
            <a:r>
              <a:rPr lang="en-US" altLang="en-US" sz="2800" b="1" dirty="0"/>
              <a:t>underfunded</a:t>
            </a:r>
            <a:r>
              <a:rPr lang="en-US" altLang="en-US" sz="2800" dirty="0"/>
              <a:t> PF does not have sufficient funds available to meet all future promised payments.</a:t>
            </a:r>
          </a:p>
          <a:p>
            <a:pPr marL="292608" lvl="1" indent="-292608" eaLnBrk="1" hangingPunct="1">
              <a:lnSpc>
                <a:spcPct val="90000"/>
              </a:lnSpc>
            </a:pPr>
            <a:r>
              <a:rPr lang="en-US" altLang="en-US" sz="2800" dirty="0"/>
              <a:t>An </a:t>
            </a:r>
            <a:r>
              <a:rPr lang="en-US" altLang="en-US" sz="2800" b="1" dirty="0"/>
              <a:t>overfunded</a:t>
            </a:r>
            <a:r>
              <a:rPr lang="en-US" altLang="en-US" sz="2800" dirty="0"/>
              <a:t> PF has more than enough funds available to meet the required future payouts.</a:t>
            </a:r>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11</a:t>
            </a:fld>
            <a:endParaRPr lang="en-US" altLang="en-US" dirty="0"/>
          </a:p>
        </p:txBody>
      </p:sp>
    </p:spTree>
    <p:extLst>
      <p:ext uri="{BB962C8B-B14F-4D97-AF65-F5344CB8AC3E}">
        <p14:creationId xmlns:p14="http://schemas.microsoft.com/office/powerpoint/2010/main" val="217059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67EF-E101-4DAB-97A4-3FFE99CD9C62}"/>
              </a:ext>
            </a:extLst>
          </p:cNvPr>
          <p:cNvSpPr>
            <a:spLocks noGrp="1"/>
          </p:cNvSpPr>
          <p:nvPr>
            <p:ph type="title"/>
          </p:nvPr>
        </p:nvSpPr>
        <p:spPr/>
        <p:txBody>
          <a:bodyPr/>
          <a:lstStyle/>
          <a:p>
            <a:r>
              <a:rPr lang="en-US" dirty="0"/>
              <a:t>Funding Status</a:t>
            </a:r>
          </a:p>
        </p:txBody>
      </p:sp>
      <p:sp>
        <p:nvSpPr>
          <p:cNvPr id="3" name="Content Placeholder 2">
            <a:extLst>
              <a:ext uri="{FF2B5EF4-FFF2-40B4-BE49-F238E27FC236}">
                <a16:creationId xmlns:a16="http://schemas.microsoft.com/office/drawing/2014/main" id="{0EBC37B0-89F0-4A8D-99C7-A460B6285CF6}"/>
              </a:ext>
            </a:extLst>
          </p:cNvPr>
          <p:cNvSpPr>
            <a:spLocks noGrp="1"/>
          </p:cNvSpPr>
          <p:nvPr>
            <p:ph idx="1"/>
          </p:nvPr>
        </p:nvSpPr>
        <p:spPr/>
        <p:txBody>
          <a:bodyPr/>
          <a:lstStyle/>
          <a:p>
            <a:r>
              <a:rPr lang="en-US" dirty="0">
                <a:hlinkClick r:id="rId2"/>
              </a:rPr>
              <a:t>California State Teachers Retirement System</a:t>
            </a:r>
            <a:endParaRPr lang="en-US" dirty="0"/>
          </a:p>
          <a:p>
            <a:r>
              <a:rPr lang="en-US" dirty="0">
                <a:hlinkClick r:id="rId3"/>
              </a:rPr>
              <a:t>New York State Teachers</a:t>
            </a:r>
            <a:endParaRPr lang="en-US" dirty="0"/>
          </a:p>
          <a:p>
            <a:endParaRPr lang="en-US" dirty="0"/>
          </a:p>
        </p:txBody>
      </p:sp>
      <p:sp>
        <p:nvSpPr>
          <p:cNvPr id="4" name="Slide Number Placeholder 3">
            <a:extLst>
              <a:ext uri="{FF2B5EF4-FFF2-40B4-BE49-F238E27FC236}">
                <a16:creationId xmlns:a16="http://schemas.microsoft.com/office/drawing/2014/main" id="{F5B56F8C-7BB4-40D2-93E7-B4E94C8CE55E}"/>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12</a:t>
            </a:fld>
            <a:endParaRPr lang="en-US" altLang="en-US" dirty="0"/>
          </a:p>
        </p:txBody>
      </p:sp>
    </p:spTree>
    <p:extLst>
      <p:ext uri="{BB962C8B-B14F-4D97-AF65-F5344CB8AC3E}">
        <p14:creationId xmlns:p14="http://schemas.microsoft.com/office/powerpoint/2010/main" val="142621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551"/>
            <a:ext cx="6779623" cy="884775"/>
          </a:xfrm>
        </p:spPr>
        <p:txBody>
          <a:bodyPr anchor="ctr"/>
          <a:lstStyle/>
          <a:p>
            <a:r>
              <a:rPr lang="en-US" altLang="en-US" sz="3500" dirty="0"/>
              <a:t>Defined Contribution PFs</a:t>
            </a:r>
            <a:endParaRPr lang="en-IN" sz="1000" dirty="0"/>
          </a:p>
        </p:txBody>
      </p:sp>
      <p:sp>
        <p:nvSpPr>
          <p:cNvPr id="6" name="Content Placeholder 5"/>
          <p:cNvSpPr>
            <a:spLocks noGrp="1"/>
          </p:cNvSpPr>
          <p:nvPr>
            <p:ph idx="1"/>
          </p:nvPr>
        </p:nvSpPr>
        <p:spPr>
          <a:xfrm>
            <a:off x="457200" y="1939181"/>
            <a:ext cx="8229600" cy="3697689"/>
          </a:xfrm>
        </p:spPr>
        <p:txBody>
          <a:bodyPr/>
          <a:lstStyle/>
          <a:p>
            <a:pPr marL="0" indent="0" eaLnBrk="1" hangingPunct="1">
              <a:lnSpc>
                <a:spcPct val="90000"/>
              </a:lnSpc>
              <a:buNone/>
            </a:pPr>
            <a:r>
              <a:rPr lang="en-US" altLang="en-US" sz="2800" dirty="0"/>
              <a:t>A </a:t>
            </a:r>
            <a:r>
              <a:rPr lang="en-US" altLang="en-US" sz="2800" b="1" dirty="0"/>
              <a:t>defined contribution </a:t>
            </a:r>
            <a:r>
              <a:rPr lang="en-US" altLang="en-US" sz="2800" dirty="0"/>
              <a:t>PF is a fund in which the employer agrees to make a specified contribution to the pension fund during the employee’s working years.</a:t>
            </a:r>
          </a:p>
          <a:p>
            <a:pPr marL="292608" lvl="1" indent="-292608" eaLnBrk="1" hangingPunct="1">
              <a:lnSpc>
                <a:spcPct val="90000"/>
              </a:lnSpc>
            </a:pPr>
            <a:r>
              <a:rPr lang="en-US" altLang="en-US" b="1" dirty="0"/>
              <a:t>Fixed-income funds </a:t>
            </a:r>
            <a:r>
              <a:rPr lang="en-US" altLang="en-US" dirty="0"/>
              <a:t>typically offer a guaranteed minimum rate of return.</a:t>
            </a:r>
          </a:p>
          <a:p>
            <a:pPr marL="292608" lvl="1" indent="-292608" eaLnBrk="1" hangingPunct="1">
              <a:lnSpc>
                <a:spcPct val="90000"/>
              </a:lnSpc>
            </a:pPr>
            <a:r>
              <a:rPr lang="en-US" altLang="en-US" dirty="0"/>
              <a:t>With </a:t>
            </a:r>
            <a:r>
              <a:rPr lang="en-US" altLang="en-US" b="1" dirty="0"/>
              <a:t>variable-income funds</a:t>
            </a:r>
            <a:r>
              <a:rPr lang="en-US" altLang="en-US" dirty="0"/>
              <a:t>, all profits and losses on the underlying securities are passed through to the fund participants.</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13</a:t>
            </a:fld>
            <a:endParaRPr lang="en-US" altLang="en-US" dirty="0"/>
          </a:p>
        </p:txBody>
      </p:sp>
    </p:spTree>
    <p:extLst>
      <p:ext uri="{BB962C8B-B14F-4D97-AF65-F5344CB8AC3E}">
        <p14:creationId xmlns:p14="http://schemas.microsoft.com/office/powerpoint/2010/main" val="45251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Private Pension Fund Assets, 19</a:t>
            </a:r>
            <a:r>
              <a:rPr lang="en-US" altLang="en-US" sz="100" dirty="0"/>
              <a:t> </a:t>
            </a:r>
            <a:r>
              <a:rPr lang="en-US" altLang="en-US" sz="3500" dirty="0"/>
              <a:t>84 to 2016</a:t>
            </a:r>
            <a:endParaRPr lang="en-IN" sz="1000" dirty="0"/>
          </a:p>
        </p:txBody>
      </p:sp>
      <p:sp>
        <p:nvSpPr>
          <p:cNvPr id="7" name="Content Placeholder 6"/>
          <p:cNvSpPr>
            <a:spLocks noGrp="1"/>
          </p:cNvSpPr>
          <p:nvPr>
            <p:ph idx="1"/>
          </p:nvPr>
        </p:nvSpPr>
        <p:spPr>
          <a:xfrm>
            <a:off x="457200" y="1644107"/>
            <a:ext cx="8229600" cy="299344"/>
          </a:xfrm>
        </p:spPr>
        <p:txBody>
          <a:bodyPr/>
          <a:lstStyle/>
          <a:p>
            <a:pPr marL="0" indent="0">
              <a:buNone/>
            </a:pPr>
            <a:r>
              <a:rPr lang="en-US" sz="1800" b="1" dirty="0"/>
              <a:t>Figure 18–1 </a:t>
            </a:r>
            <a:r>
              <a:rPr lang="en-US" sz="1800" b="1" dirty="0">
                <a:solidFill>
                  <a:srgbClr val="0070C0"/>
                </a:solidFill>
              </a:rPr>
              <a:t>Private Pension Fund Assets, 19</a:t>
            </a:r>
            <a:r>
              <a:rPr lang="en-US" sz="100" b="1" dirty="0">
                <a:solidFill>
                  <a:srgbClr val="0070C0"/>
                </a:solidFill>
              </a:rPr>
              <a:t> </a:t>
            </a:r>
            <a:r>
              <a:rPr lang="en-US" sz="1800" b="1" dirty="0">
                <a:solidFill>
                  <a:srgbClr val="0070C0"/>
                </a:solidFill>
              </a:rPr>
              <a:t>84 to 2016</a:t>
            </a:r>
            <a:endParaRPr lang="en-US" sz="1800" dirty="0">
              <a:solidFill>
                <a:srgbClr val="0070C0"/>
              </a:solidFill>
            </a:endParaRPr>
          </a:p>
        </p:txBody>
      </p:sp>
      <p:pic>
        <p:nvPicPr>
          <p:cNvPr id="8" name="Picture 7" descr="Time plot showing the private pension fund assets from 1984 to 2016 in billions of doll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438" y="2128128"/>
            <a:ext cx="5677705" cy="3342520"/>
          </a:xfrm>
          <a:prstGeom prst="rect">
            <a:avLst/>
          </a:prstGeom>
        </p:spPr>
      </p:pic>
      <p:sp>
        <p:nvSpPr>
          <p:cNvPr id="4" name="Content Placeholder 3"/>
          <p:cNvSpPr>
            <a:spLocks noGrp="1"/>
          </p:cNvSpPr>
          <p:nvPr>
            <p:ph idx="13"/>
          </p:nvPr>
        </p:nvSpPr>
        <p:spPr>
          <a:xfrm>
            <a:off x="465661" y="5702711"/>
            <a:ext cx="7026520" cy="647562"/>
          </a:xfrm>
        </p:spPr>
        <p:txBody>
          <a:bodyPr/>
          <a:lstStyle/>
          <a:p>
            <a:pPr marL="0" indent="0">
              <a:buNone/>
            </a:pPr>
            <a:r>
              <a:rPr lang="en-US" sz="1800" b="1" dirty="0"/>
              <a:t>Sources: </a:t>
            </a:r>
            <a:r>
              <a:rPr lang="en-US" sz="1800" dirty="0"/>
              <a:t>Federal Reserve Board, “Flow of Fund Accounts,” various issues. www.federalreserve.gov</a:t>
            </a:r>
          </a:p>
        </p:txBody>
      </p:sp>
      <p:sp>
        <p:nvSpPr>
          <p:cNvPr id="3" name="Content Placeholder 2"/>
          <p:cNvSpPr>
            <a:spLocks noGrp="1"/>
          </p:cNvSpPr>
          <p:nvPr>
            <p:ph idx="14"/>
          </p:nvPr>
        </p:nvSpPr>
        <p:spPr>
          <a:xfrm>
            <a:off x="3408426" y="6434742"/>
            <a:ext cx="3313472" cy="274649"/>
          </a:xfrm>
        </p:spPr>
        <p:txBody>
          <a:bodyPr/>
          <a:lstStyle/>
          <a:p>
            <a:pPr marL="0" indent="0" algn="ctr">
              <a:buNone/>
            </a:pPr>
            <a:r>
              <a:rPr lang="en-IN" sz="900" dirty="0">
                <a:hlinkClick r:id="rId3" action="ppaction://hlinksldjump"/>
              </a:rPr>
              <a:t>Access the long description slide.</a:t>
            </a:r>
            <a:endParaRPr lang="en-IN" sz="900" dirty="0"/>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14</a:t>
            </a:fld>
            <a:endParaRPr lang="en-US" altLang="en-US" dirty="0"/>
          </a:p>
        </p:txBody>
      </p:sp>
    </p:spTree>
    <p:extLst>
      <p:ext uri="{BB962C8B-B14F-4D97-AF65-F5344CB8AC3E}">
        <p14:creationId xmlns:p14="http://schemas.microsoft.com/office/powerpoint/2010/main" val="321905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0750-18C2-4DD2-A375-CEABFBEFB347}"/>
              </a:ext>
            </a:extLst>
          </p:cNvPr>
          <p:cNvSpPr>
            <a:spLocks noGrp="1"/>
          </p:cNvSpPr>
          <p:nvPr>
            <p:ph type="title"/>
          </p:nvPr>
        </p:nvSpPr>
        <p:spPr/>
        <p:txBody>
          <a:bodyPr/>
          <a:lstStyle/>
          <a:p>
            <a:r>
              <a:rPr lang="en-US" dirty="0"/>
              <a:t>Private Pensions</a:t>
            </a:r>
          </a:p>
        </p:txBody>
      </p:sp>
      <p:sp>
        <p:nvSpPr>
          <p:cNvPr id="3" name="Content Placeholder 2">
            <a:extLst>
              <a:ext uri="{FF2B5EF4-FFF2-40B4-BE49-F238E27FC236}">
                <a16:creationId xmlns:a16="http://schemas.microsoft.com/office/drawing/2014/main" id="{7AE88500-78E8-4C8E-8185-86E29072A742}"/>
              </a:ext>
            </a:extLst>
          </p:cNvPr>
          <p:cNvSpPr>
            <a:spLocks noGrp="1"/>
          </p:cNvSpPr>
          <p:nvPr>
            <p:ph idx="1"/>
          </p:nvPr>
        </p:nvSpPr>
        <p:spPr/>
        <p:txBody>
          <a:bodyPr/>
          <a:lstStyle/>
          <a:p>
            <a:pPr marL="0" indent="0">
              <a:buNone/>
            </a:pPr>
            <a:endParaRPr lang="en-US" dirty="0"/>
          </a:p>
          <a:p>
            <a:r>
              <a:rPr lang="en-US" dirty="0">
                <a:hlinkClick r:id="rId2"/>
              </a:rPr>
              <a:t>Dominion Energy</a:t>
            </a:r>
            <a:r>
              <a:rPr lang="en-US" dirty="0"/>
              <a:t> </a:t>
            </a:r>
          </a:p>
        </p:txBody>
      </p:sp>
      <p:sp>
        <p:nvSpPr>
          <p:cNvPr id="4" name="Slide Number Placeholder 3">
            <a:extLst>
              <a:ext uri="{FF2B5EF4-FFF2-40B4-BE49-F238E27FC236}">
                <a16:creationId xmlns:a16="http://schemas.microsoft.com/office/drawing/2014/main" id="{1FD647B1-57FE-466E-9429-BBA836CD9185}"/>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15</a:t>
            </a:fld>
            <a:endParaRPr lang="en-US" altLang="en-US" dirty="0"/>
          </a:p>
        </p:txBody>
      </p:sp>
    </p:spTree>
    <p:extLst>
      <p:ext uri="{BB962C8B-B14F-4D97-AF65-F5344CB8AC3E}">
        <p14:creationId xmlns:p14="http://schemas.microsoft.com/office/powerpoint/2010/main" val="2811195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Net Acquisition of Financial Assets, DB and DC Funds</a:t>
            </a:r>
            <a:endParaRPr lang="en-IN" sz="3500" dirty="0"/>
          </a:p>
        </p:txBody>
      </p:sp>
      <p:sp>
        <p:nvSpPr>
          <p:cNvPr id="4" name="Content Placeholder 3"/>
          <p:cNvSpPr>
            <a:spLocks noGrp="1"/>
          </p:cNvSpPr>
          <p:nvPr>
            <p:ph idx="1"/>
          </p:nvPr>
        </p:nvSpPr>
        <p:spPr>
          <a:xfrm>
            <a:off x="457200" y="1656633"/>
            <a:ext cx="8229600" cy="573096"/>
          </a:xfrm>
        </p:spPr>
        <p:txBody>
          <a:bodyPr/>
          <a:lstStyle/>
          <a:p>
            <a:pPr marL="1146175" indent="-1146175">
              <a:buNone/>
              <a:tabLst>
                <a:tab pos="1146175" algn="l"/>
              </a:tabLst>
            </a:pPr>
            <a:r>
              <a:rPr lang="en-US" sz="1800" b="1" dirty="0"/>
              <a:t>Figure 18–2 </a:t>
            </a:r>
            <a:r>
              <a:rPr lang="en-US" sz="1800" b="1" dirty="0">
                <a:solidFill>
                  <a:srgbClr val="0070C0"/>
                </a:solidFill>
              </a:rPr>
              <a:t>Net Acquisition of Financial Assets, Defined Benefit and Defined Contribution Funds</a:t>
            </a:r>
            <a:endParaRPr lang="en-US" sz="1800" dirty="0">
              <a:solidFill>
                <a:srgbClr val="0070C0"/>
              </a:solidFill>
            </a:endParaRPr>
          </a:p>
        </p:txBody>
      </p:sp>
      <p:pic>
        <p:nvPicPr>
          <p:cNvPr id="11" name="Picture 10" descr="Time plot showing the net acquisition of financial assets defined benefit and defined contribution funds in billions from 1990 to 20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921" y="2373432"/>
            <a:ext cx="3730393" cy="3326855"/>
          </a:xfrm>
          <a:prstGeom prst="rect">
            <a:avLst/>
          </a:prstGeom>
        </p:spPr>
      </p:pic>
      <p:sp>
        <p:nvSpPr>
          <p:cNvPr id="10" name="Content Placeholder 9"/>
          <p:cNvSpPr>
            <a:spLocks noGrp="1"/>
          </p:cNvSpPr>
          <p:nvPr>
            <p:ph idx="13"/>
          </p:nvPr>
        </p:nvSpPr>
        <p:spPr>
          <a:xfrm>
            <a:off x="465661" y="5781360"/>
            <a:ext cx="7046184" cy="599786"/>
          </a:xfrm>
        </p:spPr>
        <p:txBody>
          <a:bodyPr/>
          <a:lstStyle/>
          <a:p>
            <a:pPr marL="0" indent="0">
              <a:buNone/>
            </a:pPr>
            <a:r>
              <a:rPr lang="en-US" sz="1800" b="1" dirty="0"/>
              <a:t>Sources: </a:t>
            </a:r>
            <a:r>
              <a:rPr lang="en-US" sz="1800" dirty="0"/>
              <a:t>Federal Reserve Board, “Flow of Fund Accounts,” various issues. www.federalreserve.gov</a:t>
            </a:r>
          </a:p>
        </p:txBody>
      </p:sp>
      <p:sp>
        <p:nvSpPr>
          <p:cNvPr id="3" name="Content Placeholder 2"/>
          <p:cNvSpPr>
            <a:spLocks noGrp="1"/>
          </p:cNvSpPr>
          <p:nvPr>
            <p:ph idx="14"/>
          </p:nvPr>
        </p:nvSpPr>
        <p:spPr>
          <a:xfrm>
            <a:off x="2998839" y="6445561"/>
            <a:ext cx="4139380" cy="239035"/>
          </a:xfrm>
        </p:spPr>
        <p:txBody>
          <a:bodyPr/>
          <a:lstStyle/>
          <a:p>
            <a:pPr marL="0" indent="0" algn="ctr">
              <a:buNone/>
            </a:pPr>
            <a:r>
              <a:rPr lang="en-IN" sz="900" dirty="0">
                <a:hlinkClick r:id="rId3" action="ppaction://hlinksldjump"/>
              </a:rPr>
              <a:t>Access the long description slide.</a:t>
            </a:r>
            <a:endParaRPr lang="en-IN" sz="900" dirty="0"/>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16</a:t>
            </a:fld>
            <a:endParaRPr lang="en-US" altLang="en-US" dirty="0"/>
          </a:p>
        </p:txBody>
      </p:sp>
    </p:spTree>
    <p:extLst>
      <p:ext uri="{BB962C8B-B14F-4D97-AF65-F5344CB8AC3E}">
        <p14:creationId xmlns:p14="http://schemas.microsoft.com/office/powerpoint/2010/main" val="3426833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3CF1-F984-4AD5-9335-A2BA8718A1EE}"/>
              </a:ext>
            </a:extLst>
          </p:cNvPr>
          <p:cNvSpPr>
            <a:spLocks noGrp="1"/>
          </p:cNvSpPr>
          <p:nvPr>
            <p:ph type="title"/>
          </p:nvPr>
        </p:nvSpPr>
        <p:spPr/>
        <p:txBody>
          <a:bodyPr/>
          <a:lstStyle/>
          <a:p>
            <a:r>
              <a:rPr lang="en-US" dirty="0"/>
              <a:t>Zoom Poll</a:t>
            </a:r>
          </a:p>
        </p:txBody>
      </p:sp>
      <p:sp>
        <p:nvSpPr>
          <p:cNvPr id="3" name="Content Placeholder 2">
            <a:extLst>
              <a:ext uri="{FF2B5EF4-FFF2-40B4-BE49-F238E27FC236}">
                <a16:creationId xmlns:a16="http://schemas.microsoft.com/office/drawing/2014/main" id="{007B477D-1EDE-45ED-9052-3BA7FD8B208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D643239-CCCE-4F29-9293-E841B562D79D}"/>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17</a:t>
            </a:fld>
            <a:endParaRPr lang="en-US" altLang="en-US" dirty="0"/>
          </a:p>
        </p:txBody>
      </p:sp>
    </p:spTree>
    <p:extLst>
      <p:ext uri="{BB962C8B-B14F-4D97-AF65-F5344CB8AC3E}">
        <p14:creationId xmlns:p14="http://schemas.microsoft.com/office/powerpoint/2010/main" val="4025363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Financial Assets in DB and DC Pension Funds</a:t>
            </a:r>
            <a:endParaRPr lang="en-IN" sz="3500" dirty="0"/>
          </a:p>
        </p:txBody>
      </p:sp>
      <p:sp>
        <p:nvSpPr>
          <p:cNvPr id="5" name="Content Placeholder 4"/>
          <p:cNvSpPr>
            <a:spLocks noGrp="1"/>
          </p:cNvSpPr>
          <p:nvPr>
            <p:ph idx="1"/>
          </p:nvPr>
        </p:nvSpPr>
        <p:spPr>
          <a:xfrm>
            <a:off x="457200" y="1656633"/>
            <a:ext cx="8229600" cy="345831"/>
          </a:xfrm>
        </p:spPr>
        <p:txBody>
          <a:bodyPr/>
          <a:lstStyle/>
          <a:p>
            <a:pPr marL="0" indent="0">
              <a:buNone/>
            </a:pPr>
            <a:r>
              <a:rPr lang="en-US" sz="1800" b="1" dirty="0"/>
              <a:t>Figure 18–4 </a:t>
            </a:r>
            <a:r>
              <a:rPr lang="en-US" sz="1600" b="1" dirty="0">
                <a:solidFill>
                  <a:srgbClr val="0070C0"/>
                </a:solidFill>
              </a:rPr>
              <a:t>Financial Assets in Defined Benefit and Defined Contribution Pension Funds</a:t>
            </a:r>
            <a:endParaRPr lang="en-US" sz="1600" dirty="0">
              <a:solidFill>
                <a:srgbClr val="0070C0"/>
              </a:solidFill>
            </a:endParaRPr>
          </a:p>
        </p:txBody>
      </p:sp>
      <p:pic>
        <p:nvPicPr>
          <p:cNvPr id="6" name="Picture 5" descr="Two pie charts showing the distribution of defined benefit funds and defined contribution fund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78" y="2174513"/>
            <a:ext cx="7572895" cy="3458095"/>
          </a:xfrm>
          <a:prstGeom prst="rect">
            <a:avLst/>
          </a:prstGeom>
          <a:noFill/>
          <a:ln>
            <a:noFill/>
          </a:ln>
        </p:spPr>
      </p:pic>
      <p:sp>
        <p:nvSpPr>
          <p:cNvPr id="4" name="Content Placeholder 3"/>
          <p:cNvSpPr>
            <a:spLocks noGrp="1"/>
          </p:cNvSpPr>
          <p:nvPr>
            <p:ph idx="13"/>
          </p:nvPr>
        </p:nvSpPr>
        <p:spPr>
          <a:xfrm>
            <a:off x="465661" y="5742027"/>
            <a:ext cx="7223165" cy="608162"/>
          </a:xfrm>
        </p:spPr>
        <p:txBody>
          <a:bodyPr/>
          <a:lstStyle/>
          <a:p>
            <a:pPr marL="0" indent="0">
              <a:buNone/>
            </a:pPr>
            <a:r>
              <a:rPr lang="en-US" sz="1800" b="1" dirty="0"/>
              <a:t>Source: </a:t>
            </a:r>
            <a:r>
              <a:rPr lang="en-US" sz="1800" dirty="0"/>
              <a:t>Federal Reserve Board, “Flow of Fund Accounts,” November 2016. www.federalreserve.gov</a:t>
            </a:r>
          </a:p>
        </p:txBody>
      </p:sp>
      <p:sp>
        <p:nvSpPr>
          <p:cNvPr id="3" name="Content Placeholder 2"/>
          <p:cNvSpPr>
            <a:spLocks noGrp="1"/>
          </p:cNvSpPr>
          <p:nvPr>
            <p:ph idx="14"/>
          </p:nvPr>
        </p:nvSpPr>
        <p:spPr>
          <a:xfrm>
            <a:off x="2979173" y="6410632"/>
            <a:ext cx="3578943" cy="226514"/>
          </a:xfrm>
        </p:spPr>
        <p:txBody>
          <a:bodyPr/>
          <a:lstStyle/>
          <a:p>
            <a:pPr marL="0" indent="0" algn="ctr">
              <a:buNone/>
            </a:pPr>
            <a:r>
              <a:rPr lang="en-IN" sz="900" dirty="0">
                <a:hlinkClick r:id="rId3" action="ppaction://hlinksldjump"/>
              </a:rPr>
              <a:t>Access the long description slide.</a:t>
            </a:r>
            <a:endParaRPr lang="en-IN" sz="900" dirty="0"/>
          </a:p>
        </p:txBody>
      </p:sp>
      <p:sp>
        <p:nvSpPr>
          <p:cNvPr id="7" name="Slide Number Placeholder 6"/>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18</a:t>
            </a:fld>
            <a:endParaRPr lang="en-US" altLang="en-US" dirty="0"/>
          </a:p>
        </p:txBody>
      </p:sp>
    </p:spTree>
    <p:extLst>
      <p:ext uri="{BB962C8B-B14F-4D97-AF65-F5344CB8AC3E}">
        <p14:creationId xmlns:p14="http://schemas.microsoft.com/office/powerpoint/2010/main" val="200326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120"/>
            <a:ext cx="7543800" cy="1177636"/>
          </a:xfrm>
        </p:spPr>
        <p:txBody>
          <a:bodyPr anchor="ctr"/>
          <a:lstStyle/>
          <a:p>
            <a:r>
              <a:rPr lang="en-US" altLang="en-US" sz="3500" dirty="0"/>
              <a:t>Pension Fund Administration</a:t>
            </a:r>
            <a:endParaRPr lang="en-IN" sz="3500" dirty="0"/>
          </a:p>
        </p:txBody>
      </p:sp>
      <p:sp>
        <p:nvSpPr>
          <p:cNvPr id="4" name="Content Placeholder 3"/>
          <p:cNvSpPr>
            <a:spLocks noGrp="1"/>
          </p:cNvSpPr>
          <p:nvPr>
            <p:ph idx="1"/>
          </p:nvPr>
        </p:nvSpPr>
        <p:spPr>
          <a:xfrm>
            <a:off x="457200" y="1698714"/>
            <a:ext cx="7193666" cy="1973061"/>
          </a:xfrm>
        </p:spPr>
        <p:txBody>
          <a:bodyPr/>
          <a:lstStyle/>
          <a:p>
            <a:pPr marL="0" indent="0" eaLnBrk="1" hangingPunct="1">
              <a:buNone/>
            </a:pPr>
            <a:r>
              <a:rPr lang="en-US" altLang="en-US" sz="2300" dirty="0"/>
              <a:t>Pension funds may be either </a:t>
            </a:r>
            <a:r>
              <a:rPr lang="en-US" altLang="en-US" sz="2300" b="1" dirty="0"/>
              <a:t>insured</a:t>
            </a:r>
            <a:r>
              <a:rPr lang="en-US" altLang="en-US" sz="2300" dirty="0"/>
              <a:t> or </a:t>
            </a:r>
            <a:r>
              <a:rPr lang="en-US" altLang="en-US" sz="2300" b="1" dirty="0"/>
              <a:t>noninsured.</a:t>
            </a:r>
          </a:p>
          <a:p>
            <a:pPr marL="292608" lvl="1" indent="-292608" eaLnBrk="1" hangingPunct="1"/>
            <a:r>
              <a:rPr lang="en-US" altLang="en-US" sz="2300" dirty="0"/>
              <a:t>An insured pension fund is administered by a life insurance company.</a:t>
            </a:r>
          </a:p>
          <a:p>
            <a:pPr marL="292608" lvl="1" indent="-292608" eaLnBrk="1" hangingPunct="1"/>
            <a:r>
              <a:rPr lang="en-US" altLang="en-US" sz="2300" dirty="0"/>
              <a:t>A noninsured pension fund is administered by some other type of financial institution.</a:t>
            </a:r>
          </a:p>
        </p:txBody>
      </p:sp>
      <p:sp>
        <p:nvSpPr>
          <p:cNvPr id="3" name="Content Placeholder 2"/>
          <p:cNvSpPr>
            <a:spLocks noGrp="1"/>
          </p:cNvSpPr>
          <p:nvPr>
            <p:ph idx="14"/>
          </p:nvPr>
        </p:nvSpPr>
        <p:spPr>
          <a:xfrm>
            <a:off x="474130" y="3744939"/>
            <a:ext cx="8469453" cy="2308618"/>
          </a:xfrm>
        </p:spPr>
        <p:txBody>
          <a:bodyPr/>
          <a:lstStyle/>
          <a:p>
            <a:pPr marL="0" indent="0" eaLnBrk="1" hangingPunct="1">
              <a:buNone/>
            </a:pPr>
            <a:r>
              <a:rPr lang="en-US" altLang="en-US" sz="2300" b="1" dirty="0"/>
              <a:t>Private pension funds</a:t>
            </a:r>
            <a:r>
              <a:rPr lang="en-US" altLang="en-US" sz="2300" dirty="0"/>
              <a:t> are created by private entities and administered by private corporations.</a:t>
            </a:r>
          </a:p>
          <a:p>
            <a:pPr marL="292608" lvl="1" indent="-292608" eaLnBrk="1" hangingPunct="1"/>
            <a:r>
              <a:rPr lang="en-US" altLang="en-US" sz="2200" dirty="0"/>
              <a:t>$11,803.6 billion in total financial assets in 2016.</a:t>
            </a:r>
          </a:p>
          <a:p>
            <a:pPr marL="740664" lvl="2" indent="-228600" eaLnBrk="1" hangingPunct="1"/>
            <a:r>
              <a:rPr lang="en-US" altLang="en-US" sz="1900" dirty="0"/>
              <a:t>Life insurance companies administered $2,928.3 billion.</a:t>
            </a:r>
          </a:p>
          <a:p>
            <a:pPr marL="740664" lvl="2" indent="-228600" eaLnBrk="1" hangingPunct="1"/>
            <a:r>
              <a:rPr lang="en-US" altLang="en-US" sz="1900" dirty="0"/>
              <a:t>Mutual funds administered $3,317.6 billion.</a:t>
            </a:r>
          </a:p>
          <a:p>
            <a:pPr marL="740664" lvl="2" indent="-228600" eaLnBrk="1" hangingPunct="1"/>
            <a:r>
              <a:rPr lang="en-US" altLang="en-US" sz="1900" dirty="0"/>
              <a:t>Other financial institutions (example: banks) administered $5,557.7 billion.</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19</a:t>
            </a:fld>
            <a:endParaRPr lang="en-US" altLang="en-US" dirty="0"/>
          </a:p>
        </p:txBody>
      </p:sp>
    </p:spTree>
    <p:extLst>
      <p:ext uri="{BB962C8B-B14F-4D97-AF65-F5344CB8AC3E}">
        <p14:creationId xmlns:p14="http://schemas.microsoft.com/office/powerpoint/2010/main" val="218401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a:xfrm>
            <a:off x="457200" y="367768"/>
            <a:ext cx="7543800" cy="804341"/>
          </a:xfrm>
        </p:spPr>
        <p:txBody>
          <a:bodyPr anchor="ctr"/>
          <a:lstStyle/>
          <a:p>
            <a:pPr eaLnBrk="1" hangingPunct="1"/>
            <a:r>
              <a:rPr lang="en-US" altLang="en-US" sz="3500" dirty="0"/>
              <a:t>Pension Funds </a:t>
            </a:r>
            <a:r>
              <a:rPr lang="en-US" altLang="en-US" sz="1000" b="0" dirty="0"/>
              <a:t>1</a:t>
            </a:r>
          </a:p>
        </p:txBody>
      </p:sp>
      <p:sp>
        <p:nvSpPr>
          <p:cNvPr id="6" name="Content Placeholder 5"/>
          <p:cNvSpPr>
            <a:spLocks noGrp="1"/>
          </p:cNvSpPr>
          <p:nvPr>
            <p:ph idx="1"/>
          </p:nvPr>
        </p:nvSpPr>
        <p:spPr>
          <a:xfrm>
            <a:off x="457200" y="1719263"/>
            <a:ext cx="7543800" cy="2809967"/>
          </a:xfrm>
        </p:spPr>
        <p:txBody>
          <a:bodyPr/>
          <a:lstStyle/>
          <a:p>
            <a:pPr marL="0" indent="0" eaLnBrk="1" hangingPunct="1">
              <a:lnSpc>
                <a:spcPct val="90000"/>
              </a:lnSpc>
              <a:buNone/>
            </a:pPr>
            <a:r>
              <a:rPr lang="en-US" altLang="en-US" sz="2400" b="1" dirty="0"/>
              <a:t>Pension funds (PFs) </a:t>
            </a:r>
            <a:r>
              <a:rPr lang="en-US" altLang="en-US" sz="2400" dirty="0"/>
              <a:t>offer savings plans through which fund participants accumulate tax-deferred savings during their working years before withdrawing them in their retirement years.</a:t>
            </a:r>
          </a:p>
          <a:p>
            <a:pPr marL="292608" lvl="1" indent="-292608" eaLnBrk="1" hangingPunct="1">
              <a:lnSpc>
                <a:spcPct val="90000"/>
              </a:lnSpc>
            </a:pPr>
            <a:r>
              <a:rPr lang="en-US" altLang="en-US" sz="2400" dirty="0"/>
              <a:t>Earnings on funds invested are exempt from current taxation (that is during working years).</a:t>
            </a:r>
          </a:p>
          <a:p>
            <a:pPr marL="292608" lvl="1" indent="-292608" eaLnBrk="1" hangingPunct="1">
              <a:lnSpc>
                <a:spcPct val="90000"/>
              </a:lnSpc>
            </a:pPr>
            <a:r>
              <a:rPr lang="en-US" altLang="en-US" sz="2400" dirty="0"/>
              <a:t>Tax payments are not made until funds are withdrawn by the participant (that is during retirement).</a:t>
            </a:r>
          </a:p>
        </p:txBody>
      </p:sp>
      <p:sp>
        <p:nvSpPr>
          <p:cNvPr id="5" name="Content Placeholder 4"/>
          <p:cNvSpPr>
            <a:spLocks noGrp="1"/>
          </p:cNvSpPr>
          <p:nvPr>
            <p:ph idx="13"/>
          </p:nvPr>
        </p:nvSpPr>
        <p:spPr>
          <a:xfrm>
            <a:off x="465661" y="4643047"/>
            <a:ext cx="8229600" cy="1491536"/>
          </a:xfrm>
        </p:spPr>
        <p:txBody>
          <a:bodyPr/>
          <a:lstStyle/>
          <a:p>
            <a:pPr marL="0" indent="0" eaLnBrk="1" hangingPunct="1">
              <a:lnSpc>
                <a:spcPct val="90000"/>
              </a:lnSpc>
              <a:buNone/>
            </a:pPr>
            <a:r>
              <a:rPr lang="en-US" altLang="en-US" sz="2400" dirty="0"/>
              <a:t>PFs were first established in the U.S. in 17</a:t>
            </a:r>
            <a:r>
              <a:rPr lang="en-US" altLang="en-US" sz="100" dirty="0"/>
              <a:t> </a:t>
            </a:r>
            <a:r>
              <a:rPr lang="en-US" altLang="en-US" sz="2400" dirty="0"/>
              <a:t>59 to benefit the widows and children of church ministers.</a:t>
            </a:r>
          </a:p>
          <a:p>
            <a:pPr marL="0" indent="0" eaLnBrk="1" hangingPunct="1">
              <a:lnSpc>
                <a:spcPct val="90000"/>
              </a:lnSpc>
              <a:buNone/>
            </a:pPr>
            <a:r>
              <a:rPr lang="en-US" altLang="en-US" sz="2400" dirty="0"/>
              <a:t>The first corporate PF was established by American Express Co. in 18</a:t>
            </a:r>
            <a:r>
              <a:rPr lang="en-US" altLang="en-US" sz="100" dirty="0"/>
              <a:t> </a:t>
            </a:r>
            <a:r>
              <a:rPr lang="en-US" altLang="en-US" sz="2400" dirty="0"/>
              <a:t>75.</a:t>
            </a:r>
          </a:p>
        </p:txBody>
      </p:sp>
      <p:sp>
        <p:nvSpPr>
          <p:cNvPr id="2" name="Slide Number Placeholder 1"/>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a:t>
            </a:fld>
            <a:endParaRPr lang="en-US"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120"/>
            <a:ext cx="7543800" cy="1177636"/>
          </a:xfrm>
        </p:spPr>
        <p:txBody>
          <a:bodyPr anchor="ctr"/>
          <a:lstStyle/>
          <a:p>
            <a:r>
              <a:rPr lang="en-US" altLang="en-US" sz="3500" dirty="0"/>
              <a:t>Private Pension Funds</a:t>
            </a:r>
            <a:endParaRPr lang="en-IN" sz="3500" dirty="0"/>
          </a:p>
        </p:txBody>
      </p:sp>
      <p:sp>
        <p:nvSpPr>
          <p:cNvPr id="3" name="Content Placeholder 2"/>
          <p:cNvSpPr>
            <a:spLocks noGrp="1"/>
          </p:cNvSpPr>
          <p:nvPr>
            <p:ph idx="1"/>
          </p:nvPr>
        </p:nvSpPr>
        <p:spPr>
          <a:xfrm>
            <a:off x="457200" y="1719263"/>
            <a:ext cx="8229600" cy="4496342"/>
          </a:xfrm>
        </p:spPr>
        <p:txBody>
          <a:bodyPr/>
          <a:lstStyle/>
          <a:p>
            <a:pPr marL="0" indent="0" eaLnBrk="1" hangingPunct="1">
              <a:buNone/>
            </a:pPr>
            <a:r>
              <a:rPr lang="en-US" altLang="en-US" sz="2400" b="1" dirty="0"/>
              <a:t>401(k) </a:t>
            </a:r>
            <a:r>
              <a:rPr lang="en-US" altLang="en-US" sz="2400" dirty="0"/>
              <a:t>and </a:t>
            </a:r>
            <a:r>
              <a:rPr lang="en-US" altLang="en-US" sz="2400" b="1" dirty="0"/>
              <a:t>403(b) plans </a:t>
            </a:r>
            <a:r>
              <a:rPr lang="en-US" altLang="en-US" sz="2400" dirty="0"/>
              <a:t>are employer-sponsored plans that supplement a firm’s basic retirement plan.</a:t>
            </a:r>
          </a:p>
          <a:p>
            <a:pPr marL="292608" lvl="1" indent="-292608" eaLnBrk="1" hangingPunct="1"/>
            <a:r>
              <a:rPr lang="en-US" altLang="en-US" sz="2000" dirty="0"/>
              <a:t>Allow for both employer and employee contributions.</a:t>
            </a:r>
          </a:p>
          <a:p>
            <a:pPr marL="292608" lvl="1" indent="-292608" eaLnBrk="1" hangingPunct="1"/>
            <a:r>
              <a:rPr lang="en-US" altLang="en-US" sz="2000" dirty="0"/>
              <a:t>401(k) plans are offered to employees of taxable firms.</a:t>
            </a:r>
          </a:p>
          <a:p>
            <a:pPr marL="292608" lvl="1" indent="-292608" eaLnBrk="1" hangingPunct="1"/>
            <a:r>
              <a:rPr lang="en-US" altLang="en-US" sz="2000" dirty="0"/>
              <a:t>403(b) plans are offered to employees of tax exempt employers.</a:t>
            </a:r>
          </a:p>
          <a:p>
            <a:pPr marL="292608" lvl="1" indent="-292608" eaLnBrk="1" hangingPunct="1"/>
            <a:r>
              <a:rPr lang="en-US" altLang="en-US" sz="2000" dirty="0"/>
              <a:t>Contributions are made on a pretax basis and thus reduce the employee’s taxable salary.</a:t>
            </a:r>
          </a:p>
          <a:p>
            <a:pPr marL="292608" lvl="1" indent="-292608" eaLnBrk="1" hangingPunct="1"/>
            <a:r>
              <a:rPr lang="en-US" altLang="en-US" sz="2000" dirty="0"/>
              <a:t>Most plans are transferable if the employee changes jobs.</a:t>
            </a:r>
          </a:p>
          <a:p>
            <a:pPr marL="292608" lvl="1" indent="-292608" eaLnBrk="1" hangingPunct="1"/>
            <a:r>
              <a:rPr lang="en-US" altLang="en-US" sz="2000" dirty="0"/>
              <a:t>Participants generally make their own choice of the allocation of assets from both employee and employer contributions.</a:t>
            </a:r>
          </a:p>
          <a:p>
            <a:pPr marL="740664" lvl="2" indent="-228600" eaLnBrk="1" hangingPunct="1"/>
            <a:r>
              <a:rPr lang="en-US" altLang="en-US" sz="1900" dirty="0"/>
              <a:t>Younger participants generally invest more in equities while older participants generally invest more in fixed-income securities.</a:t>
            </a:r>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20</a:t>
            </a:fld>
            <a:endParaRPr lang="en-US" altLang="en-US" dirty="0"/>
          </a:p>
        </p:txBody>
      </p:sp>
    </p:spTree>
    <p:extLst>
      <p:ext uri="{BB962C8B-B14F-4D97-AF65-F5344CB8AC3E}">
        <p14:creationId xmlns:p14="http://schemas.microsoft.com/office/powerpoint/2010/main" val="3617133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22238"/>
            <a:ext cx="7543800" cy="1085116"/>
          </a:xfrm>
        </p:spPr>
        <p:txBody>
          <a:bodyPr anchor="ctr"/>
          <a:lstStyle/>
          <a:p>
            <a:r>
              <a:rPr lang="en-US" altLang="en-US" sz="3500" dirty="0"/>
              <a:t>Return on a 401(k)</a:t>
            </a:r>
            <a:endParaRPr lang="en-IN" sz="3500" dirty="0"/>
          </a:p>
        </p:txBody>
      </p:sp>
      <p:sp>
        <p:nvSpPr>
          <p:cNvPr id="3" name="Content Placeholder 2"/>
          <p:cNvSpPr>
            <a:spLocks noGrp="1"/>
          </p:cNvSpPr>
          <p:nvPr>
            <p:ph idx="1"/>
          </p:nvPr>
        </p:nvSpPr>
        <p:spPr>
          <a:xfrm>
            <a:off x="457200" y="1328026"/>
            <a:ext cx="7263114" cy="311864"/>
          </a:xfrm>
        </p:spPr>
        <p:txBody>
          <a:bodyPr/>
          <a:lstStyle/>
          <a:p>
            <a:pPr marL="0" indent="0">
              <a:buNone/>
            </a:pPr>
            <a:r>
              <a:rPr lang="en-US" sz="1800" b="1" dirty="0"/>
              <a:t>Example 18-4 Calculating the Return on a 401(k) Plan</a:t>
            </a:r>
          </a:p>
        </p:txBody>
      </p:sp>
      <p:sp>
        <p:nvSpPr>
          <p:cNvPr id="4" name="Content Placeholder 3"/>
          <p:cNvSpPr>
            <a:spLocks noGrp="1"/>
          </p:cNvSpPr>
          <p:nvPr>
            <p:ph idx="13"/>
          </p:nvPr>
        </p:nvSpPr>
        <p:spPr>
          <a:xfrm>
            <a:off x="465661" y="1727412"/>
            <a:ext cx="7173630" cy="1318024"/>
          </a:xfrm>
        </p:spPr>
        <p:txBody>
          <a:bodyPr/>
          <a:lstStyle/>
          <a:p>
            <a:pPr marL="0" indent="0">
              <a:buNone/>
            </a:pPr>
            <a:r>
              <a:rPr lang="en-US" sz="1600" dirty="0"/>
              <a:t>An employee contributes 10 percent of his $75,000 salary into the company’s 401(k) plan. The company matches 40 percent of the first 6 percent of the employee’s salary. The employee in the 31 percent tax bracket and the 401(k) plan excepts to yield an 8 percent rate of return. The employee’s own contribution and his plan return for one year are calculated as follows.</a:t>
            </a:r>
          </a:p>
        </p:txBody>
      </p:sp>
      <p:pic>
        <p:nvPicPr>
          <p:cNvPr id="8" name="Picture 7" descr="Calculating the return on a 401K plan.&#10;&#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900" y="3150591"/>
            <a:ext cx="6931152" cy="1545336"/>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3313250115"/>
              </p:ext>
            </p:extLst>
          </p:nvPr>
        </p:nvGraphicFramePr>
        <p:xfrm>
          <a:off x="1222375" y="4914900"/>
          <a:ext cx="5102225" cy="261938"/>
        </p:xfrm>
        <a:graphic>
          <a:graphicData uri="http://schemas.openxmlformats.org/presentationml/2006/ole">
            <mc:AlternateContent xmlns:mc="http://schemas.openxmlformats.org/markup-compatibility/2006">
              <mc:Choice xmlns:v="urn:schemas-microsoft-com:vml" Requires="v">
                <p:oleObj spid="_x0000_s50260" name="Equation" r:id="rId5" imgW="4216320" imgH="215640" progId="Equation.DSMT4">
                  <p:embed/>
                </p:oleObj>
              </mc:Choice>
              <mc:Fallback>
                <p:oleObj name="Equation" r:id="rId5" imgW="4216320" imgH="215640" progId="Equation.DSMT4">
                  <p:embed/>
                  <p:pic>
                    <p:nvPicPr>
                      <p:cNvPr id="0" name=""/>
                      <p:cNvPicPr/>
                      <p:nvPr/>
                    </p:nvPicPr>
                    <p:blipFill>
                      <a:blip r:embed="rId6"/>
                      <a:stretch>
                        <a:fillRect/>
                      </a:stretch>
                    </p:blipFill>
                    <p:spPr>
                      <a:xfrm>
                        <a:off x="1222375" y="4914900"/>
                        <a:ext cx="5102225" cy="261938"/>
                      </a:xfrm>
                      <a:prstGeom prst="rect">
                        <a:avLst/>
                      </a:prstGeom>
                    </p:spPr>
                  </p:pic>
                </p:oleObj>
              </mc:Fallback>
            </mc:AlternateContent>
          </a:graphicData>
        </a:graphic>
      </p:graphicFrame>
      <p:sp>
        <p:nvSpPr>
          <p:cNvPr id="5" name="Content Placeholder 4"/>
          <p:cNvSpPr>
            <a:spLocks noGrp="1"/>
          </p:cNvSpPr>
          <p:nvPr>
            <p:ph idx="14"/>
          </p:nvPr>
        </p:nvSpPr>
        <p:spPr>
          <a:xfrm>
            <a:off x="474131" y="5184827"/>
            <a:ext cx="8229600" cy="543515"/>
          </a:xfrm>
        </p:spPr>
        <p:txBody>
          <a:bodyPr/>
          <a:lstStyle/>
          <a:p>
            <a:pPr marL="0" indent="0">
              <a:buNone/>
            </a:pPr>
            <a:r>
              <a:rPr lang="en-US" sz="1600" dirty="0"/>
              <a:t>Assuming the employee’s salary, tax rate, and 401(k) yield remain constant over a 20-year career, when the employee retires, the 401(k) will be worth: </a:t>
            </a:r>
          </a:p>
        </p:txBody>
      </p:sp>
      <p:graphicFrame>
        <p:nvGraphicFramePr>
          <p:cNvPr id="12" name="Object 11"/>
          <p:cNvGraphicFramePr>
            <a:graphicFrameLocks noChangeAspect="1"/>
          </p:cNvGraphicFramePr>
          <p:nvPr>
            <p:extLst>
              <p:ext uri="{D42A27DB-BD31-4B8C-83A1-F6EECF244321}">
                <p14:modId xmlns:p14="http://schemas.microsoft.com/office/powerpoint/2010/main" val="1316502152"/>
              </p:ext>
            </p:extLst>
          </p:nvPr>
        </p:nvGraphicFramePr>
        <p:xfrm>
          <a:off x="1952082" y="5771286"/>
          <a:ext cx="2879725" cy="390525"/>
        </p:xfrm>
        <a:graphic>
          <a:graphicData uri="http://schemas.openxmlformats.org/presentationml/2006/ole">
            <mc:AlternateContent xmlns:mc="http://schemas.openxmlformats.org/markup-compatibility/2006">
              <mc:Choice xmlns:v="urn:schemas-microsoft-com:vml" Requires="v">
                <p:oleObj spid="_x0000_s50261" name="Equation" r:id="rId7" imgW="2616120" imgH="355320" progId="Equation.DSMT4">
                  <p:embed/>
                </p:oleObj>
              </mc:Choice>
              <mc:Fallback>
                <p:oleObj name="Equation" r:id="rId7" imgW="2616120" imgH="355320" progId="Equation.DSMT4">
                  <p:embed/>
                  <p:pic>
                    <p:nvPicPr>
                      <p:cNvPr id="0" name=""/>
                      <p:cNvPicPr/>
                      <p:nvPr/>
                    </p:nvPicPr>
                    <p:blipFill>
                      <a:blip r:embed="rId8"/>
                      <a:stretch>
                        <a:fillRect/>
                      </a:stretch>
                    </p:blipFill>
                    <p:spPr>
                      <a:xfrm>
                        <a:off x="1952082" y="5771286"/>
                        <a:ext cx="2879725" cy="390525"/>
                      </a:xfrm>
                      <a:prstGeom prst="rect">
                        <a:avLst/>
                      </a:prstGeom>
                    </p:spPr>
                  </p:pic>
                </p:oleObj>
              </mc:Fallback>
            </mc:AlternateContent>
          </a:graphicData>
        </a:graphic>
      </p:graphicFrame>
      <p:sp>
        <p:nvSpPr>
          <p:cNvPr id="7" name="Content Placeholder 6"/>
          <p:cNvSpPr>
            <a:spLocks noGrp="1"/>
          </p:cNvSpPr>
          <p:nvPr>
            <p:ph idx="15"/>
          </p:nvPr>
        </p:nvSpPr>
        <p:spPr>
          <a:xfrm>
            <a:off x="474131" y="6176922"/>
            <a:ext cx="7417266" cy="324086"/>
          </a:xfrm>
        </p:spPr>
        <p:txBody>
          <a:bodyPr/>
          <a:lstStyle/>
          <a:p>
            <a:pPr marL="0" indent="0">
              <a:buNone/>
            </a:pPr>
            <a:r>
              <a:rPr lang="en-US" sz="1600" dirty="0"/>
              <a:t>The employee’s net of tax contributions over the period total $5,175 × 20 = $103,500.</a:t>
            </a:r>
          </a:p>
        </p:txBody>
      </p:sp>
      <p:sp>
        <p:nvSpPr>
          <p:cNvPr id="15" name="Content Placeholder 2"/>
          <p:cNvSpPr txBox="1">
            <a:spLocks noGrp="1"/>
          </p:cNvSpPr>
          <p:nvPr>
            <p:ph idx="16"/>
          </p:nvPr>
        </p:nvSpPr>
        <p:spPr bwMode="auto">
          <a:xfrm>
            <a:off x="2413180" y="6494350"/>
            <a:ext cx="4487503" cy="21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0000"/>
              <a:buFont typeface="Arial" panose="020B0604020202020204" pitchFamily="34" charset="0"/>
              <a:buChar char="•"/>
              <a:defRPr sz="30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tx1"/>
              </a:buClr>
              <a:buSzPct val="70000"/>
              <a:buFont typeface="Arial" panose="020B0604020202020204" pitchFamily="34" charset="0"/>
              <a:buChar char="•"/>
              <a:defRPr sz="2600">
                <a:solidFill>
                  <a:schemeClr val="tx1"/>
                </a:solidFill>
                <a:latin typeface="Calibri" panose="020F0502020204030204" pitchFamily="34" charset="0"/>
              </a:defRPr>
            </a:lvl2pPr>
            <a:lvl3pPr marL="987425" indent="-293688" algn="l" rtl="0" eaLnBrk="0" fontAlgn="base" hangingPunct="0">
              <a:spcBef>
                <a:spcPct val="20000"/>
              </a:spcBef>
              <a:spcAft>
                <a:spcPct val="0"/>
              </a:spcAft>
              <a:buClr>
                <a:schemeClr val="tx1"/>
              </a:buClr>
              <a:buSzPct val="70000"/>
              <a:buFont typeface="Arial" panose="020B0604020202020204" pitchFamily="34" charset="0"/>
              <a:buChar char="•"/>
              <a:defRPr sz="2300">
                <a:solidFill>
                  <a:schemeClr val="tx1"/>
                </a:solidFill>
                <a:latin typeface="Calibri" panose="020F0502020204030204" pitchFamily="34" charset="0"/>
              </a:defRPr>
            </a:lvl3pPr>
            <a:lvl4pPr marL="1281113" indent="-29210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Calibri" panose="020F0502020204030204" pitchFamily="34" charset="0"/>
              </a:defRPr>
            </a:lvl4pPr>
            <a:lvl5pPr marL="1598613" indent="-315913" algn="l" rtl="0" eaLnBrk="0" fontAlgn="base" hangingPunct="0">
              <a:spcBef>
                <a:spcPct val="20000"/>
              </a:spcBef>
              <a:spcAft>
                <a:spcPct val="0"/>
              </a:spcAft>
              <a:buClr>
                <a:schemeClr val="tx1"/>
              </a:buClr>
              <a:buSzPct val="80000"/>
              <a:buFont typeface="Arial" panose="020B0604020202020204" pitchFamily="34" charset="0"/>
              <a:buChar char="•"/>
              <a:defRPr sz="2000">
                <a:solidFill>
                  <a:schemeClr val="tx1"/>
                </a:solidFill>
                <a:latin typeface="Calibri" panose="020F0502020204030204" pitchFamily="34" charset="0"/>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lgn="ctr">
              <a:buFont typeface="Arial" panose="020B0604020202020204" pitchFamily="34" charset="0"/>
              <a:buNone/>
            </a:pPr>
            <a:r>
              <a:rPr lang="en-IN" sz="900" kern="0" dirty="0">
                <a:hlinkClick r:id="rId9" action="ppaction://hlinksldjump"/>
              </a:rPr>
              <a:t>Access the long description slide.</a:t>
            </a:r>
            <a:endParaRPr lang="en-IN" sz="900" kern="0" dirty="0"/>
          </a:p>
        </p:txBody>
      </p:sp>
      <p:sp>
        <p:nvSpPr>
          <p:cNvPr id="2" name="Slide Number Placeholder 1"/>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21</a:t>
            </a:fld>
            <a:endParaRPr lang="en-US" altLang="en-US" dirty="0"/>
          </a:p>
        </p:txBody>
      </p:sp>
    </p:spTree>
    <p:extLst>
      <p:ext uri="{BB962C8B-B14F-4D97-AF65-F5344CB8AC3E}">
        <p14:creationId xmlns:p14="http://schemas.microsoft.com/office/powerpoint/2010/main" val="547391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7"/>
            <a:ext cx="7543800" cy="1243575"/>
          </a:xfrm>
        </p:spPr>
        <p:txBody>
          <a:bodyPr anchor="ctr"/>
          <a:lstStyle/>
          <a:p>
            <a:r>
              <a:rPr lang="en-US" altLang="en-US" sz="3500" dirty="0"/>
              <a:t>Asset Allocation </a:t>
            </a:r>
            <a:r>
              <a:rPr lang="en-US" altLang="en-US" sz="1000" b="0" dirty="0"/>
              <a:t>1</a:t>
            </a:r>
            <a:endParaRPr lang="en-IN" sz="1000" b="0" dirty="0"/>
          </a:p>
        </p:txBody>
      </p:sp>
      <p:sp>
        <p:nvSpPr>
          <p:cNvPr id="4" name="Content Placeholder 3"/>
          <p:cNvSpPr>
            <a:spLocks noGrp="1"/>
          </p:cNvSpPr>
          <p:nvPr>
            <p:ph idx="1"/>
          </p:nvPr>
        </p:nvSpPr>
        <p:spPr>
          <a:xfrm>
            <a:off x="457200" y="1719263"/>
            <a:ext cx="8229600" cy="317881"/>
          </a:xfrm>
        </p:spPr>
        <p:txBody>
          <a:bodyPr/>
          <a:lstStyle/>
          <a:p>
            <a:pPr marL="0" indent="0">
              <a:buNone/>
            </a:pPr>
            <a:r>
              <a:rPr lang="en-US" sz="1800" b="1" dirty="0"/>
              <a:t>Example 18–5 Impact of Asset Allocation on a 401(k) Plan Return</a:t>
            </a:r>
            <a:endParaRPr lang="en-US" sz="1800" dirty="0"/>
          </a:p>
        </p:txBody>
      </p:sp>
      <p:sp>
        <p:nvSpPr>
          <p:cNvPr id="5" name="Content Placeholder 4"/>
          <p:cNvSpPr>
            <a:spLocks noGrp="1"/>
          </p:cNvSpPr>
          <p:nvPr>
            <p:ph idx="13"/>
          </p:nvPr>
        </p:nvSpPr>
        <p:spPr>
          <a:xfrm>
            <a:off x="465661" y="2217108"/>
            <a:ext cx="8221139" cy="2705622"/>
          </a:xfrm>
        </p:spPr>
        <p:txBody>
          <a:bodyPr/>
          <a:lstStyle/>
          <a:p>
            <a:pPr marL="0" indent="0">
              <a:buNone/>
            </a:pPr>
            <a:r>
              <a:rPr lang="en-US" sz="2200" dirty="0"/>
              <a:t>An employee contributes $10,000 to a 401(k) plan each year, and the company matches 20 percent of this annually, or $2,000. The employee can allocate the contributions among equities (earning 10 percent annually), bonds (earning 6 percent annually), and money market securities (earning 4 percent annually). The employee expects to work at the company 30 years. The employee can contribute annually along one of the three following patterns:</a:t>
            </a:r>
            <a:endParaRPr lang="en-US" sz="2200" baseline="30000" dirty="0"/>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22</a:t>
            </a:fld>
            <a:endParaRPr lang="en-US" altLang="en-US" dirty="0"/>
          </a:p>
        </p:txBody>
      </p:sp>
    </p:spTree>
    <p:extLst>
      <p:ext uri="{BB962C8B-B14F-4D97-AF65-F5344CB8AC3E}">
        <p14:creationId xmlns:p14="http://schemas.microsoft.com/office/powerpoint/2010/main" val="3300856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Asset Allocation </a:t>
            </a:r>
            <a:r>
              <a:rPr lang="en-US" altLang="en-US" sz="1050" b="0" dirty="0"/>
              <a:t>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47391556"/>
              </p:ext>
            </p:extLst>
          </p:nvPr>
        </p:nvGraphicFramePr>
        <p:xfrm>
          <a:off x="555581" y="1702573"/>
          <a:ext cx="7083706" cy="1711960"/>
        </p:xfrm>
        <a:graphic>
          <a:graphicData uri="http://schemas.openxmlformats.org/drawingml/2006/table">
            <a:tbl>
              <a:tblPr firstRow="1" bandRow="1">
                <a:tableStyleId>{5C22544A-7EE6-4342-B048-85BDC9FD1C3A}</a:tableStyleId>
              </a:tblPr>
              <a:tblGrid>
                <a:gridCol w="2872112">
                  <a:extLst>
                    <a:ext uri="{9D8B030D-6E8A-4147-A177-3AD203B41FA5}">
                      <a16:colId xmlns:a16="http://schemas.microsoft.com/office/drawing/2014/main" val="20000"/>
                    </a:ext>
                  </a:extLst>
                </a:gridCol>
                <a:gridCol w="1315344">
                  <a:extLst>
                    <a:ext uri="{9D8B030D-6E8A-4147-A177-3AD203B41FA5}">
                      <a16:colId xmlns:a16="http://schemas.microsoft.com/office/drawing/2014/main" val="20001"/>
                    </a:ext>
                  </a:extLst>
                </a:gridCol>
                <a:gridCol w="1492959">
                  <a:extLst>
                    <a:ext uri="{9D8B030D-6E8A-4147-A177-3AD203B41FA5}">
                      <a16:colId xmlns:a16="http://schemas.microsoft.com/office/drawing/2014/main" val="20002"/>
                    </a:ext>
                  </a:extLst>
                </a:gridCol>
                <a:gridCol w="1403291">
                  <a:extLst>
                    <a:ext uri="{9D8B030D-6E8A-4147-A177-3AD203B41FA5}">
                      <a16:colId xmlns:a16="http://schemas.microsoft.com/office/drawing/2014/main" val="20003"/>
                    </a:ext>
                  </a:extLst>
                </a:gridCol>
              </a:tblGrid>
              <a:tr h="370840">
                <a:tc>
                  <a:txBody>
                    <a:bodyPr/>
                    <a:lstStyle/>
                    <a:p>
                      <a:pPr algn="ctr"/>
                      <a:r>
                        <a:rPr lang="en-US" dirty="0">
                          <a:solidFill>
                            <a:srgbClr val="E84C22"/>
                          </a:solidFill>
                          <a:latin typeface="Calibri" panose="020F0502020204030204" pitchFamily="34" charset="0"/>
                        </a:rPr>
                        <a:t>Blank</a:t>
                      </a:r>
                    </a:p>
                  </a:txBody>
                  <a:tcPr/>
                </a:tc>
                <a:tc>
                  <a:txBody>
                    <a:bodyPr/>
                    <a:lstStyle/>
                    <a:p>
                      <a:pPr algn="ctr"/>
                      <a:r>
                        <a:rPr lang="en-US" sz="1600" dirty="0">
                          <a:solidFill>
                            <a:schemeClr val="tx1"/>
                          </a:solidFill>
                          <a:latin typeface="Calibri" panose="020F0502020204030204" pitchFamily="34" charset="0"/>
                        </a:rPr>
                        <a:t>Option 1</a:t>
                      </a:r>
                    </a:p>
                  </a:txBody>
                  <a:tcPr/>
                </a:tc>
                <a:tc>
                  <a:txBody>
                    <a:bodyPr/>
                    <a:lstStyle/>
                    <a:p>
                      <a:pPr algn="ctr"/>
                      <a:r>
                        <a:rPr lang="en-US" sz="1600" dirty="0">
                          <a:solidFill>
                            <a:schemeClr val="tx1"/>
                          </a:solidFill>
                          <a:latin typeface="Calibri" panose="020F0502020204030204" pitchFamily="34" charset="0"/>
                        </a:rPr>
                        <a:t>Option 2</a:t>
                      </a:r>
                    </a:p>
                  </a:txBody>
                  <a:tcPr/>
                </a:tc>
                <a:tc>
                  <a:txBody>
                    <a:bodyPr/>
                    <a:lstStyle/>
                    <a:p>
                      <a:pPr algn="ctr"/>
                      <a:r>
                        <a:rPr lang="en-US" sz="1600" dirty="0">
                          <a:solidFill>
                            <a:schemeClr val="tx1"/>
                          </a:solidFill>
                          <a:latin typeface="Calibri" panose="020F0502020204030204" pitchFamily="34" charset="0"/>
                        </a:rPr>
                        <a:t>Option 3</a:t>
                      </a:r>
                    </a:p>
                  </a:txBody>
                  <a:tcPr/>
                </a:tc>
                <a:extLst>
                  <a:ext uri="{0D108BD9-81ED-4DB2-BD59-A6C34878D82A}">
                    <a16:rowId xmlns:a16="http://schemas.microsoft.com/office/drawing/2014/main" val="10000"/>
                  </a:ext>
                </a:extLst>
              </a:tr>
              <a:tr h="292463">
                <a:tc>
                  <a:txBody>
                    <a:bodyPr/>
                    <a:lstStyle/>
                    <a:p>
                      <a:pPr algn="l"/>
                      <a:r>
                        <a:rPr lang="en-US" sz="1600" dirty="0">
                          <a:latin typeface="Calibri" panose="020F0502020204030204" pitchFamily="34" charset="0"/>
                        </a:rPr>
                        <a:t>Equities</a:t>
                      </a:r>
                    </a:p>
                  </a:txBody>
                  <a:tcPr/>
                </a:tc>
                <a:tc>
                  <a:txBody>
                    <a:bodyPr/>
                    <a:lstStyle/>
                    <a:p>
                      <a:pPr algn="ctr"/>
                      <a:r>
                        <a:rPr lang="en-US" sz="1600" dirty="0">
                          <a:latin typeface="Calibri" panose="020F0502020204030204" pitchFamily="34" charset="0"/>
                        </a:rPr>
                        <a:t>60%</a:t>
                      </a:r>
                    </a:p>
                  </a:txBody>
                  <a:tcPr/>
                </a:tc>
                <a:tc>
                  <a:txBody>
                    <a:bodyPr/>
                    <a:lstStyle/>
                    <a:p>
                      <a:pPr algn="ctr"/>
                      <a:r>
                        <a:rPr lang="en-US" sz="1600" dirty="0">
                          <a:latin typeface="Calibri" panose="020F0502020204030204" pitchFamily="34" charset="0"/>
                        </a:rPr>
                        <a:t>50%</a:t>
                      </a:r>
                    </a:p>
                  </a:txBody>
                  <a:tcPr/>
                </a:tc>
                <a:tc>
                  <a:txBody>
                    <a:bodyPr/>
                    <a:lstStyle/>
                    <a:p>
                      <a:pPr algn="ctr"/>
                      <a:r>
                        <a:rPr lang="en-US" sz="1600" dirty="0">
                          <a:latin typeface="Calibri" panose="020F0502020204030204" pitchFamily="34" charset="0"/>
                        </a:rPr>
                        <a:t>40%</a:t>
                      </a:r>
                    </a:p>
                  </a:txBody>
                  <a:tcPr/>
                </a:tc>
                <a:extLst>
                  <a:ext uri="{0D108BD9-81ED-4DB2-BD59-A6C34878D82A}">
                    <a16:rowId xmlns:a16="http://schemas.microsoft.com/office/drawing/2014/main" val="10001"/>
                  </a:ext>
                </a:extLst>
              </a:tr>
              <a:tr h="292848">
                <a:tc>
                  <a:txBody>
                    <a:bodyPr/>
                    <a:lstStyle/>
                    <a:p>
                      <a:pPr algn="l"/>
                      <a:r>
                        <a:rPr lang="en-US" sz="1600" dirty="0">
                          <a:latin typeface="Calibri" panose="020F0502020204030204" pitchFamily="34" charset="0"/>
                        </a:rPr>
                        <a:t>Bonds</a:t>
                      </a:r>
                    </a:p>
                  </a:txBody>
                  <a:tcPr/>
                </a:tc>
                <a:tc>
                  <a:txBody>
                    <a:bodyPr/>
                    <a:lstStyle/>
                    <a:p>
                      <a:pPr algn="ctr"/>
                      <a:r>
                        <a:rPr lang="en-US" sz="1600" dirty="0">
                          <a:latin typeface="Calibri" panose="020F0502020204030204" pitchFamily="34" charset="0"/>
                        </a:rPr>
                        <a:t>40%</a:t>
                      </a:r>
                    </a:p>
                  </a:txBody>
                  <a:tcPr/>
                </a:tc>
                <a:tc>
                  <a:txBody>
                    <a:bodyPr/>
                    <a:lstStyle/>
                    <a:p>
                      <a:pPr algn="ctr"/>
                      <a:r>
                        <a:rPr lang="en-US" sz="1600" dirty="0">
                          <a:latin typeface="Calibri" panose="020F0502020204030204" pitchFamily="34" charset="0"/>
                        </a:rPr>
                        <a:t>30%</a:t>
                      </a:r>
                    </a:p>
                  </a:txBody>
                  <a:tcPr/>
                </a:tc>
                <a:tc>
                  <a:txBody>
                    <a:bodyPr/>
                    <a:lstStyle/>
                    <a:p>
                      <a:pPr algn="ctr"/>
                      <a:r>
                        <a:rPr lang="en-US" sz="1600" dirty="0">
                          <a:latin typeface="Calibri" panose="020F0502020204030204" pitchFamily="34" charset="0"/>
                        </a:rPr>
                        <a:t>50%</a:t>
                      </a:r>
                    </a:p>
                  </a:txBody>
                  <a:tcPr/>
                </a:tc>
                <a:extLst>
                  <a:ext uri="{0D108BD9-81ED-4DB2-BD59-A6C34878D82A}">
                    <a16:rowId xmlns:a16="http://schemas.microsoft.com/office/drawing/2014/main" val="10002"/>
                  </a:ext>
                </a:extLst>
              </a:tr>
              <a:tr h="270085">
                <a:tc>
                  <a:txBody>
                    <a:bodyPr/>
                    <a:lstStyle/>
                    <a:p>
                      <a:pPr algn="l"/>
                      <a:r>
                        <a:rPr lang="en-US" sz="1600" dirty="0">
                          <a:latin typeface="Calibri" panose="020F0502020204030204" pitchFamily="34" charset="0"/>
                        </a:rPr>
                        <a:t>Money Market Securities</a:t>
                      </a:r>
                    </a:p>
                  </a:txBody>
                  <a:tcPr/>
                </a:tc>
                <a:tc>
                  <a:txBody>
                    <a:bodyPr/>
                    <a:lstStyle/>
                    <a:p>
                      <a:pPr algn="ctr"/>
                      <a:r>
                        <a:rPr lang="en-US" sz="1600" dirty="0">
                          <a:latin typeface="Calibri" panose="020F0502020204030204" pitchFamily="34" charset="0"/>
                        </a:rPr>
                        <a:t>0%</a:t>
                      </a:r>
                    </a:p>
                  </a:txBody>
                  <a:tcPr>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20%</a:t>
                      </a:r>
                    </a:p>
                  </a:txBody>
                  <a:tcPr>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10%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2045">
                <a:tc>
                  <a:txBody>
                    <a:bodyPr/>
                    <a:lstStyle/>
                    <a:p>
                      <a:pPr algn="ctr"/>
                      <a:r>
                        <a:rPr lang="en-US" sz="1600" dirty="0">
                          <a:solidFill>
                            <a:srgbClr val="FBE9E8"/>
                          </a:solidFill>
                          <a:latin typeface="Calibri" panose="020F0502020204030204" pitchFamily="34" charset="0"/>
                        </a:rPr>
                        <a:t>Blank</a:t>
                      </a:r>
                    </a:p>
                  </a:txBody>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 name="Content Placeholder 2"/>
          <p:cNvSpPr>
            <a:spLocks noGrp="1"/>
          </p:cNvSpPr>
          <p:nvPr>
            <p:ph idx="1"/>
          </p:nvPr>
        </p:nvSpPr>
        <p:spPr>
          <a:xfrm>
            <a:off x="457200" y="3521108"/>
            <a:ext cx="6788552" cy="572524"/>
          </a:xfrm>
        </p:spPr>
        <p:txBody>
          <a:bodyPr/>
          <a:lstStyle/>
          <a:p>
            <a:pPr marL="0" indent="0">
              <a:buNone/>
            </a:pPr>
            <a:r>
              <a:rPr lang="en-US" sz="1800" dirty="0"/>
              <a:t>The terminal value of the 401(k) plan, assuming all returns and contributions remain constant (at $12,000) over the 30 years, will be:</a:t>
            </a:r>
          </a:p>
        </p:txBody>
      </p:sp>
      <p:sp>
        <p:nvSpPr>
          <p:cNvPr id="4" name="Content Placeholder 3"/>
          <p:cNvSpPr>
            <a:spLocks noGrp="1"/>
          </p:cNvSpPr>
          <p:nvPr>
            <p:ph idx="13"/>
          </p:nvPr>
        </p:nvSpPr>
        <p:spPr>
          <a:xfrm>
            <a:off x="457200" y="4201610"/>
            <a:ext cx="1429473" cy="311010"/>
          </a:xfrm>
        </p:spPr>
        <p:txBody>
          <a:bodyPr/>
          <a:lstStyle/>
          <a:p>
            <a:pPr marL="0" indent="0">
              <a:buNone/>
            </a:pPr>
            <a:r>
              <a:rPr lang="en-US" sz="1800" b="1" dirty="0"/>
              <a:t>Option 1:</a:t>
            </a:r>
          </a:p>
        </p:txBody>
      </p:sp>
      <p:graphicFrame>
        <p:nvGraphicFramePr>
          <p:cNvPr id="7" name="Object 6"/>
          <p:cNvGraphicFramePr>
            <a:graphicFrameLocks noChangeAspect="1"/>
          </p:cNvGraphicFramePr>
          <p:nvPr>
            <p:extLst>
              <p:ext uri="{D42A27DB-BD31-4B8C-83A1-F6EECF244321}">
                <p14:modId xmlns:p14="http://schemas.microsoft.com/office/powerpoint/2010/main" val="1701285408"/>
              </p:ext>
            </p:extLst>
          </p:nvPr>
        </p:nvGraphicFramePr>
        <p:xfrm>
          <a:off x="983217" y="4623309"/>
          <a:ext cx="7252177" cy="520383"/>
        </p:xfrm>
        <a:graphic>
          <a:graphicData uri="http://schemas.openxmlformats.org/presentationml/2006/ole">
            <mc:AlternateContent xmlns:mc="http://schemas.openxmlformats.org/markup-compatibility/2006">
              <mc:Choice xmlns:v="urn:schemas-microsoft-com:vml" Requires="v">
                <p:oleObj spid="_x0000_s51287" name="Equation" r:id="rId3" imgW="4952880" imgH="355320" progId="Equation.DSMT4">
                  <p:embed/>
                </p:oleObj>
              </mc:Choice>
              <mc:Fallback>
                <p:oleObj name="Equation" r:id="rId3" imgW="4952880" imgH="355320" progId="Equation.DSMT4">
                  <p:embed/>
                  <p:pic>
                    <p:nvPicPr>
                      <p:cNvPr id="0" name=""/>
                      <p:cNvPicPr/>
                      <p:nvPr/>
                    </p:nvPicPr>
                    <p:blipFill>
                      <a:blip r:embed="rId4"/>
                      <a:stretch>
                        <a:fillRect/>
                      </a:stretch>
                    </p:blipFill>
                    <p:spPr>
                      <a:xfrm>
                        <a:off x="983217" y="4623309"/>
                        <a:ext cx="7252177" cy="520383"/>
                      </a:xfrm>
                      <a:prstGeom prst="rect">
                        <a:avLst/>
                      </a:prstGeom>
                    </p:spPr>
                  </p:pic>
                </p:oleObj>
              </mc:Fallback>
            </mc:AlternateContent>
          </a:graphicData>
        </a:graphic>
      </p:graphicFrame>
      <p:sp>
        <p:nvSpPr>
          <p:cNvPr id="5" name="Content Placeholder 4"/>
          <p:cNvSpPr>
            <a:spLocks noGrp="1"/>
          </p:cNvSpPr>
          <p:nvPr>
            <p:ph idx="14"/>
          </p:nvPr>
        </p:nvSpPr>
        <p:spPr>
          <a:xfrm>
            <a:off x="457201" y="5293576"/>
            <a:ext cx="1158658" cy="341762"/>
          </a:xfrm>
        </p:spPr>
        <p:txBody>
          <a:bodyPr/>
          <a:lstStyle/>
          <a:p>
            <a:pPr marL="0" indent="0">
              <a:buNone/>
            </a:pPr>
            <a:r>
              <a:rPr lang="en-US" sz="1800" b="1" dirty="0"/>
              <a:t>Option 2:</a:t>
            </a:r>
          </a:p>
        </p:txBody>
      </p:sp>
      <p:graphicFrame>
        <p:nvGraphicFramePr>
          <p:cNvPr id="8" name="Object 7"/>
          <p:cNvGraphicFramePr>
            <a:graphicFrameLocks noChangeAspect="1"/>
          </p:cNvGraphicFramePr>
          <p:nvPr>
            <p:extLst>
              <p:ext uri="{D42A27DB-BD31-4B8C-83A1-F6EECF244321}">
                <p14:modId xmlns:p14="http://schemas.microsoft.com/office/powerpoint/2010/main" val="3438429001"/>
              </p:ext>
            </p:extLst>
          </p:nvPr>
        </p:nvGraphicFramePr>
        <p:xfrm>
          <a:off x="1615859" y="5502195"/>
          <a:ext cx="6154737" cy="1041400"/>
        </p:xfrm>
        <a:graphic>
          <a:graphicData uri="http://schemas.openxmlformats.org/presentationml/2006/ole">
            <mc:AlternateContent xmlns:mc="http://schemas.openxmlformats.org/markup-compatibility/2006">
              <mc:Choice xmlns:v="urn:schemas-microsoft-com:vml" Requires="v">
                <p:oleObj spid="_x0000_s51288" name="Equation" r:id="rId5" imgW="4203360" imgH="711000" progId="Equation.DSMT4">
                  <p:embed/>
                </p:oleObj>
              </mc:Choice>
              <mc:Fallback>
                <p:oleObj name="Equation" r:id="rId5" imgW="4203360" imgH="711000" progId="Equation.DSMT4">
                  <p:embed/>
                  <p:pic>
                    <p:nvPicPr>
                      <p:cNvPr id="0" name=""/>
                      <p:cNvPicPr/>
                      <p:nvPr/>
                    </p:nvPicPr>
                    <p:blipFill>
                      <a:blip r:embed="rId6"/>
                      <a:stretch>
                        <a:fillRect/>
                      </a:stretch>
                    </p:blipFill>
                    <p:spPr>
                      <a:xfrm>
                        <a:off x="1615859" y="5502195"/>
                        <a:ext cx="6154737" cy="1041400"/>
                      </a:xfrm>
                      <a:prstGeom prst="rect">
                        <a:avLst/>
                      </a:prstGeom>
                    </p:spPr>
                  </p:pic>
                </p:oleObj>
              </mc:Fallback>
            </mc:AlternateContent>
          </a:graphicData>
        </a:graphic>
      </p:graphicFrame>
      <p:sp>
        <p:nvSpPr>
          <p:cNvPr id="9" name="Slide Number Placeholder 8"/>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23</a:t>
            </a:fld>
            <a:endParaRPr lang="en-US" altLang="en-US" dirty="0"/>
          </a:p>
        </p:txBody>
      </p:sp>
    </p:spTree>
    <p:extLst>
      <p:ext uri="{BB962C8B-B14F-4D97-AF65-F5344CB8AC3E}">
        <p14:creationId xmlns:p14="http://schemas.microsoft.com/office/powerpoint/2010/main" val="1781136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329"/>
            <a:ext cx="7543800" cy="731219"/>
          </a:xfrm>
        </p:spPr>
        <p:txBody>
          <a:bodyPr anchor="ctr"/>
          <a:lstStyle/>
          <a:p>
            <a:r>
              <a:rPr lang="en-US" altLang="en-US" sz="3600" dirty="0"/>
              <a:t>Asset Allocation </a:t>
            </a:r>
            <a:r>
              <a:rPr lang="en-US" altLang="en-US" sz="1000" b="0" dirty="0"/>
              <a:t>3</a:t>
            </a:r>
            <a:endParaRPr lang="en-IN" sz="3500" dirty="0"/>
          </a:p>
        </p:txBody>
      </p:sp>
      <p:sp>
        <p:nvSpPr>
          <p:cNvPr id="8" name="Content Placeholder 7"/>
          <p:cNvSpPr>
            <a:spLocks noGrp="1"/>
          </p:cNvSpPr>
          <p:nvPr>
            <p:ph idx="1"/>
          </p:nvPr>
        </p:nvSpPr>
        <p:spPr>
          <a:xfrm>
            <a:off x="457200" y="1719263"/>
            <a:ext cx="8229600" cy="397213"/>
          </a:xfrm>
        </p:spPr>
        <p:txBody>
          <a:bodyPr/>
          <a:lstStyle/>
          <a:p>
            <a:pPr marL="0" indent="0">
              <a:buNone/>
            </a:pPr>
            <a:r>
              <a:rPr lang="en-US" sz="1800" b="1" dirty="0"/>
              <a:t>Example 18–5</a:t>
            </a:r>
            <a:r>
              <a:rPr lang="en-US" sz="1800" b="1" baseline="0" dirty="0"/>
              <a:t> </a:t>
            </a:r>
            <a:r>
              <a:rPr lang="en-US" sz="1800" b="1" dirty="0"/>
              <a:t>Impact of Asset Allocation on a 401(k) Plan Return</a:t>
            </a:r>
            <a:endParaRPr lang="en-US" sz="1800" dirty="0"/>
          </a:p>
        </p:txBody>
      </p:sp>
      <p:sp>
        <p:nvSpPr>
          <p:cNvPr id="4" name="Content Placeholder 3"/>
          <p:cNvSpPr>
            <a:spLocks noGrp="1"/>
          </p:cNvSpPr>
          <p:nvPr>
            <p:ph idx="14"/>
          </p:nvPr>
        </p:nvSpPr>
        <p:spPr>
          <a:xfrm>
            <a:off x="474130" y="2276886"/>
            <a:ext cx="8212669" cy="2733526"/>
          </a:xfrm>
        </p:spPr>
        <p:txBody>
          <a:bodyPr/>
          <a:lstStyle/>
          <a:p>
            <a:pPr marL="0" indent="0">
              <a:buNone/>
            </a:pPr>
            <a:r>
              <a:rPr lang="en-US" sz="2200" dirty="0"/>
              <a:t>An employee contributes $10,000 to a 401(k) plan each year, and the company matches 20 percent of this annually, or $2,000. The employee can allocate the contributions among equities (earning 10 percent annually), bonds (earning 6 percent annually), and money market securities (earning 4 percent annually). The employee expects to work at the company 30 years. The employee can contribute annually along one of the three following patterns:</a:t>
            </a:r>
            <a:endParaRPr lang="en-US" sz="2200" baseline="30000" dirty="0"/>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24</a:t>
            </a:fld>
            <a:endParaRPr lang="en-US" altLang="en-US" dirty="0"/>
          </a:p>
        </p:txBody>
      </p:sp>
    </p:spTree>
    <p:extLst>
      <p:ext uri="{BB962C8B-B14F-4D97-AF65-F5344CB8AC3E}">
        <p14:creationId xmlns:p14="http://schemas.microsoft.com/office/powerpoint/2010/main" val="669714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200" dirty="0"/>
              <a:t>Asset Allocation </a:t>
            </a:r>
            <a:r>
              <a:rPr lang="en-US" altLang="en-US" sz="900" b="0" dirty="0"/>
              <a:t>4</a:t>
            </a:r>
            <a:endParaRPr lang="en-IN" sz="3500" dirty="0"/>
          </a:p>
        </p:txBody>
      </p:sp>
      <p:graphicFrame>
        <p:nvGraphicFramePr>
          <p:cNvPr id="12" name="Table 11"/>
          <p:cNvGraphicFramePr>
            <a:graphicFrameLocks noGrp="1"/>
          </p:cNvGraphicFramePr>
          <p:nvPr>
            <p:extLst>
              <p:ext uri="{D42A27DB-BD31-4B8C-83A1-F6EECF244321}">
                <p14:modId xmlns:p14="http://schemas.microsoft.com/office/powerpoint/2010/main" val="201271422"/>
              </p:ext>
            </p:extLst>
          </p:nvPr>
        </p:nvGraphicFramePr>
        <p:xfrm>
          <a:off x="601881" y="1604425"/>
          <a:ext cx="7083706" cy="1711960"/>
        </p:xfrm>
        <a:graphic>
          <a:graphicData uri="http://schemas.openxmlformats.org/drawingml/2006/table">
            <a:tbl>
              <a:tblPr firstRow="1" bandRow="1">
                <a:tableStyleId>{5C22544A-7EE6-4342-B048-85BDC9FD1C3A}</a:tableStyleId>
              </a:tblPr>
              <a:tblGrid>
                <a:gridCol w="2872112">
                  <a:extLst>
                    <a:ext uri="{9D8B030D-6E8A-4147-A177-3AD203B41FA5}">
                      <a16:colId xmlns:a16="http://schemas.microsoft.com/office/drawing/2014/main" val="20000"/>
                    </a:ext>
                  </a:extLst>
                </a:gridCol>
                <a:gridCol w="1315344">
                  <a:extLst>
                    <a:ext uri="{9D8B030D-6E8A-4147-A177-3AD203B41FA5}">
                      <a16:colId xmlns:a16="http://schemas.microsoft.com/office/drawing/2014/main" val="20001"/>
                    </a:ext>
                  </a:extLst>
                </a:gridCol>
                <a:gridCol w="1492959">
                  <a:extLst>
                    <a:ext uri="{9D8B030D-6E8A-4147-A177-3AD203B41FA5}">
                      <a16:colId xmlns:a16="http://schemas.microsoft.com/office/drawing/2014/main" val="20002"/>
                    </a:ext>
                  </a:extLst>
                </a:gridCol>
                <a:gridCol w="1403291">
                  <a:extLst>
                    <a:ext uri="{9D8B030D-6E8A-4147-A177-3AD203B41FA5}">
                      <a16:colId xmlns:a16="http://schemas.microsoft.com/office/drawing/2014/main" val="20003"/>
                    </a:ext>
                  </a:extLst>
                </a:gridCol>
              </a:tblGrid>
              <a:tr h="370840">
                <a:tc>
                  <a:txBody>
                    <a:bodyPr/>
                    <a:lstStyle/>
                    <a:p>
                      <a:pPr algn="ctr"/>
                      <a:r>
                        <a:rPr lang="en-US" dirty="0">
                          <a:solidFill>
                            <a:srgbClr val="E84C22"/>
                          </a:solidFill>
                          <a:latin typeface="Calibri" panose="020F0502020204030204" pitchFamily="34" charset="0"/>
                        </a:rPr>
                        <a:t>Blank</a:t>
                      </a:r>
                    </a:p>
                  </a:txBody>
                  <a:tcPr/>
                </a:tc>
                <a:tc>
                  <a:txBody>
                    <a:bodyPr/>
                    <a:lstStyle/>
                    <a:p>
                      <a:pPr algn="ctr"/>
                      <a:r>
                        <a:rPr lang="en-US" sz="1600" dirty="0">
                          <a:solidFill>
                            <a:schemeClr val="tx1"/>
                          </a:solidFill>
                          <a:latin typeface="Calibri" panose="020F0502020204030204" pitchFamily="34" charset="0"/>
                        </a:rPr>
                        <a:t>Option 1</a:t>
                      </a:r>
                    </a:p>
                  </a:txBody>
                  <a:tcPr/>
                </a:tc>
                <a:tc>
                  <a:txBody>
                    <a:bodyPr/>
                    <a:lstStyle/>
                    <a:p>
                      <a:pPr algn="ctr"/>
                      <a:r>
                        <a:rPr lang="en-US" sz="1600" dirty="0">
                          <a:solidFill>
                            <a:schemeClr val="tx1"/>
                          </a:solidFill>
                          <a:latin typeface="Calibri" panose="020F0502020204030204" pitchFamily="34" charset="0"/>
                        </a:rPr>
                        <a:t>Option 2</a:t>
                      </a:r>
                    </a:p>
                  </a:txBody>
                  <a:tcPr/>
                </a:tc>
                <a:tc>
                  <a:txBody>
                    <a:bodyPr/>
                    <a:lstStyle/>
                    <a:p>
                      <a:pPr algn="ctr"/>
                      <a:r>
                        <a:rPr lang="en-US" sz="1600" dirty="0">
                          <a:solidFill>
                            <a:schemeClr val="tx1"/>
                          </a:solidFill>
                          <a:latin typeface="Calibri" panose="020F0502020204030204" pitchFamily="34" charset="0"/>
                        </a:rPr>
                        <a:t>Option 3</a:t>
                      </a:r>
                    </a:p>
                  </a:txBody>
                  <a:tcPr/>
                </a:tc>
                <a:extLst>
                  <a:ext uri="{0D108BD9-81ED-4DB2-BD59-A6C34878D82A}">
                    <a16:rowId xmlns:a16="http://schemas.microsoft.com/office/drawing/2014/main" val="10000"/>
                  </a:ext>
                </a:extLst>
              </a:tr>
              <a:tr h="292463">
                <a:tc>
                  <a:txBody>
                    <a:bodyPr/>
                    <a:lstStyle/>
                    <a:p>
                      <a:pPr algn="l"/>
                      <a:r>
                        <a:rPr lang="en-US" sz="1600" dirty="0">
                          <a:latin typeface="Calibri" panose="020F0502020204030204" pitchFamily="34" charset="0"/>
                        </a:rPr>
                        <a:t>Equities</a:t>
                      </a:r>
                    </a:p>
                  </a:txBody>
                  <a:tcPr/>
                </a:tc>
                <a:tc>
                  <a:txBody>
                    <a:bodyPr/>
                    <a:lstStyle/>
                    <a:p>
                      <a:pPr algn="ctr"/>
                      <a:r>
                        <a:rPr lang="en-US" sz="1600" dirty="0">
                          <a:latin typeface="Calibri" panose="020F0502020204030204" pitchFamily="34" charset="0"/>
                        </a:rPr>
                        <a:t>60%</a:t>
                      </a:r>
                    </a:p>
                  </a:txBody>
                  <a:tcPr/>
                </a:tc>
                <a:tc>
                  <a:txBody>
                    <a:bodyPr/>
                    <a:lstStyle/>
                    <a:p>
                      <a:pPr algn="ctr"/>
                      <a:r>
                        <a:rPr lang="en-US" sz="1600" dirty="0">
                          <a:latin typeface="Calibri" panose="020F0502020204030204" pitchFamily="34" charset="0"/>
                        </a:rPr>
                        <a:t>50%</a:t>
                      </a:r>
                    </a:p>
                  </a:txBody>
                  <a:tcPr/>
                </a:tc>
                <a:tc>
                  <a:txBody>
                    <a:bodyPr/>
                    <a:lstStyle/>
                    <a:p>
                      <a:pPr algn="ctr"/>
                      <a:r>
                        <a:rPr lang="en-US" sz="1600" dirty="0">
                          <a:latin typeface="Calibri" panose="020F0502020204030204" pitchFamily="34" charset="0"/>
                        </a:rPr>
                        <a:t>40%</a:t>
                      </a:r>
                    </a:p>
                  </a:txBody>
                  <a:tcPr/>
                </a:tc>
                <a:extLst>
                  <a:ext uri="{0D108BD9-81ED-4DB2-BD59-A6C34878D82A}">
                    <a16:rowId xmlns:a16="http://schemas.microsoft.com/office/drawing/2014/main" val="10001"/>
                  </a:ext>
                </a:extLst>
              </a:tr>
              <a:tr h="292848">
                <a:tc>
                  <a:txBody>
                    <a:bodyPr/>
                    <a:lstStyle/>
                    <a:p>
                      <a:pPr algn="l"/>
                      <a:r>
                        <a:rPr lang="en-US" sz="1600" dirty="0">
                          <a:latin typeface="Calibri" panose="020F0502020204030204" pitchFamily="34" charset="0"/>
                        </a:rPr>
                        <a:t>Bonds</a:t>
                      </a:r>
                    </a:p>
                  </a:txBody>
                  <a:tcPr/>
                </a:tc>
                <a:tc>
                  <a:txBody>
                    <a:bodyPr/>
                    <a:lstStyle/>
                    <a:p>
                      <a:pPr algn="ctr"/>
                      <a:r>
                        <a:rPr lang="en-US" sz="1600" dirty="0">
                          <a:latin typeface="Calibri" panose="020F0502020204030204" pitchFamily="34" charset="0"/>
                        </a:rPr>
                        <a:t>40%</a:t>
                      </a:r>
                    </a:p>
                  </a:txBody>
                  <a:tcPr/>
                </a:tc>
                <a:tc>
                  <a:txBody>
                    <a:bodyPr/>
                    <a:lstStyle/>
                    <a:p>
                      <a:pPr algn="ctr"/>
                      <a:r>
                        <a:rPr lang="en-US" sz="1600" dirty="0">
                          <a:latin typeface="Calibri" panose="020F0502020204030204" pitchFamily="34" charset="0"/>
                        </a:rPr>
                        <a:t>30%</a:t>
                      </a:r>
                    </a:p>
                  </a:txBody>
                  <a:tcPr/>
                </a:tc>
                <a:tc>
                  <a:txBody>
                    <a:bodyPr/>
                    <a:lstStyle/>
                    <a:p>
                      <a:pPr algn="ctr"/>
                      <a:r>
                        <a:rPr lang="en-US" sz="1600" dirty="0">
                          <a:latin typeface="Calibri" panose="020F0502020204030204" pitchFamily="34" charset="0"/>
                        </a:rPr>
                        <a:t>50%</a:t>
                      </a:r>
                    </a:p>
                  </a:txBody>
                  <a:tcPr/>
                </a:tc>
                <a:extLst>
                  <a:ext uri="{0D108BD9-81ED-4DB2-BD59-A6C34878D82A}">
                    <a16:rowId xmlns:a16="http://schemas.microsoft.com/office/drawing/2014/main" val="10002"/>
                  </a:ext>
                </a:extLst>
              </a:tr>
              <a:tr h="270085">
                <a:tc>
                  <a:txBody>
                    <a:bodyPr/>
                    <a:lstStyle/>
                    <a:p>
                      <a:pPr algn="l"/>
                      <a:r>
                        <a:rPr lang="en-US" sz="1600" dirty="0">
                          <a:latin typeface="Calibri" panose="020F0502020204030204" pitchFamily="34" charset="0"/>
                        </a:rPr>
                        <a:t>Money Market Securities</a:t>
                      </a:r>
                    </a:p>
                  </a:txBody>
                  <a:tcPr/>
                </a:tc>
                <a:tc>
                  <a:txBody>
                    <a:bodyPr/>
                    <a:lstStyle/>
                    <a:p>
                      <a:pPr algn="ctr"/>
                      <a:r>
                        <a:rPr lang="en-US" sz="1600" dirty="0">
                          <a:latin typeface="Calibri" panose="020F0502020204030204" pitchFamily="34" charset="0"/>
                        </a:rPr>
                        <a:t>  0%</a:t>
                      </a:r>
                    </a:p>
                  </a:txBody>
                  <a:tcPr>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20</a:t>
                      </a:r>
                      <a:r>
                        <a:rPr lang="en-IN" sz="1600" dirty="0">
                          <a:latin typeface="Calibri" panose="020F0502020204030204" pitchFamily="34" charset="0"/>
                        </a:rPr>
                        <a:t>%</a:t>
                      </a:r>
                      <a:endParaRPr lang="en-US" sz="1600"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10%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2045">
                <a:tc>
                  <a:txBody>
                    <a:bodyPr/>
                    <a:lstStyle/>
                    <a:p>
                      <a:pPr algn="l"/>
                      <a:r>
                        <a:rPr lang="en-US" sz="1600" dirty="0">
                          <a:solidFill>
                            <a:srgbClr val="FBE9E8"/>
                          </a:solidFill>
                          <a:latin typeface="Calibri" panose="020F0502020204030204" pitchFamily="34" charset="0"/>
                        </a:rPr>
                        <a:t>Blank</a:t>
                      </a:r>
                    </a:p>
                  </a:txBody>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5" name="Content Placeholder 4"/>
          <p:cNvSpPr>
            <a:spLocks noGrp="1"/>
          </p:cNvSpPr>
          <p:nvPr>
            <p:ph idx="1"/>
          </p:nvPr>
        </p:nvSpPr>
        <p:spPr>
          <a:xfrm>
            <a:off x="457200" y="3556191"/>
            <a:ext cx="7543800" cy="616721"/>
          </a:xfrm>
        </p:spPr>
        <p:txBody>
          <a:bodyPr/>
          <a:lstStyle/>
          <a:p>
            <a:pPr marL="0" indent="0">
              <a:buNone/>
            </a:pPr>
            <a:r>
              <a:rPr lang="en-US" sz="1800" dirty="0"/>
              <a:t>The terminal value of the 401(k) plan, assuming all returns and contributions remain constant (at $12,000) over the 30 years, will be:</a:t>
            </a:r>
          </a:p>
        </p:txBody>
      </p:sp>
      <p:sp>
        <p:nvSpPr>
          <p:cNvPr id="6" name="Content Placeholder 5"/>
          <p:cNvSpPr>
            <a:spLocks noGrp="1"/>
          </p:cNvSpPr>
          <p:nvPr>
            <p:ph idx="13"/>
          </p:nvPr>
        </p:nvSpPr>
        <p:spPr>
          <a:xfrm>
            <a:off x="482572" y="4385310"/>
            <a:ext cx="1112071" cy="331654"/>
          </a:xfrm>
        </p:spPr>
        <p:txBody>
          <a:bodyPr/>
          <a:lstStyle/>
          <a:p>
            <a:pPr marL="0" indent="0">
              <a:buNone/>
            </a:pPr>
            <a:r>
              <a:rPr lang="en-US" sz="1800" b="1" dirty="0"/>
              <a:t>Option 3:</a:t>
            </a:r>
          </a:p>
        </p:txBody>
      </p:sp>
      <p:graphicFrame>
        <p:nvGraphicFramePr>
          <p:cNvPr id="14" name="Object 13"/>
          <p:cNvGraphicFramePr>
            <a:graphicFrameLocks noChangeAspect="1"/>
          </p:cNvGraphicFramePr>
          <p:nvPr>
            <p:extLst>
              <p:ext uri="{D42A27DB-BD31-4B8C-83A1-F6EECF244321}">
                <p14:modId xmlns:p14="http://schemas.microsoft.com/office/powerpoint/2010/main" val="2090385863"/>
              </p:ext>
            </p:extLst>
          </p:nvPr>
        </p:nvGraphicFramePr>
        <p:xfrm>
          <a:off x="1227138" y="4716463"/>
          <a:ext cx="6811962" cy="1146175"/>
        </p:xfrm>
        <a:graphic>
          <a:graphicData uri="http://schemas.openxmlformats.org/presentationml/2006/ole">
            <mc:AlternateContent xmlns:mc="http://schemas.openxmlformats.org/markup-compatibility/2006">
              <mc:Choice xmlns:v="urn:schemas-microsoft-com:vml" Requires="v">
                <p:oleObj spid="_x0000_s40624" name="Equation" r:id="rId4" imgW="4228920" imgH="711000" progId="Equation.DSMT4">
                  <p:embed/>
                </p:oleObj>
              </mc:Choice>
              <mc:Fallback>
                <p:oleObj name="Equation" r:id="rId4" imgW="4228920" imgH="711000" progId="Equation.DSMT4">
                  <p:embed/>
                  <p:pic>
                    <p:nvPicPr>
                      <p:cNvPr id="0" name=""/>
                      <p:cNvPicPr/>
                      <p:nvPr/>
                    </p:nvPicPr>
                    <p:blipFill>
                      <a:blip r:embed="rId5"/>
                      <a:stretch>
                        <a:fillRect/>
                      </a:stretch>
                    </p:blipFill>
                    <p:spPr>
                      <a:xfrm>
                        <a:off x="1227138" y="4716463"/>
                        <a:ext cx="6811962" cy="1146175"/>
                      </a:xfrm>
                      <a:prstGeom prst="rect">
                        <a:avLst/>
                      </a:prstGeom>
                    </p:spPr>
                  </p:pic>
                </p:oleObj>
              </mc:Fallback>
            </mc:AlternateContent>
          </a:graphicData>
        </a:graphic>
      </p:graphicFrame>
      <p:sp>
        <p:nvSpPr>
          <p:cNvPr id="13" name="Content Placeholder 12"/>
          <p:cNvSpPr>
            <a:spLocks noGrp="1"/>
          </p:cNvSpPr>
          <p:nvPr>
            <p:ph idx="14"/>
          </p:nvPr>
        </p:nvSpPr>
        <p:spPr>
          <a:xfrm>
            <a:off x="2939967" y="5954019"/>
            <a:ext cx="3386299" cy="437264"/>
          </a:xfrm>
        </p:spPr>
        <p:txBody>
          <a:bodyPr/>
          <a:lstStyle/>
          <a:p>
            <a:pPr marL="0" indent="0">
              <a:buNone/>
            </a:pPr>
            <a:r>
              <a:rPr lang="en-US" altLang="en-US" sz="2400" b="1" dirty="0">
                <a:solidFill>
                  <a:srgbClr val="C00000"/>
                </a:solidFill>
              </a:rPr>
              <a:t>Which option is riskier?</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25</a:t>
            </a:fld>
            <a:endParaRPr lang="en-US" altLang="en-US" dirty="0"/>
          </a:p>
        </p:txBody>
      </p:sp>
    </p:spTree>
    <p:extLst>
      <p:ext uri="{BB962C8B-B14F-4D97-AF65-F5344CB8AC3E}">
        <p14:creationId xmlns:p14="http://schemas.microsoft.com/office/powerpoint/2010/main" val="3760820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Assets in 401(k) Plans</a:t>
            </a:r>
            <a:endParaRPr lang="en-IN" sz="3500" dirty="0"/>
          </a:p>
        </p:txBody>
      </p:sp>
      <p:sp>
        <p:nvSpPr>
          <p:cNvPr id="7" name="Content Placeholder 6"/>
          <p:cNvSpPr>
            <a:spLocks noGrp="1"/>
          </p:cNvSpPr>
          <p:nvPr>
            <p:ph idx="1"/>
          </p:nvPr>
        </p:nvSpPr>
        <p:spPr>
          <a:xfrm>
            <a:off x="457200" y="1619055"/>
            <a:ext cx="8229600" cy="312145"/>
          </a:xfrm>
        </p:spPr>
        <p:txBody>
          <a:bodyPr/>
          <a:lstStyle/>
          <a:p>
            <a:pPr marL="0" indent="0">
              <a:buNone/>
            </a:pPr>
            <a:r>
              <a:rPr lang="en-US" sz="1800" b="1" dirty="0"/>
              <a:t>Figure 18–3 </a:t>
            </a:r>
            <a:r>
              <a:rPr lang="en-US" sz="1800" b="1" dirty="0">
                <a:solidFill>
                  <a:srgbClr val="0070C0"/>
                </a:solidFill>
              </a:rPr>
              <a:t>Assets in 401(k) Plans</a:t>
            </a:r>
            <a:endParaRPr lang="en-US" sz="1800" dirty="0">
              <a:solidFill>
                <a:srgbClr val="0070C0"/>
              </a:solidFill>
            </a:endParaRPr>
          </a:p>
        </p:txBody>
      </p:sp>
      <p:pic>
        <p:nvPicPr>
          <p:cNvPr id="8" name="Picture 7" descr="Time plot showing the amount of assets in 401K plans from the years 1990 to 20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808" y="2104808"/>
            <a:ext cx="3624782" cy="3481762"/>
          </a:xfrm>
          <a:prstGeom prst="rect">
            <a:avLst/>
          </a:prstGeom>
        </p:spPr>
      </p:pic>
      <p:sp>
        <p:nvSpPr>
          <p:cNvPr id="4" name="Content Placeholder 3"/>
          <p:cNvSpPr>
            <a:spLocks noGrp="1"/>
          </p:cNvSpPr>
          <p:nvPr>
            <p:ph idx="13"/>
          </p:nvPr>
        </p:nvSpPr>
        <p:spPr>
          <a:xfrm>
            <a:off x="465661" y="5683032"/>
            <a:ext cx="7026520" cy="703366"/>
          </a:xfrm>
        </p:spPr>
        <p:txBody>
          <a:bodyPr/>
          <a:lstStyle/>
          <a:p>
            <a:pPr marL="0" indent="0">
              <a:buNone/>
            </a:pPr>
            <a:r>
              <a:rPr lang="en-US" sz="1800" b="1" dirty="0"/>
              <a:t>Sources: </a:t>
            </a:r>
            <a:r>
              <a:rPr lang="en-US" sz="1800" dirty="0"/>
              <a:t>Investment Company Institute, </a:t>
            </a:r>
            <a:r>
              <a:rPr lang="en-US" sz="1800" i="1" dirty="0"/>
              <a:t>Mutual Fund Fact Book, </a:t>
            </a:r>
            <a:r>
              <a:rPr lang="en-US" sz="1800" dirty="0"/>
              <a:t>various years. www.ici.orga</a:t>
            </a:r>
          </a:p>
        </p:txBody>
      </p:sp>
      <p:sp>
        <p:nvSpPr>
          <p:cNvPr id="3" name="Content Placeholder 2"/>
          <p:cNvSpPr>
            <a:spLocks noGrp="1"/>
          </p:cNvSpPr>
          <p:nvPr>
            <p:ph idx="14"/>
          </p:nvPr>
        </p:nvSpPr>
        <p:spPr>
          <a:xfrm>
            <a:off x="2615381" y="6472324"/>
            <a:ext cx="3972232" cy="249904"/>
          </a:xfrm>
        </p:spPr>
        <p:txBody>
          <a:bodyPr/>
          <a:lstStyle/>
          <a:p>
            <a:pPr marL="0" indent="0" algn="ctr">
              <a:buNone/>
            </a:pPr>
            <a:r>
              <a:rPr lang="en-IN" sz="900" dirty="0">
                <a:hlinkClick r:id="rId3" action="ppaction://hlinksldjump"/>
              </a:rPr>
              <a:t>Access the long description slide.</a:t>
            </a:r>
            <a:endParaRPr lang="en-IN" sz="900" dirty="0"/>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26</a:t>
            </a:fld>
            <a:endParaRPr lang="en-US" altLang="en-US" dirty="0"/>
          </a:p>
        </p:txBody>
      </p:sp>
    </p:spTree>
    <p:extLst>
      <p:ext uri="{BB962C8B-B14F-4D97-AF65-F5344CB8AC3E}">
        <p14:creationId xmlns:p14="http://schemas.microsoft.com/office/powerpoint/2010/main" val="106222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768"/>
            <a:ext cx="7333989" cy="804341"/>
          </a:xfrm>
        </p:spPr>
        <p:txBody>
          <a:bodyPr anchor="ctr"/>
          <a:lstStyle/>
          <a:p>
            <a:r>
              <a:rPr lang="en-US" altLang="en-US" sz="3500" dirty="0"/>
              <a:t>I</a:t>
            </a:r>
            <a:r>
              <a:rPr lang="en-US" altLang="en-US" sz="100" dirty="0"/>
              <a:t> </a:t>
            </a:r>
            <a:r>
              <a:rPr lang="en-US" altLang="en-US" sz="3500" dirty="0"/>
              <a:t>R</a:t>
            </a:r>
            <a:r>
              <a:rPr lang="en-US" altLang="en-US" sz="100" dirty="0"/>
              <a:t> </a:t>
            </a:r>
            <a:r>
              <a:rPr lang="en-US" altLang="en-US" sz="3500" dirty="0"/>
              <a:t>A</a:t>
            </a:r>
            <a:r>
              <a:rPr lang="en-US" altLang="en-US" sz="100" dirty="0"/>
              <a:t> </a:t>
            </a:r>
            <a:r>
              <a:rPr lang="en-US" altLang="en-US" sz="3500" dirty="0"/>
              <a:t>s</a:t>
            </a:r>
            <a:endParaRPr lang="en-IN" sz="3500" dirty="0"/>
          </a:p>
        </p:txBody>
      </p:sp>
      <p:sp>
        <p:nvSpPr>
          <p:cNvPr id="10" name="Content Placeholder 9"/>
          <p:cNvSpPr>
            <a:spLocks noGrp="1"/>
          </p:cNvSpPr>
          <p:nvPr>
            <p:ph idx="1"/>
          </p:nvPr>
        </p:nvSpPr>
        <p:spPr>
          <a:xfrm>
            <a:off x="457200" y="1756841"/>
            <a:ext cx="8098077" cy="2090191"/>
          </a:xfrm>
        </p:spPr>
        <p:txBody>
          <a:bodyPr/>
          <a:lstStyle/>
          <a:p>
            <a:pPr marL="0" indent="0" eaLnBrk="1" hangingPunct="1">
              <a:lnSpc>
                <a:spcPct val="80000"/>
              </a:lnSpc>
              <a:buNone/>
            </a:pPr>
            <a:r>
              <a:rPr lang="en-US" altLang="en-US" sz="2300" b="1" dirty="0"/>
              <a:t>Individual retirement accounts (IRAs)</a:t>
            </a:r>
            <a:r>
              <a:rPr lang="en-US" altLang="en-US" sz="2300" dirty="0"/>
              <a:t> are self-directed retirement accounts set up by employees who may also be covered by employer-sponsored pension plans as well as self-employed individuals.</a:t>
            </a:r>
          </a:p>
          <a:p>
            <a:pPr marL="292608" lvl="1" indent="-292608" eaLnBrk="1" hangingPunct="1">
              <a:lnSpc>
                <a:spcPct val="80000"/>
              </a:lnSpc>
            </a:pPr>
            <a:r>
              <a:rPr lang="en-US" altLang="en-US" sz="2000" dirty="0"/>
              <a:t>Contributions are made strictly by the employee.</a:t>
            </a:r>
          </a:p>
          <a:p>
            <a:pPr marL="292608" lvl="1" indent="-292608" eaLnBrk="1" hangingPunct="1">
              <a:lnSpc>
                <a:spcPct val="80000"/>
              </a:lnSpc>
            </a:pPr>
            <a:r>
              <a:rPr lang="en-US" altLang="en-US" sz="2000" dirty="0"/>
              <a:t>First introduced in 19</a:t>
            </a:r>
            <a:r>
              <a:rPr lang="en-US" altLang="en-US" sz="100" dirty="0"/>
              <a:t> </a:t>
            </a:r>
            <a:r>
              <a:rPr lang="en-US" altLang="en-US" sz="2000" dirty="0"/>
              <a:t>81 to supplement employer-sponsored programs.</a:t>
            </a:r>
          </a:p>
          <a:p>
            <a:pPr marL="292608" lvl="1" indent="-292608" eaLnBrk="1" hangingPunct="1">
              <a:lnSpc>
                <a:spcPct val="80000"/>
              </a:lnSpc>
            </a:pPr>
            <a:r>
              <a:rPr lang="en-US" altLang="en-US" sz="2000" dirty="0"/>
              <a:t>As of 2017, maximum contributions were $5,500 per year.</a:t>
            </a:r>
            <a:endParaRPr lang="en-US" b="1" dirty="0"/>
          </a:p>
        </p:txBody>
      </p:sp>
      <p:sp>
        <p:nvSpPr>
          <p:cNvPr id="11" name="Content Placeholder 10"/>
          <p:cNvSpPr>
            <a:spLocks noGrp="1"/>
          </p:cNvSpPr>
          <p:nvPr>
            <p:ph idx="13"/>
          </p:nvPr>
        </p:nvSpPr>
        <p:spPr>
          <a:xfrm>
            <a:off x="465661" y="4073983"/>
            <a:ext cx="8089616" cy="2116568"/>
          </a:xfrm>
        </p:spPr>
        <p:txBody>
          <a:bodyPr/>
          <a:lstStyle/>
          <a:p>
            <a:pPr marL="0" indent="0" eaLnBrk="1" hangingPunct="1">
              <a:lnSpc>
                <a:spcPct val="80000"/>
              </a:lnSpc>
              <a:buNone/>
            </a:pPr>
            <a:r>
              <a:rPr lang="en-US" altLang="en-US" sz="2300" b="1" dirty="0"/>
              <a:t>Roth IRAs</a:t>
            </a:r>
            <a:r>
              <a:rPr lang="en-US" altLang="en-US" sz="2300" dirty="0"/>
              <a:t> were introduced in 19</a:t>
            </a:r>
            <a:r>
              <a:rPr lang="en-US" altLang="en-US" sz="100" dirty="0"/>
              <a:t> </a:t>
            </a:r>
            <a:r>
              <a:rPr lang="en-US" altLang="en-US" sz="2300" dirty="0"/>
              <a:t>98.</a:t>
            </a:r>
          </a:p>
          <a:p>
            <a:pPr marL="292608" lvl="1" indent="-292608" eaLnBrk="1" hangingPunct="1">
              <a:lnSpc>
                <a:spcPct val="80000"/>
              </a:lnSpc>
            </a:pPr>
            <a:r>
              <a:rPr lang="en-US" altLang="en-US" sz="2000" dirty="0"/>
              <a:t>In 2016, they allowed a maximum of $5,500 after-tax contribution per individual ($11,000 per household).</a:t>
            </a:r>
          </a:p>
          <a:p>
            <a:pPr marL="292608" lvl="1" indent="-292608" eaLnBrk="1" hangingPunct="1">
              <a:lnSpc>
                <a:spcPct val="80000"/>
              </a:lnSpc>
            </a:pPr>
            <a:r>
              <a:rPr lang="en-US" altLang="en-US" sz="2000" dirty="0"/>
              <a:t>Contributions are taxed in the year of contributions, while withdrawals are tax-free as long as they have been invested at least five years and the account holder is at least 59 ½ years old.</a:t>
            </a:r>
          </a:p>
          <a:p>
            <a:pPr marL="292608" lvl="1" indent="-292608" eaLnBrk="1" hangingPunct="1">
              <a:lnSpc>
                <a:spcPct val="80000"/>
              </a:lnSpc>
            </a:pPr>
            <a:r>
              <a:rPr lang="en-US" altLang="en-US" sz="2000" dirty="0"/>
              <a:t>Income test for availability.</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27</a:t>
            </a:fld>
            <a:endParaRPr lang="en-US" altLang="en-US" dirty="0"/>
          </a:p>
        </p:txBody>
      </p:sp>
    </p:spTree>
    <p:extLst>
      <p:ext uri="{BB962C8B-B14F-4D97-AF65-F5344CB8AC3E}">
        <p14:creationId xmlns:p14="http://schemas.microsoft.com/office/powerpoint/2010/main" val="884399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551"/>
            <a:ext cx="6695162" cy="884775"/>
          </a:xfrm>
        </p:spPr>
        <p:txBody>
          <a:bodyPr anchor="ctr"/>
          <a:lstStyle/>
          <a:p>
            <a:r>
              <a:rPr lang="en-US" altLang="en-US" sz="3500" dirty="0"/>
              <a:t>Roth IRAs versus Traditional IRAs </a:t>
            </a:r>
            <a:r>
              <a:rPr lang="en-US" altLang="en-US" sz="1000" dirty="0"/>
              <a:t>1</a:t>
            </a:r>
            <a:endParaRPr lang="en-IN" sz="1000" dirty="0"/>
          </a:p>
        </p:txBody>
      </p:sp>
      <p:sp>
        <p:nvSpPr>
          <p:cNvPr id="6" name="Content Placeholder 5"/>
          <p:cNvSpPr>
            <a:spLocks noGrp="1"/>
          </p:cNvSpPr>
          <p:nvPr>
            <p:ph idx="1"/>
          </p:nvPr>
        </p:nvSpPr>
        <p:spPr>
          <a:xfrm>
            <a:off x="457200" y="1310377"/>
            <a:ext cx="7008471" cy="294732"/>
          </a:xfrm>
        </p:spPr>
        <p:txBody>
          <a:bodyPr/>
          <a:lstStyle/>
          <a:p>
            <a:pPr marL="0" indent="0">
              <a:buNone/>
            </a:pPr>
            <a:r>
              <a:rPr lang="en-US" sz="1800" b="1" dirty="0"/>
              <a:t>Table 18–4 </a:t>
            </a:r>
            <a:r>
              <a:rPr lang="en-US" sz="1800" b="1" dirty="0">
                <a:solidFill>
                  <a:srgbClr val="0070C0"/>
                </a:solidFill>
              </a:rPr>
              <a:t>Differences between a Roth IRA and a Traditional IRA</a:t>
            </a:r>
            <a:endParaRPr lang="en-US" sz="1800"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336885143"/>
              </p:ext>
            </p:extLst>
          </p:nvPr>
        </p:nvGraphicFramePr>
        <p:xfrm>
          <a:off x="516999" y="1718622"/>
          <a:ext cx="8279756" cy="4553673"/>
        </p:xfrm>
        <a:graphic>
          <a:graphicData uri="http://schemas.openxmlformats.org/drawingml/2006/table">
            <a:tbl>
              <a:tblPr firstRow="1" bandRow="1">
                <a:tableStyleId>{5C22544A-7EE6-4342-B048-85BDC9FD1C3A}</a:tableStyleId>
              </a:tblPr>
              <a:tblGrid>
                <a:gridCol w="1687582">
                  <a:extLst>
                    <a:ext uri="{9D8B030D-6E8A-4147-A177-3AD203B41FA5}">
                      <a16:colId xmlns:a16="http://schemas.microsoft.com/office/drawing/2014/main" val="20000"/>
                    </a:ext>
                  </a:extLst>
                </a:gridCol>
                <a:gridCol w="2893512">
                  <a:extLst>
                    <a:ext uri="{9D8B030D-6E8A-4147-A177-3AD203B41FA5}">
                      <a16:colId xmlns:a16="http://schemas.microsoft.com/office/drawing/2014/main" val="20001"/>
                    </a:ext>
                  </a:extLst>
                </a:gridCol>
                <a:gridCol w="3698662">
                  <a:extLst>
                    <a:ext uri="{9D8B030D-6E8A-4147-A177-3AD203B41FA5}">
                      <a16:colId xmlns:a16="http://schemas.microsoft.com/office/drawing/2014/main" val="20002"/>
                    </a:ext>
                  </a:extLst>
                </a:gridCol>
              </a:tblGrid>
              <a:tr h="0">
                <a:tc>
                  <a:txBody>
                    <a:bodyPr/>
                    <a:lstStyle/>
                    <a:p>
                      <a:r>
                        <a:rPr lang="en-US" sz="1400" b="1" i="0" u="none" strike="noStrike" kern="1200" baseline="0" dirty="0">
                          <a:solidFill>
                            <a:schemeClr val="tx1"/>
                          </a:solidFill>
                          <a:latin typeface="+mn-lt"/>
                          <a:ea typeface="+mn-ea"/>
                          <a:cs typeface="+mn-cs"/>
                        </a:rPr>
                        <a:t>Terms</a:t>
                      </a:r>
                      <a:r>
                        <a:rPr lang="en-US" sz="1400" b="0" i="0" u="none" strike="noStrike" kern="1200" baseline="0" dirty="0">
                          <a:solidFill>
                            <a:schemeClr val="tx1"/>
                          </a:solidFill>
                          <a:latin typeface="+mn-lt"/>
                          <a:ea typeface="+mn-ea"/>
                          <a:cs typeface="+mn-cs"/>
                        </a:rPr>
                        <a:t>	</a:t>
                      </a:r>
                    </a:p>
                  </a:txBody>
                  <a:tcPr/>
                </a:tc>
                <a:tc>
                  <a:txBody>
                    <a:bodyPr/>
                    <a:lstStyle/>
                    <a:p>
                      <a:r>
                        <a:rPr lang="en-US" sz="1400" b="1" i="0" u="none" strike="noStrike" kern="1200" baseline="0" dirty="0">
                          <a:solidFill>
                            <a:schemeClr val="tx1"/>
                          </a:solidFill>
                          <a:latin typeface="+mn-lt"/>
                          <a:ea typeface="+mn-ea"/>
                          <a:cs typeface="+mn-cs"/>
                        </a:rPr>
                        <a:t>Roth IRA</a:t>
                      </a:r>
                      <a:endParaRPr lang="en-US" sz="1400" dirty="0">
                        <a:solidFill>
                          <a:schemeClr val="tx1"/>
                        </a:solidFill>
                      </a:endParaRPr>
                    </a:p>
                  </a:txBody>
                  <a:tcPr/>
                </a:tc>
                <a:tc>
                  <a:txBody>
                    <a:bodyPr/>
                    <a:lstStyle/>
                    <a:p>
                      <a:r>
                        <a:rPr lang="en-US" sz="1400" dirty="0">
                          <a:solidFill>
                            <a:schemeClr val="tx1"/>
                          </a:solidFill>
                        </a:rPr>
                        <a:t>Traditional</a:t>
                      </a:r>
                      <a:r>
                        <a:rPr lang="en-US" sz="1400" baseline="0" dirty="0">
                          <a:solidFill>
                            <a:schemeClr val="tx1"/>
                          </a:solidFill>
                        </a:rPr>
                        <a:t> IRA</a:t>
                      </a:r>
                      <a:endParaRPr lang="en-US" sz="1400" dirty="0">
                        <a:solidFill>
                          <a:schemeClr val="tx1"/>
                        </a:solidFill>
                      </a:endParaRPr>
                    </a:p>
                  </a:txBody>
                  <a:tcPr/>
                </a:tc>
                <a:extLst>
                  <a:ext uri="{0D108BD9-81ED-4DB2-BD59-A6C34878D82A}">
                    <a16:rowId xmlns:a16="http://schemas.microsoft.com/office/drawing/2014/main" val="10000"/>
                  </a:ext>
                </a:extLst>
              </a:tr>
              <a:tr h="121987">
                <a:tc>
                  <a:txBody>
                    <a:bodyPr/>
                    <a:lstStyle/>
                    <a:p>
                      <a:r>
                        <a:rPr lang="en-US" sz="1400" b="1" i="0" u="none" strike="noStrike" kern="1200" baseline="0" dirty="0">
                          <a:solidFill>
                            <a:schemeClr val="dk1"/>
                          </a:solidFill>
                          <a:latin typeface="Calibri" panose="020F0502020204030204" pitchFamily="34" charset="0"/>
                          <a:ea typeface="+mn-ea"/>
                          <a:cs typeface="+mn-cs"/>
                        </a:rPr>
                        <a:t>Tax benefits</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Tax-free growth</a:t>
                      </a:r>
                    </a:p>
                    <a:p>
                      <a:r>
                        <a:rPr lang="en-US" sz="1400" b="0" i="0" u="none" strike="noStrike" kern="1200" baseline="0" dirty="0">
                          <a:solidFill>
                            <a:schemeClr val="dk1"/>
                          </a:solidFill>
                          <a:latin typeface="Calibri" panose="020F0502020204030204" pitchFamily="34" charset="0"/>
                          <a:ea typeface="+mn-ea"/>
                          <a:cs typeface="+mn-cs"/>
                        </a:rPr>
                        <a:t>Tax-free qualified withdrawals</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Tax-deferred growth</a:t>
                      </a:r>
                    </a:p>
                    <a:p>
                      <a:r>
                        <a:rPr lang="en-US" sz="1400" b="0" i="0" u="none" strike="noStrike" kern="1200" baseline="0" dirty="0">
                          <a:solidFill>
                            <a:schemeClr val="dk1"/>
                          </a:solidFill>
                          <a:latin typeface="Calibri" panose="020F0502020204030204" pitchFamily="34" charset="0"/>
                          <a:ea typeface="+mn-ea"/>
                          <a:cs typeface="+mn-cs"/>
                        </a:rPr>
                        <a:t>Contributions may be tax deductible</a:t>
                      </a:r>
                    </a:p>
                  </a:txBody>
                  <a:tcPr/>
                </a:tc>
                <a:extLst>
                  <a:ext uri="{0D108BD9-81ED-4DB2-BD59-A6C34878D82A}">
                    <a16:rowId xmlns:a16="http://schemas.microsoft.com/office/drawing/2014/main" val="10001"/>
                  </a:ext>
                </a:extLst>
              </a:tr>
              <a:tr h="430645">
                <a:tc>
                  <a:txBody>
                    <a:bodyPr/>
                    <a:lstStyle/>
                    <a:p>
                      <a:r>
                        <a:rPr lang="en-US" sz="1400" b="1" i="0" u="none" strike="noStrike" kern="1200" baseline="0" dirty="0">
                          <a:solidFill>
                            <a:schemeClr val="dk1"/>
                          </a:solidFill>
                          <a:latin typeface="Calibri" panose="020F0502020204030204" pitchFamily="34" charset="0"/>
                          <a:ea typeface="+mn-ea"/>
                          <a:cs typeface="+mn-cs"/>
                        </a:rPr>
                        <a:t>Eligibility—age</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Any age with employment compensation</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Under age 70½ with employment compensation</a:t>
                      </a:r>
                    </a:p>
                  </a:txBody>
                  <a:tcPr/>
                </a:tc>
                <a:extLst>
                  <a:ext uri="{0D108BD9-81ED-4DB2-BD59-A6C34878D82A}">
                    <a16:rowId xmlns:a16="http://schemas.microsoft.com/office/drawing/2014/main" val="10002"/>
                  </a:ext>
                </a:extLst>
              </a:tr>
              <a:tr h="2100101">
                <a:tc>
                  <a:txBody>
                    <a:bodyPr/>
                    <a:lstStyle/>
                    <a:p>
                      <a:r>
                        <a:rPr lang="en-US" sz="1400" b="1" i="0" u="none" strike="noStrike" kern="1200" baseline="0" dirty="0">
                          <a:solidFill>
                            <a:schemeClr val="dk1"/>
                          </a:solidFill>
                          <a:latin typeface="Calibri" panose="020F0502020204030204" pitchFamily="34" charset="0"/>
                          <a:ea typeface="+mn-ea"/>
                          <a:cs typeface="+mn-cs"/>
                        </a:rPr>
                        <a:t>Eligibility—income</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2017 single filers</a:t>
                      </a:r>
                    </a:p>
                    <a:p>
                      <a:r>
                        <a:rPr lang="en-US" sz="1400" b="0" i="0" u="none" strike="noStrike" kern="1200" baseline="0" dirty="0">
                          <a:solidFill>
                            <a:schemeClr val="dk1"/>
                          </a:solidFill>
                          <a:latin typeface="Calibri" panose="020F0502020204030204" pitchFamily="34" charset="0"/>
                          <a:ea typeface="+mn-ea"/>
                          <a:cs typeface="+mn-cs"/>
                        </a:rPr>
                        <a:t>Full contribution: up to $118,000</a:t>
                      </a:r>
                    </a:p>
                    <a:p>
                      <a:r>
                        <a:rPr lang="en-US" sz="1400" b="0" i="0" u="none" strike="noStrike" kern="1200" baseline="0" dirty="0">
                          <a:solidFill>
                            <a:schemeClr val="dk1"/>
                          </a:solidFill>
                          <a:latin typeface="Calibri" panose="020F0502020204030204" pitchFamily="34" charset="0"/>
                          <a:ea typeface="+mn-ea"/>
                          <a:cs typeface="+mn-cs"/>
                        </a:rPr>
                        <a:t>Partial contribution: $118,000 to $133,000</a:t>
                      </a:r>
                    </a:p>
                    <a:p>
                      <a:r>
                        <a:rPr lang="en-US" sz="1400" b="0" i="0" u="none" strike="noStrike" kern="1200" baseline="0" dirty="0">
                          <a:solidFill>
                            <a:schemeClr val="dk1"/>
                          </a:solidFill>
                          <a:latin typeface="Calibri" panose="020F0502020204030204" pitchFamily="34" charset="0"/>
                          <a:ea typeface="+mn-ea"/>
                          <a:cs typeface="+mn-cs"/>
                        </a:rPr>
                        <a:t>2017 joint filers</a:t>
                      </a:r>
                    </a:p>
                    <a:p>
                      <a:r>
                        <a:rPr lang="en-US" sz="1400" b="0" i="0" u="none" strike="noStrike" kern="1200" baseline="0" dirty="0">
                          <a:solidFill>
                            <a:schemeClr val="dk1"/>
                          </a:solidFill>
                          <a:latin typeface="Calibri" panose="020F0502020204030204" pitchFamily="34" charset="0"/>
                          <a:ea typeface="+mn-ea"/>
                          <a:cs typeface="+mn-cs"/>
                        </a:rPr>
                        <a:t>Full contribution: up to $186,000</a:t>
                      </a:r>
                    </a:p>
                    <a:p>
                      <a:r>
                        <a:rPr lang="en-US" sz="1400" b="0" i="0" u="none" strike="noStrike" kern="1200" baseline="0" dirty="0">
                          <a:solidFill>
                            <a:schemeClr val="dk1"/>
                          </a:solidFill>
                          <a:latin typeface="Calibri" panose="020F0502020204030204" pitchFamily="34" charset="0"/>
                          <a:ea typeface="+mn-ea"/>
                          <a:cs typeface="+mn-cs"/>
                        </a:rPr>
                        <a:t>Partial contribution: $186,000 to $196,000</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Full deductibility of a contribution for 2017 is available to active participants whose 2017 modified adjusted gross income (MAGI) is $99,000 or less (joint) and $61,000 or less (single); partial deductibility for MAGI up to $119,000 (joint) and $71,000 (single). In addition, full deductibility of a contribution is available for working or nonworking spouses who are not covered by an employer-sponsored plan whose MAGI is less than $99,000 for 2017; partial deductibility for MAGI up to $119,000.</a:t>
                      </a:r>
                    </a:p>
                  </a:txBody>
                  <a:tcPr/>
                </a:tc>
                <a:extLst>
                  <a:ext uri="{0D108BD9-81ED-4DB2-BD59-A6C34878D82A}">
                    <a16:rowId xmlns:a16="http://schemas.microsoft.com/office/drawing/2014/main" val="10003"/>
                  </a:ext>
                </a:extLst>
              </a:tr>
              <a:tr h="774153">
                <a:tc>
                  <a:txBody>
                    <a:bodyPr/>
                    <a:lstStyle/>
                    <a:p>
                      <a:r>
                        <a:rPr lang="en-US" sz="1400" b="1" i="0" u="none" strike="noStrike" kern="1200" baseline="0" dirty="0">
                          <a:solidFill>
                            <a:schemeClr val="dk1"/>
                          </a:solidFill>
                          <a:latin typeface="Calibri" panose="020F0502020204030204" pitchFamily="34" charset="0"/>
                          <a:ea typeface="+mn-ea"/>
                          <a:cs typeface="+mn-cs"/>
                        </a:rPr>
                        <a:t>Maximum contribution</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2016: $5,500 ($6,500 if you are 50 or older) or 100% of employment compensation, whichever is less</a:t>
                      </a:r>
                    </a:p>
                  </a:txBody>
                  <a:tcPr/>
                </a:tc>
                <a:tc>
                  <a:txBody>
                    <a:bodyPr/>
                    <a:lstStyle/>
                    <a:p>
                      <a:r>
                        <a:rPr lang="en-US" sz="1400" dirty="0">
                          <a:solidFill>
                            <a:srgbClr val="FBE9E8"/>
                          </a:solidFill>
                          <a:latin typeface="Calibri" panose="020F0502020204030204" pitchFamily="34" charset="0"/>
                        </a:rPr>
                        <a:t>Blank</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28</a:t>
            </a:fld>
            <a:endParaRPr lang="en-US" altLang="en-US" dirty="0"/>
          </a:p>
        </p:txBody>
      </p:sp>
    </p:spTree>
    <p:extLst>
      <p:ext uri="{BB962C8B-B14F-4D97-AF65-F5344CB8AC3E}">
        <p14:creationId xmlns:p14="http://schemas.microsoft.com/office/powerpoint/2010/main" val="1006267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768"/>
            <a:ext cx="7543800" cy="804341"/>
          </a:xfrm>
        </p:spPr>
        <p:txBody>
          <a:bodyPr anchor="ctr"/>
          <a:lstStyle/>
          <a:p>
            <a:r>
              <a:rPr lang="en-US" altLang="en-US" sz="3500" dirty="0"/>
              <a:t>Roth IRAs versus Traditional IRAs </a:t>
            </a:r>
            <a:r>
              <a:rPr lang="en-US" altLang="en-US" sz="1000" dirty="0"/>
              <a:t>2</a:t>
            </a:r>
            <a:endParaRPr lang="en-IN" sz="1000" b="0" dirty="0"/>
          </a:p>
        </p:txBody>
      </p:sp>
      <p:graphicFrame>
        <p:nvGraphicFramePr>
          <p:cNvPr id="5" name="Table 4"/>
          <p:cNvGraphicFramePr>
            <a:graphicFrameLocks noGrp="1"/>
          </p:cNvGraphicFramePr>
          <p:nvPr>
            <p:extLst>
              <p:ext uri="{D42A27DB-BD31-4B8C-83A1-F6EECF244321}">
                <p14:modId xmlns:p14="http://schemas.microsoft.com/office/powerpoint/2010/main" val="3399020403"/>
              </p:ext>
            </p:extLst>
          </p:nvPr>
        </p:nvGraphicFramePr>
        <p:xfrm>
          <a:off x="534256" y="1863524"/>
          <a:ext cx="7695343" cy="3946160"/>
        </p:xfrm>
        <a:graphic>
          <a:graphicData uri="http://schemas.openxmlformats.org/drawingml/2006/table">
            <a:tbl>
              <a:tblPr firstRow="1" bandRow="1">
                <a:tableStyleId>{5C22544A-7EE6-4342-B048-85BDC9FD1C3A}</a:tableStyleId>
              </a:tblPr>
              <a:tblGrid>
                <a:gridCol w="2013735">
                  <a:extLst>
                    <a:ext uri="{9D8B030D-6E8A-4147-A177-3AD203B41FA5}">
                      <a16:colId xmlns:a16="http://schemas.microsoft.com/office/drawing/2014/main" val="20000"/>
                    </a:ext>
                  </a:extLst>
                </a:gridCol>
                <a:gridCol w="2637700">
                  <a:extLst>
                    <a:ext uri="{9D8B030D-6E8A-4147-A177-3AD203B41FA5}">
                      <a16:colId xmlns:a16="http://schemas.microsoft.com/office/drawing/2014/main" val="20001"/>
                    </a:ext>
                  </a:extLst>
                </a:gridCol>
                <a:gridCol w="3043908">
                  <a:extLst>
                    <a:ext uri="{9D8B030D-6E8A-4147-A177-3AD203B41FA5}">
                      <a16:colId xmlns:a16="http://schemas.microsoft.com/office/drawing/2014/main" val="20002"/>
                    </a:ext>
                  </a:extLst>
                </a:gridCol>
              </a:tblGrid>
              <a:tr h="394592">
                <a:tc>
                  <a:txBody>
                    <a:bodyPr/>
                    <a:lstStyle/>
                    <a:p>
                      <a:r>
                        <a:rPr lang="en-US" sz="1400" b="1" i="0" u="none" strike="noStrike" kern="1200" baseline="0" dirty="0">
                          <a:solidFill>
                            <a:schemeClr val="tx1"/>
                          </a:solidFill>
                          <a:latin typeface="Calibri" panose="020F0502020204030204" pitchFamily="34" charset="0"/>
                          <a:ea typeface="+mn-ea"/>
                          <a:cs typeface="+mn-cs"/>
                        </a:rPr>
                        <a:t>Terms</a:t>
                      </a:r>
                      <a:r>
                        <a:rPr lang="en-US" sz="1400" b="0" i="0" u="none" strike="noStrike" kern="1200" baseline="0" dirty="0">
                          <a:solidFill>
                            <a:schemeClr val="tx1"/>
                          </a:solidFill>
                          <a:latin typeface="Calibri" panose="020F0502020204030204" pitchFamily="34" charset="0"/>
                          <a:ea typeface="+mn-ea"/>
                          <a:cs typeface="+mn-cs"/>
                        </a:rPr>
                        <a:t>	</a:t>
                      </a:r>
                    </a:p>
                  </a:txBody>
                  <a:tcPr/>
                </a:tc>
                <a:tc>
                  <a:txBody>
                    <a:bodyPr/>
                    <a:lstStyle/>
                    <a:p>
                      <a:r>
                        <a:rPr lang="en-US" sz="1400" b="1" i="0" u="none" strike="noStrike" kern="1200" baseline="0" dirty="0">
                          <a:solidFill>
                            <a:schemeClr val="tx1"/>
                          </a:solidFill>
                          <a:latin typeface="Calibri" panose="020F0502020204030204" pitchFamily="34" charset="0"/>
                          <a:ea typeface="+mn-ea"/>
                          <a:cs typeface="+mn-cs"/>
                        </a:rPr>
                        <a:t>Roth IRA</a:t>
                      </a:r>
                      <a:endParaRPr lang="en-US" sz="1400" dirty="0">
                        <a:solidFill>
                          <a:schemeClr val="tx1"/>
                        </a:solidFill>
                        <a:latin typeface="Calibri" panose="020F0502020204030204" pitchFamily="34" charset="0"/>
                      </a:endParaRPr>
                    </a:p>
                  </a:txBody>
                  <a:tcPr/>
                </a:tc>
                <a:tc>
                  <a:txBody>
                    <a:bodyPr/>
                    <a:lstStyle/>
                    <a:p>
                      <a:r>
                        <a:rPr lang="en-US" sz="1400" dirty="0">
                          <a:solidFill>
                            <a:schemeClr val="tx1"/>
                          </a:solidFill>
                          <a:latin typeface="Calibri" panose="020F0502020204030204" pitchFamily="34" charset="0"/>
                        </a:rPr>
                        <a:t>Traditional</a:t>
                      </a:r>
                      <a:r>
                        <a:rPr lang="en-US" sz="1400" baseline="0" dirty="0">
                          <a:solidFill>
                            <a:schemeClr val="tx1"/>
                          </a:solidFill>
                          <a:latin typeface="Calibri" panose="020F0502020204030204" pitchFamily="34" charset="0"/>
                        </a:rPr>
                        <a:t> IRA</a:t>
                      </a:r>
                      <a:endParaRPr lang="en-US" sz="1400" dirty="0">
                        <a:solidFill>
                          <a:schemeClr val="tx1"/>
                        </a:solidFill>
                        <a:latin typeface="Calibri" panose="020F0502020204030204" pitchFamily="34" charset="0"/>
                      </a:endParaRPr>
                    </a:p>
                  </a:txBody>
                  <a:tcPr/>
                </a:tc>
                <a:extLst>
                  <a:ext uri="{0D108BD9-81ED-4DB2-BD59-A6C34878D82A}">
                    <a16:rowId xmlns:a16="http://schemas.microsoft.com/office/drawing/2014/main" val="10000"/>
                  </a:ext>
                </a:extLst>
              </a:tr>
              <a:tr h="898443">
                <a:tc>
                  <a:txBody>
                    <a:bodyPr/>
                    <a:lstStyle/>
                    <a:p>
                      <a:r>
                        <a:rPr lang="en-US" sz="1400" b="1" i="0" u="none" strike="noStrike" kern="1200" baseline="0" dirty="0">
                          <a:solidFill>
                            <a:schemeClr val="dk1"/>
                          </a:solidFill>
                          <a:latin typeface="Calibri" panose="020F0502020204030204" pitchFamily="34" charset="0"/>
                          <a:ea typeface="+mn-ea"/>
                          <a:cs typeface="+mn-cs"/>
                        </a:rPr>
                        <a:t>Catch-up contribution</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Individuals aged 50 or older (in the calendar year of their contribution) can contribute an additional $1,000 each year</a:t>
                      </a:r>
                    </a:p>
                  </a:txBody>
                  <a:tcPr/>
                </a:tc>
                <a:tc>
                  <a:txBody>
                    <a:bodyPr/>
                    <a:lstStyle/>
                    <a:p>
                      <a:r>
                        <a:rPr lang="en-US" sz="1400" dirty="0">
                          <a:solidFill>
                            <a:srgbClr val="F6D0CC"/>
                          </a:solidFill>
                          <a:latin typeface="Calibri" panose="020F0502020204030204" pitchFamily="34" charset="0"/>
                        </a:rPr>
                        <a:t>Blank</a:t>
                      </a:r>
                    </a:p>
                  </a:txBody>
                  <a:tcPr/>
                </a:tc>
                <a:extLst>
                  <a:ext uri="{0D108BD9-81ED-4DB2-BD59-A6C34878D82A}">
                    <a16:rowId xmlns:a16="http://schemas.microsoft.com/office/drawing/2014/main" val="10001"/>
                  </a:ext>
                </a:extLst>
              </a:tr>
              <a:tr h="554812">
                <a:tc>
                  <a:txBody>
                    <a:bodyPr/>
                    <a:lstStyle/>
                    <a:p>
                      <a:r>
                        <a:rPr lang="en-US" sz="1400" b="1" i="0" u="none" strike="noStrike" kern="1200" baseline="0" dirty="0">
                          <a:solidFill>
                            <a:schemeClr val="dk1"/>
                          </a:solidFill>
                          <a:latin typeface="Calibri" panose="020F0502020204030204" pitchFamily="34" charset="0"/>
                          <a:ea typeface="+mn-ea"/>
                          <a:cs typeface="+mn-cs"/>
                        </a:rPr>
                        <a:t>Contribution deadline</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April 15</a:t>
                      </a:r>
                      <a:r>
                        <a:rPr lang="en-US" sz="1400" b="0" i="0" u="none" strike="noStrike" kern="1200" baseline="30000" dirty="0">
                          <a:solidFill>
                            <a:schemeClr val="dk1"/>
                          </a:solidFill>
                          <a:latin typeface="Calibri" panose="020F0502020204030204" pitchFamily="34" charset="0"/>
                          <a:ea typeface="+mn-ea"/>
                          <a:cs typeface="+mn-cs"/>
                        </a:rPr>
                        <a:t>th</a:t>
                      </a:r>
                      <a:r>
                        <a:rPr lang="en-US" sz="1400" b="0" i="0" u="none" strike="noStrike" kern="1200" baseline="0" dirty="0">
                          <a:solidFill>
                            <a:schemeClr val="dk1"/>
                          </a:solidFill>
                          <a:latin typeface="Calibri" panose="020F0502020204030204" pitchFamily="34" charset="0"/>
                          <a:ea typeface="+mn-ea"/>
                          <a:cs typeface="+mn-cs"/>
                        </a:rPr>
                        <a:t> of the following tax year</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April 15</a:t>
                      </a:r>
                      <a:r>
                        <a:rPr lang="en-US" sz="1400" b="0" i="0" u="none" strike="noStrike" kern="1200" baseline="30000" dirty="0">
                          <a:solidFill>
                            <a:schemeClr val="dk1"/>
                          </a:solidFill>
                          <a:latin typeface="Calibri" panose="020F0502020204030204" pitchFamily="34" charset="0"/>
                          <a:ea typeface="+mn-ea"/>
                          <a:cs typeface="+mn-cs"/>
                        </a:rPr>
                        <a:t>th</a:t>
                      </a:r>
                      <a:r>
                        <a:rPr lang="en-US" sz="1400" b="0" i="0" u="none" strike="noStrike" kern="1200" baseline="0" dirty="0">
                          <a:solidFill>
                            <a:schemeClr val="dk1"/>
                          </a:solidFill>
                          <a:latin typeface="Calibri" panose="020F0502020204030204" pitchFamily="34" charset="0"/>
                          <a:ea typeface="+mn-ea"/>
                          <a:cs typeface="+mn-cs"/>
                        </a:rPr>
                        <a:t> of the following tax year</a:t>
                      </a:r>
                      <a:endParaRPr lang="en-US" sz="1400" dirty="0">
                        <a:solidFill>
                          <a:srgbClr val="FBE9E8"/>
                        </a:solidFill>
                        <a:latin typeface="Calibri" panose="020F0502020204030204" pitchFamily="34" charset="0"/>
                      </a:endParaRPr>
                    </a:p>
                  </a:txBody>
                  <a:tcPr/>
                </a:tc>
                <a:extLst>
                  <a:ext uri="{0D108BD9-81ED-4DB2-BD59-A6C34878D82A}">
                    <a16:rowId xmlns:a16="http://schemas.microsoft.com/office/drawing/2014/main" val="10002"/>
                  </a:ext>
                </a:extLst>
              </a:tr>
              <a:tr h="2051876">
                <a:tc>
                  <a:txBody>
                    <a:bodyPr/>
                    <a:lstStyle/>
                    <a:p>
                      <a:r>
                        <a:rPr lang="en-US" sz="1400" b="1" i="0" u="none" strike="noStrike" kern="1200" baseline="0" dirty="0">
                          <a:solidFill>
                            <a:schemeClr val="dk1"/>
                          </a:solidFill>
                          <a:latin typeface="Calibri" panose="020F0502020204030204" pitchFamily="34" charset="0"/>
                          <a:ea typeface="+mn-ea"/>
                          <a:cs typeface="+mn-cs"/>
                        </a:rPr>
                        <a:t>Taxation at withdrawal</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Contributions are always withdrawn tax-free </a:t>
                      </a:r>
                    </a:p>
                    <a:p>
                      <a:r>
                        <a:rPr lang="en-US" sz="1400" b="0" i="0" u="none" strike="noStrike" kern="1200" baseline="0" dirty="0">
                          <a:solidFill>
                            <a:schemeClr val="dk1"/>
                          </a:solidFill>
                          <a:latin typeface="Calibri" panose="020F0502020204030204" pitchFamily="34" charset="0"/>
                          <a:ea typeface="+mn-ea"/>
                          <a:cs typeface="+mn-cs"/>
                        </a:rPr>
                        <a:t>Earnings are federally tax-free after the five-year aging requirement has been satisfied and one of the following conditions has been met: age 59½, death, disability, or qualified first-time home purchase</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Withdrawals of pretax contributions and any earnings are taxable when distributed</a:t>
                      </a:r>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29</a:t>
            </a:fld>
            <a:endParaRPr lang="en-US" altLang="en-US" dirty="0"/>
          </a:p>
        </p:txBody>
      </p:sp>
    </p:spTree>
    <p:extLst>
      <p:ext uri="{BB962C8B-B14F-4D97-AF65-F5344CB8AC3E}">
        <p14:creationId xmlns:p14="http://schemas.microsoft.com/office/powerpoint/2010/main" val="340407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noChangeArrowheads="1"/>
          </p:cNvSpPr>
          <p:nvPr>
            <p:ph type="title"/>
          </p:nvPr>
        </p:nvSpPr>
        <p:spPr/>
        <p:txBody>
          <a:bodyPr anchor="ctr"/>
          <a:lstStyle/>
          <a:p>
            <a:pPr eaLnBrk="1" hangingPunct="1"/>
            <a:r>
              <a:rPr lang="en-US" altLang="en-US" sz="3500" dirty="0"/>
              <a:t>Pension Funds </a:t>
            </a:r>
            <a:r>
              <a:rPr lang="en-US" altLang="en-US" sz="1000" b="0" dirty="0"/>
              <a:t>2</a:t>
            </a:r>
            <a:endParaRPr lang="en-US" altLang="en-US" sz="3500" dirty="0"/>
          </a:p>
        </p:txBody>
      </p:sp>
      <p:sp>
        <p:nvSpPr>
          <p:cNvPr id="4" name="Content Placeholder 3"/>
          <p:cNvSpPr>
            <a:spLocks noGrp="1"/>
          </p:cNvSpPr>
          <p:nvPr>
            <p:ph idx="1"/>
          </p:nvPr>
        </p:nvSpPr>
        <p:spPr>
          <a:xfrm>
            <a:off x="457200" y="1846715"/>
            <a:ext cx="8229600" cy="1104960"/>
          </a:xfrm>
        </p:spPr>
        <p:txBody>
          <a:bodyPr/>
          <a:lstStyle/>
          <a:p>
            <a:pPr marL="0" indent="0" eaLnBrk="1" hangingPunct="1">
              <a:buNone/>
            </a:pPr>
            <a:r>
              <a:rPr lang="en-US" altLang="en-US" sz="2600" dirty="0"/>
              <a:t>By 19</a:t>
            </a:r>
            <a:r>
              <a:rPr lang="en-US" altLang="en-US" sz="100" dirty="0"/>
              <a:t> </a:t>
            </a:r>
            <a:r>
              <a:rPr lang="en-US" altLang="en-US" sz="2600" dirty="0"/>
              <a:t>40, approximately 400 PFs existed.</a:t>
            </a:r>
          </a:p>
          <a:p>
            <a:pPr marL="292608" lvl="1" indent="-292608" eaLnBrk="1" hangingPunct="1"/>
            <a:r>
              <a:rPr lang="en-US" altLang="en-US" sz="2000" dirty="0"/>
              <a:t>Most were for employees in the railroad, banking, and public utilities industries.</a:t>
            </a:r>
          </a:p>
        </p:txBody>
      </p:sp>
      <p:sp>
        <p:nvSpPr>
          <p:cNvPr id="3" name="Content Placeholder 2"/>
          <p:cNvSpPr>
            <a:spLocks noGrp="1"/>
          </p:cNvSpPr>
          <p:nvPr>
            <p:ph idx="13"/>
          </p:nvPr>
        </p:nvSpPr>
        <p:spPr>
          <a:xfrm>
            <a:off x="465661" y="3061216"/>
            <a:ext cx="8229600" cy="1236891"/>
          </a:xfrm>
        </p:spPr>
        <p:txBody>
          <a:bodyPr/>
          <a:lstStyle/>
          <a:p>
            <a:pPr marL="0" indent="0" eaLnBrk="1" hangingPunct="1">
              <a:buNone/>
            </a:pPr>
            <a:r>
              <a:rPr lang="en-US" altLang="en-US" sz="2600" dirty="0"/>
              <a:t>Currently, over 680,000 PFs exist.</a:t>
            </a:r>
          </a:p>
          <a:p>
            <a:pPr marL="292608" lvl="1" indent="-292608" eaLnBrk="1" hangingPunct="1"/>
            <a:r>
              <a:rPr lang="en-US" altLang="en-US" sz="2000" dirty="0"/>
              <a:t>34% of U.S. households’ financial assets were in PFs in 2016.</a:t>
            </a:r>
          </a:p>
          <a:p>
            <a:pPr marL="292608" lvl="1" indent="-292608" eaLnBrk="1" hangingPunct="1"/>
            <a:r>
              <a:rPr lang="en-US" altLang="en-US" sz="2000" dirty="0"/>
              <a:t>Compares to just over 5% in 19</a:t>
            </a:r>
            <a:r>
              <a:rPr lang="en-US" altLang="en-US" sz="100" dirty="0"/>
              <a:t> </a:t>
            </a:r>
            <a:r>
              <a:rPr lang="en-US" altLang="en-US" sz="2000" dirty="0"/>
              <a:t>50.</a:t>
            </a:r>
          </a:p>
        </p:txBody>
      </p:sp>
      <p:sp>
        <p:nvSpPr>
          <p:cNvPr id="2" name="Content Placeholder 1"/>
          <p:cNvSpPr>
            <a:spLocks noGrp="1"/>
          </p:cNvSpPr>
          <p:nvPr>
            <p:ph idx="14"/>
          </p:nvPr>
        </p:nvSpPr>
        <p:spPr>
          <a:xfrm>
            <a:off x="474131" y="4369974"/>
            <a:ext cx="8081146" cy="1949803"/>
          </a:xfrm>
        </p:spPr>
        <p:txBody>
          <a:bodyPr/>
          <a:lstStyle/>
          <a:p>
            <a:pPr marL="0" indent="0" eaLnBrk="1" hangingPunct="1">
              <a:buNone/>
            </a:pPr>
            <a:r>
              <a:rPr lang="en-US" altLang="en-US" sz="2400" dirty="0"/>
              <a:t>The financial crisis reduced global pension assets from $25 trillion to $20 trillion.</a:t>
            </a:r>
          </a:p>
          <a:p>
            <a:pPr marL="0" indent="0" eaLnBrk="1" hangingPunct="1">
              <a:buNone/>
            </a:pPr>
            <a:r>
              <a:rPr lang="en-US" altLang="en-US" sz="2400" dirty="0"/>
              <a:t>U.S. retirement accounts fell by $2 trillion, causing many to postpone retirement and reduce spending to save more.</a:t>
            </a:r>
          </a:p>
          <a:p>
            <a:pPr marL="0" indent="0" eaLnBrk="1" hangingPunct="1">
              <a:buNone/>
            </a:pPr>
            <a:r>
              <a:rPr lang="en-US" sz="2400" dirty="0">
                <a:hlinkClick r:id="rId3"/>
              </a:rPr>
              <a:t>https://www.pionline.com/assets/docs/CO119162327.PDF</a:t>
            </a:r>
            <a:endParaRPr lang="en-US" altLang="en-US" sz="2400" dirty="0"/>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a:t>
            </a:fld>
            <a:endParaRPr lang="en-US"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Roth IRAs versus Traditional IRAs </a:t>
            </a:r>
            <a:r>
              <a:rPr lang="en-US" altLang="en-US" sz="1050" dirty="0"/>
              <a:t>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2918627"/>
              </p:ext>
            </p:extLst>
          </p:nvPr>
        </p:nvGraphicFramePr>
        <p:xfrm>
          <a:off x="554803" y="2322892"/>
          <a:ext cx="7670629" cy="2125857"/>
        </p:xfrm>
        <a:graphic>
          <a:graphicData uri="http://schemas.openxmlformats.org/drawingml/2006/table">
            <a:tbl>
              <a:tblPr firstRow="1" bandRow="1">
                <a:tableStyleId>{5C22544A-7EE6-4342-B048-85BDC9FD1C3A}</a:tableStyleId>
              </a:tblPr>
              <a:tblGrid>
                <a:gridCol w="1808250">
                  <a:extLst>
                    <a:ext uri="{9D8B030D-6E8A-4147-A177-3AD203B41FA5}">
                      <a16:colId xmlns:a16="http://schemas.microsoft.com/office/drawing/2014/main" val="20000"/>
                    </a:ext>
                  </a:extLst>
                </a:gridCol>
                <a:gridCol w="2828247">
                  <a:extLst>
                    <a:ext uri="{9D8B030D-6E8A-4147-A177-3AD203B41FA5}">
                      <a16:colId xmlns:a16="http://schemas.microsoft.com/office/drawing/2014/main" val="20001"/>
                    </a:ext>
                  </a:extLst>
                </a:gridCol>
                <a:gridCol w="3034132">
                  <a:extLst>
                    <a:ext uri="{9D8B030D-6E8A-4147-A177-3AD203B41FA5}">
                      <a16:colId xmlns:a16="http://schemas.microsoft.com/office/drawing/2014/main" val="20002"/>
                    </a:ext>
                  </a:extLst>
                </a:gridCol>
              </a:tblGrid>
              <a:tr h="283158">
                <a:tc>
                  <a:txBody>
                    <a:bodyPr/>
                    <a:lstStyle/>
                    <a:p>
                      <a:r>
                        <a:rPr lang="en-US" sz="1400" b="1" i="0" u="none" strike="noStrike" kern="1200" baseline="0" dirty="0">
                          <a:solidFill>
                            <a:schemeClr val="tx1"/>
                          </a:solidFill>
                          <a:latin typeface="Calibri" panose="020F0502020204030204" pitchFamily="34" charset="0"/>
                          <a:ea typeface="+mn-ea"/>
                          <a:cs typeface="+mn-cs"/>
                        </a:rPr>
                        <a:t>Terms</a:t>
                      </a:r>
                      <a:endParaRPr lang="en-US" sz="1400" b="0" i="0" u="none" strike="noStrike" kern="1200" baseline="0" dirty="0">
                        <a:solidFill>
                          <a:schemeClr val="tx1"/>
                        </a:solidFill>
                        <a:latin typeface="Calibri" panose="020F0502020204030204" pitchFamily="34" charset="0"/>
                        <a:ea typeface="+mn-ea"/>
                        <a:cs typeface="+mn-cs"/>
                      </a:endParaRPr>
                    </a:p>
                  </a:txBody>
                  <a:tcPr/>
                </a:tc>
                <a:tc>
                  <a:txBody>
                    <a:bodyPr/>
                    <a:lstStyle/>
                    <a:p>
                      <a:r>
                        <a:rPr lang="en-US" sz="1400" b="1" i="0" u="none" strike="noStrike" kern="1200" baseline="0" dirty="0">
                          <a:solidFill>
                            <a:schemeClr val="tx1"/>
                          </a:solidFill>
                          <a:latin typeface="Calibri" panose="020F0502020204030204" pitchFamily="34" charset="0"/>
                          <a:ea typeface="+mn-ea"/>
                          <a:cs typeface="+mn-cs"/>
                        </a:rPr>
                        <a:t>Roth IRA</a:t>
                      </a:r>
                      <a:endParaRPr lang="en-US" sz="1400" dirty="0">
                        <a:solidFill>
                          <a:schemeClr val="tx1"/>
                        </a:solidFill>
                        <a:latin typeface="Calibri" panose="020F0502020204030204" pitchFamily="34" charset="0"/>
                      </a:endParaRPr>
                    </a:p>
                  </a:txBody>
                  <a:tcPr/>
                </a:tc>
                <a:tc>
                  <a:txBody>
                    <a:bodyPr/>
                    <a:lstStyle/>
                    <a:p>
                      <a:r>
                        <a:rPr lang="en-US" sz="1400" dirty="0">
                          <a:solidFill>
                            <a:schemeClr val="tx1"/>
                          </a:solidFill>
                          <a:latin typeface="Calibri" panose="020F0502020204030204" pitchFamily="34" charset="0"/>
                        </a:rPr>
                        <a:t>Traditional</a:t>
                      </a:r>
                      <a:r>
                        <a:rPr lang="en-US" sz="1400" baseline="0" dirty="0">
                          <a:solidFill>
                            <a:schemeClr val="tx1"/>
                          </a:solidFill>
                          <a:latin typeface="Calibri" panose="020F0502020204030204" pitchFamily="34" charset="0"/>
                        </a:rPr>
                        <a:t> IRA</a:t>
                      </a:r>
                      <a:endParaRPr lang="en-US" sz="1400" dirty="0">
                        <a:solidFill>
                          <a:schemeClr val="tx1"/>
                        </a:solidFill>
                        <a:latin typeface="Calibri" panose="020F0502020204030204" pitchFamily="34" charset="0"/>
                      </a:endParaRPr>
                    </a:p>
                  </a:txBody>
                  <a:tcPr/>
                </a:tc>
                <a:extLst>
                  <a:ext uri="{0D108BD9-81ED-4DB2-BD59-A6C34878D82A}">
                    <a16:rowId xmlns:a16="http://schemas.microsoft.com/office/drawing/2014/main" val="10000"/>
                  </a:ext>
                </a:extLst>
              </a:tr>
              <a:tr h="876177">
                <a:tc>
                  <a:txBody>
                    <a:bodyPr/>
                    <a:lstStyle/>
                    <a:p>
                      <a:r>
                        <a:rPr lang="en-US" sz="1400" b="1" i="0" u="none" strike="noStrike" kern="1200" baseline="0" dirty="0">
                          <a:solidFill>
                            <a:schemeClr val="dk1"/>
                          </a:solidFill>
                          <a:latin typeface="Calibri" panose="020F0502020204030204" pitchFamily="34" charset="0"/>
                          <a:ea typeface="+mn-ea"/>
                          <a:cs typeface="+mn-cs"/>
                        </a:rPr>
                        <a:t>Penalties at withdrawal</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A nonqualified distribution is subject to taxation of earnings and a 10 percent additional tax unless an exception applies	</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Withdrawals before age 59½ may be subject to a 10 percent early withdrawal penalty unless an exception applies</a:t>
                      </a:r>
                    </a:p>
                  </a:txBody>
                  <a:tcPr/>
                </a:tc>
                <a:extLst>
                  <a:ext uri="{0D108BD9-81ED-4DB2-BD59-A6C34878D82A}">
                    <a16:rowId xmlns:a16="http://schemas.microsoft.com/office/drawing/2014/main" val="10001"/>
                  </a:ext>
                </a:extLst>
              </a:tr>
              <a:tr h="876177">
                <a:tc>
                  <a:txBody>
                    <a:bodyPr/>
                    <a:lstStyle/>
                    <a:p>
                      <a:r>
                        <a:rPr lang="en-US" sz="1400" b="1" i="0" u="none" strike="noStrike" kern="1200" baseline="0" dirty="0">
                          <a:solidFill>
                            <a:schemeClr val="dk1"/>
                          </a:solidFill>
                          <a:latin typeface="Calibri" panose="020F0502020204030204" pitchFamily="34" charset="0"/>
                          <a:ea typeface="+mn-ea"/>
                          <a:cs typeface="+mn-cs"/>
                        </a:rPr>
                        <a:t>Minimum required distributions (MRDs)</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Not subject to minimum required distributions during the lifetime of the original owner</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MRDs starting at 70½</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30</a:t>
            </a:fld>
            <a:endParaRPr lang="en-US" altLang="en-US" dirty="0"/>
          </a:p>
        </p:txBody>
      </p:sp>
    </p:spTree>
    <p:extLst>
      <p:ext uri="{BB962C8B-B14F-4D97-AF65-F5344CB8AC3E}">
        <p14:creationId xmlns:p14="http://schemas.microsoft.com/office/powerpoint/2010/main" val="1777204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Public Pension Funds </a:t>
            </a:r>
            <a:r>
              <a:rPr lang="en-US" altLang="en-US" sz="1000" b="0" dirty="0"/>
              <a:t>1</a:t>
            </a:r>
            <a:endParaRPr lang="en-IN" sz="1000" b="0" dirty="0"/>
          </a:p>
        </p:txBody>
      </p:sp>
      <p:sp>
        <p:nvSpPr>
          <p:cNvPr id="11" name="Content Placeholder 10"/>
          <p:cNvSpPr>
            <a:spLocks noGrp="1"/>
          </p:cNvSpPr>
          <p:nvPr>
            <p:ph idx="1"/>
          </p:nvPr>
        </p:nvSpPr>
        <p:spPr>
          <a:xfrm>
            <a:off x="419793" y="1719262"/>
            <a:ext cx="8267007" cy="2112905"/>
          </a:xfrm>
        </p:spPr>
        <p:txBody>
          <a:bodyPr/>
          <a:lstStyle/>
          <a:p>
            <a:pPr marL="0" indent="0" eaLnBrk="1" hangingPunct="1">
              <a:lnSpc>
                <a:spcPct val="90000"/>
              </a:lnSpc>
              <a:buNone/>
            </a:pPr>
            <a:r>
              <a:rPr lang="en-US" altLang="en-US" sz="2400" b="1" dirty="0"/>
              <a:t>State </a:t>
            </a:r>
            <a:r>
              <a:rPr lang="en-US" altLang="en-US" sz="2400" dirty="0"/>
              <a:t>or </a:t>
            </a:r>
            <a:r>
              <a:rPr lang="en-US" altLang="en-US" sz="2400" b="1" dirty="0"/>
              <a:t>local government </a:t>
            </a:r>
            <a:r>
              <a:rPr lang="en-US" altLang="en-US" sz="2400" dirty="0"/>
              <a:t>pension funds.</a:t>
            </a:r>
          </a:p>
          <a:p>
            <a:pPr marL="292608" lvl="1" indent="-292608" eaLnBrk="1" hangingPunct="1">
              <a:lnSpc>
                <a:spcPct val="90000"/>
              </a:lnSpc>
            </a:pPr>
            <a:r>
              <a:rPr lang="en-US" altLang="en-US" sz="2200" strike="sngStrike" dirty="0"/>
              <a:t>“Pay as you go” in that current employee contributions fund current retiree benefits.</a:t>
            </a:r>
          </a:p>
          <a:p>
            <a:pPr marL="292608" lvl="1" indent="-292608" eaLnBrk="1" hangingPunct="1">
              <a:lnSpc>
                <a:spcPct val="90000"/>
              </a:lnSpc>
            </a:pPr>
            <a:r>
              <a:rPr lang="en-US" altLang="en-US" sz="2200" dirty="0"/>
              <a:t>Because of an increasing number of retirees relative to workers, some funds’ current payments exceed current contributions.</a:t>
            </a:r>
            <a:br>
              <a:rPr lang="en-US" altLang="en-US" sz="2200" dirty="0"/>
            </a:br>
            <a:r>
              <a:rPr lang="en-US" altLang="en-US" sz="2200" dirty="0"/>
              <a:t>This is simply what is termed a mature plan.</a:t>
            </a:r>
          </a:p>
        </p:txBody>
      </p:sp>
      <p:sp>
        <p:nvSpPr>
          <p:cNvPr id="8" name="Content Placeholder 7"/>
          <p:cNvSpPr>
            <a:spLocks noGrp="1"/>
          </p:cNvSpPr>
          <p:nvPr>
            <p:ph idx="13"/>
          </p:nvPr>
        </p:nvSpPr>
        <p:spPr>
          <a:xfrm>
            <a:off x="457200" y="3869026"/>
            <a:ext cx="8229600" cy="2576070"/>
          </a:xfrm>
        </p:spPr>
        <p:txBody>
          <a:bodyPr/>
          <a:lstStyle/>
          <a:p>
            <a:pPr marL="0" indent="0" eaLnBrk="1" hangingPunct="1">
              <a:lnSpc>
                <a:spcPct val="90000"/>
              </a:lnSpc>
              <a:buNone/>
            </a:pPr>
            <a:r>
              <a:rPr lang="en-US" altLang="en-US" sz="2400" b="1" dirty="0"/>
              <a:t>Federal government </a:t>
            </a:r>
            <a:r>
              <a:rPr lang="en-US" altLang="en-US" sz="2400" dirty="0"/>
              <a:t>pension funds.</a:t>
            </a:r>
          </a:p>
          <a:p>
            <a:pPr marL="292608" lvl="1" indent="-292608" eaLnBrk="1" hangingPunct="1">
              <a:lnSpc>
                <a:spcPct val="90000"/>
              </a:lnSpc>
            </a:pPr>
            <a:r>
              <a:rPr lang="en-US" altLang="en-US" sz="2000" b="1" dirty="0"/>
              <a:t>Civil service funds</a:t>
            </a:r>
            <a:r>
              <a:rPr lang="en-US" altLang="en-US" sz="2000" dirty="0"/>
              <a:t> cover all federal employees not in the armed forces.</a:t>
            </a:r>
          </a:p>
          <a:p>
            <a:pPr marL="740664" lvl="2" indent="-228600" eaLnBrk="1" hangingPunct="1">
              <a:lnSpc>
                <a:spcPct val="90000"/>
              </a:lnSpc>
            </a:pPr>
            <a:r>
              <a:rPr lang="en-US" altLang="en-US" sz="2000" dirty="0"/>
              <a:t>Such employees are not covered by Social Security.</a:t>
            </a:r>
          </a:p>
          <a:p>
            <a:pPr marL="292608" lvl="1" indent="-292608" eaLnBrk="1" hangingPunct="1">
              <a:lnSpc>
                <a:spcPct val="90000"/>
              </a:lnSpc>
            </a:pPr>
            <a:r>
              <a:rPr lang="en-US" altLang="en-US" sz="2000" dirty="0"/>
              <a:t>A </a:t>
            </a:r>
            <a:r>
              <a:rPr lang="en-US" altLang="en-US" sz="2000" b="1" dirty="0"/>
              <a:t>military pension fund</a:t>
            </a:r>
            <a:r>
              <a:rPr lang="en-US" altLang="en-US" sz="2000" dirty="0"/>
              <a:t> covers career military personnel.</a:t>
            </a:r>
          </a:p>
          <a:p>
            <a:pPr marL="740664" lvl="2" indent="-228600" eaLnBrk="1" hangingPunct="1">
              <a:lnSpc>
                <a:spcPct val="90000"/>
              </a:lnSpc>
            </a:pPr>
            <a:r>
              <a:rPr lang="en-US" altLang="en-US" sz="2000" dirty="0"/>
              <a:t>Military personnel are also covered by Social Security.</a:t>
            </a:r>
          </a:p>
          <a:p>
            <a:pPr marL="740664" lvl="2" indent="-228600" eaLnBrk="1" hangingPunct="1">
              <a:lnSpc>
                <a:spcPct val="90000"/>
              </a:lnSpc>
            </a:pPr>
            <a:r>
              <a:rPr lang="en-US" altLang="en-US" sz="2000" dirty="0"/>
              <a:t>Military personnel are eligible after 20 years of military service.</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31</a:t>
            </a:fld>
            <a:endParaRPr lang="en-US" altLang="en-US" dirty="0"/>
          </a:p>
        </p:txBody>
      </p:sp>
    </p:spTree>
    <p:extLst>
      <p:ext uri="{BB962C8B-B14F-4D97-AF65-F5344CB8AC3E}">
        <p14:creationId xmlns:p14="http://schemas.microsoft.com/office/powerpoint/2010/main" val="4194743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768"/>
            <a:ext cx="7543800" cy="804341"/>
          </a:xfrm>
        </p:spPr>
        <p:txBody>
          <a:bodyPr anchor="ctr"/>
          <a:lstStyle/>
          <a:p>
            <a:r>
              <a:rPr lang="en-US" altLang="en-US" sz="3500" dirty="0"/>
              <a:t>Public Pension Funds </a:t>
            </a:r>
            <a:r>
              <a:rPr lang="en-US" altLang="en-US" sz="1000" b="0" dirty="0"/>
              <a:t>2</a:t>
            </a:r>
            <a:endParaRPr lang="en-IN" sz="3500" dirty="0"/>
          </a:p>
        </p:txBody>
      </p:sp>
      <p:sp>
        <p:nvSpPr>
          <p:cNvPr id="4" name="Content Placeholder 3"/>
          <p:cNvSpPr>
            <a:spLocks noGrp="1"/>
          </p:cNvSpPr>
          <p:nvPr>
            <p:ph idx="1"/>
          </p:nvPr>
        </p:nvSpPr>
        <p:spPr>
          <a:xfrm>
            <a:off x="457200" y="1719262"/>
            <a:ext cx="8229600" cy="4529137"/>
          </a:xfrm>
        </p:spPr>
        <p:txBody>
          <a:bodyPr/>
          <a:lstStyle/>
          <a:p>
            <a:pPr marL="0" indent="0" eaLnBrk="1" hangingPunct="1">
              <a:buNone/>
            </a:pPr>
            <a:r>
              <a:rPr lang="en-US" altLang="en-US" sz="2100" b="1" dirty="0"/>
              <a:t>Social Security</a:t>
            </a:r>
            <a:r>
              <a:rPr lang="en-US" altLang="en-US" sz="2100" dirty="0"/>
              <a:t>, aka </a:t>
            </a:r>
            <a:r>
              <a:rPr lang="en-US" altLang="en-US" sz="2100" b="1" dirty="0"/>
              <a:t>Old Age and Survivors Insurance Fund.</a:t>
            </a:r>
          </a:p>
          <a:p>
            <a:pPr marL="292608" lvl="1" indent="-292608" eaLnBrk="1" hangingPunct="1"/>
            <a:r>
              <a:rPr lang="en-US" altLang="en-US" sz="2000" dirty="0"/>
              <a:t>Provides retirement benefits to almost all employees and self-employed individuals in the U.S.</a:t>
            </a:r>
          </a:p>
          <a:p>
            <a:pPr marL="292608" lvl="1" indent="-292608" eaLnBrk="1" hangingPunct="1"/>
            <a:r>
              <a:rPr lang="en-US" altLang="en-US" sz="2000" dirty="0"/>
              <a:t>Established in 19</a:t>
            </a:r>
            <a:r>
              <a:rPr lang="en-US" altLang="en-US" sz="100" dirty="0"/>
              <a:t> </a:t>
            </a:r>
            <a:r>
              <a:rPr lang="en-US" altLang="en-US" sz="2000" dirty="0"/>
              <a:t>35 to provide a minimum level of retirement income to all retirees.</a:t>
            </a:r>
          </a:p>
          <a:p>
            <a:pPr marL="292608" lvl="1" indent="-292608" eaLnBrk="1" hangingPunct="1"/>
            <a:r>
              <a:rPr lang="en-US" altLang="en-US" sz="2000" dirty="0"/>
              <a:t>Funded on a </a:t>
            </a:r>
            <a:r>
              <a:rPr lang="en-US" altLang="en-US" sz="2000" b="1" dirty="0"/>
              <a:t>“pay as you go”</a:t>
            </a:r>
            <a:r>
              <a:rPr lang="en-US" altLang="en-US" sz="2000" dirty="0"/>
              <a:t> basis.</a:t>
            </a:r>
          </a:p>
          <a:p>
            <a:pPr marL="292608" lvl="1" indent="-292608" eaLnBrk="1" hangingPunct="1"/>
            <a:r>
              <a:rPr lang="en-US" altLang="en-US" sz="2000" dirty="0"/>
              <a:t>Historically, contributions have exceeded disbursements.</a:t>
            </a:r>
          </a:p>
          <a:p>
            <a:pPr marL="740664" lvl="2" indent="-228600" eaLnBrk="1" hangingPunct="1"/>
            <a:r>
              <a:rPr lang="en-US" altLang="en-US" sz="1800" dirty="0"/>
              <a:t>FICA contributions are 7.65% of the first $115,500 earned in 2016 (which is also matched by an employer contribution of 7.65%).</a:t>
            </a:r>
          </a:p>
          <a:p>
            <a:pPr marL="740664" lvl="2" indent="-228600" eaLnBrk="1" hangingPunct="1"/>
            <a:r>
              <a:rPr lang="en-US" altLang="en-US" sz="1800" dirty="0"/>
              <a:t>Self-employed individuals pay the full 15.30%.</a:t>
            </a:r>
          </a:p>
          <a:p>
            <a:pPr marL="292608" lvl="1" indent="-292608" eaLnBrk="1" hangingPunct="1"/>
            <a:r>
              <a:rPr lang="en-US" altLang="en-US" sz="2000" dirty="0"/>
              <a:t>Disbursements exceeded revenues (excluding interest) for the first time in 2010.</a:t>
            </a:r>
          </a:p>
          <a:p>
            <a:pPr marL="292608" lvl="1" indent="-292608" eaLnBrk="1" hangingPunct="1"/>
            <a:r>
              <a:rPr lang="en-US" altLang="en-US" sz="2000" dirty="0"/>
              <a:t>System is </a:t>
            </a:r>
            <a:r>
              <a:rPr lang="en-US" altLang="en-US" sz="2000" b="1" dirty="0"/>
              <a:t>expected to be bankrupt by 2034.</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32</a:t>
            </a:fld>
            <a:endParaRPr lang="en-US" altLang="en-US" dirty="0"/>
          </a:p>
        </p:txBody>
      </p:sp>
    </p:spTree>
    <p:extLst>
      <p:ext uri="{BB962C8B-B14F-4D97-AF65-F5344CB8AC3E}">
        <p14:creationId xmlns:p14="http://schemas.microsoft.com/office/powerpoint/2010/main" val="283634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Private Pension Fund Investments</a:t>
            </a:r>
            <a:endParaRPr lang="en-IN" sz="3500" dirty="0"/>
          </a:p>
        </p:txBody>
      </p:sp>
      <p:sp>
        <p:nvSpPr>
          <p:cNvPr id="4" name="Content Placeholder 3"/>
          <p:cNvSpPr>
            <a:spLocks noGrp="1"/>
          </p:cNvSpPr>
          <p:nvPr>
            <p:ph idx="1"/>
          </p:nvPr>
        </p:nvSpPr>
        <p:spPr>
          <a:xfrm>
            <a:off x="457200" y="1719262"/>
            <a:ext cx="8229600" cy="4529138"/>
          </a:xfrm>
        </p:spPr>
        <p:txBody>
          <a:bodyPr/>
          <a:lstStyle/>
          <a:p>
            <a:pPr marL="0" indent="0" eaLnBrk="1" hangingPunct="1">
              <a:buNone/>
            </a:pPr>
            <a:r>
              <a:rPr lang="en-US" altLang="en-US" sz="2400" dirty="0"/>
              <a:t>Private Pension Funds.</a:t>
            </a:r>
          </a:p>
          <a:p>
            <a:pPr marL="292608" lvl="1" indent="-292608" eaLnBrk="1" hangingPunct="1"/>
            <a:r>
              <a:rPr lang="en-US" altLang="en-US" sz="2000" dirty="0"/>
              <a:t>Financial assets held by private pension funds in 19</a:t>
            </a:r>
            <a:r>
              <a:rPr lang="en-US" altLang="en-US" sz="100" dirty="0"/>
              <a:t> </a:t>
            </a:r>
            <a:r>
              <a:rPr lang="en-US" altLang="en-US" sz="2000" dirty="0"/>
              <a:t>75 totaled $244.3 billion and $8.838.6 billion in 2016.</a:t>
            </a:r>
          </a:p>
          <a:p>
            <a:pPr marL="740664" lvl="2" indent="-228600" eaLnBrk="1" hangingPunct="1"/>
            <a:r>
              <a:rPr lang="en-US" altLang="en-US" sz="1700" dirty="0"/>
              <a:t>In 2016, 62.11% of pension fund assets were in corporate equities or equity mutual fund shares. This compares to 44.61% in 19</a:t>
            </a:r>
            <a:r>
              <a:rPr lang="en-US" altLang="en-US" sz="100" dirty="0"/>
              <a:t> </a:t>
            </a:r>
            <a:r>
              <a:rPr lang="en-US" altLang="en-US" sz="1700" dirty="0"/>
              <a:t>75.</a:t>
            </a:r>
          </a:p>
          <a:p>
            <a:pPr marL="292608" lvl="1" indent="-292608" eaLnBrk="1" hangingPunct="1"/>
            <a:r>
              <a:rPr lang="en-US" altLang="en-US" sz="2000" dirty="0"/>
              <a:t>In 2016, defined benefit funds had 30.73% of their funds invested in U.S. government securities and corporate and foreign bonds compares to 6.37% for defined contribution funds.</a:t>
            </a:r>
          </a:p>
          <a:p>
            <a:pPr marL="740664" lvl="2" indent="-228600" eaLnBrk="1" hangingPunct="1"/>
            <a:r>
              <a:rPr lang="en-US" altLang="en-US" sz="1700" dirty="0"/>
              <a:t>Defined benefit funds had 35.52% percent of their assets invested in corporate equities compared to 21.57% by defined contribution funds.</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33</a:t>
            </a:fld>
            <a:endParaRPr lang="en-US" altLang="en-US" dirty="0"/>
          </a:p>
        </p:txBody>
      </p:sp>
    </p:spTree>
    <p:extLst>
      <p:ext uri="{BB962C8B-B14F-4D97-AF65-F5344CB8AC3E}">
        <p14:creationId xmlns:p14="http://schemas.microsoft.com/office/powerpoint/2010/main" val="1541226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62968"/>
          </a:xfrm>
        </p:spPr>
        <p:txBody>
          <a:bodyPr anchor="ctr"/>
          <a:lstStyle/>
          <a:p>
            <a:r>
              <a:rPr lang="en-US" altLang="en-US" sz="3500" dirty="0"/>
              <a:t>Assets Held by Private Pension Funds, 1975 and 2016</a:t>
            </a:r>
            <a:endParaRPr lang="en-IN" sz="1000" dirty="0"/>
          </a:p>
        </p:txBody>
      </p:sp>
      <p:sp>
        <p:nvSpPr>
          <p:cNvPr id="4" name="Content Placeholder 3"/>
          <p:cNvSpPr>
            <a:spLocks noGrp="1"/>
          </p:cNvSpPr>
          <p:nvPr>
            <p:ph idx="1"/>
          </p:nvPr>
        </p:nvSpPr>
        <p:spPr>
          <a:xfrm>
            <a:off x="457199" y="1719263"/>
            <a:ext cx="8373649" cy="356117"/>
          </a:xfrm>
        </p:spPr>
        <p:txBody>
          <a:bodyPr/>
          <a:lstStyle/>
          <a:p>
            <a:pPr marL="1146175" indent="-1146175">
              <a:buNone/>
            </a:pPr>
            <a:r>
              <a:rPr lang="en-US" sz="1800" b="1" dirty="0"/>
              <a:t>Table 18–5 </a:t>
            </a:r>
            <a:r>
              <a:rPr lang="en-US" sz="1800" b="1" dirty="0">
                <a:solidFill>
                  <a:srgbClr val="0070C0"/>
                </a:solidFill>
              </a:rPr>
              <a:t>Financial Assets Held by Private Pension Funds, 1975 and 2016 </a:t>
            </a:r>
            <a:r>
              <a:rPr lang="en-US" sz="1800" i="1" dirty="0">
                <a:solidFill>
                  <a:srgbClr val="0070C0"/>
                </a:solidFill>
              </a:rPr>
              <a:t>(in billions)</a:t>
            </a:r>
            <a:endParaRPr lang="en-US" sz="1800" dirty="0">
              <a:solidFill>
                <a:srgbClr val="0070C0"/>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460648675"/>
              </p:ext>
            </p:extLst>
          </p:nvPr>
        </p:nvGraphicFramePr>
        <p:xfrm>
          <a:off x="1759353" y="2200459"/>
          <a:ext cx="5671593" cy="3556635"/>
        </p:xfrm>
        <a:graphic>
          <a:graphicData uri="http://schemas.openxmlformats.org/drawingml/2006/table">
            <a:tbl>
              <a:tblPr firstRow="1"/>
              <a:tblGrid>
                <a:gridCol w="2691347">
                  <a:extLst>
                    <a:ext uri="{9D8B030D-6E8A-4147-A177-3AD203B41FA5}">
                      <a16:colId xmlns:a16="http://schemas.microsoft.com/office/drawing/2014/main" val="20000"/>
                    </a:ext>
                  </a:extLst>
                </a:gridCol>
                <a:gridCol w="729856">
                  <a:extLst>
                    <a:ext uri="{9D8B030D-6E8A-4147-A177-3AD203B41FA5}">
                      <a16:colId xmlns:a16="http://schemas.microsoft.com/office/drawing/2014/main" val="20001"/>
                    </a:ext>
                  </a:extLst>
                </a:gridCol>
                <a:gridCol w="729856">
                  <a:extLst>
                    <a:ext uri="{9D8B030D-6E8A-4147-A177-3AD203B41FA5}">
                      <a16:colId xmlns:a16="http://schemas.microsoft.com/office/drawing/2014/main" val="20002"/>
                    </a:ext>
                  </a:extLst>
                </a:gridCol>
                <a:gridCol w="790678">
                  <a:extLst>
                    <a:ext uri="{9D8B030D-6E8A-4147-A177-3AD203B41FA5}">
                      <a16:colId xmlns:a16="http://schemas.microsoft.com/office/drawing/2014/main" val="20003"/>
                    </a:ext>
                  </a:extLst>
                </a:gridCol>
                <a:gridCol w="729856">
                  <a:extLst>
                    <a:ext uri="{9D8B030D-6E8A-4147-A177-3AD203B41FA5}">
                      <a16:colId xmlns:a16="http://schemas.microsoft.com/office/drawing/2014/main" val="20004"/>
                    </a:ext>
                  </a:extLst>
                </a:gridCol>
              </a:tblGrid>
              <a:tr h="200299">
                <a:tc>
                  <a:txBody>
                    <a:bodyPr/>
                    <a:lstStyle/>
                    <a:p>
                      <a:pPr algn="l" fontAlgn="b"/>
                      <a:r>
                        <a:rPr lang="en-US" sz="1100" b="0" i="0" u="none" strike="noStrike" dirty="0">
                          <a:solidFill>
                            <a:srgbClr val="E84C22"/>
                          </a:solidFill>
                          <a:effectLst/>
                          <a:latin typeface="Calibri" panose="020F0502020204030204" pitchFamily="34" charset="0"/>
                        </a:rPr>
                        <a:t>Blank</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algn="ctr" fontAlgn="b"/>
                      <a:r>
                        <a:rPr lang="en-US" sz="1400" b="1" i="0" u="none" strike="noStrike" dirty="0">
                          <a:solidFill>
                            <a:schemeClr val="tx1"/>
                          </a:solidFill>
                          <a:effectLst/>
                          <a:latin typeface="Calibri" panose="020F0502020204030204" pitchFamily="34" charset="0"/>
                        </a:rPr>
                        <a:t>19</a:t>
                      </a:r>
                      <a:r>
                        <a:rPr lang="en-US" sz="100" b="1" i="0" u="none" strike="noStrike" dirty="0">
                          <a:solidFill>
                            <a:schemeClr val="tx1"/>
                          </a:solidFill>
                          <a:effectLst/>
                          <a:latin typeface="Calibri" panose="020F0502020204030204" pitchFamily="34" charset="0"/>
                        </a:rPr>
                        <a:t> </a:t>
                      </a:r>
                      <a:r>
                        <a:rPr lang="en-US" sz="1400" b="1" i="0" u="none" strike="noStrike" dirty="0">
                          <a:solidFill>
                            <a:schemeClr val="tx1"/>
                          </a:solidFill>
                          <a:effectLst/>
                          <a:latin typeface="Calibri" panose="020F0502020204030204" pitchFamily="34" charset="0"/>
                        </a:rPr>
                        <a:t>75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E84C22"/>
                          </a:solidFill>
                          <a:effectLst/>
                          <a:latin typeface="Calibri" panose="020F0502020204030204" pitchFamily="34" charset="0"/>
                        </a:rPr>
                        <a:t>19</a:t>
                      </a:r>
                      <a:r>
                        <a:rPr lang="en-US" sz="100" b="1" i="0" u="none" strike="noStrike" dirty="0">
                          <a:solidFill>
                            <a:srgbClr val="E84C22"/>
                          </a:solidFill>
                          <a:effectLst/>
                          <a:latin typeface="Calibri" panose="020F0502020204030204" pitchFamily="34" charset="0"/>
                        </a:rPr>
                        <a:t> </a:t>
                      </a:r>
                      <a:r>
                        <a:rPr lang="en-US" sz="1100" b="1" i="0" u="none" strike="noStrike" dirty="0">
                          <a:solidFill>
                            <a:srgbClr val="E84C22"/>
                          </a:solidFill>
                          <a:effectLst/>
                          <a:latin typeface="Calibri" panose="020F0502020204030204" pitchFamily="34" charset="0"/>
                        </a:rPr>
                        <a:t>75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algn="ctr" fontAlgn="b"/>
                      <a:r>
                        <a:rPr lang="en-US" sz="1400" b="1" i="0" u="none" strike="noStrike" dirty="0">
                          <a:solidFill>
                            <a:schemeClr val="tx1"/>
                          </a:solidFill>
                          <a:effectLst/>
                          <a:latin typeface="Calibri" panose="020F0502020204030204" pitchFamily="34" charset="0"/>
                        </a:rPr>
                        <a:t>2016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algn="ctr" fontAlgn="b"/>
                      <a:r>
                        <a:rPr lang="en-US" sz="1100" b="0" i="0" u="none" strike="noStrike" dirty="0">
                          <a:solidFill>
                            <a:schemeClr val="accent1"/>
                          </a:solidFill>
                          <a:effectLst/>
                          <a:latin typeface="Calibri" panose="020F0502020204030204" pitchFamily="34" charset="0"/>
                        </a:rPr>
                        <a:t>2016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00299">
                <a:tc>
                  <a:txBody>
                    <a:bodyPr/>
                    <a:lstStyle/>
                    <a:p>
                      <a:pPr algn="l" fontAlgn="b"/>
                      <a:r>
                        <a:rPr lang="en-US" sz="1400" b="0" i="0" u="none" strike="noStrike" dirty="0">
                          <a:solidFill>
                            <a:srgbClr val="000000"/>
                          </a:solidFill>
                          <a:effectLst/>
                          <a:latin typeface="Calibri" panose="020F0502020204030204" pitchFamily="34" charset="0"/>
                        </a:rPr>
                        <a:t>Total financial assets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$244.30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100.00%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$8,838.6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100.00%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200299">
                <a:tc>
                  <a:txBody>
                    <a:bodyPr/>
                    <a:lstStyle/>
                    <a:p>
                      <a:pPr algn="l" fontAlgn="b"/>
                      <a:r>
                        <a:rPr lang="en-US" sz="1400" b="0" i="0" u="none" strike="noStrike" dirty="0">
                          <a:solidFill>
                            <a:srgbClr val="000000"/>
                          </a:solidFill>
                          <a:effectLst/>
                          <a:latin typeface="Calibri" panose="020F0502020204030204" pitchFamily="34" charset="0"/>
                        </a:rPr>
                        <a:t>Checkable deposits and currency</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1.77   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21.1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0.24   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0299">
                <a:tc>
                  <a:txBody>
                    <a:bodyPr/>
                    <a:lstStyle/>
                    <a:p>
                      <a:pPr algn="l" fontAlgn="b"/>
                      <a:r>
                        <a:rPr lang="en-US" sz="1400" b="0" i="0" u="none" strike="noStrike" dirty="0">
                          <a:solidFill>
                            <a:srgbClr val="000000"/>
                          </a:solidFill>
                          <a:effectLst/>
                          <a:latin typeface="Calibri" panose="020F0502020204030204" pitchFamily="34" charset="0"/>
                        </a:rPr>
                        <a:t>Time and savings deposits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14.5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5.84   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37.6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0.43   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200299">
                <a:tc>
                  <a:txBody>
                    <a:bodyPr/>
                    <a:lstStyle/>
                    <a:p>
                      <a:pPr algn="l" fontAlgn="b"/>
                      <a:r>
                        <a:rPr lang="en-US" sz="1400" b="0" i="0" u="none" strike="noStrike" dirty="0">
                          <a:solidFill>
                            <a:srgbClr val="000000"/>
                          </a:solidFill>
                          <a:effectLst/>
                          <a:latin typeface="Calibri" panose="020F0502020204030204" pitchFamily="34" charset="0"/>
                        </a:rPr>
                        <a:t>Money market mutual shares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0.00   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154.8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1.75   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200299">
                <a:tc>
                  <a:txBody>
                    <a:bodyPr/>
                    <a:lstStyle/>
                    <a:p>
                      <a:pPr algn="l" fontAlgn="b"/>
                      <a:r>
                        <a:rPr lang="en-US" sz="1400" b="0" i="0" u="none" strike="noStrike" dirty="0">
                          <a:solidFill>
                            <a:srgbClr val="000000"/>
                          </a:solidFill>
                          <a:effectLst/>
                          <a:latin typeface="Calibri" panose="020F0502020204030204" pitchFamily="34" charset="0"/>
                        </a:rPr>
                        <a:t>Security RPs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1.73   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0.03   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r h="200299">
                <a:tc>
                  <a:txBody>
                    <a:bodyPr/>
                    <a:lstStyle/>
                    <a:p>
                      <a:pPr algn="l" fontAlgn="b"/>
                      <a:r>
                        <a:rPr lang="en-US" sz="1400" b="0" i="0" u="none" strike="noStrike" dirty="0">
                          <a:solidFill>
                            <a:srgbClr val="000000"/>
                          </a:solidFill>
                          <a:effectLst/>
                          <a:latin typeface="Calibri" panose="020F0502020204030204" pitchFamily="34" charset="0"/>
                        </a:rPr>
                        <a:t>Credit market instruments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71.3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28.70   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1,267.6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14.34   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200299">
                <a:tc>
                  <a:txBody>
                    <a:bodyPr/>
                    <a:lstStyle/>
                    <a:p>
                      <a:pPr algn="l" fontAlgn="b"/>
                      <a:r>
                        <a:rPr lang="en-US" sz="1400" b="0" i="0" u="none" strike="noStrike" dirty="0">
                          <a:solidFill>
                            <a:srgbClr val="000000"/>
                          </a:solidFill>
                          <a:effectLst/>
                          <a:latin typeface="Calibri" panose="020F0502020204030204" pitchFamily="34" charset="0"/>
                        </a:rPr>
                        <a:t>Open market paper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9.1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3.66   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47.3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0.54   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7"/>
                  </a:ext>
                </a:extLst>
              </a:tr>
              <a:tr h="200299">
                <a:tc>
                  <a:txBody>
                    <a:bodyPr/>
                    <a:lstStyle/>
                    <a:p>
                      <a:pPr algn="l" fontAlgn="b"/>
                      <a:r>
                        <a:rPr lang="en-US" sz="1400" b="0" i="0" u="none" strike="noStrike" dirty="0">
                          <a:solidFill>
                            <a:srgbClr val="000000"/>
                          </a:solidFill>
                          <a:effectLst/>
                          <a:latin typeface="Calibri" panose="020F0502020204030204" pitchFamily="34" charset="0"/>
                        </a:rPr>
                        <a:t>Treasury securities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12.4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4.99   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322.9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3.65   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362541">
                <a:tc>
                  <a:txBody>
                    <a:bodyPr/>
                    <a:lstStyle/>
                    <a:p>
                      <a:pPr algn="l" fontAlgn="b"/>
                      <a:r>
                        <a:rPr lang="en-US" sz="1400" b="0" i="0" u="none" strike="noStrike" dirty="0">
                          <a:solidFill>
                            <a:srgbClr val="000000"/>
                          </a:solidFill>
                          <a:effectLst/>
                          <a:latin typeface="Calibri" panose="020F0502020204030204" pitchFamily="34" charset="0"/>
                        </a:rPr>
                        <a:t>Agency- and GSE-backed </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securities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5.5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2.22   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152.8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1.73   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9"/>
                  </a:ext>
                </a:extLst>
              </a:tr>
              <a:tr h="200299">
                <a:tc>
                  <a:txBody>
                    <a:bodyPr/>
                    <a:lstStyle/>
                    <a:p>
                      <a:pPr algn="l" fontAlgn="b"/>
                      <a:r>
                        <a:rPr lang="en-US" sz="1400" b="0" i="0" u="none" strike="noStrike" dirty="0">
                          <a:solidFill>
                            <a:srgbClr val="000000"/>
                          </a:solidFill>
                          <a:effectLst/>
                          <a:latin typeface="Calibri" panose="020F0502020204030204" pitchFamily="34" charset="0"/>
                        </a:rPr>
                        <a:t>Corporate and foreign bonds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41.9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16.87   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723.9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8.19   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0"/>
                  </a:ext>
                </a:extLst>
              </a:tr>
              <a:tr h="200299">
                <a:tc>
                  <a:txBody>
                    <a:bodyPr/>
                    <a:lstStyle/>
                    <a:p>
                      <a:pPr algn="l" fontAlgn="b"/>
                      <a:r>
                        <a:rPr lang="en-US" sz="1400" b="0" i="0" u="none" strike="noStrike" dirty="0">
                          <a:solidFill>
                            <a:srgbClr val="000000"/>
                          </a:solidFill>
                          <a:effectLst/>
                          <a:latin typeface="Calibri" panose="020F0502020204030204" pitchFamily="34" charset="0"/>
                        </a:rPr>
                        <a:t>Mortgages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2.4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0.96   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20.7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0.23   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1"/>
                  </a:ext>
                </a:extLst>
              </a:tr>
              <a:tr h="200299">
                <a:tc>
                  <a:txBody>
                    <a:bodyPr/>
                    <a:lstStyle/>
                    <a:p>
                      <a:pPr algn="l" fontAlgn="b"/>
                      <a:r>
                        <a:rPr lang="en-US" sz="1400" b="0" i="0" u="none" strike="noStrike" dirty="0">
                          <a:solidFill>
                            <a:srgbClr val="000000"/>
                          </a:solidFill>
                          <a:effectLst/>
                          <a:latin typeface="Calibri" panose="020F0502020204030204" pitchFamily="34" charset="0"/>
                        </a:rPr>
                        <a:t>Corporate equities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108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43.48   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2,172.1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24.57   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2"/>
                  </a:ext>
                </a:extLst>
              </a:tr>
              <a:tr h="200299">
                <a:tc>
                  <a:txBody>
                    <a:bodyPr/>
                    <a:lstStyle/>
                    <a:p>
                      <a:pPr algn="l" fontAlgn="b"/>
                      <a:r>
                        <a:rPr lang="en-US" sz="1400" b="0" i="0" u="none" strike="noStrike">
                          <a:solidFill>
                            <a:srgbClr val="000000"/>
                          </a:solidFill>
                          <a:effectLst/>
                          <a:latin typeface="Calibri" panose="020F0502020204030204" pitchFamily="34" charset="0"/>
                        </a:rPr>
                        <a:t>Mutual fund shares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2.8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1.13   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3,317.6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37.54   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3"/>
                  </a:ext>
                </a:extLst>
              </a:tr>
              <a:tr h="200299">
                <a:tc>
                  <a:txBody>
                    <a:bodyPr/>
                    <a:lstStyle/>
                    <a:p>
                      <a:pPr algn="l" fontAlgn="b"/>
                      <a:r>
                        <a:rPr lang="en-US" sz="1400" b="0" i="0" u="none" strike="noStrike" dirty="0">
                          <a:solidFill>
                            <a:srgbClr val="000000"/>
                          </a:solidFill>
                          <a:effectLst/>
                          <a:latin typeface="Calibri" panose="020F0502020204030204" pitchFamily="34" charset="0"/>
                        </a:rPr>
                        <a:t>Miscellaneous assets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43.1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17.35   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1,865.2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21.10   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4"/>
                  </a:ext>
                </a:extLst>
              </a:tr>
            </a:tbl>
          </a:graphicData>
        </a:graphic>
      </p:graphicFrame>
      <p:sp>
        <p:nvSpPr>
          <p:cNvPr id="7" name="Content Placeholder 6"/>
          <p:cNvSpPr>
            <a:spLocks noGrp="1"/>
          </p:cNvSpPr>
          <p:nvPr>
            <p:ph idx="14"/>
          </p:nvPr>
        </p:nvSpPr>
        <p:spPr>
          <a:xfrm>
            <a:off x="474130" y="5795015"/>
            <a:ext cx="7303407" cy="607350"/>
          </a:xfrm>
        </p:spPr>
        <p:txBody>
          <a:bodyPr/>
          <a:lstStyle/>
          <a:p>
            <a:pPr marL="0" indent="0">
              <a:buNone/>
            </a:pPr>
            <a:r>
              <a:rPr lang="en-US" sz="1800" b="1" dirty="0"/>
              <a:t>Sources: </a:t>
            </a:r>
            <a:r>
              <a:rPr lang="en-US" sz="1800" dirty="0"/>
              <a:t>Federal Reserve Board, “Flow of Fund Accounts,” various issues. </a:t>
            </a:r>
          </a:p>
          <a:p>
            <a:pPr marL="0" indent="0">
              <a:buNone/>
            </a:pPr>
            <a:r>
              <a:rPr lang="en-US" sz="1800" dirty="0"/>
              <a:t>www.federalreserve.gov</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34</a:t>
            </a:fld>
            <a:endParaRPr lang="en-US" altLang="en-US" dirty="0"/>
          </a:p>
        </p:txBody>
      </p:sp>
    </p:spTree>
    <p:extLst>
      <p:ext uri="{BB962C8B-B14F-4D97-AF65-F5344CB8AC3E}">
        <p14:creationId xmlns:p14="http://schemas.microsoft.com/office/powerpoint/2010/main" val="1549160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Public Pension Fund Investments</a:t>
            </a:r>
            <a:endParaRPr lang="en-IN" sz="2400" b="0" dirty="0"/>
          </a:p>
        </p:txBody>
      </p:sp>
      <p:sp>
        <p:nvSpPr>
          <p:cNvPr id="7" name="Content Placeholder 6"/>
          <p:cNvSpPr>
            <a:spLocks noGrp="1"/>
          </p:cNvSpPr>
          <p:nvPr>
            <p:ph idx="1"/>
          </p:nvPr>
        </p:nvSpPr>
        <p:spPr>
          <a:xfrm>
            <a:off x="457200" y="1637071"/>
            <a:ext cx="7864997" cy="1579522"/>
          </a:xfrm>
        </p:spPr>
        <p:txBody>
          <a:bodyPr/>
          <a:lstStyle/>
          <a:p>
            <a:pPr marL="0" indent="0" eaLnBrk="1" hangingPunct="1">
              <a:lnSpc>
                <a:spcPct val="90000"/>
              </a:lnSpc>
              <a:buNone/>
            </a:pPr>
            <a:r>
              <a:rPr lang="en-US" altLang="en-US" sz="2200" dirty="0"/>
              <a:t>Social Security.</a:t>
            </a:r>
          </a:p>
          <a:p>
            <a:pPr marL="292608" lvl="1" indent="-292608" eaLnBrk="1" hangingPunct="1">
              <a:lnSpc>
                <a:spcPct val="90000"/>
              </a:lnSpc>
            </a:pPr>
            <a:r>
              <a:rPr lang="en-US" altLang="en-US" sz="2000" dirty="0"/>
              <a:t>Contributions are invested in relatively low risk and low-return U.S. Treasury securities.</a:t>
            </a:r>
          </a:p>
          <a:p>
            <a:pPr marL="292608" lvl="1" indent="-292608" eaLnBrk="1" hangingPunct="1">
              <a:lnSpc>
                <a:spcPct val="90000"/>
              </a:lnSpc>
            </a:pPr>
            <a:r>
              <a:rPr lang="en-US" altLang="en-US" sz="2000" dirty="0"/>
              <a:t>Slow population growth and an increasing retirement population challenge the long-term viability of Social Security.</a:t>
            </a:r>
          </a:p>
        </p:txBody>
      </p:sp>
      <p:sp>
        <p:nvSpPr>
          <p:cNvPr id="8" name="Content Placeholder 7"/>
          <p:cNvSpPr>
            <a:spLocks noGrp="1"/>
          </p:cNvSpPr>
          <p:nvPr>
            <p:ph idx="13"/>
          </p:nvPr>
        </p:nvSpPr>
        <p:spPr>
          <a:xfrm>
            <a:off x="465661" y="3278000"/>
            <a:ext cx="8229600" cy="1304813"/>
          </a:xfrm>
        </p:spPr>
        <p:txBody>
          <a:bodyPr/>
          <a:lstStyle/>
          <a:p>
            <a:pPr marL="0" indent="0" eaLnBrk="1" hangingPunct="1">
              <a:lnSpc>
                <a:spcPct val="90000"/>
              </a:lnSpc>
              <a:buNone/>
            </a:pPr>
            <a:r>
              <a:rPr lang="en-US" altLang="en-US" sz="2200" dirty="0"/>
              <a:t>Social Security was restructured in the mid-19</a:t>
            </a:r>
            <a:r>
              <a:rPr lang="en-US" altLang="en-US" sz="100" dirty="0"/>
              <a:t> </a:t>
            </a:r>
            <a:r>
              <a:rPr lang="en-US" altLang="en-US" sz="2200" dirty="0"/>
              <a:t>90s.</a:t>
            </a:r>
          </a:p>
          <a:p>
            <a:pPr marL="292608" lvl="1" indent="-292608" eaLnBrk="1" hangingPunct="1">
              <a:lnSpc>
                <a:spcPct val="90000"/>
              </a:lnSpc>
            </a:pPr>
            <a:r>
              <a:rPr lang="en-US" altLang="en-US" sz="2000" dirty="0"/>
              <a:t>Contributions were increased and benefits were decreased.</a:t>
            </a:r>
          </a:p>
          <a:p>
            <a:pPr marL="740664" lvl="2" indent="-228600" eaLnBrk="1" hangingPunct="1">
              <a:lnSpc>
                <a:spcPct val="90000"/>
              </a:lnSpc>
            </a:pPr>
            <a:r>
              <a:rPr lang="en-US" altLang="en-US" sz="1800" dirty="0"/>
              <a:t>Full retirement age is 67 for people born after 19</a:t>
            </a:r>
            <a:r>
              <a:rPr lang="en-US" altLang="en-US" sz="100" dirty="0"/>
              <a:t> </a:t>
            </a:r>
            <a:r>
              <a:rPr lang="en-US" altLang="en-US" sz="1800" dirty="0"/>
              <a:t>59.</a:t>
            </a:r>
          </a:p>
          <a:p>
            <a:pPr marL="740664" lvl="2" indent="-228600" eaLnBrk="1" hangingPunct="1">
              <a:lnSpc>
                <a:spcPct val="90000"/>
              </a:lnSpc>
            </a:pPr>
            <a:r>
              <a:rPr lang="en-US" altLang="en-US" sz="1800" dirty="0"/>
              <a:t>Dollar amount of income subject to FICA increases nearly every year.</a:t>
            </a:r>
          </a:p>
        </p:txBody>
      </p:sp>
      <p:sp>
        <p:nvSpPr>
          <p:cNvPr id="9" name="Content Placeholder 8"/>
          <p:cNvSpPr>
            <a:spLocks noGrp="1"/>
          </p:cNvSpPr>
          <p:nvPr>
            <p:ph idx="14"/>
          </p:nvPr>
        </p:nvSpPr>
        <p:spPr>
          <a:xfrm>
            <a:off x="474131" y="4633058"/>
            <a:ext cx="7848066" cy="1851905"/>
          </a:xfrm>
        </p:spPr>
        <p:txBody>
          <a:bodyPr/>
          <a:lstStyle/>
          <a:p>
            <a:pPr marL="0" indent="0" eaLnBrk="1" hangingPunct="1">
              <a:lnSpc>
                <a:spcPct val="90000"/>
              </a:lnSpc>
              <a:buNone/>
            </a:pPr>
            <a:r>
              <a:rPr lang="en-US" altLang="en-US" sz="2200" dirty="0"/>
              <a:t>Future changes to Social Security are slow to occur.</a:t>
            </a:r>
          </a:p>
          <a:p>
            <a:pPr marL="292608" lvl="1" indent="-292608" eaLnBrk="1" hangingPunct="1">
              <a:lnSpc>
                <a:spcPct val="90000"/>
              </a:lnSpc>
            </a:pPr>
            <a:r>
              <a:rPr lang="en-US" altLang="en-US" sz="2000" dirty="0"/>
              <a:t>Increasing contributions and decreasing benefits are unpopular with the public, and are thus unpopular with politicians seeking election or re-election.</a:t>
            </a:r>
          </a:p>
          <a:p>
            <a:pPr marL="292608" lvl="1" indent="-292608" eaLnBrk="1" hangingPunct="1">
              <a:lnSpc>
                <a:spcPct val="90000"/>
              </a:lnSpc>
            </a:pPr>
            <a:r>
              <a:rPr lang="en-US" altLang="en-US" sz="2000" dirty="0"/>
              <a:t>The economic downturn in the U.S. has shifted the spotlight away from Social Security.</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35</a:t>
            </a:fld>
            <a:endParaRPr lang="en-US" altLang="en-US" dirty="0"/>
          </a:p>
        </p:txBody>
      </p:sp>
    </p:spTree>
    <p:extLst>
      <p:ext uri="{BB962C8B-B14F-4D97-AF65-F5344CB8AC3E}">
        <p14:creationId xmlns:p14="http://schemas.microsoft.com/office/powerpoint/2010/main" val="1397308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Pension Fund Regulation</a:t>
            </a:r>
            <a:endParaRPr lang="en-IN" sz="3500" dirty="0"/>
          </a:p>
        </p:txBody>
      </p:sp>
      <p:sp>
        <p:nvSpPr>
          <p:cNvPr id="5" name="Content Placeholder 4"/>
          <p:cNvSpPr>
            <a:spLocks noGrp="1"/>
          </p:cNvSpPr>
          <p:nvPr>
            <p:ph idx="1"/>
          </p:nvPr>
        </p:nvSpPr>
        <p:spPr>
          <a:xfrm>
            <a:off x="457200" y="1719262"/>
            <a:ext cx="8229600" cy="2887461"/>
          </a:xfrm>
        </p:spPr>
        <p:txBody>
          <a:bodyPr/>
          <a:lstStyle/>
          <a:p>
            <a:pPr marL="0" indent="0" eaLnBrk="1" hangingPunct="1">
              <a:buNone/>
            </a:pPr>
            <a:r>
              <a:rPr lang="en-US" altLang="en-US" sz="2400" b="1" dirty="0"/>
              <a:t>The Employee Retirement Income Security Act (ERISA) of 19</a:t>
            </a:r>
            <a:r>
              <a:rPr lang="en-US" altLang="en-US" sz="100" b="1" dirty="0"/>
              <a:t> </a:t>
            </a:r>
            <a:r>
              <a:rPr lang="en-US" altLang="en-US" sz="2400" b="1" dirty="0"/>
              <a:t>74</a:t>
            </a:r>
            <a:r>
              <a:rPr lang="en-US" altLang="en-US" sz="2400" dirty="0"/>
              <a:t> focused on five areas of reform:</a:t>
            </a:r>
            <a:endParaRPr lang="en-US" altLang="en-US" sz="2400" b="1" dirty="0"/>
          </a:p>
          <a:p>
            <a:pPr marL="292608" lvl="1" indent="-292608" eaLnBrk="1" hangingPunct="1"/>
            <a:r>
              <a:rPr lang="en-US" altLang="en-US" sz="2200" dirty="0"/>
              <a:t>Pension plan funding.</a:t>
            </a:r>
          </a:p>
          <a:p>
            <a:pPr marL="292608" lvl="1" indent="-292608" eaLnBrk="1" hangingPunct="1"/>
            <a:r>
              <a:rPr lang="en-US" altLang="en-US" sz="2200" dirty="0"/>
              <a:t>Vesting of benefits.</a:t>
            </a:r>
          </a:p>
          <a:p>
            <a:pPr marL="292608" lvl="1" indent="-292608" eaLnBrk="1" hangingPunct="1"/>
            <a:r>
              <a:rPr lang="en-US" altLang="en-US" sz="2200" dirty="0"/>
              <a:t>Fiduciary responsibility.</a:t>
            </a:r>
          </a:p>
          <a:p>
            <a:pPr marL="292608" lvl="1" indent="-292608" eaLnBrk="1" hangingPunct="1"/>
            <a:r>
              <a:rPr lang="en-US" altLang="en-US" sz="2200" dirty="0"/>
              <a:t>Pension fund transferability.</a:t>
            </a:r>
          </a:p>
          <a:p>
            <a:pPr marL="292608" lvl="1" indent="-292608" eaLnBrk="1" hangingPunct="1"/>
            <a:r>
              <a:rPr lang="en-US" altLang="en-US" sz="2200" dirty="0"/>
              <a:t>Pension fund insurance.</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36</a:t>
            </a:fld>
            <a:endParaRPr lang="en-US" altLang="en-US" dirty="0"/>
          </a:p>
        </p:txBody>
      </p:sp>
    </p:spTree>
    <p:extLst>
      <p:ext uri="{BB962C8B-B14F-4D97-AF65-F5344CB8AC3E}">
        <p14:creationId xmlns:p14="http://schemas.microsoft.com/office/powerpoint/2010/main" val="450258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Regulation - Funding</a:t>
            </a:r>
            <a:endParaRPr lang="en-IN" sz="3500" dirty="0"/>
          </a:p>
        </p:txBody>
      </p:sp>
      <p:sp>
        <p:nvSpPr>
          <p:cNvPr id="4" name="Content Placeholder 3"/>
          <p:cNvSpPr>
            <a:spLocks noGrp="1"/>
          </p:cNvSpPr>
          <p:nvPr>
            <p:ph idx="1"/>
          </p:nvPr>
        </p:nvSpPr>
        <p:spPr>
          <a:xfrm>
            <a:off x="457200" y="1719263"/>
            <a:ext cx="8229600" cy="4264848"/>
          </a:xfrm>
        </p:spPr>
        <p:txBody>
          <a:bodyPr/>
          <a:lstStyle/>
          <a:p>
            <a:pPr marL="0" indent="0" eaLnBrk="1" hangingPunct="1">
              <a:buNone/>
            </a:pPr>
            <a:r>
              <a:rPr lang="en-US" altLang="en-US" sz="2400" b="1" dirty="0"/>
              <a:t>Funding.</a:t>
            </a:r>
            <a:endParaRPr lang="en-US" altLang="en-US" sz="2400" dirty="0"/>
          </a:p>
          <a:p>
            <a:pPr marL="292608" lvl="1" indent="-292608" eaLnBrk="1" hangingPunct="1"/>
            <a:r>
              <a:rPr lang="en-US" altLang="en-US" sz="2200" dirty="0"/>
              <a:t>Prior to ERISA, regulation did not require defined benefit fund administrators to adequately fund their pension funds.</a:t>
            </a:r>
          </a:p>
          <a:p>
            <a:pPr marL="292608" lvl="1" indent="-292608" eaLnBrk="1" hangingPunct="1"/>
            <a:r>
              <a:rPr lang="en-US" altLang="en-US" sz="2200" dirty="0"/>
              <a:t>ERISA established guidelines for funding and set penalties for fund deficiencies.</a:t>
            </a:r>
          </a:p>
          <a:p>
            <a:pPr marL="740664" lvl="2" indent="-228600" eaLnBrk="1" hangingPunct="1"/>
            <a:r>
              <a:rPr lang="en-US" altLang="en-US" sz="1800" dirty="0"/>
              <a:t>Contributions must be sufficient to meet all annual costs and expenses.</a:t>
            </a:r>
          </a:p>
          <a:p>
            <a:pPr marL="740664" lvl="2" indent="-228600" eaLnBrk="1" hangingPunct="1"/>
            <a:r>
              <a:rPr lang="en-US" altLang="en-US" sz="1800" dirty="0"/>
              <a:t>Contributions must be sufficient to fund any unfunded historical liabilities over a 30-year period.</a:t>
            </a:r>
          </a:p>
          <a:p>
            <a:pPr marL="740664" lvl="2" indent="-228600" eaLnBrk="1" hangingPunct="1"/>
            <a:r>
              <a:rPr lang="en-US" altLang="en-US" sz="1800" dirty="0"/>
              <a:t>Any new underfunding must be funded over a 15-year period.</a:t>
            </a:r>
          </a:p>
          <a:p>
            <a:pPr marL="740664" lvl="2" indent="-228600" eaLnBrk="1" hangingPunct="1"/>
            <a:r>
              <a:rPr lang="en-US" altLang="en-US" sz="1800" dirty="0"/>
              <a:t>Has led many defined benefit plans to switch over to a defined contribution structure.</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37</a:t>
            </a:fld>
            <a:endParaRPr lang="en-US" altLang="en-US" dirty="0"/>
          </a:p>
        </p:txBody>
      </p:sp>
    </p:spTree>
    <p:extLst>
      <p:ext uri="{BB962C8B-B14F-4D97-AF65-F5344CB8AC3E}">
        <p14:creationId xmlns:p14="http://schemas.microsoft.com/office/powerpoint/2010/main" val="3266067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Regulation – Vesting and Fiduciary Responsibilities</a:t>
            </a:r>
            <a:endParaRPr lang="en-IN" sz="3500" dirty="0"/>
          </a:p>
        </p:txBody>
      </p:sp>
      <p:sp>
        <p:nvSpPr>
          <p:cNvPr id="3" name="Content Placeholder 2"/>
          <p:cNvSpPr>
            <a:spLocks noGrp="1"/>
          </p:cNvSpPr>
          <p:nvPr>
            <p:ph idx="1"/>
          </p:nvPr>
        </p:nvSpPr>
        <p:spPr>
          <a:xfrm>
            <a:off x="457200" y="1719263"/>
            <a:ext cx="8229600" cy="1857314"/>
          </a:xfrm>
        </p:spPr>
        <p:txBody>
          <a:bodyPr/>
          <a:lstStyle/>
          <a:p>
            <a:pPr marL="0" indent="0" eaLnBrk="1" hangingPunct="1">
              <a:buNone/>
            </a:pPr>
            <a:r>
              <a:rPr lang="en-US" altLang="en-US" sz="2300" b="1" dirty="0"/>
              <a:t>Vesting of benefits.</a:t>
            </a:r>
          </a:p>
          <a:p>
            <a:pPr marL="292608" lvl="1" indent="-292608" eaLnBrk="1" hangingPunct="1"/>
            <a:r>
              <a:rPr lang="en-US" altLang="en-US" sz="2000" dirty="0"/>
              <a:t>A </a:t>
            </a:r>
            <a:r>
              <a:rPr lang="en-US" altLang="en-US" sz="2000" b="1" dirty="0"/>
              <a:t>vested employee </a:t>
            </a:r>
            <a:r>
              <a:rPr lang="en-US" altLang="en-US" sz="2000" dirty="0"/>
              <a:t>is an employee who is eligible to receive pension benefits because he or she has worked for a stated period of time</a:t>
            </a:r>
          </a:p>
          <a:p>
            <a:pPr marL="292608" lvl="1" indent="-292608" eaLnBrk="1" hangingPunct="1"/>
            <a:r>
              <a:rPr lang="en-US" altLang="en-US" sz="2000" dirty="0"/>
              <a:t>Prior to ERISA, vesting could take up to 25 years.</a:t>
            </a:r>
          </a:p>
          <a:p>
            <a:pPr marL="292608" lvl="1" indent="-292608" eaLnBrk="1" hangingPunct="1"/>
            <a:r>
              <a:rPr lang="en-US" altLang="en-US" sz="2000" dirty="0"/>
              <a:t>ERISA set the maximum vesting period at 10 years.</a:t>
            </a:r>
          </a:p>
        </p:txBody>
      </p:sp>
      <p:sp>
        <p:nvSpPr>
          <p:cNvPr id="4" name="Content Placeholder 3"/>
          <p:cNvSpPr>
            <a:spLocks noGrp="1"/>
          </p:cNvSpPr>
          <p:nvPr>
            <p:ph idx="14"/>
          </p:nvPr>
        </p:nvSpPr>
        <p:spPr>
          <a:xfrm>
            <a:off x="474131" y="3617615"/>
            <a:ext cx="8229600" cy="2204446"/>
          </a:xfrm>
        </p:spPr>
        <p:txBody>
          <a:bodyPr/>
          <a:lstStyle/>
          <a:p>
            <a:pPr marL="0" indent="0" eaLnBrk="1" hangingPunct="1">
              <a:buNone/>
            </a:pPr>
            <a:r>
              <a:rPr lang="en-US" altLang="en-US" sz="2300" b="1" dirty="0"/>
              <a:t>Fiduciary responsibilities.</a:t>
            </a:r>
          </a:p>
          <a:p>
            <a:pPr marL="292608" lvl="1" indent="-292608" eaLnBrk="1" hangingPunct="1"/>
            <a:r>
              <a:rPr lang="en-US" altLang="en-US" sz="1900" dirty="0"/>
              <a:t>A PF </a:t>
            </a:r>
            <a:r>
              <a:rPr lang="en-US" altLang="en-US" sz="1900" b="1" dirty="0"/>
              <a:t>fiduciary</a:t>
            </a:r>
            <a:r>
              <a:rPr lang="en-US" altLang="en-US" sz="1900" dirty="0"/>
              <a:t> is a trustee/investment advisor that manages a PF.</a:t>
            </a:r>
          </a:p>
          <a:p>
            <a:pPr marL="292608" lvl="1" indent="-292608" eaLnBrk="1" hangingPunct="1"/>
            <a:r>
              <a:rPr lang="en-US" altLang="en-US" sz="2000" dirty="0"/>
              <a:t>ERISA requires that PF contributions be invested with the same diligence, skill, and care as a “prudent person” in like circumstances.</a:t>
            </a:r>
          </a:p>
          <a:p>
            <a:pPr marL="292608" lvl="1" indent="-292608" eaLnBrk="1" hangingPunct="1"/>
            <a:r>
              <a:rPr lang="en-US" altLang="en-US" sz="2000" dirty="0"/>
              <a:t>The sole objective of PF management is to provide the promised benefits to the plan participants.</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38</a:t>
            </a:fld>
            <a:endParaRPr lang="en-US" altLang="en-US" dirty="0"/>
          </a:p>
        </p:txBody>
      </p:sp>
    </p:spTree>
    <p:extLst>
      <p:ext uri="{BB962C8B-B14F-4D97-AF65-F5344CB8AC3E}">
        <p14:creationId xmlns:p14="http://schemas.microsoft.com/office/powerpoint/2010/main" val="1481652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Regulation – Transferability and Insurance</a:t>
            </a:r>
            <a:endParaRPr lang="en-IN" sz="3500" dirty="0"/>
          </a:p>
        </p:txBody>
      </p:sp>
      <p:sp>
        <p:nvSpPr>
          <p:cNvPr id="3" name="Content Placeholder 2"/>
          <p:cNvSpPr>
            <a:spLocks noGrp="1"/>
          </p:cNvSpPr>
          <p:nvPr>
            <p:ph idx="1"/>
          </p:nvPr>
        </p:nvSpPr>
        <p:spPr>
          <a:xfrm>
            <a:off x="457200" y="1823438"/>
            <a:ext cx="8229600" cy="989213"/>
          </a:xfrm>
        </p:spPr>
        <p:txBody>
          <a:bodyPr/>
          <a:lstStyle/>
          <a:p>
            <a:pPr marL="0" indent="0" eaLnBrk="1" hangingPunct="1">
              <a:lnSpc>
                <a:spcPct val="80000"/>
              </a:lnSpc>
              <a:buNone/>
            </a:pPr>
            <a:r>
              <a:rPr lang="en-US" altLang="en-US" sz="2400" b="1" dirty="0"/>
              <a:t>Transferability.</a:t>
            </a:r>
          </a:p>
          <a:p>
            <a:pPr marL="292608" lvl="1" indent="-292608" eaLnBrk="1" hangingPunct="1">
              <a:lnSpc>
                <a:spcPct val="80000"/>
              </a:lnSpc>
            </a:pPr>
            <a:r>
              <a:rPr lang="en-US" altLang="en-US" sz="2200" dirty="0"/>
              <a:t>ERISA allows employees to transfer pension credits from one employer to another when switching jobs.</a:t>
            </a:r>
          </a:p>
        </p:txBody>
      </p:sp>
      <p:sp>
        <p:nvSpPr>
          <p:cNvPr id="4" name="Content Placeholder 3"/>
          <p:cNvSpPr>
            <a:spLocks noGrp="1"/>
          </p:cNvSpPr>
          <p:nvPr>
            <p:ph idx="14"/>
          </p:nvPr>
        </p:nvSpPr>
        <p:spPr>
          <a:xfrm>
            <a:off x="474131" y="2894788"/>
            <a:ext cx="8229600" cy="3280890"/>
          </a:xfrm>
        </p:spPr>
        <p:txBody>
          <a:bodyPr/>
          <a:lstStyle/>
          <a:p>
            <a:pPr marL="0" indent="0" eaLnBrk="1" hangingPunct="1">
              <a:lnSpc>
                <a:spcPct val="80000"/>
              </a:lnSpc>
              <a:buNone/>
            </a:pPr>
            <a:r>
              <a:rPr lang="en-US" altLang="en-US" sz="2400" b="1" dirty="0"/>
              <a:t>Insurance.</a:t>
            </a:r>
          </a:p>
          <a:p>
            <a:pPr marL="292608" lvl="1" indent="-292608" eaLnBrk="1" hangingPunct="1">
              <a:lnSpc>
                <a:spcPct val="80000"/>
              </a:lnSpc>
            </a:pPr>
            <a:r>
              <a:rPr lang="en-US" altLang="en-US" sz="2200" dirty="0"/>
              <a:t>ERISA established the </a:t>
            </a:r>
            <a:r>
              <a:rPr lang="en-US" altLang="en-US" sz="2200" b="1" dirty="0"/>
              <a:t>Pension Benefit Guarantee Corporation (PBGC)</a:t>
            </a:r>
            <a:r>
              <a:rPr lang="en-US" altLang="en-US" sz="2200" dirty="0"/>
              <a:t>, an insurance fund for pension fund participants similar to the FDIC.</a:t>
            </a:r>
            <a:endParaRPr lang="en-US" altLang="en-US" sz="2200" b="1" dirty="0"/>
          </a:p>
          <a:p>
            <a:pPr marL="292608" lvl="1" indent="-292608" eaLnBrk="1" hangingPunct="1">
              <a:lnSpc>
                <a:spcPct val="80000"/>
              </a:lnSpc>
            </a:pPr>
            <a:r>
              <a:rPr lang="en-US" altLang="en-US" sz="2200" dirty="0"/>
              <a:t>PBGC insures participants of defined benefit pension funds if the proceeds from the fund are unable to meet its promised pension obligations.</a:t>
            </a:r>
          </a:p>
          <a:p>
            <a:pPr marL="292608" lvl="1" indent="-292608" eaLnBrk="1" hangingPunct="1">
              <a:lnSpc>
                <a:spcPct val="80000"/>
              </a:lnSpc>
            </a:pPr>
            <a:r>
              <a:rPr lang="en-US" altLang="en-US" sz="2200" dirty="0"/>
              <a:t>Employers paid $1 in premiums per employee when PBGC was created in 19</a:t>
            </a:r>
            <a:r>
              <a:rPr lang="en-US" altLang="en-US" sz="100" dirty="0"/>
              <a:t> </a:t>
            </a:r>
            <a:r>
              <a:rPr lang="en-US" altLang="en-US" sz="2200" dirty="0"/>
              <a:t>74.</a:t>
            </a:r>
          </a:p>
          <a:p>
            <a:pPr marL="740664" lvl="2" indent="-228600" eaLnBrk="1" hangingPunct="1">
              <a:lnSpc>
                <a:spcPct val="80000"/>
              </a:lnSpc>
            </a:pPr>
            <a:r>
              <a:rPr lang="en-US" altLang="en-US" sz="1900" dirty="0"/>
              <a:t>In 2017, the maximum annual coverage for workers who will begin receiving payments from PBGC at age 65 was $64,432.</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39</a:t>
            </a:fld>
            <a:endParaRPr lang="en-US" altLang="en-US" dirty="0"/>
          </a:p>
        </p:txBody>
      </p:sp>
    </p:spTree>
    <p:extLst>
      <p:ext uri="{BB962C8B-B14F-4D97-AF65-F5344CB8AC3E}">
        <p14:creationId xmlns:p14="http://schemas.microsoft.com/office/powerpoint/2010/main" val="180254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E7EE-1F26-4329-97D1-1AF91D2E4F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AE2DFF-776D-44D2-BB77-7D492DD6B4A8}"/>
              </a:ext>
            </a:extLst>
          </p:cNvPr>
          <p:cNvSpPr>
            <a:spLocks noGrp="1"/>
          </p:cNvSpPr>
          <p:nvPr>
            <p:ph idx="1"/>
          </p:nvPr>
        </p:nvSpPr>
        <p:spPr/>
        <p:txBody>
          <a:bodyPr/>
          <a:lstStyle/>
          <a:p>
            <a:r>
              <a:rPr lang="en-US" dirty="0">
                <a:hlinkClick r:id="rId2"/>
              </a:rPr>
              <a:t>https://publicplansdata.org/quick-facts/national/</a:t>
            </a:r>
            <a:endParaRPr lang="en-US" dirty="0"/>
          </a:p>
          <a:p>
            <a:r>
              <a:rPr lang="en-US" dirty="0">
                <a:hlinkClick r:id="rId3"/>
              </a:rPr>
              <a:t>https://www.pionline.com/assets/docs/CO119162327.PDF</a:t>
            </a:r>
            <a:endParaRPr lang="en-US" dirty="0"/>
          </a:p>
          <a:p>
            <a:endParaRPr lang="en-US" dirty="0"/>
          </a:p>
        </p:txBody>
      </p:sp>
      <p:sp>
        <p:nvSpPr>
          <p:cNvPr id="4" name="Slide Number Placeholder 3">
            <a:extLst>
              <a:ext uri="{FF2B5EF4-FFF2-40B4-BE49-F238E27FC236}">
                <a16:creationId xmlns:a16="http://schemas.microsoft.com/office/drawing/2014/main" id="{7CB1B01F-3944-4D1B-ABE3-EB3E562C050E}"/>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4</a:t>
            </a:fld>
            <a:endParaRPr lang="en-US" altLang="en-US" dirty="0"/>
          </a:p>
        </p:txBody>
      </p:sp>
    </p:spTree>
    <p:extLst>
      <p:ext uri="{BB962C8B-B14F-4D97-AF65-F5344CB8AC3E}">
        <p14:creationId xmlns:p14="http://schemas.microsoft.com/office/powerpoint/2010/main" val="1075761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Regulation – Insurance </a:t>
            </a:r>
            <a:r>
              <a:rPr lang="en-US" altLang="en-US" sz="1000" b="0" dirty="0"/>
              <a:t>1</a:t>
            </a:r>
            <a:endParaRPr lang="en-IN" sz="1000" b="0" dirty="0"/>
          </a:p>
        </p:txBody>
      </p:sp>
      <p:sp>
        <p:nvSpPr>
          <p:cNvPr id="4" name="Content Placeholder 3"/>
          <p:cNvSpPr>
            <a:spLocks noGrp="1"/>
          </p:cNvSpPr>
          <p:nvPr>
            <p:ph idx="1"/>
          </p:nvPr>
        </p:nvSpPr>
        <p:spPr>
          <a:xfrm>
            <a:off x="457200" y="1719262"/>
            <a:ext cx="8229600" cy="3691981"/>
          </a:xfrm>
        </p:spPr>
        <p:txBody>
          <a:bodyPr/>
          <a:lstStyle/>
          <a:p>
            <a:pPr marL="0" indent="0" eaLnBrk="1" hangingPunct="1">
              <a:lnSpc>
                <a:spcPct val="90000"/>
              </a:lnSpc>
              <a:buNone/>
            </a:pPr>
            <a:r>
              <a:rPr lang="en-US" altLang="en-US" sz="2400" b="1" dirty="0"/>
              <a:t>Insurance</a:t>
            </a:r>
            <a:r>
              <a:rPr lang="en-US" altLang="en-US" sz="2400" dirty="0"/>
              <a:t>.</a:t>
            </a:r>
          </a:p>
          <a:p>
            <a:pPr marL="292608" lvl="1" indent="-292608" eaLnBrk="1" hangingPunct="1">
              <a:lnSpc>
                <a:spcPct val="90000"/>
              </a:lnSpc>
            </a:pPr>
            <a:r>
              <a:rPr lang="en-US" altLang="en-US" sz="2200" dirty="0"/>
              <a:t>Due to chronic deficits, the </a:t>
            </a:r>
            <a:r>
              <a:rPr lang="en-US" altLang="en-US" sz="2200" b="1" dirty="0"/>
              <a:t>Retirement Protection Act of 19</a:t>
            </a:r>
            <a:r>
              <a:rPr lang="en-US" altLang="en-US" sz="100" b="1" dirty="0"/>
              <a:t> </a:t>
            </a:r>
            <a:r>
              <a:rPr lang="en-US" altLang="en-US" sz="2200" b="1" dirty="0"/>
              <a:t>94 </a:t>
            </a:r>
            <a:r>
              <a:rPr lang="en-US" altLang="en-US" sz="2200" dirty="0"/>
              <a:t>attempted to strengthen the PBGC.</a:t>
            </a:r>
          </a:p>
          <a:p>
            <a:pPr marL="740664" lvl="2" indent="-228600" eaLnBrk="1" hangingPunct="1">
              <a:lnSpc>
                <a:spcPct val="90000"/>
              </a:lnSpc>
            </a:pPr>
            <a:r>
              <a:rPr lang="en-US" altLang="en-US" sz="1800" dirty="0"/>
              <a:t>The act forced the PBGC to change to a move overtly risk-based premium plan, and underfunded programs were subjected to even higher premiums.</a:t>
            </a:r>
          </a:p>
          <a:p>
            <a:pPr marL="740664" lvl="2" indent="-228600" eaLnBrk="1" hangingPunct="1">
              <a:lnSpc>
                <a:spcPct val="90000"/>
              </a:lnSpc>
            </a:pPr>
            <a:r>
              <a:rPr lang="en-US" altLang="en-US" sz="1800" dirty="0"/>
              <a:t>By 2000, the PBGC operated at a record surplus of $9.7 billion.</a:t>
            </a:r>
          </a:p>
          <a:p>
            <a:pPr marL="292608" lvl="1" indent="-292608" eaLnBrk="1" hangingPunct="1">
              <a:lnSpc>
                <a:spcPct val="90000"/>
              </a:lnSpc>
            </a:pPr>
            <a:r>
              <a:rPr lang="en-US" altLang="en-US" sz="2200" dirty="0"/>
              <a:t>Large bankruptcies in the early 2000s resulted in the agency posting a $23.3 billion deficit and a call for additional reform in 2005.</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40</a:t>
            </a:fld>
            <a:endParaRPr lang="en-US" altLang="en-US" dirty="0"/>
          </a:p>
        </p:txBody>
      </p:sp>
    </p:spTree>
    <p:extLst>
      <p:ext uri="{BB962C8B-B14F-4D97-AF65-F5344CB8AC3E}">
        <p14:creationId xmlns:p14="http://schemas.microsoft.com/office/powerpoint/2010/main" val="865226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Regulation – Insurance </a:t>
            </a:r>
            <a:r>
              <a:rPr lang="en-US" altLang="en-US" sz="1050" b="0" dirty="0"/>
              <a:t>2</a:t>
            </a:r>
            <a:endParaRPr lang="en-US" dirty="0"/>
          </a:p>
        </p:txBody>
      </p:sp>
      <p:sp>
        <p:nvSpPr>
          <p:cNvPr id="3" name="Content Placeholder 2"/>
          <p:cNvSpPr>
            <a:spLocks noGrp="1"/>
          </p:cNvSpPr>
          <p:nvPr>
            <p:ph idx="1"/>
          </p:nvPr>
        </p:nvSpPr>
        <p:spPr>
          <a:xfrm>
            <a:off x="457200" y="1719263"/>
            <a:ext cx="8229600" cy="4130392"/>
          </a:xfrm>
        </p:spPr>
        <p:txBody>
          <a:bodyPr/>
          <a:lstStyle/>
          <a:p>
            <a:pPr marL="0" indent="0" eaLnBrk="1" hangingPunct="1">
              <a:buNone/>
            </a:pPr>
            <a:r>
              <a:rPr lang="en-US" altLang="en-US" sz="2400" b="1" dirty="0"/>
              <a:t>The Pension Protection Act of 2006.</a:t>
            </a:r>
          </a:p>
          <a:p>
            <a:pPr marL="292608" lvl="1" indent="-292608" eaLnBrk="1" hangingPunct="1"/>
            <a:r>
              <a:rPr lang="en-US" altLang="en-US" sz="2200" dirty="0"/>
              <a:t>Increased annual premiums paid by companies to $30 per worker from $19.</a:t>
            </a:r>
          </a:p>
          <a:p>
            <a:pPr marL="292608" lvl="1" indent="-292608" eaLnBrk="1" hangingPunct="1"/>
            <a:r>
              <a:rPr lang="en-US" altLang="en-US" sz="2200" dirty="0"/>
              <a:t>Imposed automatic increases in premiums each year (which are tied to average wage increases of U.S. workers).</a:t>
            </a:r>
          </a:p>
          <a:p>
            <a:pPr marL="740664" lvl="2" indent="-228600" eaLnBrk="1" hangingPunct="1"/>
            <a:r>
              <a:rPr lang="en-US" altLang="en-US" sz="1900" dirty="0"/>
              <a:t>As of 2018, rates are $74 per participant for single-employer plans and $28 per participant for multi-employer plans.</a:t>
            </a:r>
          </a:p>
          <a:p>
            <a:pPr marL="740664" lvl="2" indent="-228600" eaLnBrk="1" hangingPunct="1"/>
            <a:r>
              <a:rPr lang="en-US" altLang="en-US" sz="1900" dirty="0"/>
              <a:t>Underfunded pension plans pay an addition variable rate change of $38 per $1,000 of unfunded vested benefits.</a:t>
            </a:r>
          </a:p>
          <a:p>
            <a:pPr marL="292608" lvl="1" indent="-292608" eaLnBrk="1" hangingPunct="1"/>
            <a:r>
              <a:rPr lang="en-US" altLang="en-US" sz="2200" dirty="0"/>
              <a:t>The act gives companies 5 years (rather than the previous 20 years) to make up shortfalls in their defined benefit plans.</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41</a:t>
            </a:fld>
            <a:endParaRPr lang="en-US" altLang="en-US" dirty="0"/>
          </a:p>
        </p:txBody>
      </p:sp>
    </p:spTree>
    <p:extLst>
      <p:ext uri="{BB962C8B-B14F-4D97-AF65-F5344CB8AC3E}">
        <p14:creationId xmlns:p14="http://schemas.microsoft.com/office/powerpoint/2010/main" val="945800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Underfunding of Single-Employer Plans</a:t>
            </a:r>
            <a:endParaRPr lang="en-US" sz="3500" dirty="0"/>
          </a:p>
        </p:txBody>
      </p:sp>
      <p:sp>
        <p:nvSpPr>
          <p:cNvPr id="3" name="Content Placeholder 2"/>
          <p:cNvSpPr>
            <a:spLocks noGrp="1"/>
          </p:cNvSpPr>
          <p:nvPr>
            <p:ph idx="1"/>
          </p:nvPr>
        </p:nvSpPr>
        <p:spPr>
          <a:xfrm>
            <a:off x="457200" y="1719263"/>
            <a:ext cx="8229600" cy="347532"/>
          </a:xfrm>
        </p:spPr>
        <p:txBody>
          <a:bodyPr/>
          <a:lstStyle/>
          <a:p>
            <a:pPr marL="0" indent="0">
              <a:buNone/>
            </a:pPr>
            <a:r>
              <a:rPr lang="en-US" sz="1800" b="1" dirty="0"/>
              <a:t>Figure 18–5 </a:t>
            </a:r>
            <a:r>
              <a:rPr lang="en-US" sz="1800" b="1" dirty="0">
                <a:solidFill>
                  <a:srgbClr val="0070C0"/>
                </a:solidFill>
              </a:rPr>
              <a:t>Total Underfunding of Insured Single-Employer Plans</a:t>
            </a:r>
            <a:endParaRPr lang="en-US" sz="1800" dirty="0">
              <a:solidFill>
                <a:srgbClr val="0070C0"/>
              </a:solidFill>
            </a:endParaRPr>
          </a:p>
        </p:txBody>
      </p:sp>
      <p:pic>
        <p:nvPicPr>
          <p:cNvPr id="6" name="Picture 5" descr="Bar graph displaying the total underfunding of insured single-employer plans, in bill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451" y="2349616"/>
            <a:ext cx="7423099" cy="3339389"/>
          </a:xfrm>
          <a:prstGeom prst="rect">
            <a:avLst/>
          </a:prstGeom>
        </p:spPr>
      </p:pic>
      <p:sp>
        <p:nvSpPr>
          <p:cNvPr id="5" name="Content Placeholder 4"/>
          <p:cNvSpPr>
            <a:spLocks noGrp="1"/>
          </p:cNvSpPr>
          <p:nvPr>
            <p:ph idx="13"/>
          </p:nvPr>
        </p:nvSpPr>
        <p:spPr>
          <a:xfrm>
            <a:off x="465661" y="5840351"/>
            <a:ext cx="8229600" cy="363811"/>
          </a:xfrm>
        </p:spPr>
        <p:txBody>
          <a:bodyPr/>
          <a:lstStyle/>
          <a:p>
            <a:pPr marL="0" indent="0">
              <a:buNone/>
            </a:pPr>
            <a:r>
              <a:rPr lang="en-US" sz="1800" b="1" dirty="0"/>
              <a:t>Sources: </a:t>
            </a:r>
            <a:r>
              <a:rPr lang="en-US" sz="1800" dirty="0"/>
              <a:t>Pension Benefit Guaranty Corporation website, various dates. www.pbgc.gov</a:t>
            </a:r>
          </a:p>
        </p:txBody>
      </p:sp>
      <p:sp>
        <p:nvSpPr>
          <p:cNvPr id="4" name="Content Placeholder 3"/>
          <p:cNvSpPr>
            <a:spLocks noGrp="1"/>
          </p:cNvSpPr>
          <p:nvPr>
            <p:ph idx="14"/>
          </p:nvPr>
        </p:nvSpPr>
        <p:spPr>
          <a:xfrm>
            <a:off x="2526890" y="6312312"/>
            <a:ext cx="3903408" cy="249905"/>
          </a:xfrm>
        </p:spPr>
        <p:txBody>
          <a:bodyPr/>
          <a:lstStyle/>
          <a:p>
            <a:pPr marL="0" indent="0" algn="ctr">
              <a:buNone/>
            </a:pPr>
            <a:r>
              <a:rPr lang="en-IN" sz="900" dirty="0">
                <a:hlinkClick r:id="rId3" action="ppaction://hlinksldjump"/>
              </a:rPr>
              <a:t>Access the long description slide.</a:t>
            </a:r>
            <a:endParaRPr lang="en-IN" sz="900" dirty="0"/>
          </a:p>
        </p:txBody>
      </p:sp>
      <p:sp>
        <p:nvSpPr>
          <p:cNvPr id="7" name="Slide Number Placeholder 6"/>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42</a:t>
            </a:fld>
            <a:endParaRPr lang="en-US" altLang="en-US" dirty="0"/>
          </a:p>
        </p:txBody>
      </p:sp>
    </p:spTree>
    <p:extLst>
      <p:ext uri="{BB962C8B-B14F-4D97-AF65-F5344CB8AC3E}">
        <p14:creationId xmlns:p14="http://schemas.microsoft.com/office/powerpoint/2010/main" val="1449551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Global Issues</a:t>
            </a:r>
            <a:endParaRPr lang="en-US" sz="3500" dirty="0"/>
          </a:p>
        </p:txBody>
      </p:sp>
      <p:sp>
        <p:nvSpPr>
          <p:cNvPr id="3" name="Content Placeholder 2"/>
          <p:cNvSpPr>
            <a:spLocks noGrp="1"/>
          </p:cNvSpPr>
          <p:nvPr>
            <p:ph idx="1"/>
          </p:nvPr>
        </p:nvSpPr>
        <p:spPr>
          <a:xfrm>
            <a:off x="457200" y="1719262"/>
            <a:ext cx="8229600" cy="1695269"/>
          </a:xfrm>
        </p:spPr>
        <p:txBody>
          <a:bodyPr/>
          <a:lstStyle/>
          <a:p>
            <a:pPr marL="0" indent="0" eaLnBrk="1" hangingPunct="1">
              <a:lnSpc>
                <a:spcPct val="90000"/>
              </a:lnSpc>
              <a:buNone/>
            </a:pPr>
            <a:r>
              <a:rPr lang="en-US" altLang="en-US" sz="2200" dirty="0"/>
              <a:t>Pension systems vary widely in Europe.</a:t>
            </a:r>
          </a:p>
          <a:p>
            <a:pPr marL="292608" lvl="1" indent="-292608" eaLnBrk="1" hangingPunct="1">
              <a:lnSpc>
                <a:spcPct val="90000"/>
              </a:lnSpc>
            </a:pPr>
            <a:r>
              <a:rPr lang="en-US" altLang="en-US" sz="2000" dirty="0"/>
              <a:t>The U.K., the Netherlands, Ireland, Denmark, and Switzerland all have a tradition of state- (or public-) funded pension schemes.</a:t>
            </a:r>
          </a:p>
          <a:p>
            <a:pPr marL="292608" lvl="1" indent="-292608" eaLnBrk="1" hangingPunct="1">
              <a:lnSpc>
                <a:spcPct val="90000"/>
              </a:lnSpc>
            </a:pPr>
            <a:r>
              <a:rPr lang="en-US" altLang="en-US" sz="2000" dirty="0"/>
              <a:t>Spain, Portugal, and Italy have less developed pension systems.</a:t>
            </a:r>
          </a:p>
          <a:p>
            <a:pPr marL="292608" lvl="1" indent="-292608" eaLnBrk="1" hangingPunct="1">
              <a:lnSpc>
                <a:spcPct val="90000"/>
              </a:lnSpc>
            </a:pPr>
            <a:r>
              <a:rPr lang="en-US" altLang="en-US" sz="2000" dirty="0"/>
              <a:t>France uses a pay-as-you-go system.</a:t>
            </a:r>
          </a:p>
        </p:txBody>
      </p:sp>
      <p:sp>
        <p:nvSpPr>
          <p:cNvPr id="4" name="Content Placeholder 3"/>
          <p:cNvSpPr>
            <a:spLocks noGrp="1"/>
          </p:cNvSpPr>
          <p:nvPr>
            <p:ph idx="13"/>
          </p:nvPr>
        </p:nvSpPr>
        <p:spPr>
          <a:xfrm>
            <a:off x="465661" y="3480663"/>
            <a:ext cx="8229600" cy="1537833"/>
          </a:xfrm>
        </p:spPr>
        <p:txBody>
          <a:bodyPr/>
          <a:lstStyle/>
          <a:p>
            <a:pPr marL="0" indent="0" eaLnBrk="1" hangingPunct="1">
              <a:lnSpc>
                <a:spcPct val="90000"/>
              </a:lnSpc>
              <a:buNone/>
            </a:pPr>
            <a:r>
              <a:rPr lang="en-US" altLang="en-US" sz="2200" dirty="0"/>
              <a:t>One method of distinguishing systems across countries is by the extent to which a person’s contributions are linked to the benefits he/she receives in retirement.</a:t>
            </a:r>
          </a:p>
          <a:p>
            <a:pPr marL="292608" lvl="1" indent="-292608" eaLnBrk="1" hangingPunct="1">
              <a:lnSpc>
                <a:spcPct val="90000"/>
              </a:lnSpc>
            </a:pPr>
            <a:r>
              <a:rPr lang="en-US" altLang="en-US" sz="1800" dirty="0"/>
              <a:t>The link between contributions and benefits is weak in France and Germany, but strong in Sweden, Italy, the U.K., and Chile.</a:t>
            </a:r>
          </a:p>
        </p:txBody>
      </p:sp>
      <p:sp>
        <p:nvSpPr>
          <p:cNvPr id="5" name="Content Placeholder 4"/>
          <p:cNvSpPr>
            <a:spLocks noGrp="1"/>
          </p:cNvSpPr>
          <p:nvPr>
            <p:ph idx="14"/>
          </p:nvPr>
        </p:nvSpPr>
        <p:spPr>
          <a:xfrm>
            <a:off x="474131" y="5098068"/>
            <a:ext cx="8229600" cy="1128001"/>
          </a:xfrm>
        </p:spPr>
        <p:txBody>
          <a:bodyPr/>
          <a:lstStyle/>
          <a:p>
            <a:pPr marL="0" indent="0">
              <a:buNone/>
            </a:pPr>
            <a:r>
              <a:rPr lang="en-US" altLang="en-US" sz="2200" dirty="0"/>
              <a:t>Reform around the globe has included benefit reduction, measures to encourage later retirement, and expansions of private funding for government pensions.</a:t>
            </a:r>
          </a:p>
        </p:txBody>
      </p:sp>
      <p:sp>
        <p:nvSpPr>
          <p:cNvPr id="6" name="Slide Number Placeholder 5"/>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43</a:t>
            </a:fld>
            <a:endParaRPr lang="en-US" altLang="en-US" dirty="0"/>
          </a:p>
        </p:txBody>
      </p:sp>
    </p:spTree>
    <p:extLst>
      <p:ext uri="{BB962C8B-B14F-4D97-AF65-F5344CB8AC3E}">
        <p14:creationId xmlns:p14="http://schemas.microsoft.com/office/powerpoint/2010/main" val="2525509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162800" cy="1295400"/>
          </a:xfrm>
        </p:spPr>
        <p:txBody>
          <a:bodyPr/>
          <a:lstStyle/>
          <a:p>
            <a:r>
              <a:rPr lang="en-US" altLang="en-US" sz="3500" dirty="0"/>
              <a:t>Private Pension Fund Assets, 19</a:t>
            </a:r>
            <a:r>
              <a:rPr lang="en-US" altLang="en-US" sz="100" dirty="0"/>
              <a:t> </a:t>
            </a:r>
            <a:r>
              <a:rPr lang="en-US" altLang="en-US" sz="3500" dirty="0"/>
              <a:t>84 to 2016 Long Description</a:t>
            </a:r>
            <a:endParaRPr lang="en-US" sz="3500" dirty="0"/>
          </a:p>
        </p:txBody>
      </p:sp>
      <p:sp>
        <p:nvSpPr>
          <p:cNvPr id="3" name="Content Placeholder 2"/>
          <p:cNvSpPr>
            <a:spLocks noGrp="1"/>
          </p:cNvSpPr>
          <p:nvPr>
            <p:ph idx="1"/>
          </p:nvPr>
        </p:nvSpPr>
        <p:spPr>
          <a:xfrm>
            <a:off x="457200" y="1719263"/>
            <a:ext cx="8473858" cy="3328726"/>
          </a:xfrm>
        </p:spPr>
        <p:txBody>
          <a:bodyPr/>
          <a:lstStyle/>
          <a:p>
            <a:pPr marL="0" indent="0">
              <a:buNone/>
            </a:pPr>
            <a:r>
              <a:rPr lang="en-US" sz="2600" dirty="0"/>
              <a:t>Defined contributions and defined benefits increased over this time period. Defined contributions increased from about 200 billion to about 5000 billion in 2016. Defined benefits rose from about 500 billion to about 2 trillion in 2016.</a:t>
            </a:r>
          </a:p>
        </p:txBody>
      </p:sp>
      <p:sp>
        <p:nvSpPr>
          <p:cNvPr id="6" name="Content Placeholder 5"/>
          <p:cNvSpPr>
            <a:spLocks noGrp="1"/>
          </p:cNvSpPr>
          <p:nvPr>
            <p:ph idx="14"/>
          </p:nvPr>
        </p:nvSpPr>
        <p:spPr>
          <a:xfrm>
            <a:off x="3145379" y="6297092"/>
            <a:ext cx="3136491" cy="226142"/>
          </a:xfrm>
        </p:spPr>
        <p:txBody>
          <a:bodyPr/>
          <a:lstStyle/>
          <a:p>
            <a:pPr marL="0" indent="0" algn="ctr">
              <a:buNone/>
            </a:pPr>
            <a:r>
              <a:rPr lang="en-IN" sz="900" dirty="0">
                <a:hlinkClick r:id="rId2" action="ppaction://hlinksldjump"/>
              </a:rPr>
              <a:t>Return to slide containing original image.</a:t>
            </a:r>
            <a:endParaRPr lang="en-IN" sz="900" dirty="0"/>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44</a:t>
            </a:fld>
            <a:endParaRPr lang="en-US" altLang="en-US" dirty="0"/>
          </a:p>
        </p:txBody>
      </p:sp>
    </p:spTree>
    <p:extLst>
      <p:ext uri="{BB962C8B-B14F-4D97-AF65-F5344CB8AC3E}">
        <p14:creationId xmlns:p14="http://schemas.microsoft.com/office/powerpoint/2010/main" val="2639323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Net Acquisition of Financial Assets, DB and DC Funds Long Description</a:t>
            </a:r>
            <a:endParaRPr lang="en-US" sz="3500" dirty="0"/>
          </a:p>
        </p:txBody>
      </p:sp>
      <p:sp>
        <p:nvSpPr>
          <p:cNvPr id="3" name="Content Placeholder 2"/>
          <p:cNvSpPr>
            <a:spLocks noGrp="1"/>
          </p:cNvSpPr>
          <p:nvPr>
            <p:ph idx="1"/>
          </p:nvPr>
        </p:nvSpPr>
        <p:spPr>
          <a:xfrm>
            <a:off x="457200" y="1719262"/>
            <a:ext cx="8336071" cy="3591773"/>
          </a:xfrm>
        </p:spPr>
        <p:txBody>
          <a:bodyPr/>
          <a:lstStyle/>
          <a:p>
            <a:pPr marL="0" indent="0">
              <a:buNone/>
            </a:pPr>
            <a:r>
              <a:rPr lang="en-US" sz="2600" dirty="0"/>
              <a:t>The net acquisition of defined contribution funds has fluctuated greatly from 19</a:t>
            </a:r>
            <a:r>
              <a:rPr lang="en-US" sz="100" dirty="0"/>
              <a:t> </a:t>
            </a:r>
            <a:r>
              <a:rPr lang="en-US" sz="2600" dirty="0"/>
              <a:t>90 to 2016 between about 10 billion and 150 billion. The net acquisition of defined benefit funds also fluctuated greatly between negative 120 billion and 70 billion.</a:t>
            </a:r>
          </a:p>
        </p:txBody>
      </p:sp>
      <p:sp>
        <p:nvSpPr>
          <p:cNvPr id="6" name="Content Placeholder 5"/>
          <p:cNvSpPr>
            <a:spLocks noGrp="1"/>
          </p:cNvSpPr>
          <p:nvPr>
            <p:ph idx="14"/>
          </p:nvPr>
        </p:nvSpPr>
        <p:spPr>
          <a:xfrm>
            <a:off x="2753032" y="6291836"/>
            <a:ext cx="3923071" cy="220410"/>
          </a:xfrm>
        </p:spPr>
        <p:txBody>
          <a:bodyPr/>
          <a:lstStyle/>
          <a:p>
            <a:pPr marL="0" indent="0" algn="ctr">
              <a:buNone/>
            </a:pPr>
            <a:r>
              <a:rPr lang="en-IN" sz="900" dirty="0">
                <a:hlinkClick r:id="rId2" action="ppaction://hlinksldjump"/>
              </a:rPr>
              <a:t>Return to slide containing original image.</a:t>
            </a:r>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45</a:t>
            </a:fld>
            <a:endParaRPr lang="en-US" altLang="en-US" dirty="0"/>
          </a:p>
        </p:txBody>
      </p:sp>
    </p:spTree>
    <p:extLst>
      <p:ext uri="{BB962C8B-B14F-4D97-AF65-F5344CB8AC3E}">
        <p14:creationId xmlns:p14="http://schemas.microsoft.com/office/powerpoint/2010/main" val="1855939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Financial Assets in DB and DC Pension Funds Long Description</a:t>
            </a:r>
            <a:endParaRPr lang="en-US" sz="3500" dirty="0"/>
          </a:p>
        </p:txBody>
      </p:sp>
      <p:sp>
        <p:nvSpPr>
          <p:cNvPr id="3" name="Content Placeholder 2"/>
          <p:cNvSpPr>
            <a:spLocks noGrp="1"/>
          </p:cNvSpPr>
          <p:nvPr>
            <p:ph idx="1"/>
          </p:nvPr>
        </p:nvSpPr>
        <p:spPr>
          <a:xfrm>
            <a:off x="457199" y="1719262"/>
            <a:ext cx="8123129" cy="3867345"/>
          </a:xfrm>
        </p:spPr>
        <p:txBody>
          <a:bodyPr/>
          <a:lstStyle/>
          <a:p>
            <a:pPr marL="0" indent="0">
              <a:buNone/>
            </a:pPr>
            <a:r>
              <a:rPr lang="en-US" sz="2600" dirty="0"/>
              <a:t>For defined benefit funds, 35.52% were corporate equities, 20.36% was corporate and foreign bonds, 10.37% was U.S. government securities, 18.92% was miscellaneous, and 14.83% was mutual funds. For defined contribution funds, 52.59% are mutual funds, 21.57% were corporate equities, 19.47% were miscellaneous, 2.94% were corporate and foreign bonds, and 3.43% were U.S. government securities.</a:t>
            </a:r>
          </a:p>
        </p:txBody>
      </p:sp>
      <p:sp>
        <p:nvSpPr>
          <p:cNvPr id="6" name="Content Placeholder 5"/>
          <p:cNvSpPr>
            <a:spLocks noGrp="1"/>
          </p:cNvSpPr>
          <p:nvPr>
            <p:ph idx="14"/>
          </p:nvPr>
        </p:nvSpPr>
        <p:spPr>
          <a:xfrm>
            <a:off x="3446409" y="6286582"/>
            <a:ext cx="2556387" cy="242345"/>
          </a:xfrm>
        </p:spPr>
        <p:txBody>
          <a:bodyPr/>
          <a:lstStyle/>
          <a:p>
            <a:pPr marL="0" indent="0" algn="ctr">
              <a:buNone/>
            </a:pPr>
            <a:r>
              <a:rPr lang="en-IN" sz="900" dirty="0">
                <a:hlinkClick r:id="rId2" action="ppaction://hlinksldjump"/>
              </a:rPr>
              <a:t>Return to slide containing original image.</a:t>
            </a:r>
            <a:endParaRPr lang="en-IN" sz="900" dirty="0"/>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46</a:t>
            </a:fld>
            <a:endParaRPr lang="en-US" altLang="en-US" dirty="0"/>
          </a:p>
        </p:txBody>
      </p:sp>
    </p:spTree>
    <p:extLst>
      <p:ext uri="{BB962C8B-B14F-4D97-AF65-F5344CB8AC3E}">
        <p14:creationId xmlns:p14="http://schemas.microsoft.com/office/powerpoint/2010/main" val="1086767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sz="4000" dirty="0"/>
              <a:t>Return on a 401(k) Long Description</a:t>
            </a:r>
            <a:endParaRPr lang="en-IN" dirty="0"/>
          </a:p>
        </p:txBody>
      </p:sp>
      <p:sp>
        <p:nvSpPr>
          <p:cNvPr id="5" name="Content Placeholder 4"/>
          <p:cNvSpPr>
            <a:spLocks noGrp="1"/>
          </p:cNvSpPr>
          <p:nvPr>
            <p:ph idx="1"/>
          </p:nvPr>
        </p:nvSpPr>
        <p:spPr>
          <a:xfrm>
            <a:off x="457200" y="1719263"/>
            <a:ext cx="8229600" cy="4075362"/>
          </a:xfrm>
        </p:spPr>
        <p:txBody>
          <a:bodyPr/>
          <a:lstStyle/>
          <a:p>
            <a:pPr marL="0" indent="0">
              <a:buNone/>
            </a:pPr>
            <a:r>
              <a:rPr lang="en-IN" sz="2400" dirty="0"/>
              <a:t>1. Employee's gross contribution is $7,500.</a:t>
            </a:r>
          </a:p>
          <a:p>
            <a:pPr marL="0" indent="0">
              <a:buNone/>
            </a:pPr>
            <a:r>
              <a:rPr lang="en-IN" sz="2400" dirty="0"/>
              <a:t>2. Tax savings is $2,325.</a:t>
            </a:r>
          </a:p>
          <a:p>
            <a:pPr marL="0" indent="0">
              <a:buNone/>
            </a:pPr>
            <a:r>
              <a:rPr lang="en-IN" sz="2400" dirty="0"/>
              <a:t>3. Employee's net of tax contribution is $5,175.</a:t>
            </a:r>
          </a:p>
          <a:p>
            <a:pPr marL="0" indent="0">
              <a:buNone/>
            </a:pPr>
            <a:r>
              <a:rPr lang="en-IN" sz="2400" dirty="0"/>
              <a:t>4. Employer's contribution is $1,800</a:t>
            </a:r>
          </a:p>
          <a:p>
            <a:pPr marL="0" indent="0">
              <a:buNone/>
            </a:pPr>
            <a:r>
              <a:rPr lang="en-IN" sz="2400" dirty="0"/>
              <a:t>5. Total 401K plan investment at year's start is $9,300.</a:t>
            </a:r>
          </a:p>
          <a:p>
            <a:pPr marL="0" indent="0">
              <a:buNone/>
            </a:pPr>
            <a:r>
              <a:rPr lang="en-IN" sz="2400" dirty="0"/>
              <a:t>6. One-year earnings is $744.</a:t>
            </a:r>
          </a:p>
          <a:p>
            <a:pPr marL="0" indent="0">
              <a:buNone/>
            </a:pPr>
            <a:r>
              <a:rPr lang="en-IN" sz="2400" dirty="0"/>
              <a:t>7. Total 401K investment at year-end is $10,044, which is the sum of the employee's gross contribution, the employer contribution, and the one year earnings.</a:t>
            </a:r>
          </a:p>
        </p:txBody>
      </p:sp>
      <p:sp>
        <p:nvSpPr>
          <p:cNvPr id="6" name="Content Placeholder 5"/>
          <p:cNvSpPr>
            <a:spLocks noGrp="1"/>
          </p:cNvSpPr>
          <p:nvPr>
            <p:ph idx="14"/>
          </p:nvPr>
        </p:nvSpPr>
        <p:spPr>
          <a:xfrm>
            <a:off x="3446409" y="6286582"/>
            <a:ext cx="2556387" cy="242345"/>
          </a:xfrm>
        </p:spPr>
        <p:txBody>
          <a:bodyPr/>
          <a:lstStyle/>
          <a:p>
            <a:pPr marL="0" indent="0" algn="ctr">
              <a:buNone/>
            </a:pPr>
            <a:r>
              <a:rPr lang="en-IN" sz="900" dirty="0">
                <a:hlinkClick r:id="rId2" action="ppaction://hlinksldjump"/>
              </a:rPr>
              <a:t>Return to slide containing original image.</a:t>
            </a:r>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47</a:t>
            </a:fld>
            <a:endParaRPr lang="en-US" altLang="en-US" dirty="0"/>
          </a:p>
        </p:txBody>
      </p:sp>
    </p:spTree>
    <p:extLst>
      <p:ext uri="{BB962C8B-B14F-4D97-AF65-F5344CB8AC3E}">
        <p14:creationId xmlns:p14="http://schemas.microsoft.com/office/powerpoint/2010/main" val="2099249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Assets in 401(k) Plans Long Description</a:t>
            </a:r>
            <a:endParaRPr lang="en-US" sz="3500" dirty="0"/>
          </a:p>
        </p:txBody>
      </p:sp>
      <p:sp>
        <p:nvSpPr>
          <p:cNvPr id="3" name="Content Placeholder 2"/>
          <p:cNvSpPr>
            <a:spLocks noGrp="1"/>
          </p:cNvSpPr>
          <p:nvPr>
            <p:ph idx="1"/>
          </p:nvPr>
        </p:nvSpPr>
        <p:spPr>
          <a:xfrm>
            <a:off x="457200" y="1719262"/>
            <a:ext cx="7960290" cy="3065679"/>
          </a:xfrm>
        </p:spPr>
        <p:txBody>
          <a:bodyPr/>
          <a:lstStyle/>
          <a:p>
            <a:pPr marL="0" indent="0">
              <a:buNone/>
            </a:pPr>
            <a:r>
              <a:rPr lang="en-US" sz="2600" dirty="0"/>
              <a:t>The amount of assets in 401K plans has increased steadily from 300 billion to about 4.8 trillion over the years displayed.</a:t>
            </a:r>
          </a:p>
        </p:txBody>
      </p:sp>
      <p:sp>
        <p:nvSpPr>
          <p:cNvPr id="6" name="Content Placeholder 5"/>
          <p:cNvSpPr>
            <a:spLocks noGrp="1"/>
          </p:cNvSpPr>
          <p:nvPr>
            <p:ph idx="14"/>
          </p:nvPr>
        </p:nvSpPr>
        <p:spPr>
          <a:xfrm>
            <a:off x="3670529" y="6291837"/>
            <a:ext cx="2182761" cy="256009"/>
          </a:xfrm>
        </p:spPr>
        <p:txBody>
          <a:bodyPr/>
          <a:lstStyle/>
          <a:p>
            <a:pPr marL="0" indent="0">
              <a:buNone/>
            </a:pPr>
            <a:r>
              <a:rPr lang="en-IN" sz="900" dirty="0">
                <a:hlinkClick r:id="rId2" action="ppaction://hlinksldjump"/>
              </a:rPr>
              <a:t>Return to slide containing original image.</a:t>
            </a:r>
            <a:endParaRPr lang="en-IN" sz="900" dirty="0"/>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48</a:t>
            </a:fld>
            <a:endParaRPr lang="en-US" altLang="en-US" dirty="0"/>
          </a:p>
        </p:txBody>
      </p:sp>
    </p:spTree>
    <p:extLst>
      <p:ext uri="{BB962C8B-B14F-4D97-AF65-F5344CB8AC3E}">
        <p14:creationId xmlns:p14="http://schemas.microsoft.com/office/powerpoint/2010/main" val="19088815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Underfunding of Single-Employer Plans Long Description</a:t>
            </a:r>
            <a:endParaRPr lang="en-US" sz="3500" dirty="0"/>
          </a:p>
        </p:txBody>
      </p:sp>
      <p:sp>
        <p:nvSpPr>
          <p:cNvPr id="3" name="Content Placeholder 2"/>
          <p:cNvSpPr>
            <a:spLocks noGrp="1"/>
          </p:cNvSpPr>
          <p:nvPr>
            <p:ph idx="1"/>
          </p:nvPr>
        </p:nvSpPr>
        <p:spPr>
          <a:xfrm>
            <a:off x="457200" y="1719262"/>
            <a:ext cx="7860082" cy="3754611"/>
          </a:xfrm>
        </p:spPr>
        <p:txBody>
          <a:bodyPr/>
          <a:lstStyle/>
          <a:p>
            <a:pPr marL="0" indent="0">
              <a:buNone/>
            </a:pPr>
            <a:r>
              <a:rPr lang="en-US" sz="2600" dirty="0"/>
              <a:t>The total underfunding of insured single employer plans increased slowly from 19</a:t>
            </a:r>
            <a:r>
              <a:rPr lang="en-US" sz="100" dirty="0"/>
              <a:t> </a:t>
            </a:r>
            <a:r>
              <a:rPr lang="en-US" sz="2600" dirty="0"/>
              <a:t>81 to 19</a:t>
            </a:r>
            <a:r>
              <a:rPr lang="en-US" sz="100" dirty="0"/>
              <a:t> </a:t>
            </a:r>
            <a:r>
              <a:rPr lang="en-US" sz="2600" dirty="0"/>
              <a:t>98 then peaked to about 450 billion around 2004, decreasing back to about 150 billion around 2008, then increased to a greater peak of 800 billion around 2012.</a:t>
            </a:r>
          </a:p>
        </p:txBody>
      </p:sp>
      <p:sp>
        <p:nvSpPr>
          <p:cNvPr id="6" name="Content Placeholder 5"/>
          <p:cNvSpPr>
            <a:spLocks noGrp="1"/>
          </p:cNvSpPr>
          <p:nvPr>
            <p:ph idx="14"/>
          </p:nvPr>
        </p:nvSpPr>
        <p:spPr>
          <a:xfrm>
            <a:off x="3664776" y="6287527"/>
            <a:ext cx="2141250" cy="240072"/>
          </a:xfrm>
        </p:spPr>
        <p:txBody>
          <a:bodyPr/>
          <a:lstStyle/>
          <a:p>
            <a:pPr marL="0" indent="0">
              <a:buNone/>
            </a:pPr>
            <a:r>
              <a:rPr lang="en-IN" sz="900" dirty="0">
                <a:hlinkClick r:id="rId2" action="ppaction://hlinksldjump"/>
              </a:rPr>
              <a:t>Return to slide containing original image.</a:t>
            </a:r>
            <a:endParaRPr lang="en-IN" sz="900" dirty="0"/>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49</a:t>
            </a:fld>
            <a:endParaRPr lang="en-US" altLang="en-US" dirty="0"/>
          </a:p>
        </p:txBody>
      </p:sp>
    </p:spTree>
    <p:extLst>
      <p:ext uri="{BB962C8B-B14F-4D97-AF65-F5344CB8AC3E}">
        <p14:creationId xmlns:p14="http://schemas.microsoft.com/office/powerpoint/2010/main" val="139243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BCEB-4D36-47C5-B43A-495DFEC4E18B}"/>
              </a:ext>
            </a:extLst>
          </p:cNvPr>
          <p:cNvSpPr>
            <a:spLocks noGrp="1"/>
          </p:cNvSpPr>
          <p:nvPr>
            <p:ph type="title"/>
          </p:nvPr>
        </p:nvSpPr>
        <p:spPr/>
        <p:txBody>
          <a:bodyPr/>
          <a:lstStyle/>
          <a:p>
            <a:r>
              <a:rPr lang="en-US" dirty="0"/>
              <a:t>Zoom Polls</a:t>
            </a:r>
          </a:p>
        </p:txBody>
      </p:sp>
      <p:sp>
        <p:nvSpPr>
          <p:cNvPr id="3" name="Content Placeholder 2">
            <a:extLst>
              <a:ext uri="{FF2B5EF4-FFF2-40B4-BE49-F238E27FC236}">
                <a16:creationId xmlns:a16="http://schemas.microsoft.com/office/drawing/2014/main" id="{3A1285D5-92FF-46FA-B59A-D6FEE7FF72E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319F2E-0C74-47AC-8C4A-266841529568}"/>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5</a:t>
            </a:fld>
            <a:endParaRPr lang="en-US" altLang="en-US" dirty="0"/>
          </a:p>
        </p:txBody>
      </p:sp>
    </p:spTree>
    <p:extLst>
      <p:ext uri="{BB962C8B-B14F-4D97-AF65-F5344CB8AC3E}">
        <p14:creationId xmlns:p14="http://schemas.microsoft.com/office/powerpoint/2010/main" val="283266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329"/>
            <a:ext cx="7543800" cy="731219"/>
          </a:xfrm>
        </p:spPr>
        <p:txBody>
          <a:bodyPr anchor="ctr"/>
          <a:lstStyle/>
          <a:p>
            <a:r>
              <a:rPr lang="en-US" altLang="en-US" sz="3500" dirty="0"/>
              <a:t>Private versus Public Pension Funds</a:t>
            </a:r>
            <a:endParaRPr lang="en-IN" sz="3500" dirty="0"/>
          </a:p>
        </p:txBody>
      </p:sp>
      <p:sp>
        <p:nvSpPr>
          <p:cNvPr id="7" name="Content Placeholder 6"/>
          <p:cNvSpPr>
            <a:spLocks noGrp="1"/>
          </p:cNvSpPr>
          <p:nvPr>
            <p:ph idx="1"/>
          </p:nvPr>
        </p:nvSpPr>
        <p:spPr>
          <a:xfrm>
            <a:off x="457199" y="1869735"/>
            <a:ext cx="8336071" cy="1812917"/>
          </a:xfrm>
        </p:spPr>
        <p:txBody>
          <a:bodyPr/>
          <a:lstStyle/>
          <a:p>
            <a:pPr marL="0" indent="0" eaLnBrk="1" hangingPunct="1">
              <a:buNone/>
            </a:pPr>
            <a:r>
              <a:rPr lang="en-US" altLang="en-US" sz="2500" dirty="0"/>
              <a:t>There are two distinct PF sectors.</a:t>
            </a:r>
          </a:p>
          <a:p>
            <a:pPr marL="292608" lvl="1" indent="-292608" eaLnBrk="1" hangingPunct="1"/>
            <a:r>
              <a:rPr lang="en-US" altLang="en-US" sz="2500" b="1" dirty="0"/>
              <a:t>Private PFs </a:t>
            </a:r>
            <a:r>
              <a:rPr lang="en-US" altLang="en-US" sz="2500" dirty="0"/>
              <a:t>are funds administered by private corporations (example: insurance companies or mutual funds).</a:t>
            </a:r>
          </a:p>
          <a:p>
            <a:pPr marL="740664" lvl="2" indent="-228600" eaLnBrk="1" hangingPunct="1"/>
            <a:r>
              <a:rPr lang="en-US" altLang="en-US" sz="2500" dirty="0"/>
              <a:t>Total financial assets in 2016 were $11,803.6 billion.</a:t>
            </a:r>
            <a:endParaRPr lang="en-US" altLang="en-US" sz="2400" dirty="0"/>
          </a:p>
        </p:txBody>
      </p:sp>
      <p:sp>
        <p:nvSpPr>
          <p:cNvPr id="4" name="Content Placeholder 3"/>
          <p:cNvSpPr>
            <a:spLocks noGrp="1"/>
          </p:cNvSpPr>
          <p:nvPr>
            <p:ph idx="14"/>
          </p:nvPr>
        </p:nvSpPr>
        <p:spPr>
          <a:xfrm>
            <a:off x="474131" y="3807914"/>
            <a:ext cx="7655261" cy="1380400"/>
          </a:xfrm>
        </p:spPr>
        <p:txBody>
          <a:bodyPr/>
          <a:lstStyle/>
          <a:p>
            <a:pPr marL="292608" lvl="1" indent="-292608" eaLnBrk="1" hangingPunct="1"/>
            <a:r>
              <a:rPr lang="en-US" altLang="en-US" sz="2500" b="1" dirty="0"/>
              <a:t>Public PFs </a:t>
            </a:r>
            <a:r>
              <a:rPr lang="en-US" altLang="en-US" sz="2500" dirty="0"/>
              <a:t>are funds administered by federal, state, or local governments (example: Social Security). </a:t>
            </a:r>
          </a:p>
          <a:p>
            <a:pPr marL="740664" lvl="2" indent="-228600" eaLnBrk="1" hangingPunct="1"/>
            <a:r>
              <a:rPr lang="en-US" altLang="en-US" sz="2500" dirty="0"/>
              <a:t>Total financial assets in 2016 were $9,929.4 billion.</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6</a:t>
            </a:fld>
            <a:endParaRPr lang="en-US" altLang="en-US" dirty="0"/>
          </a:p>
        </p:txBody>
      </p:sp>
    </p:spTree>
    <p:extLst>
      <p:ext uri="{BB962C8B-B14F-4D97-AF65-F5344CB8AC3E}">
        <p14:creationId xmlns:p14="http://schemas.microsoft.com/office/powerpoint/2010/main" val="420766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566"/>
            <a:ext cx="7543800" cy="664745"/>
          </a:xfrm>
        </p:spPr>
        <p:txBody>
          <a:bodyPr anchor="ctr"/>
          <a:lstStyle/>
          <a:p>
            <a:r>
              <a:rPr lang="en-US" altLang="en-US" sz="3500" dirty="0"/>
              <a:t>Pension Funds Concluded</a:t>
            </a:r>
            <a:endParaRPr lang="en-IN" sz="3500" dirty="0"/>
          </a:p>
        </p:txBody>
      </p:sp>
      <p:sp>
        <p:nvSpPr>
          <p:cNvPr id="12" name="Content Placeholder 11"/>
          <p:cNvSpPr>
            <a:spLocks noGrp="1"/>
          </p:cNvSpPr>
          <p:nvPr>
            <p:ph idx="1"/>
          </p:nvPr>
        </p:nvSpPr>
        <p:spPr>
          <a:xfrm>
            <a:off x="457200" y="1427967"/>
            <a:ext cx="7390435" cy="4382524"/>
          </a:xfrm>
        </p:spPr>
        <p:txBody>
          <a:bodyPr/>
          <a:lstStyle/>
          <a:p>
            <a:pPr marL="0" indent="0" eaLnBrk="1" hangingPunct="1">
              <a:lnSpc>
                <a:spcPct val="90000"/>
              </a:lnSpc>
              <a:buNone/>
            </a:pPr>
            <a:r>
              <a:rPr lang="en-US" altLang="en-US" sz="2200" dirty="0"/>
              <a:t>A </a:t>
            </a:r>
            <a:r>
              <a:rPr lang="en-US" altLang="en-US" sz="2200" b="1" dirty="0"/>
              <a:t>pension plan</a:t>
            </a:r>
            <a:r>
              <a:rPr lang="en-US" altLang="en-US" sz="2200" dirty="0"/>
              <a:t> governs the operation of a pension fund.</a:t>
            </a:r>
          </a:p>
          <a:p>
            <a:pPr marL="0" indent="0" eaLnBrk="1" hangingPunct="1">
              <a:lnSpc>
                <a:spcPct val="90000"/>
              </a:lnSpc>
              <a:buNone/>
            </a:pPr>
            <a:r>
              <a:rPr lang="en-US" altLang="en-US" sz="2200" dirty="0"/>
              <a:t>Pension funds are broadly classified into two categories: </a:t>
            </a:r>
            <a:r>
              <a:rPr lang="en-US" altLang="en-US" sz="2200" b="1" dirty="0"/>
              <a:t>defined benefit </a:t>
            </a:r>
            <a:r>
              <a:rPr lang="en-US" altLang="en-US" sz="2200" dirty="0"/>
              <a:t>plans and </a:t>
            </a:r>
            <a:r>
              <a:rPr lang="en-US" altLang="en-US" sz="2200" b="1" dirty="0"/>
              <a:t>defined contribution </a:t>
            </a:r>
            <a:r>
              <a:rPr lang="en-US" altLang="en-US" sz="2200" dirty="0"/>
              <a:t>plans.</a:t>
            </a:r>
          </a:p>
          <a:p>
            <a:pPr marL="0" indent="0" eaLnBrk="1" hangingPunct="1">
              <a:lnSpc>
                <a:spcPct val="90000"/>
              </a:lnSpc>
              <a:buNone/>
            </a:pPr>
            <a:r>
              <a:rPr lang="en-US" altLang="en-US" sz="2200" dirty="0"/>
              <a:t>A defined benefit PF is a fund in which the employer agrees to provide the employee with a specific cash benefit upon retirement.</a:t>
            </a:r>
          </a:p>
          <a:p>
            <a:pPr marL="342900" lvl="1" indent="-342900" eaLnBrk="1" hangingPunct="1">
              <a:lnSpc>
                <a:spcPct val="90000"/>
              </a:lnSpc>
              <a:buClr>
                <a:schemeClr val="tx1"/>
              </a:buClr>
              <a:buFont typeface="Arial" panose="020B0604020202020204" pitchFamily="34" charset="0"/>
              <a:buChar char="•"/>
            </a:pPr>
            <a:r>
              <a:rPr lang="en-US" altLang="en-US" sz="2000" dirty="0"/>
              <a:t>A </a:t>
            </a:r>
            <a:r>
              <a:rPr lang="en-US" altLang="en-US" sz="2000" b="1" dirty="0"/>
              <a:t>flat benefit formula </a:t>
            </a:r>
            <a:r>
              <a:rPr lang="en-US" altLang="en-US" sz="2000" dirty="0"/>
              <a:t>PF pays a flat amount for every year of employment.</a:t>
            </a:r>
          </a:p>
          <a:p>
            <a:pPr marL="342900" lvl="1" indent="-342900" eaLnBrk="1" hangingPunct="1">
              <a:lnSpc>
                <a:spcPct val="90000"/>
              </a:lnSpc>
              <a:buClr>
                <a:schemeClr val="tx1"/>
              </a:buClr>
              <a:buFont typeface="Arial" panose="020B0604020202020204" pitchFamily="34" charset="0"/>
              <a:buChar char="•"/>
            </a:pPr>
            <a:r>
              <a:rPr lang="en-US" altLang="en-US" sz="2000" dirty="0"/>
              <a:t>A </a:t>
            </a:r>
            <a:r>
              <a:rPr lang="en-US" altLang="en-US" sz="2000" b="1" dirty="0"/>
              <a:t>career average formula </a:t>
            </a:r>
            <a:r>
              <a:rPr lang="en-US" altLang="en-US" sz="2000" dirty="0"/>
              <a:t>PF pays benefits based on the employee’s average salary over the entire period of employment.</a:t>
            </a:r>
          </a:p>
          <a:p>
            <a:pPr marL="342900" lvl="1" indent="-342900" eaLnBrk="1" hangingPunct="1">
              <a:lnSpc>
                <a:spcPct val="90000"/>
              </a:lnSpc>
              <a:buClr>
                <a:schemeClr val="tx1"/>
              </a:buClr>
              <a:buFont typeface="Arial" panose="020B0604020202020204" pitchFamily="34" charset="0"/>
              <a:buChar char="•"/>
            </a:pPr>
            <a:r>
              <a:rPr lang="en-US" altLang="en-US" sz="2000" dirty="0"/>
              <a:t>A </a:t>
            </a:r>
            <a:r>
              <a:rPr lang="en-US" altLang="en-US" sz="2000" b="1" dirty="0"/>
              <a:t>final pay formula</a:t>
            </a:r>
            <a:r>
              <a:rPr lang="en-US" altLang="en-US" sz="2000" dirty="0"/>
              <a:t> PF pays benefits based on a percentage of the average salary during a specified number of years at the end of the employee’s career times the number of years of service.</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7</a:t>
            </a:fld>
            <a:endParaRPr lang="en-US" altLang="en-US" dirty="0"/>
          </a:p>
        </p:txBody>
      </p:sp>
    </p:spTree>
    <p:extLst>
      <p:ext uri="{BB962C8B-B14F-4D97-AF65-F5344CB8AC3E}">
        <p14:creationId xmlns:p14="http://schemas.microsoft.com/office/powerpoint/2010/main" val="381169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884759"/>
          </a:xfrm>
        </p:spPr>
        <p:txBody>
          <a:bodyPr anchor="ctr"/>
          <a:lstStyle/>
          <a:p>
            <a:r>
              <a:rPr lang="en-US" altLang="en-US" sz="3500" dirty="0"/>
              <a:t>Example 1: Defined Benefit Plans</a:t>
            </a:r>
            <a:endParaRPr lang="en-IN" sz="1000" b="0" dirty="0"/>
          </a:p>
        </p:txBody>
      </p:sp>
      <p:sp>
        <p:nvSpPr>
          <p:cNvPr id="7" name="Content Placeholder 6"/>
          <p:cNvSpPr>
            <a:spLocks noGrp="1"/>
          </p:cNvSpPr>
          <p:nvPr>
            <p:ph idx="1"/>
          </p:nvPr>
        </p:nvSpPr>
        <p:spPr>
          <a:xfrm>
            <a:off x="474131" y="1272438"/>
            <a:ext cx="7257757" cy="2059487"/>
          </a:xfrm>
        </p:spPr>
        <p:txBody>
          <a:bodyPr/>
          <a:lstStyle/>
          <a:p>
            <a:pPr marL="0" indent="0" eaLnBrk="1" hangingPunct="1">
              <a:lnSpc>
                <a:spcPct val="90000"/>
              </a:lnSpc>
              <a:buFont typeface="Wingdings" pitchFamily="2" charset="2"/>
              <a:buNone/>
            </a:pPr>
            <a:r>
              <a:rPr lang="en-US" altLang="en-US" sz="2400" dirty="0"/>
              <a:t>An employee works 20 years for a firm.  Her average salary over her entire career with the firm was $65,000, and $75,000 over the last five years. Find the annual retirement benefit for various defined benefit plans.</a:t>
            </a:r>
          </a:p>
          <a:p>
            <a:pPr marL="292608" indent="-292608" eaLnBrk="1" hangingPunct="1">
              <a:lnSpc>
                <a:spcPct val="90000"/>
              </a:lnSpc>
            </a:pPr>
            <a:r>
              <a:rPr lang="en-US" altLang="en-US" sz="2200" dirty="0"/>
              <a:t> Assume the employer pays a </a:t>
            </a:r>
            <a:r>
              <a:rPr lang="en-US" altLang="en-US" sz="2200" b="1" dirty="0"/>
              <a:t>flat benefit </a:t>
            </a:r>
            <a:r>
              <a:rPr lang="en-US" altLang="en-US" sz="2200" dirty="0"/>
              <a:t>of $2,000 per year worked:  </a:t>
            </a:r>
          </a:p>
        </p:txBody>
      </p:sp>
      <p:sp>
        <p:nvSpPr>
          <p:cNvPr id="12" name="Content Placeholder 11"/>
          <p:cNvSpPr>
            <a:spLocks noGrp="1"/>
          </p:cNvSpPr>
          <p:nvPr>
            <p:ph idx="16"/>
          </p:nvPr>
        </p:nvSpPr>
        <p:spPr>
          <a:xfrm>
            <a:off x="2381259" y="3385587"/>
            <a:ext cx="3495988" cy="490536"/>
          </a:xfrm>
          <a:noFill/>
          <a:ln>
            <a:noFill/>
          </a:ln>
        </p:spPr>
        <p:txBody>
          <a:bodyPr/>
          <a:lstStyle/>
          <a:p>
            <a:pPr marL="0" indent="0">
              <a:buNone/>
            </a:pPr>
            <a:r>
              <a:rPr lang="en-US" altLang="en-US" sz="2200" b="1" dirty="0">
                <a:solidFill>
                  <a:srgbClr val="2D2DB9"/>
                </a:solidFill>
                <a:highlight>
                  <a:srgbClr val="FFFF00"/>
                </a:highlight>
              </a:rPr>
              <a:t>$2,000 </a:t>
            </a:r>
            <a:r>
              <a:rPr lang="en-US" altLang="en-US" sz="2200" b="1" dirty="0">
                <a:solidFill>
                  <a:srgbClr val="2D2DB9"/>
                </a:solidFill>
                <a:highlight>
                  <a:srgbClr val="FFFF00"/>
                </a:highlight>
                <a:sym typeface="Symbol" pitchFamily="18" charset="2"/>
              </a:rPr>
              <a:t></a:t>
            </a:r>
            <a:r>
              <a:rPr lang="en-US" altLang="en-US" sz="2200" b="1" dirty="0">
                <a:solidFill>
                  <a:srgbClr val="2D2DB9"/>
                </a:solidFill>
                <a:highlight>
                  <a:srgbClr val="FFFF00"/>
                </a:highlight>
              </a:rPr>
              <a:t> 20 years = $40,000</a:t>
            </a:r>
            <a:endParaRPr lang="en-US" altLang="en-US" sz="2200" dirty="0">
              <a:highlight>
                <a:srgbClr val="FFFF00"/>
              </a:highlight>
            </a:endParaRPr>
          </a:p>
        </p:txBody>
      </p:sp>
      <p:sp>
        <p:nvSpPr>
          <p:cNvPr id="9" name="Content Placeholder 8"/>
          <p:cNvSpPr>
            <a:spLocks noGrp="1"/>
          </p:cNvSpPr>
          <p:nvPr>
            <p:ph idx="14"/>
          </p:nvPr>
        </p:nvSpPr>
        <p:spPr>
          <a:xfrm>
            <a:off x="474131" y="3896046"/>
            <a:ext cx="7257757" cy="718194"/>
          </a:xfrm>
        </p:spPr>
        <p:txBody>
          <a:bodyPr/>
          <a:lstStyle/>
          <a:p>
            <a:pPr marL="292608" indent="-292608"/>
            <a:r>
              <a:rPr lang="en-US" altLang="en-US" sz="2200" dirty="0"/>
              <a:t>Assume the employer pays a </a:t>
            </a:r>
            <a:r>
              <a:rPr lang="en-US" altLang="en-US" sz="2200" b="1" dirty="0"/>
              <a:t>career average</a:t>
            </a:r>
            <a:r>
              <a:rPr lang="en-US" altLang="en-US" sz="2200" dirty="0"/>
              <a:t> of 4% of the career average salary * number of service years.</a:t>
            </a:r>
          </a:p>
        </p:txBody>
      </p:sp>
      <p:sp>
        <p:nvSpPr>
          <p:cNvPr id="13" name="Content Placeholder 12"/>
          <p:cNvSpPr>
            <a:spLocks noGrp="1"/>
          </p:cNvSpPr>
          <p:nvPr>
            <p:ph idx="17"/>
          </p:nvPr>
        </p:nvSpPr>
        <p:spPr>
          <a:xfrm>
            <a:off x="2068741" y="4682065"/>
            <a:ext cx="4641882" cy="490536"/>
          </a:xfrm>
        </p:spPr>
        <p:txBody>
          <a:bodyPr/>
          <a:lstStyle/>
          <a:p>
            <a:pPr marL="0" indent="0">
              <a:buNone/>
            </a:pPr>
            <a:r>
              <a:rPr lang="en-US" altLang="en-US" sz="2200" b="1" dirty="0">
                <a:solidFill>
                  <a:srgbClr val="2D2DB9"/>
                </a:solidFill>
                <a:highlight>
                  <a:srgbClr val="FFFF00"/>
                </a:highlight>
              </a:rPr>
              <a:t>$65,000 </a:t>
            </a:r>
            <a:r>
              <a:rPr lang="en-US" altLang="en-US" sz="2200" b="1" dirty="0">
                <a:solidFill>
                  <a:srgbClr val="2D2DB9"/>
                </a:solidFill>
                <a:highlight>
                  <a:srgbClr val="FFFF00"/>
                </a:highlight>
                <a:sym typeface="Symbol" pitchFamily="18" charset="2"/>
              </a:rPr>
              <a:t></a:t>
            </a:r>
            <a:r>
              <a:rPr lang="en-US" altLang="en-US" sz="2200" b="1" dirty="0">
                <a:solidFill>
                  <a:srgbClr val="2D2DB9"/>
                </a:solidFill>
                <a:highlight>
                  <a:srgbClr val="FFFF00"/>
                </a:highlight>
              </a:rPr>
              <a:t> 0.04 </a:t>
            </a:r>
            <a:r>
              <a:rPr lang="en-US" altLang="en-US" sz="2200" b="1" dirty="0">
                <a:solidFill>
                  <a:srgbClr val="2D2DB9"/>
                </a:solidFill>
                <a:highlight>
                  <a:srgbClr val="FFFF00"/>
                </a:highlight>
                <a:sym typeface="Symbol" pitchFamily="18" charset="2"/>
              </a:rPr>
              <a:t></a:t>
            </a:r>
            <a:r>
              <a:rPr lang="en-US" altLang="en-US" sz="2200" b="1" dirty="0">
                <a:solidFill>
                  <a:srgbClr val="2D2DB9"/>
                </a:solidFill>
                <a:highlight>
                  <a:srgbClr val="FFFF00"/>
                </a:highlight>
              </a:rPr>
              <a:t> 20 years =  $52,000</a:t>
            </a:r>
          </a:p>
        </p:txBody>
      </p:sp>
      <p:sp>
        <p:nvSpPr>
          <p:cNvPr id="8" name="Content Placeholder 7"/>
          <p:cNvSpPr>
            <a:spLocks noGrp="1"/>
          </p:cNvSpPr>
          <p:nvPr>
            <p:ph idx="13"/>
          </p:nvPr>
        </p:nvSpPr>
        <p:spPr>
          <a:xfrm>
            <a:off x="465661" y="5207906"/>
            <a:ext cx="7347250" cy="701389"/>
          </a:xfrm>
        </p:spPr>
        <p:txBody>
          <a:bodyPr/>
          <a:lstStyle/>
          <a:p>
            <a:pPr marL="292608" indent="-292608"/>
            <a:r>
              <a:rPr lang="en-US" altLang="en-US" sz="2200" dirty="0"/>
              <a:t>Assume the employer uses final pay, specifically 4% of the last five years of salary times the number of years of service: </a:t>
            </a:r>
          </a:p>
        </p:txBody>
      </p:sp>
      <p:sp>
        <p:nvSpPr>
          <p:cNvPr id="14" name="Content Placeholder 13"/>
          <p:cNvSpPr>
            <a:spLocks noGrp="1"/>
          </p:cNvSpPr>
          <p:nvPr>
            <p:ph idx="18"/>
          </p:nvPr>
        </p:nvSpPr>
        <p:spPr>
          <a:xfrm>
            <a:off x="2103464" y="5990118"/>
            <a:ext cx="4364091" cy="490536"/>
          </a:xfrm>
        </p:spPr>
        <p:txBody>
          <a:bodyPr/>
          <a:lstStyle/>
          <a:p>
            <a:pPr marL="0" indent="0">
              <a:buNone/>
            </a:pPr>
            <a:r>
              <a:rPr lang="en-US" altLang="en-US" sz="2200" b="1" dirty="0">
                <a:solidFill>
                  <a:srgbClr val="2D2DB9"/>
                </a:solidFill>
                <a:highlight>
                  <a:srgbClr val="FFFF00"/>
                </a:highlight>
              </a:rPr>
              <a:t>$75,000 </a:t>
            </a:r>
            <a:r>
              <a:rPr lang="en-US" altLang="en-US" sz="2200" b="1" dirty="0">
                <a:solidFill>
                  <a:srgbClr val="2D2DB9"/>
                </a:solidFill>
                <a:highlight>
                  <a:srgbClr val="FFFF00"/>
                </a:highlight>
                <a:sym typeface="Symbol" pitchFamily="18" charset="2"/>
              </a:rPr>
              <a:t></a:t>
            </a:r>
            <a:r>
              <a:rPr lang="en-US" altLang="en-US" sz="2200" b="1" dirty="0">
                <a:solidFill>
                  <a:srgbClr val="2D2DB9"/>
                </a:solidFill>
                <a:highlight>
                  <a:srgbClr val="FFFF00"/>
                </a:highlight>
              </a:rPr>
              <a:t> 0.04 </a:t>
            </a:r>
            <a:r>
              <a:rPr lang="en-US" altLang="en-US" sz="2200" b="1" dirty="0">
                <a:solidFill>
                  <a:srgbClr val="2D2DB9"/>
                </a:solidFill>
                <a:highlight>
                  <a:srgbClr val="FFFF00"/>
                </a:highlight>
                <a:sym typeface="Symbol" pitchFamily="18" charset="2"/>
              </a:rPr>
              <a:t></a:t>
            </a:r>
            <a:r>
              <a:rPr lang="en-US" altLang="en-US" sz="2200" b="1" dirty="0">
                <a:solidFill>
                  <a:srgbClr val="2D2DB9"/>
                </a:solidFill>
                <a:highlight>
                  <a:srgbClr val="FFFF00"/>
                </a:highlight>
              </a:rPr>
              <a:t> 20 years = $60,000</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8</a:t>
            </a:fld>
            <a:endParaRPr lang="en-US" altLang="en-US" dirty="0"/>
          </a:p>
        </p:txBody>
      </p:sp>
    </p:spTree>
    <p:extLst>
      <p:ext uri="{BB962C8B-B14F-4D97-AF65-F5344CB8AC3E}">
        <p14:creationId xmlns:p14="http://schemas.microsoft.com/office/powerpoint/2010/main" val="204800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8"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49-C5EB-4CFD-8FC7-F564645BF555}"/>
              </a:ext>
            </a:extLst>
          </p:cNvPr>
          <p:cNvSpPr>
            <a:spLocks noGrp="1"/>
          </p:cNvSpPr>
          <p:nvPr>
            <p:ph type="title"/>
          </p:nvPr>
        </p:nvSpPr>
        <p:spPr/>
        <p:txBody>
          <a:bodyPr/>
          <a:lstStyle/>
          <a:p>
            <a:r>
              <a:rPr lang="en-US" dirty="0"/>
              <a:t>Sample plans</a:t>
            </a:r>
          </a:p>
        </p:txBody>
      </p:sp>
      <p:sp>
        <p:nvSpPr>
          <p:cNvPr id="3" name="Content Placeholder 2">
            <a:extLst>
              <a:ext uri="{FF2B5EF4-FFF2-40B4-BE49-F238E27FC236}">
                <a16:creationId xmlns:a16="http://schemas.microsoft.com/office/drawing/2014/main" id="{FA9CDF63-6B74-4C28-A29E-94F8B86C5772}"/>
              </a:ext>
            </a:extLst>
          </p:cNvPr>
          <p:cNvSpPr>
            <a:spLocks noGrp="1"/>
          </p:cNvSpPr>
          <p:nvPr>
            <p:ph idx="1"/>
          </p:nvPr>
        </p:nvSpPr>
        <p:spPr/>
        <p:txBody>
          <a:bodyPr/>
          <a:lstStyle/>
          <a:p>
            <a:r>
              <a:rPr lang="en-US" dirty="0">
                <a:hlinkClick r:id="rId2"/>
              </a:rPr>
              <a:t>California State Teachers Retirement System</a:t>
            </a:r>
            <a:endParaRPr lang="en-US" dirty="0"/>
          </a:p>
          <a:p>
            <a:r>
              <a:rPr lang="en-US" dirty="0">
                <a:hlinkClick r:id="rId3"/>
              </a:rPr>
              <a:t>Wisconsin Retirement System</a:t>
            </a:r>
            <a:endParaRPr lang="en-US" dirty="0"/>
          </a:p>
        </p:txBody>
      </p:sp>
      <p:sp>
        <p:nvSpPr>
          <p:cNvPr id="4" name="Slide Number Placeholder 3">
            <a:extLst>
              <a:ext uri="{FF2B5EF4-FFF2-40B4-BE49-F238E27FC236}">
                <a16:creationId xmlns:a16="http://schemas.microsoft.com/office/drawing/2014/main" id="{2E886544-6228-4761-BA5F-309A104695F2}"/>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9</a:t>
            </a:fld>
            <a:endParaRPr lang="en-US" altLang="en-US" dirty="0"/>
          </a:p>
        </p:txBody>
      </p:sp>
    </p:spTree>
    <p:extLst>
      <p:ext uri="{BB962C8B-B14F-4D97-AF65-F5344CB8AC3E}">
        <p14:creationId xmlns:p14="http://schemas.microsoft.com/office/powerpoint/2010/main" val="2502180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64b298d7c566f2dbb883b93223bec69464ea"/>
</p:tagLst>
</file>

<file path=ppt/theme/theme1.xml><?xml version="1.0" encoding="utf-8"?>
<a:theme xmlns:a="http://schemas.openxmlformats.org/drawingml/2006/main" name="Network">
  <a:themeElements>
    <a:clrScheme name="Custom 7">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0000FF"/>
      </a:hlink>
      <a:folHlink>
        <a:srgbClr val="0000FF"/>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A50021"/>
        </a:dk2>
        <a:lt2>
          <a:srgbClr val="808080"/>
        </a:lt2>
        <a:accent1>
          <a:srgbClr val="006699"/>
        </a:accent1>
        <a:accent2>
          <a:srgbClr val="DDDDDD"/>
        </a:accent2>
        <a:accent3>
          <a:srgbClr val="FFFFFF"/>
        </a:accent3>
        <a:accent4>
          <a:srgbClr val="000000"/>
        </a:accent4>
        <a:accent5>
          <a:srgbClr val="AAB8CA"/>
        </a:accent5>
        <a:accent6>
          <a:srgbClr val="C8C8C8"/>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etwork">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A50021"/>
        </a:dk2>
        <a:lt2>
          <a:srgbClr val="808080"/>
        </a:lt2>
        <a:accent1>
          <a:srgbClr val="006699"/>
        </a:accent1>
        <a:accent2>
          <a:srgbClr val="DDDDDD"/>
        </a:accent2>
        <a:accent3>
          <a:srgbClr val="FFFFFF"/>
        </a:accent3>
        <a:accent4>
          <a:srgbClr val="000000"/>
        </a:accent4>
        <a:accent5>
          <a:srgbClr val="AAB8CA"/>
        </a:accent5>
        <a:accent6>
          <a:srgbClr val="C8C8C8"/>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6789</TotalTime>
  <Words>4430</Words>
  <Application>Microsoft Office PowerPoint</Application>
  <PresentationFormat>On-screen Show (4:3)</PresentationFormat>
  <Paragraphs>491</Paragraphs>
  <Slides>49</Slides>
  <Notes>13</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56" baseType="lpstr">
      <vt:lpstr>Arial</vt:lpstr>
      <vt:lpstr>Calibri</vt:lpstr>
      <vt:lpstr>Times New Roman</vt:lpstr>
      <vt:lpstr>Wingdings</vt:lpstr>
      <vt:lpstr>Network</vt:lpstr>
      <vt:lpstr>1_Network</vt:lpstr>
      <vt:lpstr>Equation</vt:lpstr>
      <vt:lpstr>Chapter Eighteen</vt:lpstr>
      <vt:lpstr>Pension Funds 1</vt:lpstr>
      <vt:lpstr>Pension Funds 2</vt:lpstr>
      <vt:lpstr>PowerPoint Presentation</vt:lpstr>
      <vt:lpstr>Zoom Polls</vt:lpstr>
      <vt:lpstr>Private versus Public Pension Funds</vt:lpstr>
      <vt:lpstr>Pension Funds Concluded</vt:lpstr>
      <vt:lpstr>Example 1: Defined Benefit Plans</vt:lpstr>
      <vt:lpstr>Sample plans</vt:lpstr>
      <vt:lpstr>Zoom Poll</vt:lpstr>
      <vt:lpstr>Plan Funding</vt:lpstr>
      <vt:lpstr>Funding Status</vt:lpstr>
      <vt:lpstr>Defined Contribution PFs</vt:lpstr>
      <vt:lpstr>Private Pension Fund Assets, 19 84 to 2016</vt:lpstr>
      <vt:lpstr>Private Pensions</vt:lpstr>
      <vt:lpstr>Net Acquisition of Financial Assets, DB and DC Funds</vt:lpstr>
      <vt:lpstr>Zoom Poll</vt:lpstr>
      <vt:lpstr>Financial Assets in DB and DC Pension Funds</vt:lpstr>
      <vt:lpstr>Pension Fund Administration</vt:lpstr>
      <vt:lpstr>Private Pension Funds</vt:lpstr>
      <vt:lpstr>Return on a 401(k)</vt:lpstr>
      <vt:lpstr>Asset Allocation 1</vt:lpstr>
      <vt:lpstr>Asset Allocation 2</vt:lpstr>
      <vt:lpstr>Asset Allocation 3</vt:lpstr>
      <vt:lpstr>Asset Allocation 4</vt:lpstr>
      <vt:lpstr>Assets in 401(k) Plans</vt:lpstr>
      <vt:lpstr>I R A s</vt:lpstr>
      <vt:lpstr>Roth IRAs versus Traditional IRAs 1</vt:lpstr>
      <vt:lpstr>Roth IRAs versus Traditional IRAs 2</vt:lpstr>
      <vt:lpstr>Roth IRAs versus Traditional IRAs 3</vt:lpstr>
      <vt:lpstr>Public Pension Funds 1</vt:lpstr>
      <vt:lpstr>Public Pension Funds 2</vt:lpstr>
      <vt:lpstr>Private Pension Fund Investments</vt:lpstr>
      <vt:lpstr>Assets Held by Private Pension Funds, 1975 and 2016</vt:lpstr>
      <vt:lpstr>Public Pension Fund Investments</vt:lpstr>
      <vt:lpstr>Pension Fund Regulation</vt:lpstr>
      <vt:lpstr>Regulation - Funding</vt:lpstr>
      <vt:lpstr>Regulation – Vesting and Fiduciary Responsibilities</vt:lpstr>
      <vt:lpstr>Regulation – Transferability and Insurance</vt:lpstr>
      <vt:lpstr>Regulation – Insurance 1</vt:lpstr>
      <vt:lpstr>Regulation – Insurance 2</vt:lpstr>
      <vt:lpstr>Underfunding of Single-Employer Plans</vt:lpstr>
      <vt:lpstr>Global Issues</vt:lpstr>
      <vt:lpstr>Private Pension Fund Assets, 19 84 to 2016 Long Description</vt:lpstr>
      <vt:lpstr>Net Acquisition of Financial Assets, DB and DC Funds Long Description</vt:lpstr>
      <vt:lpstr>Financial Assets in DB and DC Pension Funds Long Description</vt:lpstr>
      <vt:lpstr>Return on a 401(k) Long Description</vt:lpstr>
      <vt:lpstr>Assets in 401(k) Plans Long Description</vt:lpstr>
      <vt:lpstr>Underfunding of Single-Employer Plans Long Description</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7e</dc:title>
  <dc:subject/>
  <dc:creator>Saunders</dc:creator>
  <cp:lastModifiedBy>Larry Tentor</cp:lastModifiedBy>
  <cp:revision>503</cp:revision>
  <dcterms:created xsi:type="dcterms:W3CDTF">2000-07-01T19:33:32Z</dcterms:created>
  <dcterms:modified xsi:type="dcterms:W3CDTF">2020-04-16T01:03:16Z</dcterms:modified>
</cp:coreProperties>
</file>