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7" r:id="rId2"/>
    <p:sldId id="294" r:id="rId3"/>
    <p:sldId id="279" r:id="rId4"/>
    <p:sldId id="288" r:id="rId5"/>
    <p:sldId id="284" r:id="rId6"/>
    <p:sldId id="290" r:id="rId7"/>
    <p:sldId id="291" r:id="rId8"/>
    <p:sldId id="292" r:id="rId9"/>
    <p:sldId id="293" r:id="rId10"/>
    <p:sldId id="289" r:id="rId11"/>
    <p:sldId id="285" r:id="rId12"/>
    <p:sldId id="280" r:id="rId13"/>
    <p:sldId id="281" r:id="rId14"/>
    <p:sldId id="282" r:id="rId15"/>
    <p:sldId id="283" r:id="rId16"/>
    <p:sldId id="276" r:id="rId17"/>
    <p:sldId id="287" r:id="rId18"/>
    <p:sldId id="274" r:id="rId19"/>
    <p:sldId id="25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01</a:t>
            </a:r>
            <a:endParaRPr lang="en-US" dirty="0"/>
          </a:p>
          <a:p>
            <a:r>
              <a:rPr lang="en-US" dirty="0" smtClean="0"/>
              <a:t>Dr. Guy Helmer</a:t>
            </a:r>
            <a:endParaRPr lang="en-US" dirty="0"/>
          </a:p>
          <a:p>
            <a:r>
              <a:rPr lang="en-US" dirty="0" err="1" smtClean="0"/>
              <a:t>ghelmer@iastate.edu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458200" cy="3840163"/>
          </a:xfrm>
        </p:spPr>
        <p:txBody>
          <a:bodyPr/>
          <a:lstStyle/>
          <a:p>
            <a:r>
              <a:rPr lang="en-US" dirty="0"/>
              <a:t>The course syllabus is posted to </a:t>
            </a:r>
            <a:r>
              <a:rPr lang="en-US" dirty="0" smtClean="0"/>
              <a:t>Canvas.</a:t>
            </a:r>
            <a:endParaRPr lang="en-US" dirty="0"/>
          </a:p>
          <a:p>
            <a:r>
              <a:rPr lang="en-US" dirty="0"/>
              <a:t>The Syllabus contains a wealth of information about the course, make sure you review it before next class. </a:t>
            </a:r>
          </a:p>
          <a:p>
            <a:r>
              <a:rPr lang="en-US" dirty="0"/>
              <a:t>Let’s review…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12888"/>
              </p:ext>
            </p:extLst>
          </p:nvPr>
        </p:nvGraphicFramePr>
        <p:xfrm>
          <a:off x="1905000" y="2057400"/>
          <a:ext cx="5334000" cy="3582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625"/>
                <a:gridCol w="1875375"/>
              </a:tblGrid>
              <a:tr h="7226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50" dirty="0">
                          <a:ln>
                            <a:noFill/>
                          </a:ln>
                          <a:effectLst/>
                        </a:rPr>
                        <a:t>Assessment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kern="50">
                          <a:ln>
                            <a:noFill/>
                          </a:ln>
                          <a:effectLst/>
                        </a:rPr>
                        <a:t>Points (estimated)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Individual Assignments (6)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240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Group Assignments (2)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Final Project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ln>
                            <a:noFill/>
                          </a:ln>
                          <a:effectLst/>
                        </a:rPr>
                        <a:t>290</a:t>
                      </a:r>
                      <a:endParaRPr lang="en-US" sz="1800" b="1" kern="5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Exams (5)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150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Class Participation Exercises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120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4192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Final Exam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200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  <a:tr h="1144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Total: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ln>
                            <a:noFill/>
                          </a:ln>
                          <a:effectLst/>
                        </a:rPr>
                        <a:t>1200</a:t>
                      </a:r>
                      <a:endParaRPr lang="en-US" sz="1800" b="1" kern="50" dirty="0">
                        <a:ln>
                          <a:noFill/>
                        </a:ln>
                        <a:effectLst/>
                        <a:latin typeface="Cambria" charset="0"/>
                        <a:ea typeface="Andale Sans UI" charset="0"/>
                        <a:cs typeface="Times New Roman" charset="0"/>
                      </a:endParaRPr>
                    </a:p>
                  </a:txBody>
                  <a:tcPr marL="34925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6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Expectations of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Arrive to class </a:t>
            </a:r>
            <a:r>
              <a:rPr lang="en-US" dirty="0" smtClean="0"/>
              <a:t>before it starts</a:t>
            </a:r>
            <a:endParaRPr lang="en-US" dirty="0"/>
          </a:p>
          <a:p>
            <a:r>
              <a:rPr lang="en-US" dirty="0"/>
              <a:t>Focus on the task – avoid multi-tasking</a:t>
            </a:r>
          </a:p>
          <a:p>
            <a:r>
              <a:rPr lang="en-US" dirty="0"/>
              <a:t>If you need to leave </a:t>
            </a:r>
            <a:r>
              <a:rPr lang="en-US" dirty="0" smtClean="0"/>
              <a:t>early, </a:t>
            </a:r>
            <a:r>
              <a:rPr lang="en-US" dirty="0"/>
              <a:t>please </a:t>
            </a:r>
            <a:r>
              <a:rPr lang="en-US" dirty="0" smtClean="0"/>
              <a:t>avoid </a:t>
            </a:r>
            <a:r>
              <a:rPr lang="en-US" dirty="0"/>
              <a:t>disruptions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expectations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for each class</a:t>
            </a:r>
          </a:p>
          <a:p>
            <a:r>
              <a:rPr lang="en-US" dirty="0"/>
              <a:t>Be constructive</a:t>
            </a:r>
          </a:p>
          <a:p>
            <a:pPr lvl="1"/>
            <a:r>
              <a:rPr lang="en-US" dirty="0"/>
              <a:t>Both in electronic/written and verbal </a:t>
            </a:r>
            <a:r>
              <a:rPr lang="en-US" dirty="0" smtClean="0"/>
              <a:t>communications</a:t>
            </a:r>
          </a:p>
          <a:p>
            <a:r>
              <a:rPr lang="en-US" dirty="0" smtClean="0"/>
              <a:t>Participate</a:t>
            </a:r>
          </a:p>
          <a:p>
            <a:pPr lvl="1"/>
            <a:r>
              <a:rPr lang="en-US" dirty="0" smtClean="0"/>
              <a:t>Try out the code examples in class</a:t>
            </a:r>
            <a:endParaRPr lang="en-US" dirty="0"/>
          </a:p>
          <a:p>
            <a:r>
              <a:rPr lang="en-US" dirty="0"/>
              <a:t>Be professional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Expectations of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</a:t>
            </a:r>
            <a:r>
              <a:rPr lang="en-US" dirty="0" smtClean="0"/>
              <a:t>be available at my office during office hours</a:t>
            </a:r>
          </a:p>
          <a:p>
            <a:r>
              <a:rPr lang="en-US" dirty="0" smtClean="0"/>
              <a:t>I will do the best I can to answer any questions in the brief period before and after class</a:t>
            </a:r>
            <a:endParaRPr lang="en-US" dirty="0"/>
          </a:p>
          <a:p>
            <a:r>
              <a:rPr lang="en-US" dirty="0"/>
              <a:t>I will </a:t>
            </a:r>
            <a:r>
              <a:rPr lang="en-US" dirty="0" smtClean="0"/>
              <a:t>answer questions I receive via email as soon as I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Commitment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constructive in my critiques</a:t>
            </a:r>
          </a:p>
          <a:p>
            <a:r>
              <a:rPr lang="en-US" dirty="0"/>
              <a:t>I will provide timely feedback</a:t>
            </a:r>
          </a:p>
          <a:p>
            <a:r>
              <a:rPr lang="en-US" dirty="0"/>
              <a:t>I will treat every one with respect</a:t>
            </a:r>
          </a:p>
          <a:p>
            <a:r>
              <a:rPr lang="en-US" dirty="0"/>
              <a:t>I will be accessible to students</a:t>
            </a:r>
          </a:p>
          <a:p>
            <a:r>
              <a:rPr lang="en-US" dirty="0"/>
              <a:t>I will be firm, but fair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1833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 note on using Slack…</a:t>
            </a:r>
          </a:p>
          <a:p>
            <a:r>
              <a:rPr lang="en-US" sz="2400" dirty="0"/>
              <a:t>Slack </a:t>
            </a:r>
            <a:r>
              <a:rPr lang="en-US" sz="2400" dirty="0" smtClean="0"/>
              <a:t>is a common message service that facilitates </a:t>
            </a:r>
            <a:r>
              <a:rPr lang="en-US" sz="2400" dirty="0"/>
              <a:t>team collaboration and communication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Available as Windows, Mac, iPhone, and Android apps</a:t>
            </a:r>
            <a:endParaRPr lang="en-US" sz="2000" dirty="0"/>
          </a:p>
          <a:p>
            <a:r>
              <a:rPr lang="en-US" sz="2400" dirty="0"/>
              <a:t>Use slack to interact with fellow students, ask questions, etc. </a:t>
            </a:r>
          </a:p>
          <a:p>
            <a:r>
              <a:rPr lang="en-US" sz="2400" dirty="0"/>
              <a:t>Within our Slack team site, you’ll find the </a:t>
            </a:r>
            <a:r>
              <a:rPr lang="en-US" sz="2400" b="1" dirty="0"/>
              <a:t>#Helpdesk </a:t>
            </a:r>
            <a:r>
              <a:rPr lang="en-US" sz="2400" dirty="0"/>
              <a:t>channel. </a:t>
            </a:r>
          </a:p>
          <a:p>
            <a:pPr lvl="1"/>
            <a:r>
              <a:rPr lang="en-US" sz="2000" dirty="0"/>
              <a:t>This is where you post any questions about course material.</a:t>
            </a:r>
          </a:p>
          <a:p>
            <a:pPr lvl="1"/>
            <a:r>
              <a:rPr lang="en-US" sz="2000" dirty="0" smtClean="0"/>
              <a:t>I (and perhaps the TA) </a:t>
            </a:r>
            <a:r>
              <a:rPr lang="en-US" sz="2000" dirty="0"/>
              <a:t>will monitor this area and attempt to provide you with the help you need. </a:t>
            </a:r>
          </a:p>
          <a:p>
            <a:r>
              <a:rPr lang="en-US" sz="2400" dirty="0"/>
              <a:t>Do not post information of a personal nature, as everyone on the class can read your posts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Do not post answers to homework questions</a:t>
            </a:r>
          </a:p>
          <a:p>
            <a:pPr lvl="1"/>
            <a:r>
              <a:rPr lang="en-US" sz="2000" dirty="0" smtClean="0"/>
              <a:t>OK to give guidance, but not answers.</a:t>
            </a:r>
            <a:endParaRPr lang="en-US" sz="2000" dirty="0"/>
          </a:p>
          <a:p>
            <a:r>
              <a:rPr lang="en-US" sz="2400" dirty="0"/>
              <a:t>We will use Slack as a community tool, that </a:t>
            </a:r>
            <a:r>
              <a:rPr lang="en-US" sz="2400" dirty="0" smtClean="0"/>
              <a:t>is: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</a:t>
            </a:r>
            <a:r>
              <a:rPr lang="en-US" sz="2000" dirty="0"/>
              <a:t>you know the answer to </a:t>
            </a:r>
            <a:r>
              <a:rPr lang="en-US" sz="2000" dirty="0" smtClean="0"/>
              <a:t>a question, feel </a:t>
            </a:r>
            <a:r>
              <a:rPr lang="en-US" sz="2000" dirty="0"/>
              <a:t>free to provide an </a:t>
            </a:r>
            <a:r>
              <a:rPr lang="en-US" sz="2000" dirty="0" smtClean="0"/>
              <a:t>answer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you want to propose a meetup, study group, etc. then this is the place to do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1833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 note on using GitHub…</a:t>
            </a:r>
          </a:p>
          <a:p>
            <a:r>
              <a:rPr lang="en-US" sz="2400" dirty="0"/>
              <a:t>GitHub is version control service that many organizations are now using to facilitate team collaboration and communication.</a:t>
            </a:r>
          </a:p>
          <a:p>
            <a:r>
              <a:rPr lang="en-US" sz="2400" dirty="0"/>
              <a:t>GitHub uses </a:t>
            </a:r>
            <a:r>
              <a:rPr lang="en-US" sz="2400" dirty="0" err="1"/>
              <a:t>Git</a:t>
            </a:r>
            <a:r>
              <a:rPr lang="en-US" sz="2400" dirty="0"/>
              <a:t> to allow users to version and manage code, and to pull and push code to a central repository.</a:t>
            </a:r>
          </a:p>
          <a:p>
            <a:r>
              <a:rPr lang="en-US" sz="2400" dirty="0"/>
              <a:t>We will use </a:t>
            </a:r>
            <a:r>
              <a:rPr lang="en-US" sz="2400" dirty="0" err="1"/>
              <a:t>Git</a:t>
            </a:r>
            <a:r>
              <a:rPr lang="en-US" sz="2400" dirty="0"/>
              <a:t> and GitHub extensively in this class. </a:t>
            </a:r>
          </a:p>
          <a:p>
            <a:r>
              <a:rPr lang="en-US" sz="2400" dirty="0"/>
              <a:t>You need to sign up to GitHub, and email me your user name.</a:t>
            </a:r>
          </a:p>
          <a:p>
            <a:r>
              <a:rPr lang="en-US" sz="2400" dirty="0"/>
              <a:t>I have made arrangements with GitHub to have a number of private repositories available for your work.</a:t>
            </a:r>
          </a:p>
          <a:p>
            <a:r>
              <a:rPr lang="en-US" sz="2400" b="1" dirty="0"/>
              <a:t>Any code you push to your own repository will be </a:t>
            </a:r>
            <a:r>
              <a:rPr lang="en-US" sz="2400" b="1" dirty="0" smtClean="0"/>
              <a:t>public.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ny </a:t>
            </a:r>
            <a:r>
              <a:rPr lang="en-US" sz="2400" dirty="0"/>
              <a:t>code you push to the private repos we will use in the course, will </a:t>
            </a:r>
            <a:r>
              <a:rPr lang="en-US" sz="2400" dirty="0" smtClean="0"/>
              <a:t>be private. </a:t>
            </a:r>
            <a:endParaRPr lang="en-US" sz="2400" dirty="0"/>
          </a:p>
          <a:p>
            <a:r>
              <a:rPr lang="en-US" sz="2400" dirty="0"/>
              <a:t>I will cover this in great detail during next </a:t>
            </a:r>
            <a:r>
              <a:rPr lang="en-US" sz="2400" dirty="0" smtClean="0"/>
              <a:t>class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now, </a:t>
            </a:r>
            <a:r>
              <a:rPr lang="en-US" sz="2400" b="1" dirty="0"/>
              <a:t>just create a GitHub account (if you don’t have one already) using your iastate.edu email address, and email me </a:t>
            </a:r>
            <a:r>
              <a:rPr lang="en-US" sz="2400" b="1" dirty="0" smtClean="0"/>
              <a:t>your </a:t>
            </a:r>
            <a:r>
              <a:rPr lang="en-US" sz="2400" b="1" dirty="0" err="1" smtClean="0"/>
              <a:t>Github</a:t>
            </a:r>
            <a:r>
              <a:rPr lang="en-US" sz="2400" b="1" dirty="0" smtClean="0"/>
              <a:t> </a:t>
            </a:r>
            <a:r>
              <a:rPr lang="en-US" sz="2400" b="1" dirty="0"/>
              <a:t>username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Create your GitHub account and email me your </a:t>
            </a:r>
            <a:r>
              <a:rPr lang="en-US" sz="2000" dirty="0" err="1"/>
              <a:t>userID</a:t>
            </a:r>
            <a:r>
              <a:rPr lang="en-US" sz="2000" dirty="0"/>
              <a:t>.</a:t>
            </a:r>
          </a:p>
          <a:p>
            <a:pPr lvl="2"/>
            <a:r>
              <a:rPr lang="en-US" sz="1200" dirty="0"/>
              <a:t>NOTE: Though you may already have an account, you cannot use it unless it is associated with your ISU email. Even if you have a GitHub account, I’d suggest creating a new one specifically for this class. </a:t>
            </a:r>
          </a:p>
          <a:p>
            <a:pPr lvl="1"/>
            <a:r>
              <a:rPr lang="en-US" sz="2000" dirty="0"/>
              <a:t>Join our MIS407 “Slack” team`</a:t>
            </a:r>
          </a:p>
          <a:p>
            <a:pPr lvl="2"/>
            <a:r>
              <a:rPr lang="en-US" sz="1600" dirty="0"/>
              <a:t>You should will soon receive an email invitation message to join the team. This will be sent to your ISU email account. </a:t>
            </a:r>
            <a:r>
              <a:rPr lang="en-US" sz="1600" b="1" dirty="0"/>
              <a:t>If you have not received this by Tomorrow at noon, please contact </a:t>
            </a:r>
            <a:r>
              <a:rPr lang="en-US" sz="1600" b="1" dirty="0" smtClean="0"/>
              <a:t>me </a:t>
            </a:r>
            <a:r>
              <a:rPr lang="en-US" sz="1600" b="1" dirty="0"/>
              <a:t>for assistance</a:t>
            </a:r>
            <a:r>
              <a:rPr lang="en-US" sz="1600" dirty="0"/>
              <a:t>.  </a:t>
            </a:r>
          </a:p>
          <a:p>
            <a:pPr lvl="2"/>
            <a:r>
              <a:rPr lang="en-US" sz="1600" dirty="0"/>
              <a:t>Your first task is to make sure you have joined the #introductions channel, and post a brief personal introduction (name, major, and anything you’d like to share)</a:t>
            </a:r>
            <a:endParaRPr lang="en-US" sz="12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 smtClean="0"/>
              <a:t>We’ll learn about using </a:t>
            </a:r>
            <a:r>
              <a:rPr lang="en-US" sz="2000" dirty="0" err="1"/>
              <a:t>Git</a:t>
            </a:r>
            <a:r>
              <a:rPr lang="en-US" sz="2000" dirty="0"/>
              <a:t> and </a:t>
            </a:r>
            <a:r>
              <a:rPr lang="en-US" sz="2000" dirty="0" smtClean="0"/>
              <a:t>GitHub</a:t>
            </a:r>
          </a:p>
          <a:p>
            <a:pPr lvl="1"/>
            <a:r>
              <a:rPr lang="en-US" sz="2000" dirty="0" smtClean="0"/>
              <a:t>Later we’ll </a:t>
            </a:r>
            <a:r>
              <a:rPr lang="en-US" sz="2000" dirty="0" err="1" smtClean="0"/>
              <a:t>introduct</a:t>
            </a:r>
            <a:r>
              <a:rPr lang="en-US" sz="2000" dirty="0" smtClean="0"/>
              <a:t> the Python </a:t>
            </a:r>
            <a:r>
              <a:rPr lang="en-US" sz="2000" dirty="0"/>
              <a:t>programming environment and </a:t>
            </a:r>
            <a:r>
              <a:rPr lang="en-US" sz="2000" dirty="0" smtClean="0"/>
              <a:t>workflow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38" y="2057400"/>
            <a:ext cx="822816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content developed by Tim Smith and used by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38" y="2057400"/>
            <a:ext cx="8228162" cy="4267200"/>
          </a:xfrm>
        </p:spPr>
        <p:txBody>
          <a:bodyPr>
            <a:normAutofit/>
          </a:bodyPr>
          <a:lstStyle/>
          <a:p>
            <a:r>
              <a:rPr lang="en-US" dirty="0"/>
              <a:t>Introduce Course</a:t>
            </a:r>
          </a:p>
          <a:p>
            <a:r>
              <a:rPr lang="en-US" dirty="0"/>
              <a:t>Brief introduction to Course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1021" y="3024158"/>
            <a:ext cx="845820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CMD Line/Terminal/Shell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Git</a:t>
            </a:r>
            <a:r>
              <a:rPr lang="en-US" sz="2400" dirty="0"/>
              <a:t> &amp; GitHub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SQLite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/</a:t>
            </a:r>
            <a:r>
              <a:rPr lang="en-US" sz="2400" dirty="0" err="1"/>
              <a:t>Ipython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Linux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048625" cy="42989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Topics:</a:t>
            </a:r>
            <a:endParaRPr lang="en-US" dirty="0"/>
          </a:p>
          <a:p>
            <a:pPr lvl="1"/>
            <a:r>
              <a:rPr lang="en-US" dirty="0" smtClean="0"/>
              <a:t>Current development technologies:</a:t>
            </a:r>
          </a:p>
          <a:p>
            <a:pPr lvl="2"/>
            <a:r>
              <a:rPr lang="en-US" dirty="0" smtClean="0"/>
              <a:t>Python</a:t>
            </a:r>
          </a:p>
          <a:p>
            <a:pPr lvl="2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Slack</a:t>
            </a:r>
          </a:p>
          <a:p>
            <a:pPr lvl="2"/>
            <a:r>
              <a:rPr lang="en-US" dirty="0" smtClean="0"/>
              <a:t>SQL DB</a:t>
            </a:r>
          </a:p>
          <a:p>
            <a:pPr lvl="2"/>
            <a:r>
              <a:rPr lang="en-US" dirty="0" smtClean="0"/>
              <a:t>Data Wrangling</a:t>
            </a:r>
          </a:p>
          <a:p>
            <a:pPr lvl="2"/>
            <a:r>
              <a:rPr lang="en-US" dirty="0" smtClean="0"/>
              <a:t>Machine Learning</a:t>
            </a:r>
            <a:endParaRPr lang="en-US" dirty="0"/>
          </a:p>
          <a:p>
            <a:r>
              <a:rPr lang="en-US" dirty="0" smtClean="0"/>
              <a:t>Advanced course</a:t>
            </a:r>
            <a:endParaRPr lang="en-US" dirty="0"/>
          </a:p>
          <a:p>
            <a:pPr lvl="1"/>
            <a:r>
              <a:rPr lang="en-US" dirty="0" smtClean="0"/>
              <a:t>Programming experience, object-oriented experience required</a:t>
            </a:r>
            <a:endParaRPr lang="en-US" dirty="0"/>
          </a:p>
          <a:p>
            <a:pPr lvl="1"/>
            <a:r>
              <a:rPr lang="en-US" dirty="0"/>
              <a:t>You </a:t>
            </a:r>
            <a:r>
              <a:rPr lang="en-US" b="1" dirty="0"/>
              <a:t>DO</a:t>
            </a:r>
            <a:r>
              <a:rPr lang="en-US" dirty="0"/>
              <a:t> need to take ownership of your learning: patience, perseverance, and a willingness to learn.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dirty="0"/>
              <a:t>Our Focus: </a:t>
            </a:r>
            <a:br>
              <a:rPr lang="en-US" dirty="0"/>
            </a:br>
            <a:r>
              <a:rPr lang="en-US" sz="3600" dirty="0"/>
              <a:t>Skills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0062"/>
            <a:ext cx="8458200" cy="3840163"/>
          </a:xfrm>
        </p:spPr>
        <p:txBody>
          <a:bodyPr/>
          <a:lstStyle/>
          <a:p>
            <a:r>
              <a:rPr lang="en-US" dirty="0"/>
              <a:t>This course will build skills and knowledge in each of the following areas: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Programming Concepts &amp; Syntax</a:t>
            </a:r>
          </a:p>
          <a:p>
            <a:pPr lvl="1"/>
            <a:r>
              <a:rPr lang="en-US" dirty="0"/>
              <a:t>Problem Solving Capability/Skill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057400"/>
            <a:ext cx="8458200" cy="3840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be an effective </a:t>
            </a:r>
            <a:r>
              <a:rPr lang="en-US" dirty="0" smtClean="0"/>
              <a:t>programmer:</a:t>
            </a:r>
          </a:p>
          <a:p>
            <a:r>
              <a:rPr lang="en-US" dirty="0" smtClean="0"/>
              <a:t>Need to </a:t>
            </a:r>
            <a:r>
              <a:rPr lang="en-US" dirty="0"/>
              <a:t>know </a:t>
            </a:r>
            <a:r>
              <a:rPr lang="en-US" dirty="0" smtClean="0"/>
              <a:t>languages</a:t>
            </a:r>
          </a:p>
          <a:p>
            <a:r>
              <a:rPr lang="en-US" dirty="0"/>
              <a:t>N</a:t>
            </a:r>
            <a:r>
              <a:rPr lang="en-US" dirty="0" smtClean="0"/>
              <a:t>eed experience with supporting tools</a:t>
            </a:r>
          </a:p>
          <a:p>
            <a:pPr marL="0" indent="0">
              <a:buNone/>
            </a:pPr>
            <a:r>
              <a:rPr lang="en-US" dirty="0" smtClean="0"/>
              <a:t>Focus </a:t>
            </a:r>
            <a:r>
              <a:rPr lang="en-US" dirty="0"/>
              <a:t>on the tools of Social Coding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and GitHub</a:t>
            </a:r>
          </a:p>
          <a:p>
            <a:pPr lvl="1"/>
            <a:r>
              <a:rPr lang="en-US" dirty="0"/>
              <a:t>Atom Text Editor (and relevant packages)</a:t>
            </a:r>
          </a:p>
          <a:p>
            <a:pPr lvl="1"/>
            <a:r>
              <a:rPr lang="en-US" dirty="0"/>
              <a:t>Python (and relevant libraries)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Notebooks</a:t>
            </a:r>
            <a:endParaRPr lang="en-US" dirty="0"/>
          </a:p>
          <a:p>
            <a:pPr lvl="1"/>
            <a:r>
              <a:rPr lang="en-US" dirty="0"/>
              <a:t>Slack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Focus on Python: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concepts </a:t>
            </a:r>
            <a:r>
              <a:rPr lang="en-US" dirty="0"/>
              <a:t>you learned in previous programming </a:t>
            </a:r>
            <a:r>
              <a:rPr lang="en-US" dirty="0" smtClean="0"/>
              <a:t>courses</a:t>
            </a:r>
          </a:p>
          <a:p>
            <a:r>
              <a:rPr lang="en-US" dirty="0" smtClean="0"/>
              <a:t>Learn new </a:t>
            </a:r>
            <a:r>
              <a:rPr lang="en-US" dirty="0"/>
              <a:t>constructs and ideas </a:t>
            </a:r>
            <a:r>
              <a:rPr lang="en-US" dirty="0" smtClean="0"/>
              <a:t>specific to Python</a:t>
            </a:r>
          </a:p>
          <a:p>
            <a:pPr marL="0" indent="0">
              <a:buNone/>
            </a:pPr>
            <a:r>
              <a:rPr lang="en-US" dirty="0" smtClean="0"/>
              <a:t>Python concepts:</a:t>
            </a:r>
            <a:endParaRPr lang="en-US" dirty="0"/>
          </a:p>
          <a:p>
            <a:r>
              <a:rPr lang="en-US" dirty="0"/>
              <a:t>Syntax: The rules (similar to grammar and punctuation) that you need to </a:t>
            </a:r>
            <a:r>
              <a:rPr lang="en-US" dirty="0" smtClean="0"/>
              <a:t>know: </a:t>
            </a:r>
            <a:endParaRPr lang="en-US" dirty="0"/>
          </a:p>
          <a:p>
            <a:pPr lvl="1"/>
            <a:r>
              <a:rPr lang="en-US" dirty="0"/>
              <a:t>These will be quite different than Java, in many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Generally easier </a:t>
            </a:r>
            <a:r>
              <a:rPr lang="en-US" dirty="0"/>
              <a:t>and more enjoyable to work </a:t>
            </a:r>
            <a:r>
              <a:rPr lang="en-US" dirty="0" smtClean="0"/>
              <a:t>with</a:t>
            </a:r>
            <a:endParaRPr lang="en-US" dirty="0"/>
          </a:p>
          <a:p>
            <a:r>
              <a:rPr lang="en-US" dirty="0" smtClean="0"/>
              <a:t>Constructs</a:t>
            </a:r>
          </a:p>
          <a:p>
            <a:pPr lvl="1"/>
            <a:r>
              <a:rPr lang="en-US" dirty="0" smtClean="0"/>
              <a:t>Classes </a:t>
            </a:r>
            <a:r>
              <a:rPr lang="en-US" dirty="0"/>
              <a:t>and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Comprehensions, Iterators, Generating Expressions and Generating </a:t>
            </a:r>
            <a:r>
              <a:rPr lang="en-US" dirty="0" smtClean="0"/>
              <a:t>Functions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Python introduces new ways of doing things that are not found in Java.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0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Business Programming is </a:t>
            </a:r>
            <a:r>
              <a:rPr lang="en-US" dirty="0"/>
              <a:t>very solution focused</a:t>
            </a:r>
          </a:p>
          <a:p>
            <a:r>
              <a:rPr lang="en-US" dirty="0"/>
              <a:t>You program (or "code") to accomplish a task, to get work done, create new value, and - in general - make a valuable contribution to your organization. </a:t>
            </a:r>
          </a:p>
          <a:p>
            <a:r>
              <a:rPr lang="en-US" dirty="0"/>
              <a:t>"Knowing" the syntax, the concepts, and the tools is not enough - you need to immerse yourself the practice of developing code that responds to problems, requirements, and a myriad of other influences that define success.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5715000"/>
            <a:ext cx="731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sz="1600" i="1" dirty="0"/>
              <a:t>Programming, like driving a car, learning to ride a bike, or ice skating – these are skills that can't be learned from a book alone. You need to practice and experience programming in order to develop sufficient skill and competence.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Often, the success of your work - no matter how technical - requires you to posses </a:t>
            </a:r>
            <a:r>
              <a:rPr lang="en-US" dirty="0" smtClean="0"/>
              <a:t>good communication skill</a:t>
            </a:r>
            <a:r>
              <a:rPr lang="en-US" dirty="0" smtClean="0"/>
              <a:t>s:</a:t>
            </a:r>
            <a:endParaRPr lang="en-US" dirty="0"/>
          </a:p>
          <a:p>
            <a:pPr lvl="1"/>
            <a:r>
              <a:rPr lang="en-US" dirty="0"/>
              <a:t>Brilliant work </a:t>
            </a:r>
            <a:r>
              <a:rPr lang="en-US" i="1" dirty="0"/>
              <a:t>not communicated well </a:t>
            </a:r>
            <a:r>
              <a:rPr lang="en-US" dirty="0"/>
              <a:t>will not influence decision making or adoption of your ideas. </a:t>
            </a:r>
          </a:p>
          <a:p>
            <a:pPr lvl="1"/>
            <a:r>
              <a:rPr lang="en-US" dirty="0"/>
              <a:t>If you're going to be successful in MIS you need </a:t>
            </a:r>
            <a:r>
              <a:rPr lang="en-US" dirty="0" smtClean="0"/>
              <a:t>to </a:t>
            </a:r>
            <a:r>
              <a:rPr lang="en-US" dirty="0"/>
              <a:t>work as </a:t>
            </a:r>
            <a:r>
              <a:rPr lang="en-US" i="1" dirty="0"/>
              <a:t>a member of a team</a:t>
            </a:r>
            <a:r>
              <a:rPr lang="en-US" dirty="0"/>
              <a:t>, and </a:t>
            </a:r>
            <a:r>
              <a:rPr lang="en-US" i="1" dirty="0"/>
              <a:t>communicate your results/work in way the people understand </a:t>
            </a:r>
            <a:r>
              <a:rPr lang="en-US" dirty="0"/>
              <a:t>and are persuaded to give it more consideration.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course you'll be called upon to present your ideas, results, and progress. This is so that you can develop communication skills through practice. </a:t>
            </a:r>
          </a:p>
          <a:p>
            <a:pPr lvl="1"/>
            <a:r>
              <a:rPr lang="en-US" dirty="0"/>
              <a:t>Let’s make this is a "safe place" to practice, respect and support your peer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2133600"/>
            <a:ext cx="8458200" cy="3840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It's been said for some time now that you can no longer write the killer app as a one </a:t>
            </a:r>
            <a:r>
              <a:rPr lang="en-US" dirty="0" smtClean="0"/>
              <a:t>or </a:t>
            </a:r>
            <a:r>
              <a:rPr lang="en-US" dirty="0"/>
              <a:t>two person team:</a:t>
            </a:r>
          </a:p>
          <a:p>
            <a:pPr lvl="1"/>
            <a:r>
              <a:rPr lang="en-US" dirty="0"/>
              <a:t>This has usually </a:t>
            </a:r>
            <a:r>
              <a:rPr lang="en-US" dirty="0" smtClean="0"/>
              <a:t>been </a:t>
            </a:r>
            <a:r>
              <a:rPr lang="en-US" dirty="0"/>
              <a:t>used as a justification to collaborate more broadly with others on your team and within your organization.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still relevant, but what is becoming increasingly important for your productivity as a programmer/analysis is to have the ability to participate in “social coding”:</a:t>
            </a:r>
          </a:p>
          <a:p>
            <a:pPr lvl="1"/>
            <a:r>
              <a:rPr lang="en-US" dirty="0"/>
              <a:t>Understand how to find and use others code</a:t>
            </a:r>
          </a:p>
          <a:p>
            <a:pPr lvl="1"/>
            <a:r>
              <a:rPr lang="en-US" dirty="0"/>
              <a:t>Understand how to be a good "citizen" and contribute back to code you're used</a:t>
            </a:r>
          </a:p>
          <a:p>
            <a:pPr lvl="1"/>
            <a:r>
              <a:rPr lang="en-US" dirty="0"/>
              <a:t>Understand how to write your own code and launch your own projects that others will want to use and contribute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1342</Words>
  <Application>Microsoft Macintosh PowerPoint</Application>
  <PresentationFormat>On-screen Show (4:3)</PresentationFormat>
  <Paragraphs>180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Andale Sans UI</vt:lpstr>
      <vt:lpstr>Calibri</vt:lpstr>
      <vt:lpstr>Cambria</vt:lpstr>
      <vt:lpstr>ＭＳ Ｐゴシック</vt:lpstr>
      <vt:lpstr>Times New Roman</vt:lpstr>
      <vt:lpstr>Arial</vt:lpstr>
      <vt:lpstr>Office Theme</vt:lpstr>
      <vt:lpstr>MIS 407</vt:lpstr>
      <vt:lpstr>For Today…</vt:lpstr>
      <vt:lpstr>Course Intro</vt:lpstr>
      <vt:lpstr>Our Focus:  Skills Development</vt:lpstr>
      <vt:lpstr>Tools</vt:lpstr>
      <vt:lpstr>Programming </vt:lpstr>
      <vt:lpstr>Problem Solving</vt:lpstr>
      <vt:lpstr>Communication</vt:lpstr>
      <vt:lpstr>Collaboration</vt:lpstr>
      <vt:lpstr>Course Syllabus</vt:lpstr>
      <vt:lpstr>Assessment</vt:lpstr>
      <vt:lpstr>My Expectations of you</vt:lpstr>
      <vt:lpstr>My expectations for you</vt:lpstr>
      <vt:lpstr>Your Expectations of Me</vt:lpstr>
      <vt:lpstr>My Commitment to you</vt:lpstr>
      <vt:lpstr>PowerPoint Presentation</vt:lpstr>
      <vt:lpstr>PowerPoint Presentation</vt:lpstr>
      <vt:lpstr>PowerPoint Presentation</vt:lpstr>
      <vt:lpstr>Acknowledgment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2018-01-07T22:42:11Z</dcterms:modified>
</cp:coreProperties>
</file>