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66" r:id="rId2"/>
    <p:sldId id="258" r:id="rId3"/>
    <p:sldId id="257" r:id="rId4"/>
    <p:sldId id="265" r:id="rId5"/>
    <p:sldId id="263" r:id="rId6"/>
    <p:sldId id="260" r:id="rId7"/>
    <p:sldId id="259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>
      <p:cViewPr>
        <p:scale>
          <a:sx n="60" d="100"/>
          <a:sy n="60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703C-D0F3-4C05-AB9C-D3BFA394887C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DC10-B334-4423-BFDE-CA89BC60F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268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703C-D0F3-4C05-AB9C-D3BFA394887C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DC10-B334-4423-BFDE-CA89BC60F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00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703C-D0F3-4C05-AB9C-D3BFA394887C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DC10-B334-4423-BFDE-CA89BC60F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06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703C-D0F3-4C05-AB9C-D3BFA394887C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DC10-B334-4423-BFDE-CA89BC60F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80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703C-D0F3-4C05-AB9C-D3BFA394887C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DC10-B334-4423-BFDE-CA89BC60F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992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703C-D0F3-4C05-AB9C-D3BFA394887C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DC10-B334-4423-BFDE-CA89BC60F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22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703C-D0F3-4C05-AB9C-D3BFA394887C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DC10-B334-4423-BFDE-CA89BC60F8C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9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703C-D0F3-4C05-AB9C-D3BFA394887C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DC10-B334-4423-BFDE-CA89BC60F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08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703C-D0F3-4C05-AB9C-D3BFA394887C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DC10-B334-4423-BFDE-CA89BC60F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08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703C-D0F3-4C05-AB9C-D3BFA394887C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DC10-B334-4423-BFDE-CA89BC60F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17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597703C-D0F3-4C05-AB9C-D3BFA394887C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0DC10-B334-4423-BFDE-CA89BC60F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25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597703C-D0F3-4C05-AB9C-D3BFA394887C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A30DC10-B334-4423-BFDE-CA89BC60F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16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E722DC-94B4-96DB-F698-55706D8095B4}"/>
              </a:ext>
            </a:extLst>
          </p:cNvPr>
          <p:cNvSpPr txBox="1"/>
          <p:nvPr/>
        </p:nvSpPr>
        <p:spPr>
          <a:xfrm>
            <a:off x="5640572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BEC7C-54BD-7DD3-F434-0EEE8C0FB3E2}"/>
              </a:ext>
            </a:extLst>
          </p:cNvPr>
          <p:cNvSpPr txBox="1"/>
          <p:nvPr/>
        </p:nvSpPr>
        <p:spPr>
          <a:xfrm>
            <a:off x="2317898" y="202019"/>
            <a:ext cx="7017488" cy="914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36E02-8836-6B18-52F6-5D7F85D03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3" y="466726"/>
            <a:ext cx="8503500" cy="260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83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46C9B5-AFE5-766A-442B-DBB6A752E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90"/>
            <a:ext cx="12192000" cy="68465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ADE5C1-EAFC-C10B-101C-670A2BFE1CE5}"/>
              </a:ext>
            </a:extLst>
          </p:cNvPr>
          <p:cNvSpPr txBox="1"/>
          <p:nvPr/>
        </p:nvSpPr>
        <p:spPr>
          <a:xfrm>
            <a:off x="2578394" y="1780954"/>
            <a:ext cx="5385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THANK</a:t>
            </a:r>
            <a:endParaRPr lang="en-IN" sz="96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054C31-330A-6A5E-F810-81D66C4B869E}"/>
              </a:ext>
            </a:extLst>
          </p:cNvPr>
          <p:cNvSpPr txBox="1"/>
          <p:nvPr/>
        </p:nvSpPr>
        <p:spPr>
          <a:xfrm>
            <a:off x="6629399" y="3002340"/>
            <a:ext cx="3322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</a:rPr>
              <a:t>YOU</a:t>
            </a:r>
            <a:endParaRPr lang="en-IN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43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9F956F-6FC8-22C6-448B-8EF6E1BFB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CBD44D-80BD-FF3B-5E35-E0ECE817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545" y="156617"/>
            <a:ext cx="7729728" cy="1188720"/>
          </a:xfrm>
        </p:spPr>
        <p:txBody>
          <a:bodyPr/>
          <a:lstStyle/>
          <a:p>
            <a:r>
              <a:rPr lang="en-US" b="1" dirty="0"/>
              <a:t>contents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FFDED-7705-7F13-EE12-A04953331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45" y="1520457"/>
            <a:ext cx="9652520" cy="5092994"/>
          </a:xfrm>
        </p:spPr>
        <p:txBody>
          <a:bodyPr/>
          <a:lstStyle/>
          <a:p>
            <a:pPr marL="342900" indent="-342900">
              <a:buAutoNum type="arabicParenR"/>
            </a:pPr>
            <a:r>
              <a:rPr lang="en-US" sz="4400" dirty="0">
                <a:solidFill>
                  <a:srgbClr val="FF0000"/>
                </a:solidFill>
              </a:rPr>
              <a:t>Introduction</a:t>
            </a:r>
          </a:p>
          <a:p>
            <a:pPr marL="342900" indent="-342900">
              <a:buAutoNum type="arabicParenR"/>
            </a:pPr>
            <a:r>
              <a:rPr lang="en-IN" sz="4400" dirty="0">
                <a:solidFill>
                  <a:srgbClr val="FF0000"/>
                </a:solidFill>
              </a:rPr>
              <a:t>Causes of </a:t>
            </a:r>
            <a:r>
              <a:rPr lang="en-IN" sz="4400" dirty="0" err="1">
                <a:solidFill>
                  <a:srgbClr val="FF0000"/>
                </a:solidFill>
              </a:rPr>
              <a:t>Hemophilia</a:t>
            </a:r>
            <a:r>
              <a:rPr lang="en-IN" sz="4400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arenR"/>
            </a:pPr>
            <a:r>
              <a:rPr lang="en-IN" sz="4400" dirty="0">
                <a:solidFill>
                  <a:srgbClr val="FF0000"/>
                </a:solidFill>
              </a:rPr>
              <a:t>Classification</a:t>
            </a:r>
          </a:p>
          <a:p>
            <a:pPr marL="342900" indent="-342900">
              <a:buAutoNum type="arabicParenR"/>
            </a:pPr>
            <a:r>
              <a:rPr lang="en-IN" sz="4400" dirty="0">
                <a:solidFill>
                  <a:srgbClr val="FF0000"/>
                </a:solidFill>
              </a:rPr>
              <a:t>Symptoms</a:t>
            </a:r>
          </a:p>
          <a:p>
            <a:pPr marL="342900" indent="-342900">
              <a:buAutoNum type="arabicParenR"/>
            </a:pPr>
            <a:r>
              <a:rPr lang="en-IN" sz="4400" dirty="0">
                <a:solidFill>
                  <a:srgbClr val="FF0000"/>
                </a:solidFill>
              </a:rPr>
              <a:t>Treatment</a:t>
            </a:r>
          </a:p>
          <a:p>
            <a:pPr marL="342900" indent="-342900"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689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1E458-BD83-1DE2-E1D4-9C3D7D02A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25730"/>
            <a:ext cx="7729728" cy="971550"/>
          </a:xfrm>
        </p:spPr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57B4EA-62E4-DE95-A959-FF30F28DB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" y="1520190"/>
            <a:ext cx="6035040" cy="52120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Hemophilia is a rare disorder in which the blood does not clot normally . It is usually inherited and its usually occur in male. Hemophilia also called royal disease.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If you have Hemophilia,  you have little or no clotting factor. Clotting factor is a protein needed for normal blood clotting and without it, you may bleed for a long time after injury or accident</a:t>
            </a:r>
            <a:r>
              <a:rPr lang="en-US" dirty="0"/>
              <a:t>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E8D131-CFDC-D865-50E1-A2D96BFFF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416" y="1700626"/>
            <a:ext cx="5047954" cy="419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9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463F84-A2FE-B14A-35C3-F99BB8881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223" y="1646610"/>
            <a:ext cx="9303488" cy="50852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87068-8E57-532A-9332-A1D68EDD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9780"/>
            <a:ext cx="7729728" cy="1188720"/>
          </a:xfrm>
        </p:spPr>
        <p:txBody>
          <a:bodyPr>
            <a:normAutofit/>
          </a:bodyPr>
          <a:lstStyle/>
          <a:p>
            <a:r>
              <a:rPr lang="en-US" sz="3200" b="1" dirty="0"/>
              <a:t>WORLD HEMOPHILIA DAY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F6164-7848-D575-CD03-BCEBB760E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158" y="1807535"/>
            <a:ext cx="11617841" cy="4763385"/>
          </a:xfrm>
        </p:spPr>
        <p:txBody>
          <a:bodyPr>
            <a:normAutofit/>
          </a:bodyPr>
          <a:lstStyle/>
          <a:p>
            <a:r>
              <a:rPr lang="en-US" sz="2800" dirty="0"/>
              <a:t>World Hemophilia Day was started in 1989 by the World Federation of Hemophilia (WFH), which chose 17 April as the day to bring the community together in </a:t>
            </a:r>
            <a:r>
              <a:rPr lang="en-US" sz="2800" dirty="0" err="1"/>
              <a:t>honour</a:t>
            </a:r>
            <a:r>
              <a:rPr lang="en-US" sz="2800" dirty="0"/>
              <a:t> of WFH founder Frank Schnabel's birthday.</a:t>
            </a:r>
          </a:p>
          <a:p>
            <a:r>
              <a:rPr lang="en-US" sz="2800" dirty="0"/>
              <a:t> In 2024 the international theme is Equitable access for all: recognizing all bleeding disorders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5876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340C-FE0E-F5FB-A175-B991C39C5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117973"/>
          </a:xfrm>
        </p:spPr>
        <p:txBody>
          <a:bodyPr/>
          <a:lstStyle/>
          <a:p>
            <a:r>
              <a:rPr lang="en-US" b="1" dirty="0"/>
              <a:t>CAUSES of hemophilia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D12BD-6A24-6BDA-6704-C6D7FBE15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488" y="1201479"/>
            <a:ext cx="11929731" cy="5560828"/>
          </a:xfrm>
        </p:spPr>
        <p:txBody>
          <a:bodyPr>
            <a:normAutofit/>
          </a:bodyPr>
          <a:lstStyle/>
          <a:p>
            <a:r>
              <a:rPr lang="en-US" sz="2400" dirty="0"/>
              <a:t>The genetic change that causes hemophilia is a recessive change in the X chromosome. Males have one copy of the genes in the X chromosome, and females have two </a:t>
            </a:r>
            <a:r>
              <a:rPr lang="en-US" sz="2400" dirty="0" err="1"/>
              <a:t>copies.As</a:t>
            </a:r>
            <a:r>
              <a:rPr lang="en-US" sz="2400" dirty="0"/>
              <a:t> a result, males have a 50%Trusted Source chance of developing hemophilia if their biological mother is a carrier of the gene.</a:t>
            </a:r>
          </a:p>
          <a:p>
            <a:r>
              <a:rPr lang="en-US" sz="2400" dirty="0"/>
              <a:t>Example:</a:t>
            </a:r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BDF4D6-5BFB-D74B-F522-4604B495A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340" y="2423226"/>
            <a:ext cx="6772940" cy="433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1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0392-4949-664F-FEF5-236EEF95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4300"/>
            <a:ext cx="7729728" cy="1003673"/>
          </a:xfrm>
        </p:spPr>
        <p:txBody>
          <a:bodyPr/>
          <a:lstStyle/>
          <a:p>
            <a:r>
              <a:rPr lang="en-US" b="1" dirty="0"/>
              <a:t>CLASSIFICATION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A7067-D4F3-4183-93C7-D32DC4030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268730"/>
            <a:ext cx="11875770" cy="558927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Hemophilia is classified as severe, moderate or mild depending on the missing clotting factor. The level of factor VIII or factor IX in the blood is measured by a specialist laboratory</a:t>
            </a:r>
          </a:p>
          <a:p>
            <a:endParaRPr lang="en-US" sz="3600" dirty="0"/>
          </a:p>
          <a:p>
            <a:r>
              <a:rPr lang="en-US" sz="3600" dirty="0">
                <a:highlight>
                  <a:srgbClr val="FFFF00"/>
                </a:highlight>
              </a:rPr>
              <a:t>There are several types of Hemophilia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Hemophilia A : is a most common types about 80% of case .It is severe types due to factor VIII deficiency.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Hemophilia B: It is also known as Christmas disease because first diagnosed 1952 in a patient with the name of Stephen Christmas. It is moderate types due to factor IX.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Hemophilia C: It is mild type due to factor XI deficiency.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03488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326B-1E69-857E-20DB-0FE17D95A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25730"/>
            <a:ext cx="7729728" cy="1291590"/>
          </a:xfrm>
        </p:spPr>
        <p:txBody>
          <a:bodyPr>
            <a:normAutofit/>
          </a:bodyPr>
          <a:lstStyle/>
          <a:p>
            <a:r>
              <a:rPr lang="en-US" sz="4400" b="1" dirty="0"/>
              <a:t>SYMPTOMS</a:t>
            </a: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719DF-E334-45AA-DE7B-2700D034D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" y="1783080"/>
            <a:ext cx="6332220" cy="4949190"/>
          </a:xfrm>
        </p:spPr>
        <p:txBody>
          <a:bodyPr/>
          <a:lstStyle/>
          <a:p>
            <a:r>
              <a:rPr lang="en-US" sz="3600" dirty="0">
                <a:highlight>
                  <a:srgbClr val="FFFF00"/>
                </a:highlight>
              </a:rPr>
              <a:t>The main symptoms of hemophilia are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/>
              <a:t>Excessive bleeding or bruises.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/>
              <a:t>Blood in urine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/>
              <a:t>More bleeding for a normal cuts or injury.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/>
              <a:t>Excessive bleeding in tooth gums.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D067F1-8F79-1894-7695-453AE2B25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495" y="1783080"/>
            <a:ext cx="5036875" cy="494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3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DEB5-4FF2-B6AB-DD5F-8FDAA5E80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074420"/>
          </a:xfrm>
        </p:spPr>
        <p:txBody>
          <a:bodyPr/>
          <a:lstStyle/>
          <a:p>
            <a:r>
              <a:rPr lang="en-US" b="1" dirty="0"/>
              <a:t>DIAGNOSTIC EVALUATION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23C2F-0169-DFC8-8601-4D8AA313E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611630"/>
            <a:ext cx="5680710" cy="49491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 typical a PTT value is 30 to 40 seconds-prolonged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Bleeding time is between 2 – 7 minutes – normal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Clotting time in a person is between 8 – 15 minutes – prolonged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Normal ranges for factor VIII activity level is less than 50%, you may have hemophilia 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reference range for factor IX is between 60% to 140% of normal values.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01196E-CF68-DC08-7112-D25106753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498" y="1143532"/>
            <a:ext cx="4497705" cy="30105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B673EC-1682-722E-A251-24FEF82A7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499" y="4262446"/>
            <a:ext cx="4600752" cy="260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35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2D60-75C8-C512-C03B-1DD85CE7B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852" y="167250"/>
            <a:ext cx="7729728" cy="1188720"/>
          </a:xfrm>
        </p:spPr>
        <p:txBody>
          <a:bodyPr/>
          <a:lstStyle/>
          <a:p>
            <a:r>
              <a:rPr lang="en-US" b="1" dirty="0"/>
              <a:t>TREATMENT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41EAD-BEA4-97EF-EBFF-F39713BBB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10" y="1562986"/>
            <a:ext cx="6732802" cy="512776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If Hemophilia mild or moderate the treat with Desmopressin.</a:t>
            </a:r>
          </a:p>
          <a:p>
            <a:pPr marL="0" indent="0">
              <a:buNone/>
            </a:pPr>
            <a:r>
              <a:rPr lang="en-US" sz="2800" dirty="0"/>
              <a:t>Desmopressin (DDAVP) is a synthetic drug that can help treat bleeding in patients with hemophilia A or von Willebrand disease.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In case of severe bleeding immediately transfuse missing factor if not available use cryoprecipitate.</a:t>
            </a:r>
          </a:p>
          <a:p>
            <a:pPr marL="0" indent="0">
              <a:buNone/>
            </a:pPr>
            <a:r>
              <a:rPr lang="en-US" sz="2800" dirty="0"/>
              <a:t>  Cryoprecipitate is a portion of plasma that's rich in clotting factors, which can help stop or slow bleeding.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E7317-C525-7065-5F69-30D53DEF9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362" y="1794509"/>
            <a:ext cx="4983055" cy="44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0555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236</TotalTime>
  <Words>485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Wingdings</vt:lpstr>
      <vt:lpstr>Parcel</vt:lpstr>
      <vt:lpstr>PowerPoint Presentation</vt:lpstr>
      <vt:lpstr>contents</vt:lpstr>
      <vt:lpstr>INTRODUCTION</vt:lpstr>
      <vt:lpstr>WORLD HEMOPHILIA DAY</vt:lpstr>
      <vt:lpstr>CAUSES of hemophilia</vt:lpstr>
      <vt:lpstr>CLASSIFICATION </vt:lpstr>
      <vt:lpstr>SYMPTOMS</vt:lpstr>
      <vt:lpstr>DIAGNOSTIC EVALUATION</vt:lpstr>
      <vt:lpstr>TREATMENT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tsewangjatso2003@outlook.com</dc:creator>
  <cp:lastModifiedBy>tsewangjatso2003@outlook.com</cp:lastModifiedBy>
  <cp:revision>5</cp:revision>
  <dcterms:created xsi:type="dcterms:W3CDTF">2024-10-12T07:01:25Z</dcterms:created>
  <dcterms:modified xsi:type="dcterms:W3CDTF">2024-10-12T14:21:11Z</dcterms:modified>
</cp:coreProperties>
</file>