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3" r:id="rId3"/>
    <p:sldId id="276" r:id="rId4"/>
    <p:sldId id="257" r:id="rId5"/>
    <p:sldId id="280" r:id="rId6"/>
    <p:sldId id="281" r:id="rId7"/>
    <p:sldId id="282" r:id="rId8"/>
    <p:sldId id="284" r:id="rId9"/>
    <p:sldId id="285" r:id="rId10"/>
    <p:sldId id="286" r:id="rId11"/>
    <p:sldId id="287" r:id="rId12"/>
    <p:sldId id="288" r:id="rId13"/>
    <p:sldId id="279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31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Droplets-HD-Title-R1d.png">
            <a:extLst>
              <a:ext uri="{FF2B5EF4-FFF2-40B4-BE49-F238E27FC236}">
                <a16:creationId xmlns:a16="http://schemas.microsoft.com/office/drawing/2014/main" id="{C0A7582B-7556-4281-B917-05128BBEA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E0F36BD-6E2B-4BD1-BF19-78C32438BE3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51011" y="1300788"/>
            <a:ext cx="8689972" cy="2509214"/>
          </a:xfrm>
        </p:spPr>
        <p:txBody>
          <a:bodyPr anchor="b"/>
          <a:lstStyle>
            <a:lvl1pPr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4BBD55-9454-4085-8545-7D3492E848B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51011" y="3886200"/>
            <a:ext cx="8689972" cy="1371600"/>
          </a:xfrm>
        </p:spPr>
        <p:txBody>
          <a:bodyPr anchorCtr="1"/>
          <a:lstStyle>
            <a:lvl1pPr marL="0" indent="0" algn="ctr">
              <a:buNone/>
              <a:defRPr sz="22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C1E4B66-1915-4FD2-AD32-3C5909B827A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09DEF1-670A-476F-AC22-C868C0CFAF31}" type="datetime1">
              <a:rPr lang="en-IN"/>
              <a:pPr lvl="0"/>
              <a:t>12-11-2021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25BE62E-09F4-42DC-A4B6-9812DAE2FAF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423152C-E4DF-4E9C-A4E9-82D391ADDB9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CA23C5-02F7-4401-BD74-2ADC511C0C1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1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Droplets-HD-Content-R1d.png">
            <a:extLst>
              <a:ext uri="{FF2B5EF4-FFF2-40B4-BE49-F238E27FC236}">
                <a16:creationId xmlns:a16="http://schemas.microsoft.com/office/drawing/2014/main" id="{0D1F52C1-86E0-4933-874D-E4FAE474D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7F9512C-8817-41A8-8429-A7F1BF4825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96" y="4289377"/>
            <a:ext cx="10364431" cy="811612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D899C8C7-4CC7-4EE9-82D9-881B47767899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184742" y="698263"/>
            <a:ext cx="9822530" cy="3214134"/>
          </a:xfrm>
          <a:ln w="82552" cap="sq">
            <a:solidFill>
              <a:srgbClr val="EAEAEA"/>
            </a:solidFill>
            <a:prstDash val="solid"/>
            <a:miter/>
          </a:ln>
        </p:spPr>
        <p:txBody>
          <a:bodyPr anchorCtr="1"/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475F952-E3CE-4BC8-AE2E-71CE9B6A936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78" y="5108725"/>
            <a:ext cx="10364449" cy="682471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A552AB03-152F-47BF-BAD6-DCB5F29C7A0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B1EF0C-C3C4-417B-AD51-14BD6927B381}" type="datetime1">
              <a:rPr lang="en-IN"/>
              <a:pPr lvl="0"/>
              <a:t>12-11-2021</a:t>
            </a:fld>
            <a:endParaRPr lang="en-I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505ECC2-A8E6-4851-BC51-B0BE666A907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3ACD222-4A7B-4CF7-A002-9F32ABAD13E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212EB0-2DDA-4597-8312-4F6FC0DFAE2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49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Droplets-HD-Content-R1d.png">
            <a:extLst>
              <a:ext uri="{FF2B5EF4-FFF2-40B4-BE49-F238E27FC236}">
                <a16:creationId xmlns:a16="http://schemas.microsoft.com/office/drawing/2014/main" id="{D4950887-C931-4765-BAF1-CCD9A6368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63361D8-D1DB-4FEC-87CD-FC8BBD062C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78" y="609603"/>
            <a:ext cx="10364449" cy="342724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4C464-45D3-4196-9BC2-167A248D9AF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78" y="4204822"/>
            <a:ext cx="10364449" cy="1586383"/>
          </a:xfrm>
        </p:spPr>
        <p:txBody>
          <a:bodyPr anchor="ctr"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3C6BF-BFA6-4EB3-8EA6-D3751A8621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4A2973-6DCC-49EE-A0FB-CB69636CBED8}" type="datetime1">
              <a:rPr lang="en-IN"/>
              <a:pPr lvl="0"/>
              <a:t>12-11-2021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8374E-6F1B-4BC4-99B1-D74C6B03F15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4CB04-56AA-4A1E-A2AF-95EAF78AF12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2ED769-09C5-4901-8A2D-84B0C261BBE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090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Droplets-HD-Content-R1d.png">
            <a:extLst>
              <a:ext uri="{FF2B5EF4-FFF2-40B4-BE49-F238E27FC236}">
                <a16:creationId xmlns:a16="http://schemas.microsoft.com/office/drawing/2014/main" id="{A0A729D3-3B55-4C3F-80BB-941F7CC71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14A9ADB-5B0F-4D88-BFE8-DE3BA999FA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6215" y="609603"/>
            <a:ext cx="9302748" cy="299290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4C396-29B2-41EA-9220-493909D944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20644" y="3610032"/>
            <a:ext cx="8752298" cy="59478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BB3752F-E3FB-4F21-A90A-203D051D78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78" y="4372797"/>
            <a:ext cx="10364449" cy="1421050"/>
          </a:xfrm>
        </p:spPr>
        <p:txBody>
          <a:bodyPr anchor="ctr"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B62D68F8-16C2-4AE5-953A-098C40D9622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C57FDC-E7A1-427C-B504-A05A5862CAE2}" type="datetime1">
              <a:rPr lang="en-IN"/>
              <a:pPr lvl="0"/>
              <a:t>12-11-2021</a:t>
            </a:fld>
            <a:endParaRPr lang="en-I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F9ED4CB-1FA2-4F36-B14E-CB3ADA131FB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CAE5B90-7B5F-4ED0-8BBF-706D883FB83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C5B77D-C13E-4E9E-AF6D-A513B9FBF922}" type="slidenum">
              <a:t>‹#›</a:t>
            </a:fld>
            <a:endParaRPr lang="en-IN"/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379F29DE-D358-4DA7-82AF-D355D75F4BDA}"/>
              </a:ext>
            </a:extLst>
          </p:cNvPr>
          <p:cNvSpPr txBox="1"/>
          <p:nvPr/>
        </p:nvSpPr>
        <p:spPr>
          <a:xfrm>
            <a:off x="1001487" y="75416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000000"/>
                </a:solidFill>
                <a:uFillTx/>
                <a:latin typeface="Tw Cen MT"/>
              </a:rPr>
              <a:t>“</a:t>
            </a: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A6786076-7D98-482F-9008-DDDEEABD90F4}"/>
              </a:ext>
            </a:extLst>
          </p:cNvPr>
          <p:cNvSpPr txBox="1"/>
          <p:nvPr/>
        </p:nvSpPr>
        <p:spPr>
          <a:xfrm>
            <a:off x="10557561" y="2993581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000000"/>
                </a:solidFill>
                <a:uFillTx/>
                <a:latin typeface="Tw Cen MT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0694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Droplets-HD-Content-R1d.png">
            <a:extLst>
              <a:ext uri="{FF2B5EF4-FFF2-40B4-BE49-F238E27FC236}">
                <a16:creationId xmlns:a16="http://schemas.microsoft.com/office/drawing/2014/main" id="{6885C4D7-B3F1-4796-AC7E-460A3526E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48C07DE-7D9C-4C3D-9E52-8A735FEF9E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78" y="2138717"/>
            <a:ext cx="10364449" cy="2511838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983D2-050E-48B9-BDD6-E967EF508AA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78" y="4662333"/>
            <a:ext cx="10364449" cy="1140640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97B80-A3B2-4932-ACF8-823A8AAFB4D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5BD6AE-2EE8-44D7-9779-18C21F0DED27}" type="datetime1">
              <a:rPr lang="en-IN"/>
              <a:pPr lvl="0"/>
              <a:t>12-11-2021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574A3-A2E5-4F07-828C-3C18E715A9E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AF44F-EE4D-47B8-9302-EDED0AE90AA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44A202-4A35-4C9B-A20F-687F2009024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645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Droplets-HD-Content-R1d.png">
            <a:extLst>
              <a:ext uri="{FF2B5EF4-FFF2-40B4-BE49-F238E27FC236}">
                <a16:creationId xmlns:a16="http://schemas.microsoft.com/office/drawing/2014/main" id="{FEF8EA04-F44C-4C14-9B7B-A6D55DBC1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3D26DCD-E981-4EAF-B669-30814E7003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78" y="609603"/>
            <a:ext cx="10364449" cy="160509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4415856-E301-4DAE-8A96-0ECCE7D743A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78" y="2367088"/>
            <a:ext cx="3298972" cy="576264"/>
          </a:xfrm>
        </p:spPr>
        <p:txBody>
          <a:bodyPr anchor="b" anchorCtr="1">
            <a:noAutofit/>
          </a:bodyPr>
          <a:lstStyle>
            <a:lvl1pPr marL="0" indent="0" algn="ctr">
              <a:lnSpc>
                <a:spcPct val="85000"/>
              </a:lnSpc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EB56F5D-0976-47E2-9529-B7A40B3DCE6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78" y="2943353"/>
            <a:ext cx="3298972" cy="2847843"/>
          </a:xfrm>
        </p:spPr>
        <p:txBody>
          <a:bodyPr anchorCtr="1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BFBEE18-3257-49B0-AC54-41716AE81F4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52387" y="2367088"/>
            <a:ext cx="3291519" cy="576264"/>
          </a:xfrm>
        </p:spPr>
        <p:txBody>
          <a:bodyPr anchor="b" anchorCtr="1">
            <a:noAutofit/>
          </a:bodyPr>
          <a:lstStyle>
            <a:lvl1pPr marL="0" indent="0" algn="ctr">
              <a:lnSpc>
                <a:spcPct val="85000"/>
              </a:lnSpc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7D1AE32-B583-4F60-8D1E-A387B4F6913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41350" y="2943353"/>
            <a:ext cx="3303352" cy="2847843"/>
          </a:xfrm>
        </p:spPr>
        <p:txBody>
          <a:bodyPr anchorCtr="1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759C3AA-BA85-4D71-9148-3AC71097C78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973293" y="2367088"/>
            <a:ext cx="3304925" cy="576264"/>
          </a:xfrm>
        </p:spPr>
        <p:txBody>
          <a:bodyPr anchor="b" anchorCtr="1">
            <a:noAutofit/>
          </a:bodyPr>
          <a:lstStyle>
            <a:lvl1pPr marL="0" indent="0" algn="ctr">
              <a:lnSpc>
                <a:spcPct val="85000"/>
              </a:lnSpc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26DF009-6D33-4F07-9C46-F414F3C5578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973293" y="2943353"/>
            <a:ext cx="3304925" cy="2847843"/>
          </a:xfrm>
        </p:spPr>
        <p:txBody>
          <a:bodyPr anchorCtr="1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6AF19DA1-8CC2-482B-91A6-BF4B17D004A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F29F4A-0B07-4BF4-A29B-9E287192D777}" type="datetime1">
              <a:rPr lang="en-IN"/>
              <a:pPr lvl="0"/>
              <a:t>12-11-2021</a:t>
            </a:fld>
            <a:endParaRPr lang="en-IN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285DC1D-29AA-4767-8F4B-43BD6AD1A0D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E808EA64-3702-4D72-970E-14C92EA75CF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B08C28-90AD-41B0-937E-CF27D4E89B3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163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 descr="Droplets-HD-Content-R1d.png">
            <a:extLst>
              <a:ext uri="{FF2B5EF4-FFF2-40B4-BE49-F238E27FC236}">
                <a16:creationId xmlns:a16="http://schemas.microsoft.com/office/drawing/2014/main" id="{350314BE-F6F7-413E-96D2-1824E54C5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AC953B1-23DA-4090-8F71-934E599AA1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78" y="610773"/>
            <a:ext cx="10364449" cy="160392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A333C75-6B8C-41D3-9217-D50DFA80D92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78" y="4204822"/>
            <a:ext cx="3296412" cy="576264"/>
          </a:xfrm>
        </p:spPr>
        <p:txBody>
          <a:bodyPr anchor="b" anchorCtr="1">
            <a:noAutofit/>
          </a:bodyPr>
          <a:lstStyle>
            <a:lvl1pPr marL="0" indent="0" algn="ctr">
              <a:lnSpc>
                <a:spcPct val="85000"/>
              </a:lnSpc>
              <a:buNone/>
              <a:defRPr sz="2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EAE3332-BB0A-487E-A3FF-400714545FB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13778" y="2367088"/>
            <a:ext cx="3296412" cy="1524003"/>
          </a:xfrm>
          <a:ln w="82552" cap="sq">
            <a:solidFill>
              <a:srgbClr val="EAEAEA"/>
            </a:solidFill>
            <a:prstDash val="solid"/>
            <a:miter/>
          </a:ln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12A040C-32A3-4C92-A872-2FA1C7B3D25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78" y="4781077"/>
            <a:ext cx="3296412" cy="1010119"/>
          </a:xfrm>
        </p:spPr>
        <p:txBody>
          <a:bodyPr anchorCtr="1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F34E1C7-A282-41C1-B6E3-1711D402826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42758" y="4204822"/>
            <a:ext cx="3301825" cy="576264"/>
          </a:xfrm>
        </p:spPr>
        <p:txBody>
          <a:bodyPr anchor="b" anchorCtr="1">
            <a:noAutofit/>
          </a:bodyPr>
          <a:lstStyle>
            <a:lvl1pPr marL="0" indent="0" algn="ctr">
              <a:lnSpc>
                <a:spcPct val="85000"/>
              </a:lnSpc>
              <a:buNone/>
              <a:defRPr sz="2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195C129-5DEA-4DB7-8FC7-AAE2F5E9E59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441350" y="2367088"/>
            <a:ext cx="3303352" cy="1524003"/>
          </a:xfrm>
          <a:ln w="82552" cap="sq">
            <a:solidFill>
              <a:srgbClr val="EAEAEA"/>
            </a:solidFill>
            <a:prstDash val="solid"/>
            <a:miter/>
          </a:ln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61FA3C8-AE59-4648-A388-10C23E251C1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41350" y="4781077"/>
            <a:ext cx="3303352" cy="1010119"/>
          </a:xfrm>
        </p:spPr>
        <p:txBody>
          <a:bodyPr anchorCtr="1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5536C60-24AE-4563-8D74-F5813E1475D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973293" y="4204822"/>
            <a:ext cx="3300682" cy="576264"/>
          </a:xfrm>
        </p:spPr>
        <p:txBody>
          <a:bodyPr anchor="b" anchorCtr="1">
            <a:noAutofit/>
          </a:bodyPr>
          <a:lstStyle>
            <a:lvl1pPr marL="0" indent="0" algn="ctr">
              <a:lnSpc>
                <a:spcPct val="85000"/>
              </a:lnSpc>
              <a:buNone/>
              <a:defRPr sz="2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262F2DB-525F-4AB5-9CA8-87C379144F3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973293" y="2367088"/>
            <a:ext cx="3304925" cy="1524003"/>
          </a:xfrm>
          <a:ln w="82552" cap="sq">
            <a:solidFill>
              <a:srgbClr val="EAEAEA"/>
            </a:solidFill>
            <a:prstDash val="solid"/>
            <a:miter/>
          </a:ln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B590B89-1EC5-40C1-9590-EFF544B76E4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973174" y="4781077"/>
            <a:ext cx="3305053" cy="1010119"/>
          </a:xfrm>
        </p:spPr>
        <p:txBody>
          <a:bodyPr anchorCtr="1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FC322EE3-277B-4741-B01B-EFD9F97C9AA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D7D2D2-90A8-4B19-8CAC-C4FDF7CCA813}" type="datetime1">
              <a:rPr lang="en-IN"/>
              <a:pPr lvl="0"/>
              <a:t>12-11-2021</a:t>
            </a:fld>
            <a:endParaRPr lang="en-IN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CA887C66-2A33-4982-98C6-82DD82AB161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7F169F90-5F27-4167-AFCB-2C67C710D45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64C3BA-1A15-41F1-A7D9-B4AD04A22ED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313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Droplets-HD-Content-R1d.png">
            <a:extLst>
              <a:ext uri="{FF2B5EF4-FFF2-40B4-BE49-F238E27FC236}">
                <a16:creationId xmlns:a16="http://schemas.microsoft.com/office/drawing/2014/main" id="{986F3ECD-4416-46C1-86D6-A1A388674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EAD23B5-76DE-4218-BC6B-95F0215F4A5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F3CEDCB4-FE09-46EE-96E5-741549A1721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3B8D63B-0DEC-4043-A5C0-008CBCEB13A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BFE56C-194E-492B-AC2E-3DCE853F809A}" type="datetime1">
              <a:rPr lang="en-IN"/>
              <a:pPr lvl="0"/>
              <a:t>12-11-2021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3A140B-F617-4EB7-A123-5D4B523CA19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984A9A8-879F-4049-B5AA-A67BD9B4B34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4E6DAE-D06C-4B99-B4C2-4B777A379BB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167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Droplets-HD-Content-R1d.png">
            <a:extLst>
              <a:ext uri="{FF2B5EF4-FFF2-40B4-BE49-F238E27FC236}">
                <a16:creationId xmlns:a16="http://schemas.microsoft.com/office/drawing/2014/main" id="{0F740C07-0D11-4A2A-8AAB-AD5140597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Vertical Title 1">
            <a:extLst>
              <a:ext uri="{FF2B5EF4-FFF2-40B4-BE49-F238E27FC236}">
                <a16:creationId xmlns:a16="http://schemas.microsoft.com/office/drawing/2014/main" id="{AE4281F9-6C12-4A3C-86FB-5BC895D5D2A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609603"/>
            <a:ext cx="2553324" cy="5181603"/>
          </a:xfrm>
        </p:spPr>
        <p:txBody>
          <a:bodyPr vert="eaVert" anchorCtr="0"/>
          <a:lstStyle>
            <a:lvl1pPr algn="l"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E75F2176-AD66-41AA-A09C-68377DFD39E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913778" y="609603"/>
            <a:ext cx="7658721" cy="518160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B0BF464-CA12-4A84-9C96-136AFE708FE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07DF29-F327-4CA4-9551-2995D1114D77}" type="datetime1">
              <a:rPr lang="en-IN"/>
              <a:pPr lvl="0"/>
              <a:t>12-11-2021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E0A172-52F5-49CD-8281-F32B9C506FD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9B0E632-E691-4031-93AC-2100960D47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E3B94D-B1A8-40CA-8A60-1415A88F105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513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BF1AE-DB79-47DF-8464-C7FA3671A6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8"/>
            <a:ext cx="11029611" cy="101380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608C2-6BBF-4278-8D6B-C21C4021003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192" y="2180496"/>
            <a:ext cx="11029611" cy="367830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9B41-8BE9-43B2-AA2A-F5CB6DBEF7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069C6C-6E79-4F38-9B0F-909B7A893277}" type="datetime1">
              <a:rPr lang="en-IN"/>
              <a:pPr lvl="0"/>
              <a:t>12-11-2021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5D992-DACE-4AB5-AEAE-5A3F53B2676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FB1B1-7761-460D-AA5F-1069895169C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558302" y="5956136"/>
            <a:ext cx="105251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7866051-6799-49F2-A53D-BE15CF48DD8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59312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roplets-HD-Content-R1d.png">
            <a:extLst>
              <a:ext uri="{FF2B5EF4-FFF2-40B4-BE49-F238E27FC236}">
                <a16:creationId xmlns:a16="http://schemas.microsoft.com/office/drawing/2014/main" id="{5D9227CC-A502-42ED-917F-ECC3313CF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3F5FB41-482E-4AC1-BEBF-BC942EA04FC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22442D-B2D6-4395-AE6F-047B6D73450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13778" y="2367088"/>
            <a:ext cx="10363827" cy="342410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B1B7B60-3F1D-4692-A19C-68C4E962773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3A2627-539F-4286-9A70-5B3DE5878C4B}" type="datetime1">
              <a:rPr lang="en-IN"/>
              <a:pPr lvl="0"/>
              <a:t>12-11-2021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993309-24AA-45D1-B8F3-950B343D185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EE84255-0EBC-4256-8243-647DAE4CB5F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21126B-EC0E-4F37-B6D7-4752FB359D9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87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Droplets-HD-Content-R1d.png">
            <a:extLst>
              <a:ext uri="{FF2B5EF4-FFF2-40B4-BE49-F238E27FC236}">
                <a16:creationId xmlns:a16="http://schemas.microsoft.com/office/drawing/2014/main" id="{7DC76267-87DE-4F87-91B0-18C7D663D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2DCA1A7-3FBE-4CAA-94FF-E362018046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78" y="828565"/>
            <a:ext cx="10351748" cy="2736817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8A2A0B6-EAE7-4E03-9388-8D022FCEDC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3778" y="3657453"/>
            <a:ext cx="10351748" cy="1368180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EF54C0E-5B82-4D66-BAE4-C8DE04627D9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2761A3-D375-489A-814C-B6C2F098BEF8}" type="datetime1">
              <a:rPr lang="en-IN"/>
              <a:pPr lvl="0"/>
              <a:t>12-11-2021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A88B73C-7C90-44C2-95D7-FEEBABDE835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91035C-FA0D-4CB4-8858-9833B81BD27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B1ADC5-0C47-4E3F-9FDA-60A9E2E4D44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8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Droplets-HD-Content-R1d.png">
            <a:extLst>
              <a:ext uri="{FF2B5EF4-FFF2-40B4-BE49-F238E27FC236}">
                <a16:creationId xmlns:a16="http://schemas.microsoft.com/office/drawing/2014/main" id="{F5299E83-833F-43AB-9208-C57C2F1A3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C57FB0C-323B-4D43-A188-3AFAFF07AE5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A1251E-8E40-4688-A671-96E8F47CAF9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13778" y="2367088"/>
            <a:ext cx="5106027" cy="342410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CDD54EB-6633-4C34-83AB-4888C872FD2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2367088"/>
            <a:ext cx="5105396" cy="342410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860EC2AB-C5B7-4B78-843C-C04D75A3CE8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C7F1DD-41EB-40DB-A7FE-8DE78FAD834F}" type="datetime1">
              <a:rPr lang="en-IN"/>
              <a:pPr lvl="0"/>
              <a:t>12-11-2021</a:t>
            </a:fld>
            <a:endParaRPr lang="en-I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12EFEEA-6342-42DE-BCBE-CAC186DCA70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21A0FB3-04AE-48C2-9A94-F7DAC3D0671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B17955-1DC1-4528-9515-0742840F3D9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22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Droplets-HD-Content-R1d.png">
            <a:extLst>
              <a:ext uri="{FF2B5EF4-FFF2-40B4-BE49-F238E27FC236}">
                <a16:creationId xmlns:a16="http://schemas.microsoft.com/office/drawing/2014/main" id="{7CBA2398-C364-4920-969C-23D176D2C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71BC6DC-42A6-495A-B697-6E107557855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2565C91-CCE5-471F-9DEE-A1FD2B0A15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46328" y="2371020"/>
            <a:ext cx="4873477" cy="679993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C49B526-B172-4D00-B2BB-CD16F188907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913778" y="3051014"/>
            <a:ext cx="5106027" cy="274018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CDFF5BD-A9ED-46C9-B523-DEC5CE82B7F4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396420" y="2371020"/>
            <a:ext cx="4881807" cy="679993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9B6639D-488F-4529-B2D5-AD94F5D83022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3051014"/>
            <a:ext cx="5105396" cy="274018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73A13B7F-CFE1-4A90-B9E6-D9FD3ABE06B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C8DE79-856B-4F67-8919-9653802C44A0}" type="datetime1">
              <a:rPr lang="en-IN"/>
              <a:pPr lvl="0"/>
              <a:t>12-11-2021</a:t>
            </a:fld>
            <a:endParaRPr lang="en-IN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E63139B1-6653-4C10-91C6-14D29D2690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154DE546-DBB8-427F-8495-442D291D207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96823C-E823-43A9-9B9E-6D2526AFA57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5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Droplets-HD-Content-R1d.png">
            <a:extLst>
              <a:ext uri="{FF2B5EF4-FFF2-40B4-BE49-F238E27FC236}">
                <a16:creationId xmlns:a16="http://schemas.microsoft.com/office/drawing/2014/main" id="{ED3342E4-85DA-4179-BB5D-95AC3FD97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2F0411E-D9B4-47FA-B475-466E53A001C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25D8FFCD-82A4-471E-A9D7-D3BAAA5888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F4FB1C-C2B8-42A3-9B3F-611B86BA53E6}" type="datetime1">
              <a:rPr lang="en-IN"/>
              <a:pPr lvl="0"/>
              <a:t>12-11-2021</a:t>
            </a:fld>
            <a:endParaRPr lang="en-IN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12E444C-8C47-4847-BAEE-CC0A834D0B6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773881B-E757-4885-9713-1667BCF305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5AFF22-30A7-46EA-9218-6AAD3844B54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57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Droplets-HD-Content-R1d.png">
            <a:extLst>
              <a:ext uri="{FF2B5EF4-FFF2-40B4-BE49-F238E27FC236}">
                <a16:creationId xmlns:a16="http://schemas.microsoft.com/office/drawing/2014/main" id="{DBDED46C-A389-4EC7-A1AD-70493274F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8214DBCD-2472-4E84-B549-08B8B83DBE5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741484-76ED-40EA-8696-81442000EA06}" type="datetime1">
              <a:rPr lang="en-IN"/>
              <a:pPr lvl="0"/>
              <a:t>12-11-2021</a:t>
            </a:fld>
            <a:endParaRPr lang="en-IN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C4A61730-A6C3-45AC-84AD-4D46DCA5065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191D93C-F586-4A7A-B700-9A53BE172FD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05D76E-2721-40CB-8AEA-36F8F397E9A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08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Droplets-HD-Content-R1d.png">
            <a:extLst>
              <a:ext uri="{FF2B5EF4-FFF2-40B4-BE49-F238E27FC236}">
                <a16:creationId xmlns:a16="http://schemas.microsoft.com/office/drawing/2014/main" id="{E6E242AF-C995-433A-BDE3-0DFDC2904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5F97640-48C2-4F26-8463-E310DE67E6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78" y="609603"/>
            <a:ext cx="3935687" cy="2023256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7FD0E2-425E-45D6-A006-8833D47716C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78065" y="609603"/>
            <a:ext cx="6200162" cy="51816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BC03B0A-0613-493F-B83E-DA2DF578215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913778" y="2632850"/>
            <a:ext cx="3935687" cy="3158346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3F9F144F-A340-4B86-9006-0F87DD9DADD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A8583F-39FE-4BE6-A2FC-864E6FF3179A}" type="datetime1">
              <a:rPr lang="en-IN"/>
              <a:pPr lvl="0"/>
              <a:t>12-11-2021</a:t>
            </a:fld>
            <a:endParaRPr lang="en-I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E316139-4F3C-4B04-8F37-8157D67EC06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3A6E2A0-B603-4D7C-9098-06B94149119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33B453-F028-499D-9CAC-7E7763B4E38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1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Droplets-HD-Content-R1d.png">
            <a:extLst>
              <a:ext uri="{FF2B5EF4-FFF2-40B4-BE49-F238E27FC236}">
                <a16:creationId xmlns:a16="http://schemas.microsoft.com/office/drawing/2014/main" id="{FC87CCD9-89D9-4EA5-B72F-FE8945FC9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97FEE79-5E0F-4243-B1DF-24FDFDDA52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78" y="609603"/>
            <a:ext cx="5934968" cy="2023256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66F641F-5D62-4EEA-BA61-CAF8461C166A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7424799" y="609603"/>
            <a:ext cx="3255355" cy="5181603"/>
          </a:xfrm>
          <a:ln w="82552" cap="sq">
            <a:solidFill>
              <a:srgbClr val="EAEAEA"/>
            </a:solidFill>
            <a:prstDash val="solid"/>
            <a:miter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C94E020-0010-4AC9-8A64-ED835EB6497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913796" y="2632850"/>
            <a:ext cx="5934949" cy="3158346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7E672BFD-6BDF-45B6-AE41-47EF1E7EE22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494979-5933-46A0-BB16-4C1B1E450FE5}" type="datetime1">
              <a:rPr lang="en-IN"/>
              <a:pPr lvl="0"/>
              <a:t>12-11-2021</a:t>
            </a:fld>
            <a:endParaRPr lang="en-I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72EFE05A-EBB4-4781-B857-ABFCC371DC9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5D1E99B-97E7-438C-9DB0-53620929C4F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754536-E274-48DB-858D-CCFA9393C5F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08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B8B8B8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4F6F8DF1-7DA9-4528-8478-D1782B13AE76}"/>
              </a:ext>
            </a:extLst>
          </p:cNvPr>
          <p:cNvPicPr>
            <a:picLocks noChangeAspect="1"/>
          </p:cNvPicPr>
          <p:nvPr/>
        </p:nvPicPr>
        <p:blipFill>
          <a:blip r:embed="rId20">
            <a:alphaModFix/>
          </a:blip>
          <a:srcRect/>
          <a:stretch>
            <a:fillRect/>
          </a:stretch>
        </p:blipFill>
        <p:spPr>
          <a:xfrm>
            <a:off x="0" y="0"/>
            <a:ext cx="1219200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68E13805-A76F-45F7-AEFC-1F1324209C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78" y="618518"/>
            <a:ext cx="10364449" cy="15961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889BB80-93B8-4DF3-92BA-43998A2CEE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3778" y="2367088"/>
            <a:ext cx="10364449" cy="342410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938554-DBD2-457E-86E0-6F920D6B2AF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678738" y="5883277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000" b="0" i="0" u="none" strike="noStrike" kern="1200" cap="none" spc="0" baseline="0">
                <a:solidFill>
                  <a:srgbClr val="000000"/>
                </a:solidFill>
                <a:uFillTx/>
                <a:latin typeface="Tw Cen MT"/>
              </a:defRPr>
            </a:lvl1pPr>
          </a:lstStyle>
          <a:p>
            <a:pPr lvl="0"/>
            <a:fld id="{B6D9F4B6-C50C-4656-9C33-8A4C2225D671}" type="datetime1">
              <a:rPr lang="en-IN"/>
              <a:pPr lvl="0"/>
              <a:t>12-11-2021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6B6300D-9BA3-4497-A138-81AE59B070B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913778" y="5883277"/>
            <a:ext cx="667288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000" b="0" i="0" u="none" strike="noStrike" kern="1200" cap="none" spc="0" baseline="0">
                <a:solidFill>
                  <a:srgbClr val="000000"/>
                </a:solidFill>
                <a:uFillTx/>
                <a:latin typeface="Tw Cen MT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762665-61B3-43E9-9302-DE4E09ABDB5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514008" y="5883277"/>
            <a:ext cx="76421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000" b="0" i="0" u="none" strike="noStrike" kern="1200" cap="none" spc="0" baseline="0">
                <a:solidFill>
                  <a:srgbClr val="000000"/>
                </a:solidFill>
                <a:uFillTx/>
                <a:latin typeface="Tw Cen MT"/>
              </a:defRPr>
            </a:lvl1pPr>
          </a:lstStyle>
          <a:p>
            <a:pPr lvl="0"/>
            <a:fld id="{806C6037-B8E5-4808-A9F5-D4670ECB4B19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marL="0" marR="0" lvl="0" indent="0" algn="ctr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all" spc="0" baseline="0">
          <a:solidFill>
            <a:srgbClr val="000000"/>
          </a:solidFill>
          <a:uFillTx/>
          <a:latin typeface="Tw Cen MT"/>
        </a:defRPr>
      </a:lvl1pPr>
    </p:titleStyle>
    <p:bodyStyle>
      <a:lvl1pPr marL="228600" marR="0" lvl="0" indent="-228600" algn="l" defTabSz="914400" rtl="0" fontAlgn="auto" hangingPunct="1">
        <a:lnSpc>
          <a:spcPct val="12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en-US" sz="2000" b="0" i="0" u="none" strike="noStrike" kern="1200" cap="all" spc="0" baseline="0">
          <a:solidFill>
            <a:srgbClr val="000000"/>
          </a:solidFill>
          <a:uFillTx/>
          <a:latin typeface="Tw Cen MT"/>
        </a:defRPr>
      </a:lvl1pPr>
      <a:lvl2pPr marL="685800" marR="0" lvl="1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en-US" sz="1800" b="0" i="0" u="none" strike="noStrike" kern="1200" cap="all" spc="0" baseline="0">
          <a:solidFill>
            <a:srgbClr val="000000"/>
          </a:solidFill>
          <a:uFillTx/>
          <a:latin typeface="Tw Cen MT"/>
        </a:defRPr>
      </a:lvl2pPr>
      <a:lvl3pPr marL="1143000" marR="0" lvl="2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en-US" sz="1600" b="0" i="0" u="none" strike="noStrike" kern="1200" cap="all" spc="0" baseline="0">
          <a:solidFill>
            <a:srgbClr val="000000"/>
          </a:solidFill>
          <a:uFillTx/>
          <a:latin typeface="Tw Cen MT"/>
        </a:defRPr>
      </a:lvl3pPr>
      <a:lvl4pPr marL="1600200" marR="0" lvl="3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en-US" sz="1400" b="0" i="0" u="none" strike="noStrike" kern="1200" cap="all" spc="0" baseline="0">
          <a:solidFill>
            <a:srgbClr val="000000"/>
          </a:solidFill>
          <a:uFillTx/>
          <a:latin typeface="Tw Cen MT"/>
        </a:defRPr>
      </a:lvl4pPr>
      <a:lvl5pPr marL="2057400" marR="0" lvl="4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en-US" sz="1400" b="0" i="0" u="none" strike="noStrike" kern="1200" cap="all" spc="0" baseline="0">
          <a:solidFill>
            <a:srgbClr val="000000"/>
          </a:solidFill>
          <a:uFillTx/>
          <a:latin typeface="Tw Cen M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6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B1B2847-AF28-44F3-AD65-F30D1CDD2EC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192" y="1774091"/>
            <a:ext cx="11029611" cy="3678302"/>
          </a:xfrm>
        </p:spPr>
        <p:txBody>
          <a:bodyPr anchorCtr="1"/>
          <a:lstStyle/>
          <a:p>
            <a:pPr marL="0" lvl="0" indent="0" algn="ctr">
              <a:lnSpc>
                <a:spcPct val="110000"/>
              </a:lnSpc>
              <a:buNone/>
            </a:pPr>
            <a:r>
              <a:rPr lang="en-IN" sz="6400">
                <a:solidFill>
                  <a:srgbClr val="8FAADC"/>
                </a:solidFill>
              </a:rPr>
              <a:t>Business Case Study </a:t>
            </a:r>
          </a:p>
          <a:p>
            <a:pPr marL="0" lvl="0" indent="0" algn="ctr">
              <a:lnSpc>
                <a:spcPct val="110000"/>
              </a:lnSpc>
              <a:buNone/>
            </a:pPr>
            <a:r>
              <a:rPr lang="en-IN" sz="6400">
                <a:solidFill>
                  <a:srgbClr val="8FAADC"/>
                </a:solidFill>
              </a:rPr>
              <a:t>Assessment</a:t>
            </a:r>
          </a:p>
          <a:p>
            <a:pPr marL="0" lvl="0" indent="0" algn="ctr">
              <a:lnSpc>
                <a:spcPct val="110000"/>
              </a:lnSpc>
              <a:buNone/>
            </a:pPr>
            <a:r>
              <a:rPr lang="en-IN" sz="6400">
                <a:solidFill>
                  <a:srgbClr val="F4B183"/>
                </a:solidFill>
              </a:rPr>
              <a:t>PROJECT SIGRID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E89D4A6-6153-4354-BF29-67753B77543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192" y="433635"/>
            <a:ext cx="11029611" cy="434952"/>
          </a:xfrm>
        </p:spPr>
        <p:txBody>
          <a:bodyPr/>
          <a:lstStyle/>
          <a:p>
            <a:pPr marL="0" lvl="0" indent="0">
              <a:lnSpc>
                <a:spcPct val="100000"/>
              </a:lnSpc>
              <a:buNone/>
            </a:pPr>
            <a:r>
              <a:rPr lang="en-US">
                <a:solidFill>
                  <a:srgbClr val="A06843"/>
                </a:solidFill>
              </a:rPr>
              <a:t>5.4. </a:t>
            </a:r>
            <a:r>
              <a:rPr lang="en-IN">
                <a:solidFill>
                  <a:srgbClr val="A06843"/>
                </a:solidFill>
              </a:rPr>
              <a:t>Communication strategy table </a:t>
            </a:r>
          </a:p>
          <a:p>
            <a:pPr marL="0" lvl="0" indent="0">
              <a:lnSpc>
                <a:spcPct val="100000"/>
              </a:lnSpc>
              <a:buNone/>
            </a:pPr>
            <a:endParaRPr lang="en-IN">
              <a:solidFill>
                <a:srgbClr val="A06843"/>
              </a:solidFill>
            </a:endParaRPr>
          </a:p>
          <a:p>
            <a:pPr marL="0" lvl="0" indent="0">
              <a:buNone/>
            </a:pPr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846D3786-5FBB-4229-B555-F068D1DEB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074" y="1137915"/>
            <a:ext cx="10054468" cy="5120640"/>
          </a:xfrm>
          <a:prstGeom prst="rect">
            <a:avLst/>
          </a:prstGeom>
          <a:noFill/>
          <a:ln cap="flat">
            <a:noFill/>
          </a:ln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9E2AFC7-3994-4296-90B3-7AC050BBBB93}"/>
              </a:ext>
            </a:extLst>
          </p:cNvPr>
          <p:cNvGraphicFramePr/>
          <p:nvPr/>
        </p:nvGraphicFramePr>
        <p:xfrm>
          <a:off x="10976722" y="5452100"/>
          <a:ext cx="914400" cy="806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ocument" r:id="rId4" imgW="1381125" imgH="1219200" progId="">
                  <p:embed/>
                </p:oleObj>
              </mc:Choice>
              <mc:Fallback>
                <p:oleObj name="Document" r:id="rId4" imgW="1381125" imgH="1219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76722" y="5452100"/>
                        <a:ext cx="914400" cy="80644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17F3A7-ADE0-45E9-B17A-DC5D33EDC16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192" y="405353"/>
            <a:ext cx="4669539" cy="546756"/>
          </a:xfrm>
        </p:spPr>
        <p:txBody>
          <a:bodyPr/>
          <a:lstStyle/>
          <a:p>
            <a:pPr marL="0" lvl="0" indent="0">
              <a:lnSpc>
                <a:spcPct val="100000"/>
              </a:lnSpc>
              <a:buNone/>
            </a:pPr>
            <a:r>
              <a:rPr lang="en-US">
                <a:solidFill>
                  <a:srgbClr val="A06843"/>
                </a:solidFill>
              </a:rPr>
              <a:t>5.5. </a:t>
            </a:r>
            <a:r>
              <a:rPr lang="en-IN">
                <a:solidFill>
                  <a:srgbClr val="A06843"/>
                </a:solidFill>
              </a:rPr>
              <a:t>Cost and resource analysis </a:t>
            </a:r>
          </a:p>
          <a:p>
            <a:pPr marL="0" lvl="0" indent="0">
              <a:lnSpc>
                <a:spcPct val="100000"/>
              </a:lnSpc>
              <a:buNone/>
            </a:pPr>
            <a:endParaRPr lang="en-IN">
              <a:solidFill>
                <a:srgbClr val="A06843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IN">
              <a:solidFill>
                <a:srgbClr val="A06843"/>
              </a:solidFill>
            </a:endParaRPr>
          </a:p>
          <a:p>
            <a:pPr marL="0" lvl="0" indent="0">
              <a:buNone/>
            </a:pPr>
            <a:endParaRPr lang="en-US">
              <a:solidFill>
                <a:srgbClr val="A06843"/>
              </a:solidFill>
            </a:endParaRPr>
          </a:p>
          <a:p>
            <a:pPr marL="0" lvl="0" indent="0">
              <a:buNone/>
            </a:pPr>
            <a:endParaRPr lang="en-US">
              <a:solidFill>
                <a:srgbClr val="A06843"/>
              </a:solidFill>
            </a:endParaRPr>
          </a:p>
        </p:txBody>
      </p:sp>
      <p:pic>
        <p:nvPicPr>
          <p:cNvPr id="3" name="Picture 4" descr="Table&#10;&#10;Description automatically generated">
            <a:extLst>
              <a:ext uri="{FF2B5EF4-FFF2-40B4-BE49-F238E27FC236}">
                <a16:creationId xmlns:a16="http://schemas.microsoft.com/office/drawing/2014/main" id="{6FD0095D-3623-4618-899F-61FFA11DB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94" y="1151631"/>
            <a:ext cx="4843183" cy="2214338"/>
          </a:xfrm>
          <a:prstGeom prst="rect">
            <a:avLst/>
          </a:prstGeom>
          <a:noFill/>
          <a:ln cap="flat">
            <a:noFill/>
          </a:ln>
        </p:spPr>
      </p:pic>
      <p:graphicFrame>
        <p:nvGraphicFramePr>
          <p:cNvPr id="4" name="Chart 5">
            <a:extLst>
              <a:ext uri="{FF2B5EF4-FFF2-40B4-BE49-F238E27FC236}">
                <a16:creationId xmlns:a16="http://schemas.microsoft.com/office/drawing/2014/main" id="{CBA3F2AD-B166-4744-9579-B2FD7E74D750}"/>
              </a:ext>
            </a:extLst>
          </p:cNvPr>
          <p:cNvGraphicFramePr/>
          <p:nvPr/>
        </p:nvGraphicFramePr>
        <p:xfrm>
          <a:off x="6248396" y="1667070"/>
          <a:ext cx="54864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4" imgW="1047896" imgH="1047896" progId="">
                  <p:embed/>
                </p:oleObj>
              </mc:Choice>
              <mc:Fallback>
                <p:oleObj r:id="rId4" imgW="1047896" imgH="1047896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48396" y="1667070"/>
                        <a:ext cx="5486400" cy="3200400"/>
                      </a:xfrm>
                      <a:prstGeom prst="rect">
                        <a:avLst/>
                      </a:prstGeom>
                      <a:solidFill>
                        <a:srgbClr val="4472C4"/>
                      </a:solidFill>
                      <a:ln w="12701" cap="flat">
                        <a:solidFill>
                          <a:srgbClr val="2F528F"/>
                        </a:solidFill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7">
            <a:extLst>
              <a:ext uri="{FF2B5EF4-FFF2-40B4-BE49-F238E27FC236}">
                <a16:creationId xmlns:a16="http://schemas.microsoft.com/office/drawing/2014/main" id="{A6FE8259-DF45-46AD-BF2A-256ABC5401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794" y="4107731"/>
            <a:ext cx="4843183" cy="2089870"/>
          </a:xfrm>
          <a:prstGeom prst="rect">
            <a:avLst/>
          </a:prstGeom>
          <a:noFill/>
          <a:ln cap="flat">
            <a:noFill/>
          </a:ln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2F93321-A71D-4258-9322-CF2F99B577D1}"/>
              </a:ext>
            </a:extLst>
          </p:cNvPr>
          <p:cNvGraphicFramePr/>
          <p:nvPr/>
        </p:nvGraphicFramePr>
        <p:xfrm>
          <a:off x="10271756" y="5625151"/>
          <a:ext cx="914400" cy="806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Document" r:id="rId7" imgW="1381125" imgH="1219200" progId="">
                  <p:embed/>
                </p:oleObj>
              </mc:Choice>
              <mc:Fallback>
                <p:oleObj name="Document" r:id="rId7" imgW="1381125" imgH="1219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271756" y="5625151"/>
                        <a:ext cx="914400" cy="80644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94479C6-2CD7-4A6B-80E7-838B8E179B4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192" y="452490"/>
            <a:ext cx="11029611" cy="518473"/>
          </a:xfrm>
        </p:spPr>
        <p:txBody>
          <a:bodyPr/>
          <a:lstStyle/>
          <a:p>
            <a:pPr marL="0" lvl="0" indent="0">
              <a:lnSpc>
                <a:spcPct val="100000"/>
              </a:lnSpc>
              <a:buNone/>
            </a:pPr>
            <a:r>
              <a:rPr lang="en-US">
                <a:solidFill>
                  <a:srgbClr val="A06843"/>
                </a:solidFill>
              </a:rPr>
              <a:t>5.6. </a:t>
            </a:r>
            <a:r>
              <a:rPr lang="en-IN">
                <a:solidFill>
                  <a:srgbClr val="A06843"/>
                </a:solidFill>
              </a:rPr>
              <a:t>Functional and non-functional requirements </a:t>
            </a:r>
          </a:p>
          <a:p>
            <a:pPr marL="0" lvl="0" indent="0">
              <a:lnSpc>
                <a:spcPct val="100000"/>
              </a:lnSpc>
              <a:buNone/>
            </a:pPr>
            <a:endParaRPr lang="en-IN">
              <a:solidFill>
                <a:srgbClr val="A06843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IN">
              <a:solidFill>
                <a:srgbClr val="A06843"/>
              </a:solidFill>
            </a:endParaRPr>
          </a:p>
          <a:p>
            <a:pPr marL="0" lvl="0" indent="0">
              <a:buNone/>
            </a:pPr>
            <a:endParaRPr lang="en-US">
              <a:solidFill>
                <a:srgbClr val="A06843"/>
              </a:solidFill>
            </a:endParaRPr>
          </a:p>
          <a:p>
            <a:pPr marL="0" lvl="0" indent="0">
              <a:buNone/>
            </a:pPr>
            <a:endParaRPr lang="en-US">
              <a:solidFill>
                <a:srgbClr val="A06843"/>
              </a:solidFill>
            </a:endParaRPr>
          </a:p>
          <a:p>
            <a:pPr marL="0" lvl="0" indent="0">
              <a:buNone/>
            </a:pPr>
            <a:endParaRPr lang="en-US">
              <a:solidFill>
                <a:srgbClr val="A06843"/>
              </a:solidFill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1E0A16F2-3667-42BD-B9D6-44C4D9381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195139"/>
            <a:ext cx="8134346" cy="177164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4FE645B5-2225-4F59-8BDC-FC745CB5B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3755257"/>
            <a:ext cx="8382003" cy="1628775"/>
          </a:xfrm>
          <a:prstGeom prst="rect">
            <a:avLst/>
          </a:prstGeom>
          <a:noFill/>
          <a:ln cap="flat">
            <a:noFill/>
          </a:ln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88FB91D-B053-4556-A0ED-D2AE925F007F}"/>
              </a:ext>
            </a:extLst>
          </p:cNvPr>
          <p:cNvGraphicFramePr/>
          <p:nvPr/>
        </p:nvGraphicFramePr>
        <p:xfrm>
          <a:off x="10190475" y="5384032"/>
          <a:ext cx="914400" cy="806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Document" r:id="rId5" imgW="1381125" imgH="1219200" progId="">
                  <p:embed/>
                </p:oleObj>
              </mc:Choice>
              <mc:Fallback>
                <p:oleObj name="Document" r:id="rId5" imgW="1381125" imgH="1219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90475" y="5384032"/>
                        <a:ext cx="914400" cy="80644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21DB-C324-4A0D-9FA2-3CAC4A7D43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448156"/>
            <a:ext cx="11029611" cy="608478"/>
          </a:xfrm>
        </p:spPr>
        <p:txBody>
          <a:bodyPr/>
          <a:lstStyle/>
          <a:p>
            <a:pPr lvl="0"/>
            <a:r>
              <a:rPr lang="en-IN" sz="2300">
                <a:solidFill>
                  <a:srgbClr val="843C0C"/>
                </a:solidFill>
              </a:rPr>
              <a:t>6. KANBAN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AC985-576E-4129-A148-15D176D32EC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192" y="1300477"/>
            <a:ext cx="11029611" cy="4866637"/>
          </a:xfrm>
        </p:spPr>
        <p:txBody>
          <a:bodyPr/>
          <a:lstStyle/>
          <a:p>
            <a:pPr marL="0" lvl="0" indent="0">
              <a:lnSpc>
                <a:spcPct val="110000"/>
              </a:lnSpc>
              <a:buNone/>
            </a:pPr>
            <a:r>
              <a:rPr lang="en-GB" sz="1700">
                <a:solidFill>
                  <a:srgbClr val="843C0C"/>
                </a:solidFill>
              </a:rPr>
              <a:t>the proposing system will be a small-scale booking management system with a reporting section. As the client is looking for a fast solution to handle their business, it is important to adopt a </a:t>
            </a:r>
            <a:r>
              <a:rPr lang="en-GB" sz="1700">
                <a:solidFill>
                  <a:srgbClr val="70AD47"/>
                </a:solidFill>
              </a:rPr>
              <a:t>flexible methodology </a:t>
            </a:r>
            <a:r>
              <a:rPr lang="en-GB" sz="1700">
                <a:solidFill>
                  <a:srgbClr val="843C0C"/>
                </a:solidFill>
              </a:rPr>
              <a:t>to deliver the project.</a:t>
            </a:r>
          </a:p>
          <a:p>
            <a:pPr marL="0" lvl="0" indent="0">
              <a:lnSpc>
                <a:spcPct val="110000"/>
              </a:lnSpc>
              <a:buNone/>
            </a:pPr>
            <a:endParaRPr lang="en-GB" sz="1700">
              <a:solidFill>
                <a:srgbClr val="843C0C"/>
              </a:solidFill>
            </a:endParaRPr>
          </a:p>
          <a:p>
            <a:pPr lvl="0">
              <a:lnSpc>
                <a:spcPct val="110000"/>
              </a:lnSpc>
            </a:pPr>
            <a:r>
              <a:rPr lang="en-GB" sz="1700">
                <a:solidFill>
                  <a:srgbClr val="843C0C"/>
                </a:solidFill>
              </a:rPr>
              <a:t>The proposed system solution will be an in-house system meaning continuous updates and changes won’t be an option. </a:t>
            </a:r>
          </a:p>
          <a:p>
            <a:pPr lvl="0">
              <a:lnSpc>
                <a:spcPct val="110000"/>
              </a:lnSpc>
            </a:pPr>
            <a:r>
              <a:rPr lang="en-GB" sz="1700">
                <a:solidFill>
                  <a:srgbClr val="843C0C"/>
                </a:solidFill>
              </a:rPr>
              <a:t>prevents overproduction, lowers costs, and makes operations more </a:t>
            </a:r>
            <a:r>
              <a:rPr lang="en-GB" sz="1700">
                <a:solidFill>
                  <a:srgbClr val="70AD47"/>
                </a:solidFill>
              </a:rPr>
              <a:t>reflective of the demands of the market.</a:t>
            </a:r>
          </a:p>
          <a:p>
            <a:pPr lvl="0">
              <a:lnSpc>
                <a:spcPct val="110000"/>
              </a:lnSpc>
            </a:pPr>
            <a:r>
              <a:rPr lang="en-GB" sz="1700">
                <a:solidFill>
                  <a:srgbClr val="70AD47"/>
                </a:solidFill>
              </a:rPr>
              <a:t>producing the exact quantity </a:t>
            </a:r>
            <a:r>
              <a:rPr lang="en-GB" sz="1700">
                <a:solidFill>
                  <a:srgbClr val="843C0C"/>
                </a:solidFill>
              </a:rPr>
              <a:t>of products that are required.</a:t>
            </a:r>
          </a:p>
          <a:p>
            <a:pPr lvl="0">
              <a:lnSpc>
                <a:spcPct val="110000"/>
              </a:lnSpc>
            </a:pPr>
            <a:r>
              <a:rPr lang="en-GB" sz="1700">
                <a:solidFill>
                  <a:srgbClr val="843C0C"/>
                </a:solidFill>
              </a:rPr>
              <a:t>achieve a steady flow of work, all units within the Kanban system should only </a:t>
            </a:r>
            <a:r>
              <a:rPr lang="en-GB" sz="1700">
                <a:solidFill>
                  <a:srgbClr val="70AD47"/>
                </a:solidFill>
              </a:rPr>
              <a:t>produce the number of tasks based on the capacity.</a:t>
            </a:r>
          </a:p>
          <a:p>
            <a:pPr lvl="0">
              <a:lnSpc>
                <a:spcPct val="110000"/>
              </a:lnSpc>
            </a:pPr>
            <a:r>
              <a:rPr lang="en-GB" sz="1700">
                <a:solidFill>
                  <a:srgbClr val="843C0C"/>
                </a:solidFill>
              </a:rPr>
              <a:t>Fine-tune the Development / Process Optimization.</a:t>
            </a:r>
          </a:p>
          <a:p>
            <a:pPr lvl="0">
              <a:lnSpc>
                <a:spcPct val="110000"/>
              </a:lnSpc>
            </a:pPr>
            <a:r>
              <a:rPr lang="en-GB" sz="1700">
                <a:solidFill>
                  <a:srgbClr val="843C0C"/>
                </a:solidFill>
              </a:rPr>
              <a:t>Stabilize and Rationalize the Process.</a:t>
            </a:r>
            <a:endParaRPr lang="en-IN" sz="1700">
              <a:solidFill>
                <a:srgbClr val="843C0C"/>
              </a:solidFill>
            </a:endParaRPr>
          </a:p>
          <a:p>
            <a:pPr marL="0" lvl="0" indent="0">
              <a:lnSpc>
                <a:spcPct val="110000"/>
              </a:lnSpc>
              <a:buNone/>
            </a:pPr>
            <a:endParaRPr lang="en-IN" sz="1700">
              <a:solidFill>
                <a:srgbClr val="843C0C"/>
              </a:solidFill>
            </a:endParaRPr>
          </a:p>
          <a:p>
            <a:pPr marL="0" lvl="0" indent="0">
              <a:lnSpc>
                <a:spcPct val="110000"/>
              </a:lnSpc>
              <a:buNone/>
            </a:pPr>
            <a:endParaRPr lang="en-IN" sz="1700">
              <a:solidFill>
                <a:srgbClr val="843C0C"/>
              </a:solidFill>
            </a:endParaRPr>
          </a:p>
          <a:p>
            <a:pPr marL="0" lvl="0" indent="0">
              <a:lnSpc>
                <a:spcPct val="110000"/>
              </a:lnSpc>
              <a:buNone/>
            </a:pPr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E75B8F-91E4-436E-9D0E-F52C9070516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 anchorCtr="1"/>
          <a:lstStyle/>
          <a:p>
            <a:pPr marL="0" lvl="0" indent="0" algn="ctr">
              <a:buNone/>
            </a:pPr>
            <a:r>
              <a:rPr lang="en-IN" sz="4800">
                <a:solidFill>
                  <a:srgbClr val="FFC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Bahnschrift Light" pitchFamily="34"/>
                <a:ea typeface="MS UI Gothic" pitchFamily="34"/>
              </a:rPr>
              <a:t>THANK YOU VERY MUCH!!</a:t>
            </a:r>
          </a:p>
          <a:p>
            <a:pPr marL="0" lvl="0" indent="0" algn="ctr">
              <a:buNone/>
            </a:pPr>
            <a:endParaRPr lang="en-IN" sz="4000">
              <a:solidFill>
                <a:srgbClr val="FFE699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Bahnschrift Light" pitchFamily="34"/>
              <a:ea typeface="MS UI Gothic" pitchFamily="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C31B-99D1-45CF-B6E9-E5E2503BC3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212104"/>
            <a:ext cx="11029611" cy="1013804"/>
          </a:xfrm>
        </p:spPr>
        <p:txBody>
          <a:bodyPr/>
          <a:lstStyle/>
          <a:p>
            <a:pPr lvl="0" algn="l"/>
            <a:r>
              <a:rPr lang="en-IN">
                <a:solidFill>
                  <a:srgbClr val="843C0C"/>
                </a:solidFill>
              </a:rPr>
              <a:t>context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7341E-3AF0-4CBA-BB30-C10578EB5B4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192" y="1055802"/>
            <a:ext cx="11029611" cy="5324679"/>
          </a:xfrm>
        </p:spPr>
        <p:txBody>
          <a:bodyPr/>
          <a:lstStyle/>
          <a:p>
            <a:pPr marL="457200" lvl="0" indent="-457200">
              <a:lnSpc>
                <a:spcPct val="90000"/>
              </a:lnSpc>
              <a:buAutoNum type="arabicPeriod"/>
            </a:pPr>
            <a:endParaRPr lang="en-US" sz="1700"/>
          </a:p>
          <a:p>
            <a:pPr marL="0" lvl="0" indent="0">
              <a:lnSpc>
                <a:spcPct val="90000"/>
              </a:lnSpc>
              <a:buNone/>
            </a:pPr>
            <a:r>
              <a:rPr lang="en-US" sz="1700">
                <a:solidFill>
                  <a:srgbClr val="843C0C"/>
                </a:solidFill>
              </a:rPr>
              <a:t>1. introduction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700">
                <a:solidFill>
                  <a:srgbClr val="843C0C"/>
                </a:solidFill>
              </a:rPr>
              <a:t>2. Problem stack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700">
                <a:solidFill>
                  <a:srgbClr val="843C0C"/>
                </a:solidFill>
              </a:rPr>
              <a:t>3. Propose solution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700">
                <a:solidFill>
                  <a:srgbClr val="843C0C"/>
                </a:solidFill>
              </a:rPr>
              <a:t>4. Benefits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700">
                <a:solidFill>
                  <a:srgbClr val="843C0C"/>
                </a:solidFill>
              </a:rPr>
              <a:t>5. Artifacts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700">
                <a:solidFill>
                  <a:srgbClr val="843C0C"/>
                </a:solidFill>
              </a:rPr>
              <a:t>	5.1. </a:t>
            </a:r>
            <a:r>
              <a:rPr lang="en-GB" sz="1700">
                <a:solidFill>
                  <a:srgbClr val="843C0C"/>
                </a:solidFill>
              </a:rPr>
              <a:t>Gantt chart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GB" sz="1700">
                <a:solidFill>
                  <a:srgbClr val="843C0C"/>
                </a:solidFill>
              </a:rPr>
              <a:t>	5.2. </a:t>
            </a:r>
            <a:r>
              <a:rPr lang="en-IN" sz="1700">
                <a:solidFill>
                  <a:srgbClr val="843C0C"/>
                </a:solidFill>
              </a:rPr>
              <a:t>Risk Register table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IN" sz="1700">
                <a:solidFill>
                  <a:srgbClr val="843C0C"/>
                </a:solidFill>
              </a:rPr>
              <a:t>	5.3. Power interest grid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IN" sz="1700">
                <a:solidFill>
                  <a:srgbClr val="843C0C"/>
                </a:solidFill>
              </a:rPr>
              <a:t>	5.4. Communication strategy table 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IN" sz="1700">
                <a:solidFill>
                  <a:srgbClr val="843C0C"/>
                </a:solidFill>
              </a:rPr>
              <a:t>	5.5. Cost and resource analysis 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IN" sz="1700">
                <a:solidFill>
                  <a:srgbClr val="843C0C"/>
                </a:solidFill>
              </a:rPr>
              <a:t>	5.6. Functional and non-functional requirements</a:t>
            </a:r>
            <a:endParaRPr lang="en-US" sz="1700">
              <a:solidFill>
                <a:srgbClr val="843C0C"/>
              </a:solidFill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IN" sz="1700">
                <a:solidFill>
                  <a:srgbClr val="843C0C"/>
                </a:solidFill>
              </a:rPr>
              <a:t>6. KANBAN</a:t>
            </a:r>
            <a:endParaRPr lang="en-US" sz="1700">
              <a:solidFill>
                <a:srgbClr val="843C0C"/>
              </a:solidFill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IN" sz="1700">
                <a:solidFill>
                  <a:srgbClr val="843C0C"/>
                </a:solidFill>
              </a:rPr>
              <a:t> </a:t>
            </a:r>
          </a:p>
          <a:p>
            <a:pPr marL="0" lvl="0" indent="0">
              <a:lnSpc>
                <a:spcPct val="90000"/>
              </a:lnSpc>
              <a:buNone/>
            </a:pPr>
            <a:endParaRPr lang="en-IN" sz="1700">
              <a:solidFill>
                <a:srgbClr val="843C0C"/>
              </a:solidFill>
            </a:endParaRPr>
          </a:p>
          <a:p>
            <a:pPr marL="0" lvl="0" indent="0">
              <a:lnSpc>
                <a:spcPct val="90000"/>
              </a:lnSpc>
              <a:buNone/>
            </a:pPr>
            <a:endParaRPr lang="en-IN" sz="1700">
              <a:solidFill>
                <a:srgbClr val="843C0C"/>
              </a:solidFill>
            </a:endParaRPr>
          </a:p>
          <a:p>
            <a:pPr marL="0" lvl="0" indent="0">
              <a:lnSpc>
                <a:spcPct val="90000"/>
              </a:lnSpc>
              <a:buNone/>
            </a:pPr>
            <a:endParaRPr lang="en-US" sz="1700"/>
          </a:p>
          <a:p>
            <a:pPr marL="457200" lvl="0" indent="-457200">
              <a:lnSpc>
                <a:spcPct val="90000"/>
              </a:lnSpc>
              <a:buAutoNum type="arabicPeriod"/>
            </a:pPr>
            <a:endParaRPr lang="en-US"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BD6C1-689C-44B3-9E83-22D616B724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407511"/>
            <a:ext cx="11029611" cy="445925"/>
          </a:xfrm>
        </p:spPr>
        <p:txBody>
          <a:bodyPr/>
          <a:lstStyle/>
          <a:p>
            <a:pPr lvl="0"/>
            <a:r>
              <a:rPr lang="en-IN" sz="2300">
                <a:solidFill>
                  <a:srgbClr val="843C0C"/>
                </a:solidFill>
              </a:rPr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420BC-4977-4894-BA8D-10438880812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96713" y="1259842"/>
            <a:ext cx="5799289" cy="2621273"/>
          </a:xfrm>
        </p:spPr>
        <p:txBody>
          <a:bodyPr/>
          <a:lstStyle/>
          <a:p>
            <a:pPr marL="0" lvl="0" indent="0" algn="ctr">
              <a:lnSpc>
                <a:spcPct val="100000"/>
              </a:lnSpc>
              <a:buNone/>
            </a:pPr>
            <a:r>
              <a:rPr lang="en-IN" sz="1600" b="1">
                <a:solidFill>
                  <a:srgbClr val="843C0C"/>
                </a:solidFill>
              </a:rPr>
              <a:t>About</a:t>
            </a:r>
            <a:endParaRPr lang="en-IN" sz="1600">
              <a:solidFill>
                <a:srgbClr val="843C0C"/>
              </a:solidFill>
            </a:endParaRPr>
          </a:p>
          <a:p>
            <a:pPr lvl="0">
              <a:lnSpc>
                <a:spcPct val="100000"/>
              </a:lnSpc>
            </a:pPr>
            <a:r>
              <a:rPr lang="en-IN" sz="1500">
                <a:solidFill>
                  <a:srgbClr val="843C0C"/>
                </a:solidFill>
              </a:rPr>
              <a:t>Holiday specialist</a:t>
            </a:r>
          </a:p>
          <a:p>
            <a:pPr lvl="0">
              <a:lnSpc>
                <a:spcPct val="100000"/>
              </a:lnSpc>
            </a:pPr>
            <a:r>
              <a:rPr lang="en-IN" sz="1500">
                <a:solidFill>
                  <a:srgbClr val="843C0C"/>
                </a:solidFill>
              </a:rPr>
              <a:t>Provides </a:t>
            </a:r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buFont typeface="Courier New" pitchFamily="49"/>
              <a:buChar char="o"/>
            </a:pPr>
            <a:r>
              <a:rPr lang="en-IN" sz="1500">
                <a:solidFill>
                  <a:srgbClr val="70AD47"/>
                </a:solidFill>
              </a:rPr>
              <a:t>indoor and outdoor activity </a:t>
            </a:r>
            <a:r>
              <a:rPr lang="en-IN" sz="1500">
                <a:solidFill>
                  <a:srgbClr val="843C0C"/>
                </a:solidFill>
              </a:rPr>
              <a:t>holidays for ALL age</a:t>
            </a:r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buFont typeface="Courier New" pitchFamily="49"/>
              <a:buChar char="o"/>
            </a:pPr>
            <a:r>
              <a:rPr lang="en-IN" sz="1500">
                <a:solidFill>
                  <a:srgbClr val="70AD47"/>
                </a:solidFill>
              </a:rPr>
              <a:t>accommodation </a:t>
            </a:r>
            <a:r>
              <a:rPr lang="en-IN" sz="1500">
                <a:solidFill>
                  <a:srgbClr val="843C0C"/>
                </a:solidFill>
              </a:rPr>
              <a:t>for people booked for activities </a:t>
            </a:r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buFont typeface="Courier New" pitchFamily="49"/>
              <a:buChar char="o"/>
            </a:pPr>
            <a:r>
              <a:rPr lang="en-IN" sz="1500">
                <a:solidFill>
                  <a:srgbClr val="843C0C"/>
                </a:solidFill>
              </a:rPr>
              <a:t>accommodation for normal customers</a:t>
            </a:r>
          </a:p>
          <a:p>
            <a:pPr lvl="0">
              <a:lnSpc>
                <a:spcPct val="100000"/>
              </a:lnSpc>
            </a:pPr>
            <a:endParaRPr lang="en-IN" sz="1000">
              <a:solidFill>
                <a:srgbClr val="843C0C"/>
              </a:solidFill>
            </a:endParaRPr>
          </a:p>
          <a:p>
            <a:pPr lvl="0">
              <a:lnSpc>
                <a:spcPct val="100000"/>
              </a:lnSpc>
            </a:pPr>
            <a:endParaRPr lang="en-IN" sz="13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CE5AD5-5288-4ED3-A5CB-E8ABE50CA2B3}"/>
              </a:ext>
            </a:extLst>
          </p:cNvPr>
          <p:cNvSpPr txBox="1"/>
          <p:nvPr/>
        </p:nvSpPr>
        <p:spPr>
          <a:xfrm>
            <a:off x="6929122" y="1259842"/>
            <a:ext cx="4966170" cy="216915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b="1" i="0" u="none" strike="noStrike" kern="1200" cap="all" spc="0" baseline="0">
                <a:solidFill>
                  <a:srgbClr val="843C0C"/>
                </a:solidFill>
                <a:uFillTx/>
                <a:latin typeface="Tw Cen MT"/>
              </a:rPr>
              <a:t>Problems faced</a:t>
            </a:r>
            <a:endParaRPr lang="en-IN" sz="1600" b="0" i="0" u="none" strike="noStrike" kern="1200" cap="all" spc="0" baseline="0">
              <a:solidFill>
                <a:srgbClr val="843C0C"/>
              </a:solidFill>
              <a:uFillTx/>
              <a:latin typeface="Tw Cen MT"/>
            </a:endParaRPr>
          </a:p>
          <a:p>
            <a:pPr marL="228600" marR="0" lvl="0" indent="-22860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b="0" i="0" u="none" strike="noStrike" kern="1200" cap="all" spc="0" baseline="0">
                <a:solidFill>
                  <a:srgbClr val="70AD47"/>
                </a:solidFill>
                <a:uFillTx/>
                <a:latin typeface="Tw Cen MT"/>
              </a:rPr>
              <a:t>Current booking system very primitive</a:t>
            </a:r>
          </a:p>
          <a:p>
            <a:pPr marL="228600" marR="0" lvl="0" indent="-22860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b="0" i="0" u="none" strike="noStrike" kern="1200" cap="all" spc="0" baseline="0">
                <a:solidFill>
                  <a:srgbClr val="843C0C"/>
                </a:solidFill>
                <a:uFillTx/>
                <a:latin typeface="Tw Cen MT"/>
              </a:rPr>
              <a:t>Increase in business has caused the system to fail due to high volume of booking</a:t>
            </a:r>
          </a:p>
          <a:p>
            <a:pPr marL="228600" marR="0" lvl="0" indent="-22860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000" b="0" i="0" u="none" strike="noStrike" kern="1200" cap="all" spc="0" baseline="0">
              <a:solidFill>
                <a:srgbClr val="000000"/>
              </a:solidFill>
              <a:uFillTx/>
              <a:latin typeface="Tw Cen M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F119D0-C7A2-412B-9FE8-2E85144B6A74}"/>
              </a:ext>
            </a:extLst>
          </p:cNvPr>
          <p:cNvSpPr txBox="1"/>
          <p:nvPr/>
        </p:nvSpPr>
        <p:spPr>
          <a:xfrm>
            <a:off x="3386334" y="4153213"/>
            <a:ext cx="5256757" cy="229727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500" b="1" i="0" u="none" strike="noStrike" kern="1200" cap="all" spc="0" baseline="0">
                <a:solidFill>
                  <a:srgbClr val="843C0C"/>
                </a:solidFill>
                <a:uFillTx/>
                <a:latin typeface="Tw Cen MT"/>
              </a:rPr>
              <a:t>Proposed change</a:t>
            </a:r>
            <a:endParaRPr lang="en-IN" sz="1500" b="0" i="0" u="none" strike="noStrike" kern="1200" cap="all" spc="0" baseline="0">
              <a:solidFill>
                <a:srgbClr val="843C0C"/>
              </a:solidFill>
              <a:uFillTx/>
              <a:latin typeface="Tw Cen MT"/>
            </a:endParaRPr>
          </a:p>
          <a:p>
            <a:pPr marL="228600" marR="0" lvl="0" indent="-22860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500" b="0" i="0" u="none" strike="noStrike" kern="1200" cap="all" spc="0" baseline="0">
                <a:solidFill>
                  <a:srgbClr val="70AD47"/>
                </a:solidFill>
                <a:uFillTx/>
                <a:latin typeface="Tw Cen MT"/>
              </a:rPr>
              <a:t>Introduce centralised booking management system</a:t>
            </a:r>
          </a:p>
          <a:p>
            <a:pPr marL="228600" marR="0" lvl="0" indent="-22860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500" b="0" i="0" u="none" strike="noStrike" kern="1200" cap="all" spc="0" baseline="0">
                <a:solidFill>
                  <a:srgbClr val="843C0C"/>
                </a:solidFill>
                <a:uFillTx/>
                <a:latin typeface="Tw Cen MT"/>
              </a:rPr>
              <a:t>easily accessible and manageable customer and booking details </a:t>
            </a:r>
          </a:p>
          <a:p>
            <a:pPr marL="228600" marR="0" lvl="0" indent="-22860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500" b="0" i="0" u="none" strike="noStrike" kern="1200" cap="all" spc="0" baseline="0">
                <a:solidFill>
                  <a:srgbClr val="843C0C"/>
                </a:solidFill>
                <a:uFillTx/>
                <a:latin typeface="Tw Cen MT"/>
              </a:rPr>
              <a:t>Should facilitate pulling of necessary reports as per demand</a:t>
            </a:r>
          </a:p>
          <a:p>
            <a:pPr marL="228600" marR="0" lvl="0" indent="-22860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900" b="0" i="0" u="none" strike="noStrike" kern="1200" cap="all" spc="0" baseline="0">
              <a:solidFill>
                <a:srgbClr val="000000"/>
              </a:solidFill>
              <a:uFillTx/>
              <a:latin typeface="Tw Cen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638D-15D0-40C2-978E-2D1D651C2A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84826"/>
            <a:ext cx="10515600" cy="619414"/>
          </a:xfrm>
        </p:spPr>
        <p:txBody>
          <a:bodyPr/>
          <a:lstStyle/>
          <a:p>
            <a:pPr lvl="0"/>
            <a:r>
              <a:rPr lang="en-IN" sz="2300">
                <a:solidFill>
                  <a:srgbClr val="843C0C"/>
                </a:solidFill>
              </a:rPr>
              <a:t>2. Problem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29201-AD3C-4CF1-992D-A9E7C3F31D4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76395" y="1137595"/>
            <a:ext cx="5372566" cy="2794324"/>
          </a:xfrm>
        </p:spPr>
        <p:txBody>
          <a:bodyPr/>
          <a:lstStyle/>
          <a:p>
            <a:pPr marL="0" lvl="0" indent="0" algn="ctr">
              <a:lnSpc>
                <a:spcPct val="80000"/>
              </a:lnSpc>
              <a:buNone/>
            </a:pPr>
            <a:r>
              <a:rPr lang="en-US" sz="1500" b="1">
                <a:solidFill>
                  <a:srgbClr val="843C0C"/>
                </a:solidFill>
              </a:rPr>
              <a:t>Activities manager</a:t>
            </a:r>
          </a:p>
          <a:p>
            <a:pPr marL="0" lvl="0" indent="0">
              <a:lnSpc>
                <a:spcPct val="80000"/>
              </a:lnSpc>
              <a:buNone/>
            </a:pPr>
            <a:r>
              <a:rPr lang="en-US" sz="1500" b="1">
                <a:solidFill>
                  <a:srgbClr val="843C0C"/>
                </a:solidFill>
              </a:rPr>
              <a:t>Problems : </a:t>
            </a:r>
          </a:p>
          <a:p>
            <a:pPr lvl="0">
              <a:lnSpc>
                <a:spcPct val="80000"/>
              </a:lnSpc>
            </a:pPr>
            <a:r>
              <a:rPr lang="en-US" sz="1500">
                <a:solidFill>
                  <a:srgbClr val="843C0C"/>
                </a:solidFill>
              </a:rPr>
              <a:t>Information going astray DUE TO BAD PAPER WORK.</a:t>
            </a:r>
          </a:p>
          <a:p>
            <a:pPr lvl="0">
              <a:lnSpc>
                <a:spcPct val="80000"/>
              </a:lnSpc>
            </a:pPr>
            <a:r>
              <a:rPr lang="en-US" sz="1500">
                <a:solidFill>
                  <a:srgbClr val="843C0C"/>
                </a:solidFill>
              </a:rPr>
              <a:t>hard to tell if Course voucher IS issued or paid for. </a:t>
            </a:r>
          </a:p>
          <a:p>
            <a:pPr lvl="0">
              <a:lnSpc>
                <a:spcPct val="80000"/>
              </a:lnSpc>
            </a:pPr>
            <a:r>
              <a:rPr lang="en-US" sz="1500">
                <a:solidFill>
                  <a:srgbClr val="843C0C"/>
                </a:solidFill>
              </a:rPr>
              <a:t>unclear  demand for Courses.</a:t>
            </a:r>
          </a:p>
          <a:p>
            <a:pPr lvl="0">
              <a:lnSpc>
                <a:spcPct val="80000"/>
              </a:lnSpc>
            </a:pPr>
            <a:endParaRPr lang="en-US" sz="1500"/>
          </a:p>
          <a:p>
            <a:pPr marL="0" lvl="0" indent="0">
              <a:lnSpc>
                <a:spcPct val="80000"/>
              </a:lnSpc>
              <a:buNone/>
            </a:pPr>
            <a:r>
              <a:rPr lang="en-US" sz="1500" b="1">
                <a:solidFill>
                  <a:srgbClr val="843C0C"/>
                </a:solidFill>
              </a:rPr>
              <a:t>He would like to have : </a:t>
            </a:r>
          </a:p>
          <a:p>
            <a:pPr lvl="0">
              <a:lnSpc>
                <a:spcPct val="80000"/>
              </a:lnSpc>
            </a:pPr>
            <a:r>
              <a:rPr lang="en-US" sz="1500">
                <a:solidFill>
                  <a:srgbClr val="00B050"/>
                </a:solidFill>
              </a:rPr>
              <a:t>A daily booking status report </a:t>
            </a:r>
            <a:r>
              <a:rPr lang="en-US" sz="1500">
                <a:solidFill>
                  <a:srgbClr val="843C0C"/>
                </a:solidFill>
              </a:rPr>
              <a:t>of each hostel.</a:t>
            </a:r>
          </a:p>
          <a:p>
            <a:pPr lvl="0">
              <a:lnSpc>
                <a:spcPct val="80000"/>
              </a:lnSpc>
            </a:pPr>
            <a:r>
              <a:rPr lang="en-US" sz="1500">
                <a:solidFill>
                  <a:srgbClr val="00B050"/>
                </a:solidFill>
              </a:rPr>
              <a:t>A quarterly revenue  report </a:t>
            </a:r>
            <a:r>
              <a:rPr lang="en-US" sz="1500">
                <a:solidFill>
                  <a:srgbClr val="843C0C"/>
                </a:solidFill>
              </a:rPr>
              <a:t>of all hostels.</a:t>
            </a:r>
            <a:endParaRPr lang="en-IN" sz="1500">
              <a:solidFill>
                <a:srgbClr val="843C0C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E100135-DD32-4AE7-8A4A-20BCFEC5B51A}"/>
              </a:ext>
            </a:extLst>
          </p:cNvPr>
          <p:cNvSpPr txBox="1"/>
          <p:nvPr/>
        </p:nvSpPr>
        <p:spPr>
          <a:xfrm>
            <a:off x="6096003" y="1137595"/>
            <a:ext cx="5372566" cy="29412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all" spc="0" baseline="0">
                <a:solidFill>
                  <a:srgbClr val="843C0C"/>
                </a:solidFill>
                <a:uFillTx/>
                <a:latin typeface="Tw Cen MT"/>
              </a:rPr>
              <a:t>Bookings manager</a:t>
            </a:r>
          </a:p>
          <a:p>
            <a:pPr marL="0" marR="0" lvl="0" indent="0" algn="l" defTabSz="914400" rtl="0" fontAlgn="auto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all" spc="0" baseline="0">
                <a:solidFill>
                  <a:srgbClr val="843C0C"/>
                </a:solidFill>
                <a:uFillTx/>
                <a:latin typeface="Tw Cen MT"/>
              </a:rPr>
              <a:t>Problems :</a:t>
            </a:r>
            <a:endParaRPr lang="en-US" sz="1600" b="0" i="0" u="none" strike="noStrike" kern="1200" cap="all" spc="0" baseline="0">
              <a:solidFill>
                <a:srgbClr val="843C0C"/>
              </a:solidFill>
              <a:uFillTx/>
              <a:latin typeface="Tw Cen MT"/>
            </a:endParaRPr>
          </a:p>
          <a:p>
            <a:pPr marL="228600" marR="0" lvl="0" indent="-228600" algn="l" defTabSz="914400" rtl="0" fontAlgn="auto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all" spc="0" baseline="0">
                <a:solidFill>
                  <a:srgbClr val="843C0C"/>
                </a:solidFill>
                <a:uFillTx/>
                <a:latin typeface="Tw Cen MT"/>
              </a:rPr>
              <a:t>RECORDS ARE STORED IN EXCEL SHEETS AND SEPARATE PAPER FORMS.</a:t>
            </a:r>
          </a:p>
          <a:p>
            <a:pPr marL="228600" marR="0" lvl="0" indent="-228600" algn="l" defTabSz="914400" rtl="0" fontAlgn="auto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all" spc="0" baseline="0">
                <a:solidFill>
                  <a:srgbClr val="843C0C"/>
                </a:solidFill>
                <a:uFillTx/>
                <a:latin typeface="Tw Cen MT"/>
              </a:rPr>
              <a:t>DELAY IN VOUCHERS REACHING THE BOOKING OFFICE</a:t>
            </a:r>
          </a:p>
          <a:p>
            <a:pPr marL="228600" marR="0" lvl="0" indent="-228600" algn="l" defTabSz="914400" rtl="0" fontAlgn="auto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all" spc="0" baseline="0">
                <a:solidFill>
                  <a:srgbClr val="843C0C"/>
                </a:solidFill>
                <a:uFillTx/>
                <a:latin typeface="Tw Cen MT"/>
              </a:rPr>
              <a:t>booking office unaware of the vacancies as certain bookings are made only at hostel desk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5FD795-0D83-4098-B698-6E98D244F226}"/>
              </a:ext>
            </a:extLst>
          </p:cNvPr>
          <p:cNvSpPr txBox="1"/>
          <p:nvPr/>
        </p:nvSpPr>
        <p:spPr>
          <a:xfrm>
            <a:off x="3545842" y="4078891"/>
            <a:ext cx="5151116" cy="24942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all" spc="0" baseline="0">
                <a:solidFill>
                  <a:srgbClr val="843C0C"/>
                </a:solidFill>
                <a:uFillTx/>
                <a:latin typeface="Tw Cen MT"/>
              </a:rPr>
              <a:t>Hostel desk staff</a:t>
            </a:r>
          </a:p>
          <a:p>
            <a:pPr marL="0" marR="0" lvl="0" indent="0" algn="l" defTabSz="914400" rtl="0" fontAlgn="auto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all" spc="0" baseline="0">
                <a:solidFill>
                  <a:srgbClr val="843C0C"/>
                </a:solidFill>
                <a:uFillTx/>
                <a:latin typeface="Tw Cen MT"/>
              </a:rPr>
              <a:t>Problems :</a:t>
            </a:r>
            <a:endParaRPr lang="en-US" sz="1600" b="0" i="0" u="none" strike="noStrike" kern="1200" cap="all" spc="0" baseline="0">
              <a:solidFill>
                <a:srgbClr val="843C0C"/>
              </a:solidFill>
              <a:uFillTx/>
              <a:latin typeface="Tw Cen MT"/>
            </a:endParaRPr>
          </a:p>
          <a:p>
            <a:pPr marL="228600" marR="0" lvl="0" indent="-22860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all" spc="0" baseline="0">
                <a:solidFill>
                  <a:srgbClr val="843C0C"/>
                </a:solidFill>
                <a:uFillTx/>
                <a:latin typeface="Tw Cen MT"/>
              </a:rPr>
              <a:t>Staff needs to get deposit receipts from bank for all cash payments received.</a:t>
            </a:r>
          </a:p>
          <a:p>
            <a:pPr marL="228600" marR="0" lvl="0" indent="-22860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all" spc="0" baseline="0">
                <a:solidFill>
                  <a:srgbClr val="843C0C"/>
                </a:solidFill>
                <a:uFillTx/>
                <a:latin typeface="Tw Cen MT"/>
              </a:rPr>
              <a:t>different forms for each customers [</a:t>
            </a:r>
            <a:r>
              <a:rPr lang="en-US" sz="1600" b="1" i="0" u="none" strike="noStrike" kern="1200" cap="all" spc="0" baseline="0">
                <a:solidFill>
                  <a:srgbClr val="843C0C"/>
                </a:solidFill>
                <a:uFillTx/>
                <a:latin typeface="Tw Cen MT"/>
              </a:rPr>
              <a:t>course and accommodation or either of it]</a:t>
            </a:r>
            <a:endParaRPr lang="en-IN" sz="1600" b="0" i="0" u="none" strike="noStrike" kern="1200" cap="all" spc="0" baseline="0">
              <a:solidFill>
                <a:srgbClr val="843C0C"/>
              </a:solidFill>
              <a:uFillTx/>
              <a:latin typeface="Tw Cen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0">
            <a:extLst>
              <a:ext uri="{FF2B5EF4-FFF2-40B4-BE49-F238E27FC236}">
                <a16:creationId xmlns:a16="http://schemas.microsoft.com/office/drawing/2014/main" id="{53208B7D-D0CD-44C7-98E2-D6202FF2D9D6}"/>
              </a:ext>
            </a:extLst>
          </p:cNvPr>
          <p:cNvSpPr/>
          <p:nvPr/>
        </p:nvSpPr>
        <p:spPr>
          <a:xfrm>
            <a:off x="5164622" y="2525645"/>
            <a:ext cx="2933843" cy="1218712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Rectangle 94">
            <a:extLst>
              <a:ext uri="{FF2B5EF4-FFF2-40B4-BE49-F238E27FC236}">
                <a16:creationId xmlns:a16="http://schemas.microsoft.com/office/drawing/2014/main" id="{3225737F-AE93-4FAB-9143-729D8187FD36}"/>
              </a:ext>
            </a:extLst>
          </p:cNvPr>
          <p:cNvSpPr/>
          <p:nvPr/>
        </p:nvSpPr>
        <p:spPr>
          <a:xfrm>
            <a:off x="5180286" y="2471860"/>
            <a:ext cx="2866790" cy="1348566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ectangle: Rounded Corners 93">
            <a:extLst>
              <a:ext uri="{FF2B5EF4-FFF2-40B4-BE49-F238E27FC236}">
                <a16:creationId xmlns:a16="http://schemas.microsoft.com/office/drawing/2014/main" id="{B40C9DD3-6EE5-46FB-84E0-139BB513E055}"/>
              </a:ext>
            </a:extLst>
          </p:cNvPr>
          <p:cNvSpPr/>
          <p:nvPr/>
        </p:nvSpPr>
        <p:spPr>
          <a:xfrm>
            <a:off x="5172916" y="2528617"/>
            <a:ext cx="2925549" cy="119523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70AD47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200">
            <a:extLst>
              <a:ext uri="{FF2B5EF4-FFF2-40B4-BE49-F238E27FC236}">
                <a16:creationId xmlns:a16="http://schemas.microsoft.com/office/drawing/2014/main" id="{3029665C-3415-4A86-B608-6D13F2FE9A29}"/>
              </a:ext>
            </a:extLst>
          </p:cNvPr>
          <p:cNvSpPr/>
          <p:nvPr/>
        </p:nvSpPr>
        <p:spPr>
          <a:xfrm>
            <a:off x="571435" y="764685"/>
            <a:ext cx="3104991" cy="2310368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DA293B65-7A1E-483A-907E-A42343958322}"/>
              </a:ext>
            </a:extLst>
          </p:cNvPr>
          <p:cNvSpPr/>
          <p:nvPr/>
        </p:nvSpPr>
        <p:spPr>
          <a:xfrm>
            <a:off x="3916740" y="772649"/>
            <a:ext cx="4356311" cy="5464253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custDash>
              <a:ds d="300000" sp="300000"/>
              <a:ds d="100000" sp="300000"/>
            </a:custDash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200" b="0" i="0" u="none" strike="noStrike" kern="1200" cap="none" spc="0" baseline="0">
              <a:solidFill>
                <a:srgbClr val="000000"/>
              </a:solidFill>
              <a:effectLst>
                <a:outerShdw dist="19048" dir="2700000">
                  <a:srgbClr val="000000"/>
                </a:outerShdw>
              </a:effectLst>
              <a:uFillTx/>
              <a:latin typeface="Calibri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A0FDD2C-F500-473A-9CA7-8AD06546EF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36569" y="132048"/>
            <a:ext cx="11029611" cy="6370350"/>
          </a:xfrm>
        </p:spPr>
        <p:txBody>
          <a:bodyPr anchorCtr="1"/>
          <a:lstStyle/>
          <a:p>
            <a:pPr marL="0" lvl="0" indent="0" algn="ctr">
              <a:buNone/>
            </a:pPr>
            <a:r>
              <a:rPr lang="en-IN" sz="2400">
                <a:solidFill>
                  <a:srgbClr val="843C0C"/>
                </a:solidFill>
              </a:rPr>
              <a:t>3. </a:t>
            </a:r>
            <a:r>
              <a:rPr lang="en-IN" sz="2300">
                <a:solidFill>
                  <a:srgbClr val="843C0C"/>
                </a:solidFill>
              </a:rPr>
              <a:t>Proposed solution</a:t>
            </a:r>
          </a:p>
          <a:p>
            <a:pPr marL="0" lvl="0" indent="0" algn="ctr">
              <a:buNone/>
            </a:pPr>
            <a:endParaRPr lang="en-IN" sz="3200"/>
          </a:p>
        </p:txBody>
      </p:sp>
      <p:cxnSp>
        <p:nvCxnSpPr>
          <p:cNvPr id="8" name="Straight Arrow Connector 24">
            <a:extLst>
              <a:ext uri="{FF2B5EF4-FFF2-40B4-BE49-F238E27FC236}">
                <a16:creationId xmlns:a16="http://schemas.microsoft.com/office/drawing/2014/main" id="{7B486AA8-D389-42B0-95B8-03CAEAC40345}"/>
              </a:ext>
            </a:extLst>
          </p:cNvPr>
          <p:cNvCxnSpPr/>
          <p:nvPr/>
        </p:nvCxnSpPr>
        <p:spPr>
          <a:xfrm flipH="1">
            <a:off x="3654509" y="1535186"/>
            <a:ext cx="1799667" cy="523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  <a:headEnd type="arrow"/>
            <a:tailEnd type="arrow"/>
          </a:ln>
        </p:spPr>
      </p:cxnSp>
      <p:pic>
        <p:nvPicPr>
          <p:cNvPr id="9" name="Picture 18">
            <a:extLst>
              <a:ext uri="{FF2B5EF4-FFF2-40B4-BE49-F238E27FC236}">
                <a16:creationId xmlns:a16="http://schemas.microsoft.com/office/drawing/2014/main" id="{FE9AE451-417F-454C-891F-803370BB2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478" y="890835"/>
            <a:ext cx="582820" cy="54234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Picture 21">
            <a:extLst>
              <a:ext uri="{FF2B5EF4-FFF2-40B4-BE49-F238E27FC236}">
                <a16:creationId xmlns:a16="http://schemas.microsoft.com/office/drawing/2014/main" id="{C49DC72D-AA42-4A2A-B86F-1CA0E6E03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093" y="831921"/>
            <a:ext cx="447845" cy="55859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Picture 69">
            <a:extLst>
              <a:ext uri="{FF2B5EF4-FFF2-40B4-BE49-F238E27FC236}">
                <a16:creationId xmlns:a16="http://schemas.microsoft.com/office/drawing/2014/main" id="{DEC105AB-11A0-4AC1-9191-3131252B8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4539" y="4611575"/>
            <a:ext cx="604802" cy="68684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Rectangle: Rounded Corners 70">
            <a:extLst>
              <a:ext uri="{FF2B5EF4-FFF2-40B4-BE49-F238E27FC236}">
                <a16:creationId xmlns:a16="http://schemas.microsoft.com/office/drawing/2014/main" id="{E1527DCB-6C61-49EC-97B1-F8FEFB676F3E}"/>
              </a:ext>
            </a:extLst>
          </p:cNvPr>
          <p:cNvSpPr/>
          <p:nvPr/>
        </p:nvSpPr>
        <p:spPr>
          <a:xfrm>
            <a:off x="6663113" y="5271909"/>
            <a:ext cx="848435" cy="19979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DATABASE</a:t>
            </a:r>
          </a:p>
        </p:txBody>
      </p:sp>
      <p:sp>
        <p:nvSpPr>
          <p:cNvPr id="13" name="Rectangle: Rounded Corners 85">
            <a:extLst>
              <a:ext uri="{FF2B5EF4-FFF2-40B4-BE49-F238E27FC236}">
                <a16:creationId xmlns:a16="http://schemas.microsoft.com/office/drawing/2014/main" id="{B96A4D17-8558-4DE7-B993-AA477125A2DF}"/>
              </a:ext>
            </a:extLst>
          </p:cNvPr>
          <p:cNvSpPr/>
          <p:nvPr/>
        </p:nvSpPr>
        <p:spPr>
          <a:xfrm>
            <a:off x="4687516" y="760853"/>
            <a:ext cx="2263121" cy="3398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CENTRALIZED SYSTEM</a:t>
            </a:r>
          </a:p>
        </p:txBody>
      </p:sp>
      <p:sp>
        <p:nvSpPr>
          <p:cNvPr id="14" name="Rectangle 93">
            <a:extLst>
              <a:ext uri="{FF2B5EF4-FFF2-40B4-BE49-F238E27FC236}">
                <a16:creationId xmlns:a16="http://schemas.microsoft.com/office/drawing/2014/main" id="{0B25C961-DD2F-4D29-813A-4854FF861C01}"/>
              </a:ext>
            </a:extLst>
          </p:cNvPr>
          <p:cNvSpPr/>
          <p:nvPr/>
        </p:nvSpPr>
        <p:spPr>
          <a:xfrm>
            <a:off x="8555876" y="763725"/>
            <a:ext cx="2187336" cy="289387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5" name="Picture 94">
            <a:extLst>
              <a:ext uri="{FF2B5EF4-FFF2-40B4-BE49-F238E27FC236}">
                <a16:creationId xmlns:a16="http://schemas.microsoft.com/office/drawing/2014/main" id="{E15C6107-C8AF-4B1E-B828-8635993E7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5967" y="826215"/>
            <a:ext cx="554098" cy="63975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6" name="Picture 95">
            <a:extLst>
              <a:ext uri="{FF2B5EF4-FFF2-40B4-BE49-F238E27FC236}">
                <a16:creationId xmlns:a16="http://schemas.microsoft.com/office/drawing/2014/main" id="{475A949F-7DD3-496F-8648-33D2942783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0753" y="1530650"/>
            <a:ext cx="452152" cy="57504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" name="Picture 96">
            <a:extLst>
              <a:ext uri="{FF2B5EF4-FFF2-40B4-BE49-F238E27FC236}">
                <a16:creationId xmlns:a16="http://schemas.microsoft.com/office/drawing/2014/main" id="{8D9095B4-1973-4135-95DE-8E0028A130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6936" y="2217374"/>
            <a:ext cx="452152" cy="57504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8" name="Picture 97">
            <a:extLst>
              <a:ext uri="{FF2B5EF4-FFF2-40B4-BE49-F238E27FC236}">
                <a16:creationId xmlns:a16="http://schemas.microsoft.com/office/drawing/2014/main" id="{70705FB6-9FC3-485E-BEE4-1C4ECB4239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6177" y="2881521"/>
            <a:ext cx="452152" cy="57504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9" name="Rectangle: Rounded Corners 99">
            <a:extLst>
              <a:ext uri="{FF2B5EF4-FFF2-40B4-BE49-F238E27FC236}">
                <a16:creationId xmlns:a16="http://schemas.microsoft.com/office/drawing/2014/main" id="{1AE35505-62DE-4C17-B428-4D8FA4C592E2}"/>
              </a:ext>
            </a:extLst>
          </p:cNvPr>
          <p:cNvSpPr/>
          <p:nvPr/>
        </p:nvSpPr>
        <p:spPr>
          <a:xfrm>
            <a:off x="9279962" y="949833"/>
            <a:ext cx="1005840" cy="39252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MANAGING DIRECTOR</a:t>
            </a:r>
          </a:p>
        </p:txBody>
      </p:sp>
      <p:sp>
        <p:nvSpPr>
          <p:cNvPr id="20" name="Rectangle: Rounded Corners 100">
            <a:extLst>
              <a:ext uri="{FF2B5EF4-FFF2-40B4-BE49-F238E27FC236}">
                <a16:creationId xmlns:a16="http://schemas.microsoft.com/office/drawing/2014/main" id="{905B7C63-7394-4740-9078-E5A60EB6CE44}"/>
              </a:ext>
            </a:extLst>
          </p:cNvPr>
          <p:cNvSpPr/>
          <p:nvPr/>
        </p:nvSpPr>
        <p:spPr>
          <a:xfrm>
            <a:off x="9294610" y="1617308"/>
            <a:ext cx="923589" cy="32104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ACCOUNTS TEAM</a:t>
            </a:r>
          </a:p>
        </p:txBody>
      </p:sp>
      <p:sp>
        <p:nvSpPr>
          <p:cNvPr id="21" name="Rectangle: Rounded Corners 101">
            <a:extLst>
              <a:ext uri="{FF2B5EF4-FFF2-40B4-BE49-F238E27FC236}">
                <a16:creationId xmlns:a16="http://schemas.microsoft.com/office/drawing/2014/main" id="{D4118C20-C920-4514-8488-3561E1743C5B}"/>
              </a:ext>
            </a:extLst>
          </p:cNvPr>
          <p:cNvSpPr/>
          <p:nvPr/>
        </p:nvSpPr>
        <p:spPr>
          <a:xfrm>
            <a:off x="9279962" y="2318680"/>
            <a:ext cx="1005840" cy="37243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ACTIVITIES MANAGER</a:t>
            </a:r>
          </a:p>
        </p:txBody>
      </p:sp>
      <p:sp>
        <p:nvSpPr>
          <p:cNvPr id="22" name="Rectangle: Rounded Corners 102">
            <a:extLst>
              <a:ext uri="{FF2B5EF4-FFF2-40B4-BE49-F238E27FC236}">
                <a16:creationId xmlns:a16="http://schemas.microsoft.com/office/drawing/2014/main" id="{35103C21-5596-40D5-A75A-D4F4E11FF96B}"/>
              </a:ext>
            </a:extLst>
          </p:cNvPr>
          <p:cNvSpPr/>
          <p:nvPr/>
        </p:nvSpPr>
        <p:spPr>
          <a:xfrm>
            <a:off x="9294610" y="2987043"/>
            <a:ext cx="939802" cy="33460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BOOKINGS MANAGER</a:t>
            </a:r>
          </a:p>
        </p:txBody>
      </p:sp>
      <p:pic>
        <p:nvPicPr>
          <p:cNvPr id="23" name="Picture 107">
            <a:extLst>
              <a:ext uri="{FF2B5EF4-FFF2-40B4-BE49-F238E27FC236}">
                <a16:creationId xmlns:a16="http://schemas.microsoft.com/office/drawing/2014/main" id="{C35C3557-D49D-448F-B583-CD3A9E8838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9809" y="1293181"/>
            <a:ext cx="1082302" cy="8476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4" name="Rectangle: Rounded Corners 122">
            <a:extLst>
              <a:ext uri="{FF2B5EF4-FFF2-40B4-BE49-F238E27FC236}">
                <a16:creationId xmlns:a16="http://schemas.microsoft.com/office/drawing/2014/main" id="{B7234BCE-64D2-4A95-A9CC-88A9356E6449}"/>
              </a:ext>
            </a:extLst>
          </p:cNvPr>
          <p:cNvSpPr/>
          <p:nvPr/>
        </p:nvSpPr>
        <p:spPr>
          <a:xfrm>
            <a:off x="4222013" y="4128122"/>
            <a:ext cx="931014" cy="22311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PAYMENT </a:t>
            </a:r>
          </a:p>
        </p:txBody>
      </p:sp>
      <p:pic>
        <p:nvPicPr>
          <p:cNvPr id="25" name="Picture 124">
            <a:extLst>
              <a:ext uri="{FF2B5EF4-FFF2-40B4-BE49-F238E27FC236}">
                <a16:creationId xmlns:a16="http://schemas.microsoft.com/office/drawing/2014/main" id="{7EFA401D-A0C6-4D4E-8088-640D3191DD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4204" y="3456047"/>
            <a:ext cx="679444" cy="5988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6" name="Rectangle: Rounded Corners 125">
            <a:extLst>
              <a:ext uri="{FF2B5EF4-FFF2-40B4-BE49-F238E27FC236}">
                <a16:creationId xmlns:a16="http://schemas.microsoft.com/office/drawing/2014/main" id="{CC10C4AF-E7BE-492E-99E2-501053E6D1B2}"/>
              </a:ext>
            </a:extLst>
          </p:cNvPr>
          <p:cNvSpPr/>
          <p:nvPr/>
        </p:nvSpPr>
        <p:spPr>
          <a:xfrm>
            <a:off x="1738384" y="4043412"/>
            <a:ext cx="892061" cy="39252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9384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USERS</a:t>
            </a:r>
          </a:p>
        </p:txBody>
      </p:sp>
      <p:sp>
        <p:nvSpPr>
          <p:cNvPr id="27" name="Rectangle: Rounded Corners 132">
            <a:extLst>
              <a:ext uri="{FF2B5EF4-FFF2-40B4-BE49-F238E27FC236}">
                <a16:creationId xmlns:a16="http://schemas.microsoft.com/office/drawing/2014/main" id="{C5E59B85-B2BF-49EC-83FB-DE3DBAB4A51B}"/>
              </a:ext>
            </a:extLst>
          </p:cNvPr>
          <p:cNvSpPr/>
          <p:nvPr/>
        </p:nvSpPr>
        <p:spPr>
          <a:xfrm>
            <a:off x="6275106" y="2078202"/>
            <a:ext cx="812224" cy="24362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LOGIN </a:t>
            </a:r>
          </a:p>
        </p:txBody>
      </p:sp>
      <p:sp>
        <p:nvSpPr>
          <p:cNvPr id="28" name="Rectangle: Rounded Corners 133">
            <a:extLst>
              <a:ext uri="{FF2B5EF4-FFF2-40B4-BE49-F238E27FC236}">
                <a16:creationId xmlns:a16="http://schemas.microsoft.com/office/drawing/2014/main" id="{03D4365F-A730-4722-BD5A-49A63EBBB710}"/>
              </a:ext>
            </a:extLst>
          </p:cNvPr>
          <p:cNvSpPr/>
          <p:nvPr/>
        </p:nvSpPr>
        <p:spPr>
          <a:xfrm>
            <a:off x="4337620" y="3190341"/>
            <a:ext cx="720583" cy="35275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Booking form</a:t>
            </a:r>
          </a:p>
        </p:txBody>
      </p:sp>
      <p:pic>
        <p:nvPicPr>
          <p:cNvPr id="29" name="Picture 142">
            <a:extLst>
              <a:ext uri="{FF2B5EF4-FFF2-40B4-BE49-F238E27FC236}">
                <a16:creationId xmlns:a16="http://schemas.microsoft.com/office/drawing/2014/main" id="{AFDB4242-57A3-4F6D-ABC4-BF3472F939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1818" y="2646721"/>
            <a:ext cx="503294" cy="54003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30" name="Straight Arrow Connector 174">
            <a:extLst>
              <a:ext uri="{FF2B5EF4-FFF2-40B4-BE49-F238E27FC236}">
                <a16:creationId xmlns:a16="http://schemas.microsoft.com/office/drawing/2014/main" id="{F5961D69-376D-4F2D-8FAC-FD697DED4D98}"/>
              </a:ext>
            </a:extLst>
          </p:cNvPr>
          <p:cNvCxnSpPr/>
          <p:nvPr/>
        </p:nvCxnSpPr>
        <p:spPr>
          <a:xfrm flipH="1">
            <a:off x="6538371" y="1479252"/>
            <a:ext cx="2029529" cy="3685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  <a:headEnd type="arrow"/>
            <a:tailEnd type="arrow"/>
          </a:ln>
        </p:spPr>
      </p:cxnSp>
      <p:sp>
        <p:nvSpPr>
          <p:cNvPr id="31" name="Rectangle: Rounded Corners 177">
            <a:extLst>
              <a:ext uri="{FF2B5EF4-FFF2-40B4-BE49-F238E27FC236}">
                <a16:creationId xmlns:a16="http://schemas.microsoft.com/office/drawing/2014/main" id="{B36DF9D0-2260-4B47-A238-44152872E212}"/>
              </a:ext>
            </a:extLst>
          </p:cNvPr>
          <p:cNvSpPr/>
          <p:nvPr/>
        </p:nvSpPr>
        <p:spPr>
          <a:xfrm>
            <a:off x="6563736" y="1305260"/>
            <a:ext cx="1729605" cy="17050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Authorisation </a:t>
            </a:r>
          </a:p>
        </p:txBody>
      </p:sp>
      <p:sp>
        <p:nvSpPr>
          <p:cNvPr id="32" name="Rectangle: Rounded Corners 206">
            <a:extLst>
              <a:ext uri="{FF2B5EF4-FFF2-40B4-BE49-F238E27FC236}">
                <a16:creationId xmlns:a16="http://schemas.microsoft.com/office/drawing/2014/main" id="{4E913F60-5090-4E67-8327-F1BF544CAB93}"/>
              </a:ext>
            </a:extLst>
          </p:cNvPr>
          <p:cNvSpPr/>
          <p:nvPr/>
        </p:nvSpPr>
        <p:spPr>
          <a:xfrm>
            <a:off x="1574295" y="2609606"/>
            <a:ext cx="939802" cy="35746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ISSUING TEAM</a:t>
            </a:r>
          </a:p>
        </p:txBody>
      </p:sp>
      <p:sp>
        <p:nvSpPr>
          <p:cNvPr id="33" name="Rectangle: Rounded Corners 230">
            <a:extLst>
              <a:ext uri="{FF2B5EF4-FFF2-40B4-BE49-F238E27FC236}">
                <a16:creationId xmlns:a16="http://schemas.microsoft.com/office/drawing/2014/main" id="{D82FEA9F-BBA7-49EE-A4A2-B5A1E76DF05C}"/>
              </a:ext>
            </a:extLst>
          </p:cNvPr>
          <p:cNvSpPr/>
          <p:nvPr/>
        </p:nvSpPr>
        <p:spPr>
          <a:xfrm>
            <a:off x="979999" y="1397523"/>
            <a:ext cx="1064197" cy="3532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BOOKING OFFICE STAFF</a:t>
            </a:r>
          </a:p>
        </p:txBody>
      </p:sp>
      <p:sp>
        <p:nvSpPr>
          <p:cNvPr id="34" name="Rectangle: Rounded Corners 231">
            <a:extLst>
              <a:ext uri="{FF2B5EF4-FFF2-40B4-BE49-F238E27FC236}">
                <a16:creationId xmlns:a16="http://schemas.microsoft.com/office/drawing/2014/main" id="{EFF57114-E328-4C32-BA11-26B8943D825D}"/>
              </a:ext>
            </a:extLst>
          </p:cNvPr>
          <p:cNvSpPr/>
          <p:nvPr/>
        </p:nvSpPr>
        <p:spPr>
          <a:xfrm>
            <a:off x="2240801" y="1407380"/>
            <a:ext cx="1310563" cy="35324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HOSTEL BOOKING  STAFF</a:t>
            </a:r>
          </a:p>
        </p:txBody>
      </p:sp>
      <p:pic>
        <p:nvPicPr>
          <p:cNvPr id="35" name="Picture 18">
            <a:extLst>
              <a:ext uri="{FF2B5EF4-FFF2-40B4-BE49-F238E27FC236}">
                <a16:creationId xmlns:a16="http://schemas.microsoft.com/office/drawing/2014/main" id="{68AFBBE5-4496-4AD3-8DDE-99C5D33FA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785" y="1986268"/>
            <a:ext cx="582820" cy="542348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36" name="Straight Arrow Connector 79">
            <a:extLst>
              <a:ext uri="{FF2B5EF4-FFF2-40B4-BE49-F238E27FC236}">
                <a16:creationId xmlns:a16="http://schemas.microsoft.com/office/drawing/2014/main" id="{AFD7F164-8C16-40F7-ADF1-CF7BFB9D0748}"/>
              </a:ext>
            </a:extLst>
          </p:cNvPr>
          <p:cNvCxnSpPr>
            <a:stCxn id="28" idx="2"/>
            <a:endCxn id="24" idx="0"/>
          </p:cNvCxnSpPr>
          <p:nvPr/>
        </p:nvCxnSpPr>
        <p:spPr>
          <a:xfrm flipH="1">
            <a:off x="4687520" y="3543098"/>
            <a:ext cx="10392" cy="585024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37" name="Rectangle 101">
            <a:extLst>
              <a:ext uri="{FF2B5EF4-FFF2-40B4-BE49-F238E27FC236}">
                <a16:creationId xmlns:a16="http://schemas.microsoft.com/office/drawing/2014/main" id="{D2E3DA9A-3173-4CC6-BA65-738A7669741A}"/>
              </a:ext>
            </a:extLst>
          </p:cNvPr>
          <p:cNvSpPr/>
          <p:nvPr/>
        </p:nvSpPr>
        <p:spPr>
          <a:xfrm>
            <a:off x="5288606" y="2528617"/>
            <a:ext cx="2881603" cy="1098496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38" name="Picture 148">
            <a:extLst>
              <a:ext uri="{FF2B5EF4-FFF2-40B4-BE49-F238E27FC236}">
                <a16:creationId xmlns:a16="http://schemas.microsoft.com/office/drawing/2014/main" id="{D343A6B1-196F-40DD-A2BE-0682D0E2EE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4258" y="2562441"/>
            <a:ext cx="492486" cy="4751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9" name="Rectangle: Rounded Corners 149">
            <a:extLst>
              <a:ext uri="{FF2B5EF4-FFF2-40B4-BE49-F238E27FC236}">
                <a16:creationId xmlns:a16="http://schemas.microsoft.com/office/drawing/2014/main" id="{8F0D6BB1-DDC5-4878-9C08-41FC6FA32A4B}"/>
              </a:ext>
            </a:extLst>
          </p:cNvPr>
          <p:cNvSpPr/>
          <p:nvPr/>
        </p:nvSpPr>
        <p:spPr>
          <a:xfrm>
            <a:off x="5347310" y="3107423"/>
            <a:ext cx="822091" cy="36081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Booking history</a:t>
            </a:r>
          </a:p>
        </p:txBody>
      </p:sp>
      <p:pic>
        <p:nvPicPr>
          <p:cNvPr id="40" name="Picture 224">
            <a:extLst>
              <a:ext uri="{FF2B5EF4-FFF2-40B4-BE49-F238E27FC236}">
                <a16:creationId xmlns:a16="http://schemas.microsoft.com/office/drawing/2014/main" id="{19BA7DBF-2AEA-42C8-B9AB-F6B1288D8C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83160" y="2594445"/>
            <a:ext cx="492486" cy="49490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1" name="Rectangle: Rounded Corners 222">
            <a:extLst>
              <a:ext uri="{FF2B5EF4-FFF2-40B4-BE49-F238E27FC236}">
                <a16:creationId xmlns:a16="http://schemas.microsoft.com/office/drawing/2014/main" id="{CB75AA00-4A63-49A1-B773-D6ED1D07AA87}"/>
              </a:ext>
            </a:extLst>
          </p:cNvPr>
          <p:cNvSpPr/>
          <p:nvPr/>
        </p:nvSpPr>
        <p:spPr>
          <a:xfrm>
            <a:off x="6242032" y="3172593"/>
            <a:ext cx="974741" cy="28346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Availability</a:t>
            </a:r>
          </a:p>
        </p:txBody>
      </p:sp>
      <p:pic>
        <p:nvPicPr>
          <p:cNvPr id="42" name="Picture 107">
            <a:extLst>
              <a:ext uri="{FF2B5EF4-FFF2-40B4-BE49-F238E27FC236}">
                <a16:creationId xmlns:a16="http://schemas.microsoft.com/office/drawing/2014/main" id="{59291ECC-4B23-4D0E-8D3E-99952939A0B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19322" y="2595442"/>
            <a:ext cx="503304" cy="50330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3" name="Rectangle: Rounded Corners 222">
            <a:extLst>
              <a:ext uri="{FF2B5EF4-FFF2-40B4-BE49-F238E27FC236}">
                <a16:creationId xmlns:a16="http://schemas.microsoft.com/office/drawing/2014/main" id="{EACD0F1D-2CBA-45CF-A1FC-A074F9A3E265}"/>
              </a:ext>
            </a:extLst>
          </p:cNvPr>
          <p:cNvSpPr/>
          <p:nvPr/>
        </p:nvSpPr>
        <p:spPr>
          <a:xfrm>
            <a:off x="7331860" y="3179917"/>
            <a:ext cx="694971" cy="28346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Reports</a:t>
            </a:r>
          </a:p>
        </p:txBody>
      </p:sp>
      <p:cxnSp>
        <p:nvCxnSpPr>
          <p:cNvPr id="44" name="Straight Arrow Connector 111">
            <a:extLst>
              <a:ext uri="{FF2B5EF4-FFF2-40B4-BE49-F238E27FC236}">
                <a16:creationId xmlns:a16="http://schemas.microsoft.com/office/drawing/2014/main" id="{F6FC95EA-E089-4113-98BE-77149D91F8C9}"/>
              </a:ext>
            </a:extLst>
          </p:cNvPr>
          <p:cNvCxnSpPr>
            <a:endCxn id="11" idx="0"/>
          </p:cNvCxnSpPr>
          <p:nvPr/>
        </p:nvCxnSpPr>
        <p:spPr>
          <a:xfrm>
            <a:off x="7365720" y="3627123"/>
            <a:ext cx="11220" cy="98445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  <a:headEnd type="arrow"/>
            <a:tailEnd type="arrow"/>
          </a:ln>
        </p:spPr>
      </p:cxnSp>
      <p:cxnSp>
        <p:nvCxnSpPr>
          <p:cNvPr id="45" name="Straight Arrow Connector 116">
            <a:extLst>
              <a:ext uri="{FF2B5EF4-FFF2-40B4-BE49-F238E27FC236}">
                <a16:creationId xmlns:a16="http://schemas.microsoft.com/office/drawing/2014/main" id="{52060E55-084C-42C6-A0F5-00A11A2D10EB}"/>
              </a:ext>
            </a:extLst>
          </p:cNvPr>
          <p:cNvCxnSpPr>
            <a:stCxn id="23" idx="2"/>
          </p:cNvCxnSpPr>
          <p:nvPr/>
        </p:nvCxnSpPr>
        <p:spPr>
          <a:xfrm flipH="1">
            <a:off x="5996744" y="2140875"/>
            <a:ext cx="4216" cy="38477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46" name="Rectangle: Rounded Corners 177">
            <a:extLst>
              <a:ext uri="{FF2B5EF4-FFF2-40B4-BE49-F238E27FC236}">
                <a16:creationId xmlns:a16="http://schemas.microsoft.com/office/drawing/2014/main" id="{088182C1-2591-4957-9CC5-09B1F68D0971}"/>
              </a:ext>
            </a:extLst>
          </p:cNvPr>
          <p:cNvSpPr/>
          <p:nvPr/>
        </p:nvSpPr>
        <p:spPr>
          <a:xfrm>
            <a:off x="3823060" y="1356155"/>
            <a:ext cx="1729605" cy="17050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Authorisation </a:t>
            </a:r>
          </a:p>
        </p:txBody>
      </p:sp>
      <p:cxnSp>
        <p:nvCxnSpPr>
          <p:cNvPr id="47" name="Connector: Elbow 136">
            <a:extLst>
              <a:ext uri="{FF2B5EF4-FFF2-40B4-BE49-F238E27FC236}">
                <a16:creationId xmlns:a16="http://schemas.microsoft.com/office/drawing/2014/main" id="{FAA5F9C4-D0B9-4136-95B5-B007BA459CA1}"/>
              </a:ext>
            </a:extLst>
          </p:cNvPr>
          <p:cNvCxnSpPr>
            <a:stCxn id="24" idx="2"/>
            <a:endCxn id="11" idx="1"/>
          </p:cNvCxnSpPr>
          <p:nvPr/>
        </p:nvCxnSpPr>
        <p:spPr>
          <a:xfrm rot="16200000" flipH="1">
            <a:off x="5579149" y="3459605"/>
            <a:ext cx="603761" cy="2387019"/>
          </a:xfrm>
          <a:prstGeom prst="bentConnector2">
            <a:avLst/>
          </a:prstGeom>
          <a:noFill/>
          <a:ln w="6345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48" name="Straight Arrow Connector 130">
            <a:extLst>
              <a:ext uri="{FF2B5EF4-FFF2-40B4-BE49-F238E27FC236}">
                <a16:creationId xmlns:a16="http://schemas.microsoft.com/office/drawing/2014/main" id="{E55A73D7-6815-46FF-AE3D-4528F790EE4C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 flipH="1" flipV="1">
            <a:off x="2630445" y="4239674"/>
            <a:ext cx="1591568" cy="5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  <a:tailEnd type="arrow"/>
          </a:ln>
        </p:spPr>
      </p:cxnSp>
      <p:pic>
        <p:nvPicPr>
          <p:cNvPr id="49" name="Picture 179">
            <a:extLst>
              <a:ext uri="{FF2B5EF4-FFF2-40B4-BE49-F238E27FC236}">
                <a16:creationId xmlns:a16="http://schemas.microsoft.com/office/drawing/2014/main" id="{1AFE2799-244D-483B-B398-6591A68D0CC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82530" y="4100754"/>
            <a:ext cx="404484" cy="33518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0" name="Rectangle: Rounded Corners 177">
            <a:extLst>
              <a:ext uri="{FF2B5EF4-FFF2-40B4-BE49-F238E27FC236}">
                <a16:creationId xmlns:a16="http://schemas.microsoft.com/office/drawing/2014/main" id="{A0F510BB-59D4-418A-9956-B65F3C20C38D}"/>
              </a:ext>
            </a:extLst>
          </p:cNvPr>
          <p:cNvSpPr/>
          <p:nvPr/>
        </p:nvSpPr>
        <p:spPr>
          <a:xfrm>
            <a:off x="4666146" y="4725619"/>
            <a:ext cx="2387022" cy="30987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Updating payment and availability</a:t>
            </a:r>
            <a:endParaRPr lang="en-IN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51" name="Connector: Elbow 153">
            <a:extLst>
              <a:ext uri="{FF2B5EF4-FFF2-40B4-BE49-F238E27FC236}">
                <a16:creationId xmlns:a16="http://schemas.microsoft.com/office/drawing/2014/main" id="{2E1054C6-9D97-4CCC-B6FD-62930F8EBA9C}"/>
              </a:ext>
            </a:extLst>
          </p:cNvPr>
          <p:cNvCxnSpPr>
            <a:stCxn id="23" idx="1"/>
            <a:endCxn id="29" idx="0"/>
          </p:cNvCxnSpPr>
          <p:nvPr/>
        </p:nvCxnSpPr>
        <p:spPr>
          <a:xfrm rot="10800000" flipV="1">
            <a:off x="4723465" y="1717027"/>
            <a:ext cx="736344" cy="929693"/>
          </a:xfrm>
          <a:prstGeom prst="bentConnector2">
            <a:avLst/>
          </a:prstGeom>
          <a:noFill/>
          <a:ln w="6345" cap="flat">
            <a:solidFill>
              <a:srgbClr val="000000"/>
            </a:solidFill>
            <a:prstDash val="solid"/>
            <a:miter/>
            <a:tailEnd type="arrow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5B26-A5AD-48E9-89BF-117EC999FD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8"/>
            <a:ext cx="11029611" cy="903125"/>
          </a:xfrm>
        </p:spPr>
        <p:txBody>
          <a:bodyPr/>
          <a:lstStyle/>
          <a:p>
            <a:pPr lvl="0"/>
            <a:r>
              <a:rPr lang="en-IN" sz="2300">
                <a:solidFill>
                  <a:srgbClr val="843C0C"/>
                </a:solidFill>
              </a:rPr>
              <a:t>4. </a:t>
            </a:r>
            <a:r>
              <a:rPr lang="en-IN" sz="2400">
                <a:solidFill>
                  <a:srgbClr val="843C0C"/>
                </a:solidFill>
              </a:rPr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E6CFD-779E-4FCD-8713-74B4A3C9B44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192" y="1605284"/>
            <a:ext cx="11029611" cy="4104641"/>
          </a:xfrm>
        </p:spPr>
        <p:txBody>
          <a:bodyPr/>
          <a:lstStyle/>
          <a:p>
            <a:pPr marL="342900" lvl="0" indent="-342900">
              <a:lnSpc>
                <a:spcPct val="200000"/>
              </a:lnSpc>
              <a:buFont typeface="Symbol" pitchFamily="18"/>
              <a:buChar char=""/>
            </a:pPr>
            <a:endParaRPr lang="en-GB" sz="1700">
              <a:solidFill>
                <a:srgbClr val="843C0C"/>
              </a:solidFill>
            </a:endParaRPr>
          </a:p>
          <a:p>
            <a:pPr lvl="0">
              <a:lnSpc>
                <a:spcPct val="200000"/>
              </a:lnSpc>
            </a:pPr>
            <a:r>
              <a:rPr lang="en-GB" sz="1700">
                <a:solidFill>
                  <a:srgbClr val="843C0C"/>
                </a:solidFill>
              </a:rPr>
              <a:t>Ease of access for everyone and can get updates regarding bookings and accounts </a:t>
            </a:r>
            <a:r>
              <a:rPr lang="en-IN" sz="1700">
                <a:solidFill>
                  <a:srgbClr val="843C0C"/>
                </a:solidFill>
              </a:rPr>
              <a:t>Realtime.</a:t>
            </a:r>
          </a:p>
          <a:p>
            <a:pPr lvl="0">
              <a:lnSpc>
                <a:spcPct val="200000"/>
              </a:lnSpc>
              <a:spcBef>
                <a:spcPts val="335"/>
              </a:spcBef>
            </a:pPr>
            <a:r>
              <a:rPr lang="en-GB" sz="1700">
                <a:solidFill>
                  <a:srgbClr val="843C0C"/>
                </a:solidFill>
              </a:rPr>
              <a:t>The reports introduced will give an overview of the bookings and revenue</a:t>
            </a:r>
            <a:endParaRPr lang="en-IN" sz="1700">
              <a:solidFill>
                <a:srgbClr val="843C0C"/>
              </a:solidFill>
            </a:endParaRPr>
          </a:p>
          <a:p>
            <a:pPr lvl="0">
              <a:lnSpc>
                <a:spcPct val="200000"/>
              </a:lnSpc>
              <a:spcBef>
                <a:spcPts val="335"/>
              </a:spcBef>
            </a:pPr>
            <a:r>
              <a:rPr lang="en-GB" sz="1700">
                <a:solidFill>
                  <a:srgbClr val="843C0C"/>
                </a:solidFill>
              </a:rPr>
              <a:t>A digital payment only system will help keeping track of the paid and unpaid vouchers.</a:t>
            </a:r>
            <a:endParaRPr lang="en-IN" sz="1700">
              <a:solidFill>
                <a:srgbClr val="843C0C"/>
              </a:solidFill>
            </a:endParaRPr>
          </a:p>
          <a:p>
            <a:pPr lvl="0">
              <a:lnSpc>
                <a:spcPct val="200000"/>
              </a:lnSpc>
              <a:spcBef>
                <a:spcPts val="335"/>
              </a:spcBef>
            </a:pPr>
            <a:r>
              <a:rPr lang="en-GB" sz="1700">
                <a:solidFill>
                  <a:srgbClr val="843C0C"/>
                </a:solidFill>
              </a:rPr>
              <a:t>The chance of missing customer/booking details will be eliminated.</a:t>
            </a:r>
            <a:endParaRPr lang="en-IN" sz="1700">
              <a:solidFill>
                <a:srgbClr val="843C0C"/>
              </a:solidFill>
            </a:endParaRPr>
          </a:p>
          <a:p>
            <a:pPr marL="0" lvl="0" indent="0">
              <a:buNone/>
            </a:pPr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FD94-0C56-423D-99DC-4BA7C75BC1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145974"/>
            <a:ext cx="11029611" cy="1013804"/>
          </a:xfrm>
        </p:spPr>
        <p:txBody>
          <a:bodyPr/>
          <a:lstStyle/>
          <a:p>
            <a:pPr lvl="0"/>
            <a:r>
              <a:rPr lang="en-US" sz="2400">
                <a:solidFill>
                  <a:srgbClr val="843C0C"/>
                </a:solidFill>
              </a:rPr>
              <a:t>5. </a:t>
            </a:r>
            <a:r>
              <a:rPr lang="en-IN" sz="2400">
                <a:solidFill>
                  <a:srgbClr val="843C0C"/>
                </a:solidFill>
              </a:rPr>
              <a:t>ARTIFACTS</a:t>
            </a:r>
            <a:endParaRPr lang="en-US" sz="2400">
              <a:solidFill>
                <a:srgbClr val="843C0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A864A-7C37-43D8-BEF4-69CD2F19C86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192" y="985522"/>
            <a:ext cx="11029611" cy="5500116"/>
          </a:xfrm>
        </p:spPr>
        <p:txBody>
          <a:bodyPr/>
          <a:lstStyle/>
          <a:p>
            <a:pPr marL="0" lvl="0" indent="0">
              <a:buNone/>
            </a:pPr>
            <a:r>
              <a:rPr lang="en-US">
                <a:solidFill>
                  <a:srgbClr val="A06843"/>
                </a:solidFill>
              </a:rPr>
              <a:t>5.1.  Gantt chart</a:t>
            </a:r>
          </a:p>
          <a:p>
            <a:pPr marL="0" lvl="0" indent="0">
              <a:buNone/>
            </a:pPr>
            <a:endParaRPr lang="en-US">
              <a:solidFill>
                <a:srgbClr val="A06843"/>
              </a:solidFill>
            </a:endParaRPr>
          </a:p>
          <a:p>
            <a:pPr marL="0" lvl="0" indent="0">
              <a:buNone/>
            </a:pPr>
            <a:endParaRPr lang="en-US">
              <a:solidFill>
                <a:srgbClr val="A06843"/>
              </a:solidFill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D13B7AC1-85A8-4F5F-B5C5-38EEFF987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296" y="1717042"/>
            <a:ext cx="8153403" cy="4793293"/>
          </a:xfrm>
          <a:prstGeom prst="rect">
            <a:avLst/>
          </a:prstGeom>
          <a:noFill/>
          <a:ln cap="flat">
            <a:noFill/>
          </a:ln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6F15230-5E48-40B3-9E7C-18D292483F14}"/>
              </a:ext>
            </a:extLst>
          </p:cNvPr>
          <p:cNvGraphicFramePr/>
          <p:nvPr/>
        </p:nvGraphicFramePr>
        <p:xfrm>
          <a:off x="10696404" y="5597810"/>
          <a:ext cx="914400" cy="806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4" imgW="1381125" imgH="1219200" progId="">
                  <p:embed/>
                </p:oleObj>
              </mc:Choice>
              <mc:Fallback>
                <p:oleObj r:id="rId4" imgW="1381125" imgH="1219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96404" y="5597810"/>
                        <a:ext cx="914400" cy="80644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0ED64B7-0B9E-478D-B52E-0AEDDBD43BD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192" y="414780"/>
            <a:ext cx="11029611" cy="5444017"/>
          </a:xfrm>
        </p:spPr>
        <p:txBody>
          <a:bodyPr/>
          <a:lstStyle/>
          <a:p>
            <a:pPr marL="0" lvl="0" indent="0">
              <a:buNone/>
            </a:pPr>
            <a:r>
              <a:rPr lang="en-US">
                <a:solidFill>
                  <a:srgbClr val="A06843"/>
                </a:solidFill>
              </a:rPr>
              <a:t>5.2. </a:t>
            </a:r>
            <a:r>
              <a:rPr lang="en-IN">
                <a:solidFill>
                  <a:srgbClr val="A06843"/>
                </a:solidFill>
              </a:rPr>
              <a:t>Risk Register table</a:t>
            </a:r>
            <a:r>
              <a:rPr lang="en-US">
                <a:solidFill>
                  <a:srgbClr val="A06843"/>
                </a:solidFill>
              </a:rPr>
              <a:t> 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03A7659B-A638-431C-8F5E-B6CDA62D2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606" y="765828"/>
            <a:ext cx="8861880" cy="5677390"/>
          </a:xfrm>
          <a:prstGeom prst="rect">
            <a:avLst/>
          </a:prstGeom>
          <a:noFill/>
          <a:ln cap="flat">
            <a:noFill/>
          </a:ln>
        </p:spPr>
      </p:pic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4D658A1F-CE6E-44D6-A33B-7E438586FB5B}"/>
              </a:ext>
            </a:extLst>
          </p:cNvPr>
          <p:cNvGraphicFramePr/>
          <p:nvPr/>
        </p:nvGraphicFramePr>
        <p:xfrm>
          <a:off x="10750701" y="5344558"/>
          <a:ext cx="914400" cy="806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4" imgW="1381125" imgH="1219200" progId="">
                  <p:embed/>
                </p:oleObj>
              </mc:Choice>
              <mc:Fallback>
                <p:oleObj name="Document" r:id="rId4" imgW="1381125" imgH="1219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50701" y="5344558"/>
                        <a:ext cx="914400" cy="80644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1301A3B-0392-45B7-8BDD-B57507ADE5B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192" y="395926"/>
            <a:ext cx="3180100" cy="546756"/>
          </a:xfrm>
        </p:spPr>
        <p:txBody>
          <a:bodyPr/>
          <a:lstStyle/>
          <a:p>
            <a:pPr marL="0" lvl="0" indent="0">
              <a:buNone/>
            </a:pPr>
            <a:r>
              <a:rPr lang="en-US">
                <a:solidFill>
                  <a:srgbClr val="A06843"/>
                </a:solidFill>
              </a:rPr>
              <a:t>5.3. </a:t>
            </a:r>
            <a:r>
              <a:rPr lang="en-IN">
                <a:solidFill>
                  <a:srgbClr val="A06843"/>
                </a:solidFill>
              </a:rPr>
              <a:t>Power interest grid </a:t>
            </a:r>
          </a:p>
          <a:p>
            <a:pPr marL="0" lvl="0" indent="0">
              <a:buNone/>
            </a:pPr>
            <a:endParaRPr lang="en-IN">
              <a:solidFill>
                <a:srgbClr val="A06843"/>
              </a:solidFill>
            </a:endParaRPr>
          </a:p>
          <a:p>
            <a:pPr marL="0" lvl="0" indent="0">
              <a:buNone/>
            </a:pPr>
            <a:endParaRPr lang="en-US">
              <a:solidFill>
                <a:srgbClr val="A06843"/>
              </a:solidFill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3C1083D-52B5-4980-A720-FCA0B2064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038" y="942682"/>
            <a:ext cx="6705596" cy="5722278"/>
          </a:xfrm>
          <a:prstGeom prst="rect">
            <a:avLst/>
          </a:prstGeom>
          <a:noFill/>
          <a:ln cap="flat">
            <a:noFill/>
          </a:ln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9E72C38-E696-462F-BC93-E80B965BC10D}"/>
              </a:ext>
            </a:extLst>
          </p:cNvPr>
          <p:cNvGraphicFramePr/>
          <p:nvPr/>
        </p:nvGraphicFramePr>
        <p:xfrm>
          <a:off x="10168091" y="5614992"/>
          <a:ext cx="914400" cy="806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ocument" r:id="rId4" imgW="1381125" imgH="1219200" progId="">
                  <p:embed/>
                </p:oleObj>
              </mc:Choice>
              <mc:Fallback>
                <p:oleObj name="Document" r:id="rId4" imgW="1381125" imgH="1219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68091" y="5614992"/>
                        <a:ext cx="914400" cy="806445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528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Tw Cen MT</vt:lpstr>
      <vt:lpstr>Arial</vt:lpstr>
      <vt:lpstr>Bahnschrift Light</vt:lpstr>
      <vt:lpstr>Calibri</vt:lpstr>
      <vt:lpstr>Courier New</vt:lpstr>
      <vt:lpstr>Symbol</vt:lpstr>
      <vt:lpstr>Droplet</vt:lpstr>
      <vt:lpstr>Document</vt:lpstr>
      <vt:lpstr>PowerPoint Presentation</vt:lpstr>
      <vt:lpstr>context</vt:lpstr>
      <vt:lpstr>1. INTRODUCTION</vt:lpstr>
      <vt:lpstr>2. Problem stack</vt:lpstr>
      <vt:lpstr>PowerPoint Presentation</vt:lpstr>
      <vt:lpstr>4. BENEFITS</vt:lpstr>
      <vt:lpstr>5. ARTIFACTS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 KANBAN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Problems faced by the activity manager and his requirements</dc:title>
  <dc:creator>Aparna Nair</dc:creator>
  <cp:lastModifiedBy>cloudconvert_14</cp:lastModifiedBy>
  <cp:revision>35</cp:revision>
  <dcterms:created xsi:type="dcterms:W3CDTF">2021-11-04T14:37:48Z</dcterms:created>
  <dcterms:modified xsi:type="dcterms:W3CDTF">2021-11-12T12:06:58Z</dcterms:modified>
</cp:coreProperties>
</file>