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56" r:id="rId2"/>
    <p:sldId id="279" r:id="rId3"/>
    <p:sldId id="260" r:id="rId4"/>
    <p:sldId id="278" r:id="rId5"/>
    <p:sldId id="263" r:id="rId6"/>
    <p:sldId id="257" r:id="rId7"/>
    <p:sldId id="258" r:id="rId8"/>
    <p:sldId id="265" r:id="rId9"/>
    <p:sldId id="266" r:id="rId10"/>
    <p:sldId id="267" r:id="rId11"/>
    <p:sldId id="269" r:id="rId12"/>
    <p:sldId id="270" r:id="rId13"/>
    <p:sldId id="271" r:id="rId14"/>
    <p:sldId id="291" r:id="rId15"/>
    <p:sldId id="288" r:id="rId16"/>
    <p:sldId id="292" r:id="rId17"/>
    <p:sldId id="273" r:id="rId18"/>
    <p:sldId id="275" r:id="rId19"/>
    <p:sldId id="276" r:id="rId20"/>
    <p:sldId id="282" r:id="rId21"/>
    <p:sldId id="294" r:id="rId22"/>
    <p:sldId id="295" r:id="rId23"/>
    <p:sldId id="296" r:id="rId24"/>
    <p:sldId id="297" r:id="rId25"/>
    <p:sldId id="298" r:id="rId26"/>
    <p:sldId id="299" r:id="rId27"/>
    <p:sldId id="300" r:id="rId28"/>
    <p:sldId id="301" r:id="rId29"/>
    <p:sldId id="302" r:id="rId30"/>
    <p:sldId id="303" r:id="rId31"/>
    <p:sldId id="283" r:id="rId32"/>
    <p:sldId id="290" r:id="rId33"/>
    <p:sldId id="284" r:id="rId34"/>
    <p:sldId id="28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316410-C545-4394-BBDB-5B7DA19C566C}">
          <p14:sldIdLst>
            <p14:sldId id="256"/>
            <p14:sldId id="279"/>
            <p14:sldId id="260"/>
            <p14:sldId id="278"/>
            <p14:sldId id="263"/>
            <p14:sldId id="257"/>
          </p14:sldIdLst>
        </p14:section>
        <p14:section name="Untitled Section" id="{604761A7-B488-4836-A605-8D81AAC2D677}">
          <p14:sldIdLst>
            <p14:sldId id="258"/>
            <p14:sldId id="265"/>
            <p14:sldId id="266"/>
            <p14:sldId id="267"/>
            <p14:sldId id="269"/>
            <p14:sldId id="270"/>
            <p14:sldId id="271"/>
            <p14:sldId id="291"/>
            <p14:sldId id="288"/>
            <p14:sldId id="292"/>
            <p14:sldId id="273"/>
            <p14:sldId id="275"/>
            <p14:sldId id="276"/>
            <p14:sldId id="282"/>
            <p14:sldId id="294"/>
            <p14:sldId id="295"/>
            <p14:sldId id="296"/>
            <p14:sldId id="297"/>
            <p14:sldId id="298"/>
            <p14:sldId id="299"/>
            <p14:sldId id="300"/>
            <p14:sldId id="301"/>
            <p14:sldId id="302"/>
            <p14:sldId id="303"/>
            <p14:sldId id="283"/>
            <p14:sldId id="290"/>
            <p14:sldId id="284"/>
            <p14:sldId id="28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nzin rabyang" initials="tr" lastIdx="1" clrIdx="0">
    <p:extLst>
      <p:ext uri="{19B8F6BF-5375-455C-9EA6-DF929625EA0E}">
        <p15:presenceInfo xmlns:p15="http://schemas.microsoft.com/office/powerpoint/2012/main" userId="0ff098cfd958567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330A17-F0A6-4F62-83EB-02EC7232FA0A}"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9EDD8-C665-46AE-AFFC-EDFCCC0D8327}" type="slidenum">
              <a:rPr lang="en-US" smtClean="0"/>
              <a:t>‹#›</a:t>
            </a:fld>
            <a:endParaRPr lang="en-US"/>
          </a:p>
        </p:txBody>
      </p:sp>
    </p:spTree>
    <p:extLst>
      <p:ext uri="{BB962C8B-B14F-4D97-AF65-F5344CB8AC3E}">
        <p14:creationId xmlns:p14="http://schemas.microsoft.com/office/powerpoint/2010/main" val="2371118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330A17-F0A6-4F62-83EB-02EC7232FA0A}"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9EDD8-C665-46AE-AFFC-EDFCCC0D8327}" type="slidenum">
              <a:rPr lang="en-US" smtClean="0"/>
              <a:t>‹#›</a:t>
            </a:fld>
            <a:endParaRPr lang="en-US"/>
          </a:p>
        </p:txBody>
      </p:sp>
    </p:spTree>
    <p:extLst>
      <p:ext uri="{BB962C8B-B14F-4D97-AF65-F5344CB8AC3E}">
        <p14:creationId xmlns:p14="http://schemas.microsoft.com/office/powerpoint/2010/main" val="3988462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330A17-F0A6-4F62-83EB-02EC7232FA0A}"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9EDD8-C665-46AE-AFFC-EDFCCC0D8327}" type="slidenum">
              <a:rPr lang="en-US" smtClean="0"/>
              <a:t>‹#›</a:t>
            </a:fld>
            <a:endParaRPr lang="en-US"/>
          </a:p>
        </p:txBody>
      </p:sp>
    </p:spTree>
    <p:extLst>
      <p:ext uri="{BB962C8B-B14F-4D97-AF65-F5344CB8AC3E}">
        <p14:creationId xmlns:p14="http://schemas.microsoft.com/office/powerpoint/2010/main" val="2088823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330A17-F0A6-4F62-83EB-02EC7232FA0A}"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9EDD8-C665-46AE-AFFC-EDFCCC0D8327}" type="slidenum">
              <a:rPr lang="en-US" smtClean="0"/>
              <a:t>‹#›</a:t>
            </a:fld>
            <a:endParaRPr lang="en-US"/>
          </a:p>
        </p:txBody>
      </p:sp>
    </p:spTree>
    <p:extLst>
      <p:ext uri="{BB962C8B-B14F-4D97-AF65-F5344CB8AC3E}">
        <p14:creationId xmlns:p14="http://schemas.microsoft.com/office/powerpoint/2010/main" val="550200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330A17-F0A6-4F62-83EB-02EC7232FA0A}"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9EDD8-C665-46AE-AFFC-EDFCCC0D8327}" type="slidenum">
              <a:rPr lang="en-US" smtClean="0"/>
              <a:t>‹#›</a:t>
            </a:fld>
            <a:endParaRPr lang="en-US"/>
          </a:p>
        </p:txBody>
      </p:sp>
    </p:spTree>
    <p:extLst>
      <p:ext uri="{BB962C8B-B14F-4D97-AF65-F5344CB8AC3E}">
        <p14:creationId xmlns:p14="http://schemas.microsoft.com/office/powerpoint/2010/main" val="2720415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330A17-F0A6-4F62-83EB-02EC7232FA0A}"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9EDD8-C665-46AE-AFFC-EDFCCC0D8327}" type="slidenum">
              <a:rPr lang="en-US" smtClean="0"/>
              <a:t>‹#›</a:t>
            </a:fld>
            <a:endParaRPr lang="en-US"/>
          </a:p>
        </p:txBody>
      </p:sp>
    </p:spTree>
    <p:extLst>
      <p:ext uri="{BB962C8B-B14F-4D97-AF65-F5344CB8AC3E}">
        <p14:creationId xmlns:p14="http://schemas.microsoft.com/office/powerpoint/2010/main" val="1110771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330A17-F0A6-4F62-83EB-02EC7232FA0A}" type="datetimeFigureOut">
              <a:rPr lang="en-US" smtClean="0"/>
              <a:t>10/13/2021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39EDD8-C665-46AE-AFFC-EDFCCC0D8327}" type="slidenum">
              <a:rPr lang="en-US" smtClean="0"/>
              <a:t>‹#›</a:t>
            </a:fld>
            <a:endParaRPr lang="en-US"/>
          </a:p>
        </p:txBody>
      </p:sp>
    </p:spTree>
    <p:extLst>
      <p:ext uri="{BB962C8B-B14F-4D97-AF65-F5344CB8AC3E}">
        <p14:creationId xmlns:p14="http://schemas.microsoft.com/office/powerpoint/2010/main" val="1572431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330A17-F0A6-4F62-83EB-02EC7232FA0A}" type="datetimeFigureOut">
              <a:rPr lang="en-US" smtClean="0"/>
              <a:t>10/13/2021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9EDD8-C665-46AE-AFFC-EDFCCC0D8327}" type="slidenum">
              <a:rPr lang="en-US" smtClean="0"/>
              <a:t>‹#›</a:t>
            </a:fld>
            <a:endParaRPr lang="en-US"/>
          </a:p>
        </p:txBody>
      </p:sp>
    </p:spTree>
    <p:extLst>
      <p:ext uri="{BB962C8B-B14F-4D97-AF65-F5344CB8AC3E}">
        <p14:creationId xmlns:p14="http://schemas.microsoft.com/office/powerpoint/2010/main" val="1680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330A17-F0A6-4F62-83EB-02EC7232FA0A}" type="datetimeFigureOut">
              <a:rPr lang="en-US" smtClean="0"/>
              <a:t>10/13/2021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39EDD8-C665-46AE-AFFC-EDFCCC0D8327}" type="slidenum">
              <a:rPr lang="en-US" smtClean="0"/>
              <a:t>‹#›</a:t>
            </a:fld>
            <a:endParaRPr lang="en-US"/>
          </a:p>
        </p:txBody>
      </p:sp>
    </p:spTree>
    <p:extLst>
      <p:ext uri="{BB962C8B-B14F-4D97-AF65-F5344CB8AC3E}">
        <p14:creationId xmlns:p14="http://schemas.microsoft.com/office/powerpoint/2010/main" val="354736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330A17-F0A6-4F62-83EB-02EC7232FA0A}"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9EDD8-C665-46AE-AFFC-EDFCCC0D8327}" type="slidenum">
              <a:rPr lang="en-US" smtClean="0"/>
              <a:t>‹#›</a:t>
            </a:fld>
            <a:endParaRPr lang="en-US"/>
          </a:p>
        </p:txBody>
      </p:sp>
    </p:spTree>
    <p:extLst>
      <p:ext uri="{BB962C8B-B14F-4D97-AF65-F5344CB8AC3E}">
        <p14:creationId xmlns:p14="http://schemas.microsoft.com/office/powerpoint/2010/main" val="422088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330A17-F0A6-4F62-83EB-02EC7232FA0A}"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9EDD8-C665-46AE-AFFC-EDFCCC0D8327}" type="slidenum">
              <a:rPr lang="en-US" smtClean="0"/>
              <a:t>‹#›</a:t>
            </a:fld>
            <a:endParaRPr lang="en-US"/>
          </a:p>
        </p:txBody>
      </p:sp>
    </p:spTree>
    <p:extLst>
      <p:ext uri="{BB962C8B-B14F-4D97-AF65-F5344CB8AC3E}">
        <p14:creationId xmlns:p14="http://schemas.microsoft.com/office/powerpoint/2010/main" val="1940635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330A17-F0A6-4F62-83EB-02EC7232FA0A}" type="datetimeFigureOut">
              <a:rPr lang="en-US" smtClean="0"/>
              <a:t>10/13/2021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9EDD8-C665-46AE-AFFC-EDFCCC0D8327}" type="slidenum">
              <a:rPr lang="en-US" smtClean="0"/>
              <a:t>‹#›</a:t>
            </a:fld>
            <a:endParaRPr lang="en-US"/>
          </a:p>
        </p:txBody>
      </p:sp>
    </p:spTree>
    <p:extLst>
      <p:ext uri="{BB962C8B-B14F-4D97-AF65-F5344CB8AC3E}">
        <p14:creationId xmlns:p14="http://schemas.microsoft.com/office/powerpoint/2010/main" val="4032657853"/>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4036" y="4315825"/>
            <a:ext cx="4685655" cy="1602375"/>
          </a:xfrm>
        </p:spPr>
        <p:txBody>
          <a:bodyPr>
            <a:normAutofit fontScale="70000" lnSpcReduction="20000"/>
          </a:bodyPr>
          <a:lstStyle/>
          <a:p>
            <a:pPr algn="r"/>
            <a:r>
              <a:rPr lang="en-US" b="1" dirty="0">
                <a:solidFill>
                  <a:schemeClr val="tx1"/>
                </a:solidFill>
                <a:latin typeface="Times New Roman" panose="02020603050405020304" pitchFamily="18" charset="0"/>
                <a:cs typeface="Times New Roman" panose="02020603050405020304" pitchFamily="18" charset="0"/>
              </a:rPr>
              <a:t>TEAM MEMBERS</a:t>
            </a:r>
          </a:p>
          <a:p>
            <a:pPr algn="r"/>
            <a:endParaRPr lang="en-US" b="1" dirty="0">
              <a:solidFill>
                <a:schemeClr val="tx1"/>
              </a:solidFill>
              <a:latin typeface="Times New Roman" panose="02020603050405020304" pitchFamily="18" charset="0"/>
              <a:cs typeface="Times New Roman" panose="02020603050405020304" pitchFamily="18" charset="0"/>
            </a:endParaRPr>
          </a:p>
          <a:p>
            <a:pPr algn="r"/>
            <a:r>
              <a:rPr lang="en-US" b="1" dirty="0">
                <a:solidFill>
                  <a:schemeClr val="tx1"/>
                </a:solidFill>
                <a:latin typeface="Times New Roman" panose="02020603050405020304" pitchFamily="18" charset="0"/>
                <a:cs typeface="Times New Roman" panose="02020603050405020304" pitchFamily="18" charset="0"/>
              </a:rPr>
              <a:t>C PAVAN KUMAR REDDY(ENG16CA0001)</a:t>
            </a:r>
          </a:p>
          <a:p>
            <a:pPr algn="r"/>
            <a:r>
              <a:rPr lang="en-US" b="1" dirty="0">
                <a:solidFill>
                  <a:schemeClr val="tx1"/>
                </a:solidFill>
                <a:latin typeface="Times New Roman" panose="02020603050405020304" pitchFamily="18" charset="0"/>
                <a:cs typeface="Times New Roman" panose="02020603050405020304" pitchFamily="18" charset="0"/>
              </a:rPr>
              <a:t>SHAO YUZHOU</a:t>
            </a:r>
            <a:r>
              <a:rPr lang="en-US" b="1" dirty="0">
                <a:latin typeface="Times New Roman" panose="02020603050405020304" pitchFamily="18" charset="0"/>
                <a:cs typeface="Times New Roman" panose="02020603050405020304" pitchFamily="18" charset="0"/>
              </a:rPr>
              <a:t>(ENG16CA0003</a:t>
            </a:r>
            <a:r>
              <a:rPr lang="en-US" b="1" dirty="0">
                <a:solidFill>
                  <a:schemeClr val="tx1"/>
                </a:solidFill>
                <a:latin typeface="Times New Roman" panose="02020603050405020304" pitchFamily="18" charset="0"/>
                <a:cs typeface="Times New Roman" panose="02020603050405020304" pitchFamily="18" charset="0"/>
              </a:rPr>
              <a:t>)</a:t>
            </a:r>
          </a:p>
          <a:p>
            <a:pPr algn="r"/>
            <a:r>
              <a:rPr lang="en-US" b="1" dirty="0">
                <a:latin typeface="Times New Roman" panose="02020603050405020304" pitchFamily="18" charset="0"/>
                <a:cs typeface="Times New Roman" panose="02020603050405020304" pitchFamily="18" charset="0"/>
              </a:rPr>
              <a:t>TENZIN RABYANG(ENG16CA0006)</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018903" y="320106"/>
            <a:ext cx="10032274" cy="3170099"/>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DAYANANDA SAGAR UNIVERSITY </a:t>
            </a:r>
          </a:p>
          <a:p>
            <a:pPr algn="ctr"/>
            <a:r>
              <a:rPr lang="en-US" sz="2000" b="1" dirty="0">
                <a:latin typeface="Times New Roman" panose="02020603050405020304" pitchFamily="18" charset="0"/>
                <a:cs typeface="Times New Roman" panose="02020603050405020304" pitchFamily="18" charset="0"/>
              </a:rPr>
              <a:t>SCHOOL OF ENGINEERING </a:t>
            </a:r>
          </a:p>
          <a:p>
            <a:pPr algn="ctr"/>
            <a:r>
              <a:rPr lang="en-US" sz="2000" b="1" dirty="0">
                <a:latin typeface="Times New Roman" panose="02020603050405020304" pitchFamily="18" charset="0"/>
                <a:cs typeface="Times New Roman" panose="02020603050405020304" pitchFamily="18" charset="0"/>
              </a:rPr>
              <a:t>DEPARTMENT OF COMPUTERE APPLICATIONS</a:t>
            </a:r>
          </a:p>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PROJECT REVIEW</a:t>
            </a:r>
          </a:p>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TITLE </a:t>
            </a:r>
          </a:p>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Forecasting on Stock Market Time Series</a:t>
            </a:r>
          </a:p>
          <a:p>
            <a:pPr algn="ctr"/>
            <a:r>
              <a:rPr lang="en-US" sz="2000" b="1" dirty="0">
                <a:latin typeface="Times New Roman" panose="02020603050405020304" pitchFamily="18" charset="0"/>
                <a:cs typeface="Times New Roman" panose="02020603050405020304" pitchFamily="18" charset="0"/>
              </a:rPr>
              <a:t>Data using Data Mining Technique </a:t>
            </a:r>
          </a:p>
        </p:txBody>
      </p:sp>
      <p:sp>
        <p:nvSpPr>
          <p:cNvPr id="2" name="TextBox 1"/>
          <p:cNvSpPr txBox="1"/>
          <p:nvPr/>
        </p:nvSpPr>
        <p:spPr>
          <a:xfrm>
            <a:off x="1088570" y="5094514"/>
            <a:ext cx="2873829" cy="646331"/>
          </a:xfrm>
          <a:prstGeom prst="rect">
            <a:avLst/>
          </a:prstGeom>
          <a:noFill/>
        </p:spPr>
        <p:txBody>
          <a:bodyPr wrap="square" rtlCol="0">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GUIDE:</a:t>
            </a:r>
          </a:p>
          <a:p>
            <a:r>
              <a:rPr lang="en-US" dirty="0">
                <a:latin typeface="Times New Roman" panose="02020603050405020304" pitchFamily="18" charset="0"/>
                <a:ea typeface="Tahoma" panose="020B0604030504040204" pitchFamily="34" charset="0"/>
                <a:cs typeface="Times New Roman" panose="02020603050405020304" pitchFamily="18" charset="0"/>
              </a:rPr>
              <a:t>DR VASANTHI KUMARI P</a:t>
            </a:r>
          </a:p>
        </p:txBody>
      </p:sp>
    </p:spTree>
    <p:extLst>
      <p:ext uri="{BB962C8B-B14F-4D97-AF65-F5344CB8AC3E}">
        <p14:creationId xmlns:p14="http://schemas.microsoft.com/office/powerpoint/2010/main" val="2404865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0373" y="0"/>
            <a:ext cx="10700282" cy="1280287"/>
          </a:xfrm>
        </p:spPr>
        <p:txBody>
          <a:bodyPr/>
          <a:lstStyle/>
          <a:p>
            <a:r>
              <a:rPr lang="en-US" dirty="0">
                <a:latin typeface="Times New Roman" panose="02020603050405020304" pitchFamily="18" charset="0"/>
                <a:cs typeface="Times New Roman" panose="02020603050405020304" pitchFamily="18" charset="0"/>
              </a:rPr>
              <a:t>a)  Module design</a:t>
            </a:r>
            <a:br>
              <a:rPr lang="en-US" dirty="0">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In this part, we are divide the system design into three modules as discuss below to understand more deeply on how the process works on each module.</a:t>
            </a:r>
            <a:endParaRPr lang="en-US" sz="4000" dirty="0">
              <a:latin typeface="Times New Roman" panose="02020603050405020304" pitchFamily="18" charset="0"/>
              <a:cs typeface="Times New Roman" panose="02020603050405020304" pitchFamily="18" charset="0"/>
            </a:endParaRPr>
          </a:p>
        </p:txBody>
      </p:sp>
      <p:sp>
        <p:nvSpPr>
          <p:cNvPr id="19" name="Content Placeholder 2"/>
          <p:cNvSpPr>
            <a:spLocks noGrp="1"/>
          </p:cNvSpPr>
          <p:nvPr>
            <p:ph idx="1"/>
          </p:nvPr>
        </p:nvSpPr>
        <p:spPr>
          <a:xfrm>
            <a:off x="434635" y="1280287"/>
            <a:ext cx="11018456" cy="5444363"/>
          </a:xfrm>
        </p:spPr>
        <p:txBody>
          <a:bodyPr>
            <a:normAutofit/>
          </a:bodyPr>
          <a:lstStyle/>
          <a:p>
            <a:pPr marL="0" indent="0" algn="just">
              <a:buNone/>
            </a:pP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Principal Component Analysis</a:t>
            </a:r>
          </a:p>
          <a:p>
            <a:pPr algn="just"/>
            <a:r>
              <a:rPr lang="en-US" sz="2000" dirty="0">
                <a:latin typeface="Times New Roman" panose="02020603050405020304" pitchFamily="18" charset="0"/>
                <a:cs typeface="Times New Roman" panose="02020603050405020304" pitchFamily="18" charset="0"/>
              </a:rPr>
              <a:t>The basic idea of PCA is a technique used for identification of a smaller number of uncorrelated variables known as principal components from a larger set of data by simply reduce the number of those variables in a dataset and producing lower dimension of dataset. Steps for Principal Component Analysis algorithm:</a:t>
            </a:r>
          </a:p>
          <a:p>
            <a:pPr marL="0" indent="0" algn="just">
              <a:buNone/>
            </a:pPr>
            <a:r>
              <a:rPr lang="en-US" sz="2000" b="1" dirty="0">
                <a:latin typeface="Times New Roman" panose="02020603050405020304" pitchFamily="18" charset="0"/>
                <a:cs typeface="Times New Roman" panose="02020603050405020304" pitchFamily="18" charset="0"/>
              </a:rPr>
              <a:t>Step 1:</a:t>
            </a:r>
            <a:r>
              <a:rPr lang="en-US" sz="2000" dirty="0">
                <a:latin typeface="Times New Roman" panose="02020603050405020304" pitchFamily="18" charset="0"/>
                <a:cs typeface="Times New Roman" panose="02020603050405020304" pitchFamily="18" charset="0"/>
              </a:rPr>
              <a:t> Firstly we import the data as follow using R;</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We notice that the data is saved in variable MSFT and we import the dataset using </a:t>
            </a:r>
            <a:r>
              <a:rPr lang="en-US" sz="2000" dirty="0" err="1">
                <a:latin typeface="Times New Roman" panose="02020603050405020304" pitchFamily="18" charset="0"/>
                <a:cs typeface="Times New Roman" panose="02020603050405020304" pitchFamily="18" charset="0"/>
              </a:rPr>
              <a:t>read_csv</a:t>
            </a:r>
            <a:r>
              <a:rPr lang="en-US" sz="2000" dirty="0">
                <a:latin typeface="Times New Roman" panose="02020603050405020304" pitchFamily="18" charset="0"/>
                <a:cs typeface="Times New Roman" panose="02020603050405020304" pitchFamily="18" charset="0"/>
              </a:rPr>
              <a:t>() function which is available in library “</a:t>
            </a:r>
            <a:r>
              <a:rPr lang="en-US" sz="2000" dirty="0" err="1">
                <a:latin typeface="Times New Roman" panose="02020603050405020304" pitchFamily="18" charset="0"/>
                <a:cs typeface="Times New Roman" panose="02020603050405020304" pitchFamily="18" charset="0"/>
              </a:rPr>
              <a:t>readr</a:t>
            </a:r>
            <a:r>
              <a:rPr lang="en-US" sz="2000" dirty="0">
                <a:latin typeface="Times New Roman" panose="02020603050405020304" pitchFamily="18" charset="0"/>
                <a:cs typeface="Times New Roman" panose="02020603050405020304" pitchFamily="18" charset="0"/>
              </a:rPr>
              <a:t>”.</a:t>
            </a:r>
          </a:p>
          <a:p>
            <a:pPr marL="0" indent="0" algn="just">
              <a:buNone/>
            </a:pPr>
            <a:r>
              <a:rPr lang="en-US" sz="2000" b="1" dirty="0">
                <a:latin typeface="Times New Roman" panose="02020603050405020304" pitchFamily="18" charset="0"/>
                <a:cs typeface="Times New Roman" panose="02020603050405020304" pitchFamily="18" charset="0"/>
              </a:rPr>
              <a:t>Step 2:</a:t>
            </a:r>
            <a:r>
              <a:rPr lang="en-US" sz="2000" dirty="0">
                <a:latin typeface="Times New Roman" panose="02020603050405020304" pitchFamily="18" charset="0"/>
                <a:cs typeface="Times New Roman" panose="02020603050405020304" pitchFamily="18" charset="0"/>
              </a:rPr>
              <a:t> Standardize the data by using scale and apply “</a:t>
            </a:r>
            <a:r>
              <a:rPr lang="en-US" sz="2000" dirty="0" err="1">
                <a:latin typeface="Times New Roman" panose="02020603050405020304" pitchFamily="18" charset="0"/>
                <a:cs typeface="Times New Roman" panose="02020603050405020304" pitchFamily="18" charset="0"/>
              </a:rPr>
              <a:t>prcomp</a:t>
            </a:r>
            <a:r>
              <a:rPr lang="en-US" sz="2000" dirty="0">
                <a:latin typeface="Times New Roman" panose="02020603050405020304" pitchFamily="18" charset="0"/>
                <a:cs typeface="Times New Roman" panose="02020603050405020304" pitchFamily="18" charset="0"/>
              </a:rPr>
              <a:t>” function;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Step 3:</a:t>
            </a:r>
            <a:r>
              <a:rPr lang="en-US" sz="2000" dirty="0">
                <a:latin typeface="Times New Roman" panose="02020603050405020304" pitchFamily="18" charset="0"/>
                <a:cs typeface="Times New Roman" panose="02020603050405020304" pitchFamily="18" charset="0"/>
              </a:rPr>
              <a:t> Choose the principal components with highest variances using summary() function;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3509264" y="3405332"/>
            <a:ext cx="4762500" cy="342900"/>
          </a:xfrm>
          <a:prstGeom prst="rect">
            <a:avLst/>
          </a:prstGeom>
        </p:spPr>
      </p:pic>
      <p:pic>
        <p:nvPicPr>
          <p:cNvPr id="8" name="Picture 7"/>
          <p:cNvPicPr/>
          <p:nvPr/>
        </p:nvPicPr>
        <p:blipFill>
          <a:blip r:embed="rId3"/>
          <a:stretch>
            <a:fillRect/>
          </a:stretch>
        </p:blipFill>
        <p:spPr>
          <a:xfrm>
            <a:off x="3910275" y="4866594"/>
            <a:ext cx="4067175" cy="161925"/>
          </a:xfrm>
          <a:prstGeom prst="rect">
            <a:avLst/>
          </a:prstGeom>
        </p:spPr>
      </p:pic>
      <p:pic>
        <p:nvPicPr>
          <p:cNvPr id="9" name="Picture 8"/>
          <p:cNvPicPr/>
          <p:nvPr/>
        </p:nvPicPr>
        <p:blipFill>
          <a:blip r:embed="rId4"/>
          <a:stretch>
            <a:fillRect/>
          </a:stretch>
        </p:blipFill>
        <p:spPr>
          <a:xfrm>
            <a:off x="5258062" y="5724184"/>
            <a:ext cx="1371600" cy="304800"/>
          </a:xfrm>
          <a:prstGeom prst="rect">
            <a:avLst/>
          </a:prstGeom>
        </p:spPr>
      </p:pic>
    </p:spTree>
    <p:extLst>
      <p:ext uri="{BB962C8B-B14F-4D97-AF65-F5344CB8AC3E}">
        <p14:creationId xmlns:p14="http://schemas.microsoft.com/office/powerpoint/2010/main" val="1253357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a:spLocks noGrp="1"/>
          </p:cNvSpPr>
          <p:nvPr>
            <p:ph idx="1"/>
          </p:nvPr>
        </p:nvSpPr>
        <p:spPr>
          <a:xfrm>
            <a:off x="886339" y="174170"/>
            <a:ext cx="9616197" cy="6392093"/>
          </a:xfrm>
        </p:spPr>
        <p:txBody>
          <a:bodyPr>
            <a:normAutofit/>
          </a:bodyPr>
          <a:lstStyle/>
          <a:p>
            <a:pPr algn="just"/>
            <a:r>
              <a:rPr lang="en-US" sz="2000" dirty="0">
                <a:latin typeface="Times New Roman" panose="02020603050405020304" pitchFamily="18" charset="0"/>
                <a:cs typeface="Times New Roman" panose="02020603050405020304" pitchFamily="18" charset="0"/>
              </a:rPr>
              <a:t>We got the following result:</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If we look at the Proportion of Variance, PC1 has the maximum variance of 66.9% while PC2 has the second highest variance of 32.9% but we choose any one since we already reduced the dimension of three samples that we want to predict and scaling1 is the new data set that has lower dimension as compare to MSFT.</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tretch>
            <a:fillRect/>
          </a:stretch>
        </p:blipFill>
        <p:spPr>
          <a:xfrm>
            <a:off x="3941837" y="853930"/>
            <a:ext cx="3505200" cy="790575"/>
          </a:xfrm>
          <a:prstGeom prst="rect">
            <a:avLst/>
          </a:prstGeom>
        </p:spPr>
      </p:pic>
    </p:spTree>
    <p:extLst>
      <p:ext uri="{BB962C8B-B14F-4D97-AF65-F5344CB8AC3E}">
        <p14:creationId xmlns:p14="http://schemas.microsoft.com/office/powerpoint/2010/main" val="2099718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040898" y="222154"/>
            <a:ext cx="1227621" cy="5883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Training data set</a:t>
            </a:r>
          </a:p>
        </p:txBody>
      </p:sp>
      <p:sp>
        <p:nvSpPr>
          <p:cNvPr id="9" name="Rounded Rectangle 8"/>
          <p:cNvSpPr/>
          <p:nvPr/>
        </p:nvSpPr>
        <p:spPr>
          <a:xfrm>
            <a:off x="4640762" y="3530345"/>
            <a:ext cx="2027892" cy="8489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Highest variance of PCs </a:t>
            </a:r>
          </a:p>
          <a:p>
            <a:pPr algn="ctr"/>
            <a:r>
              <a:rPr lang="en-US" dirty="0">
                <a:latin typeface="Times New Roman" panose="02020603050405020304" pitchFamily="18" charset="0"/>
                <a:cs typeface="Times New Roman" panose="02020603050405020304" pitchFamily="18" charset="0"/>
              </a:rPr>
              <a:t>Summary()</a:t>
            </a:r>
          </a:p>
        </p:txBody>
      </p:sp>
      <p:cxnSp>
        <p:nvCxnSpPr>
          <p:cNvPr id="14" name="Straight Arrow Connector 13"/>
          <p:cNvCxnSpPr>
            <a:stCxn id="6" idx="2"/>
            <a:endCxn id="23" idx="0"/>
          </p:cNvCxnSpPr>
          <p:nvPr/>
        </p:nvCxnSpPr>
        <p:spPr>
          <a:xfrm>
            <a:off x="5654709" y="810466"/>
            <a:ext cx="0" cy="3533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2599985" y="6083916"/>
            <a:ext cx="678048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Block Diagram for Principal Component Analysis</a:t>
            </a:r>
          </a:p>
        </p:txBody>
      </p:sp>
      <p:sp>
        <p:nvSpPr>
          <p:cNvPr id="23" name="Rounded Rectangle 22"/>
          <p:cNvSpPr/>
          <p:nvPr/>
        </p:nvSpPr>
        <p:spPr>
          <a:xfrm>
            <a:off x="5040898" y="1163782"/>
            <a:ext cx="1227621" cy="6813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Times New Roman" panose="02020603050405020304" pitchFamily="18" charset="0"/>
                <a:ea typeface="Tahoma" panose="020B0604030504040204" pitchFamily="34" charset="0"/>
                <a:cs typeface="Times New Roman" panose="02020603050405020304" pitchFamily="18" charset="0"/>
              </a:rPr>
              <a:t>MSFT_train</a:t>
            </a:r>
            <a:endParaRPr lang="en-US"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24" name="Rounded Rectangle 23"/>
          <p:cNvSpPr/>
          <p:nvPr/>
        </p:nvSpPr>
        <p:spPr>
          <a:xfrm>
            <a:off x="4927466" y="2458927"/>
            <a:ext cx="1454483" cy="5883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Scaling of </a:t>
            </a:r>
          </a:p>
          <a:p>
            <a:pPr algn="ctr"/>
            <a:r>
              <a:rPr lang="en-US" dirty="0">
                <a:latin typeface="Times New Roman" panose="02020603050405020304" pitchFamily="18" charset="0"/>
                <a:ea typeface="Tahoma" panose="020B0604030504040204" pitchFamily="34" charset="0"/>
                <a:cs typeface="Times New Roman" panose="02020603050405020304" pitchFamily="18" charset="0"/>
              </a:rPr>
              <a:t>MSFT_train</a:t>
            </a:r>
          </a:p>
        </p:txBody>
      </p:sp>
      <p:cxnSp>
        <p:nvCxnSpPr>
          <p:cNvPr id="25" name="Straight Arrow Connector 24"/>
          <p:cNvCxnSpPr>
            <a:stCxn id="23" idx="2"/>
            <a:endCxn id="24" idx="0"/>
          </p:cNvCxnSpPr>
          <p:nvPr/>
        </p:nvCxnSpPr>
        <p:spPr>
          <a:xfrm flipH="1">
            <a:off x="5654708" y="1845091"/>
            <a:ext cx="1" cy="6138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Rounded Rectangle 31"/>
          <p:cNvSpPr/>
          <p:nvPr/>
        </p:nvSpPr>
        <p:spPr>
          <a:xfrm>
            <a:off x="4927466" y="5022018"/>
            <a:ext cx="1454483" cy="5883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New dataset</a:t>
            </a:r>
          </a:p>
          <a:p>
            <a:pPr algn="ctr"/>
            <a:r>
              <a:rPr lang="en-US" dirty="0">
                <a:latin typeface="Times New Roman" panose="02020603050405020304" pitchFamily="18" charset="0"/>
                <a:ea typeface="Tahoma" panose="020B0604030504040204" pitchFamily="34" charset="0"/>
                <a:cs typeface="Times New Roman" panose="02020603050405020304" pitchFamily="18" charset="0"/>
              </a:rPr>
              <a:t>scaling1</a:t>
            </a:r>
          </a:p>
        </p:txBody>
      </p:sp>
      <p:cxnSp>
        <p:nvCxnSpPr>
          <p:cNvPr id="33" name="Straight Arrow Connector 32"/>
          <p:cNvCxnSpPr>
            <a:stCxn id="24" idx="2"/>
            <a:endCxn id="9" idx="0"/>
          </p:cNvCxnSpPr>
          <p:nvPr/>
        </p:nvCxnSpPr>
        <p:spPr>
          <a:xfrm>
            <a:off x="5654708" y="3047239"/>
            <a:ext cx="0" cy="4831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a:stCxn id="9" idx="2"/>
            <a:endCxn id="32" idx="0"/>
          </p:cNvCxnSpPr>
          <p:nvPr/>
        </p:nvCxnSpPr>
        <p:spPr>
          <a:xfrm>
            <a:off x="5654708" y="4379298"/>
            <a:ext cx="0" cy="6427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Rectangle 39"/>
          <p:cNvSpPr/>
          <p:nvPr/>
        </p:nvSpPr>
        <p:spPr>
          <a:xfrm>
            <a:off x="4414982" y="92364"/>
            <a:ext cx="2438400" cy="587432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1" name="TextBox 40"/>
          <p:cNvSpPr txBox="1"/>
          <p:nvPr/>
        </p:nvSpPr>
        <p:spPr>
          <a:xfrm>
            <a:off x="5374822" y="5714584"/>
            <a:ext cx="559769" cy="369332"/>
          </a:xfrm>
          <a:prstGeom prst="rect">
            <a:avLst/>
          </a:prstGeom>
          <a:noFill/>
        </p:spPr>
        <p:txBody>
          <a:bodyPr wrap="none" rtlCol="0">
            <a:spAutoFit/>
          </a:bodyPr>
          <a:lstStyle/>
          <a:p>
            <a:r>
              <a:rPr lang="en-US" dirty="0"/>
              <a:t>PCA</a:t>
            </a:r>
          </a:p>
        </p:txBody>
      </p:sp>
    </p:spTree>
    <p:extLst>
      <p:ext uri="{BB962C8B-B14F-4D97-AF65-F5344CB8AC3E}">
        <p14:creationId xmlns:p14="http://schemas.microsoft.com/office/powerpoint/2010/main" val="2479052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6043" y="139337"/>
            <a:ext cx="8596668" cy="783771"/>
          </a:xfrm>
        </p:spPr>
        <p:txBody>
          <a:bodyPr/>
          <a:lstStyle/>
          <a:p>
            <a:r>
              <a:rPr lang="en-US" dirty="0">
                <a:latin typeface="Times New Roman" panose="02020603050405020304" pitchFamily="18" charset="0"/>
                <a:cs typeface="Times New Roman" panose="02020603050405020304" pitchFamily="18" charset="0"/>
              </a:rPr>
              <a:t> ii)   Support Vector Regression </a:t>
            </a:r>
          </a:p>
        </p:txBody>
      </p:sp>
      <p:sp>
        <p:nvSpPr>
          <p:cNvPr id="5" name="Content Placeholder 2"/>
          <p:cNvSpPr>
            <a:spLocks noGrp="1"/>
          </p:cNvSpPr>
          <p:nvPr>
            <p:ph idx="1"/>
          </p:nvPr>
        </p:nvSpPr>
        <p:spPr>
          <a:xfrm>
            <a:off x="984069" y="923109"/>
            <a:ext cx="10328365" cy="5766940"/>
          </a:xfrm>
        </p:spPr>
        <p:txBody>
          <a:bodyPr>
            <a:normAutofit/>
          </a:bodyPr>
          <a:lstStyle/>
          <a:p>
            <a:pPr algn="just"/>
            <a:r>
              <a:rPr lang="en-US" sz="2000" dirty="0">
                <a:latin typeface="Times New Roman" panose="02020603050405020304" pitchFamily="18" charset="0"/>
                <a:cs typeface="Times New Roman" panose="02020603050405020304" pitchFamily="18" charset="0"/>
              </a:rPr>
              <a:t>The second module is the Support Vector Regression which is often used in data mining and machine learning process which helps in classification of data base on the relationship among the variables like Volume and close and analyze the data with dependent variable with independent variables. </a:t>
            </a:r>
          </a:p>
          <a:p>
            <a:pPr marL="0" indent="0" algn="just">
              <a:buNone/>
            </a:pPr>
            <a:r>
              <a:rPr lang="en-US" sz="2000" b="1" dirty="0">
                <a:latin typeface="Times New Roman" panose="02020603050405020304" pitchFamily="18" charset="0"/>
                <a:cs typeface="Times New Roman" panose="02020603050405020304" pitchFamily="18" charset="0"/>
              </a:rPr>
              <a:t>Step 1:</a:t>
            </a:r>
            <a:r>
              <a:rPr lang="en-US" sz="2000" dirty="0">
                <a:latin typeface="Times New Roman" panose="02020603050405020304" pitchFamily="18" charset="0"/>
                <a:cs typeface="Times New Roman" panose="02020603050405020304" pitchFamily="18" charset="0"/>
              </a:rPr>
              <a:t> Load all the necessary library into R script:</a:t>
            </a:r>
          </a:p>
          <a:p>
            <a:pPr marL="0" indent="0" algn="ctr">
              <a:buNone/>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Library(e1071) contain the Support Vector Machine function, while library(caret) and library(lattice) are used to analyze the data, library(ggplot2) is used to plot the data in graphical format and library(</a:t>
            </a:r>
            <a:r>
              <a:rPr lang="en-US" sz="2000" dirty="0" err="1">
                <a:latin typeface="Times New Roman" panose="02020603050405020304" pitchFamily="18" charset="0"/>
                <a:cs typeface="Times New Roman" panose="02020603050405020304" pitchFamily="18" charset="0"/>
              </a:rPr>
              <a:t>kernlab</a:t>
            </a:r>
            <a:r>
              <a:rPr lang="en-US" sz="2000" dirty="0">
                <a:latin typeface="Times New Roman" panose="02020603050405020304" pitchFamily="18" charset="0"/>
                <a:cs typeface="Times New Roman" panose="02020603050405020304" pitchFamily="18" charset="0"/>
              </a:rPr>
              <a:t>) contains the different kernels like Gaussian and polynomial kernel.</a:t>
            </a:r>
          </a:p>
          <a:p>
            <a:pPr marL="0" indent="0" algn="just">
              <a:buNone/>
            </a:pPr>
            <a:r>
              <a:rPr lang="en-US" sz="2000" b="1" dirty="0">
                <a:latin typeface="Times New Roman" panose="02020603050405020304" pitchFamily="18" charset="0"/>
                <a:cs typeface="Times New Roman" panose="02020603050405020304" pitchFamily="18" charset="0"/>
              </a:rPr>
              <a:t>Step 2: </a:t>
            </a:r>
            <a:r>
              <a:rPr lang="en-US" sz="2000" dirty="0">
                <a:latin typeface="Times New Roman" panose="02020603050405020304" pitchFamily="18" charset="0"/>
                <a:cs typeface="Times New Roman" panose="02020603050405020304" pitchFamily="18" charset="0"/>
              </a:rPr>
              <a:t>Execute SVR function with default parameter value:</a:t>
            </a: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5374120" y="2590366"/>
            <a:ext cx="1314450" cy="790575"/>
          </a:xfrm>
          <a:prstGeom prst="rect">
            <a:avLst/>
          </a:prstGeom>
        </p:spPr>
      </p:pic>
      <p:pic>
        <p:nvPicPr>
          <p:cNvPr id="7" name="Picture 6"/>
          <p:cNvPicPr/>
          <p:nvPr/>
        </p:nvPicPr>
        <p:blipFill>
          <a:blip r:embed="rId3"/>
          <a:stretch>
            <a:fillRect/>
          </a:stretch>
        </p:blipFill>
        <p:spPr>
          <a:xfrm>
            <a:off x="4471851" y="5048198"/>
            <a:ext cx="3352800" cy="990600"/>
          </a:xfrm>
          <a:prstGeom prst="rect">
            <a:avLst/>
          </a:prstGeom>
        </p:spPr>
      </p:pic>
    </p:spTree>
    <p:extLst>
      <p:ext uri="{BB962C8B-B14F-4D97-AF65-F5344CB8AC3E}">
        <p14:creationId xmlns:p14="http://schemas.microsoft.com/office/powerpoint/2010/main" val="3185719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2582"/>
            <a:ext cx="10515600" cy="5724381"/>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Step 3: </a:t>
            </a:r>
            <a:r>
              <a:rPr lang="en-US" sz="2000" dirty="0">
                <a:latin typeface="Times New Roman" panose="02020603050405020304" pitchFamily="18" charset="0"/>
                <a:cs typeface="Times New Roman" panose="02020603050405020304" pitchFamily="18" charset="0"/>
              </a:rPr>
              <a:t>Cross Validation of SVR parameters using </a:t>
            </a:r>
            <a:r>
              <a:rPr lang="en-US" sz="2000" dirty="0" err="1">
                <a:latin typeface="Times New Roman" panose="02020603050405020304" pitchFamily="18" charset="0"/>
                <a:cs typeface="Times New Roman" panose="02020603050405020304" pitchFamily="18" charset="0"/>
              </a:rPr>
              <a:t>trainControl</a:t>
            </a:r>
            <a:r>
              <a:rPr lang="en-US" sz="2000" dirty="0">
                <a:latin typeface="Times New Roman" panose="02020603050405020304" pitchFamily="18" charset="0"/>
                <a:cs typeface="Times New Roman" panose="02020603050405020304" pitchFamily="18" charset="0"/>
              </a:rPr>
              <a:t>() function:</a:t>
            </a: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Here using </a:t>
            </a:r>
            <a:r>
              <a:rPr lang="en-US" sz="2000" dirty="0" err="1">
                <a:latin typeface="Times New Roman" panose="02020603050405020304" pitchFamily="18" charset="0"/>
                <a:cs typeface="Times New Roman" panose="02020603050405020304" pitchFamily="18" charset="0"/>
              </a:rPr>
              <a:t>trainControl</a:t>
            </a:r>
            <a:r>
              <a:rPr lang="en-US" sz="2000" dirty="0">
                <a:latin typeface="Times New Roman" panose="02020603050405020304" pitchFamily="18" charset="0"/>
                <a:cs typeface="Times New Roman" panose="02020603050405020304" pitchFamily="18" charset="0"/>
              </a:rPr>
              <a:t>() function, method is ‘</a:t>
            </a:r>
            <a:r>
              <a:rPr lang="en-US" sz="2000" dirty="0" err="1">
                <a:latin typeface="Times New Roman" panose="02020603050405020304" pitchFamily="18" charset="0"/>
                <a:cs typeface="Times New Roman" panose="02020603050405020304" pitchFamily="18" charset="0"/>
              </a:rPr>
              <a:t>repeatedcv</a:t>
            </a:r>
            <a:r>
              <a:rPr lang="en-US" sz="2000" dirty="0">
                <a:latin typeface="Times New Roman" panose="02020603050405020304" pitchFamily="18" charset="0"/>
                <a:cs typeface="Times New Roman" panose="02020603050405020304" pitchFamily="18" charset="0"/>
              </a:rPr>
              <a:t>’ for validating the data repeatedly for 10 times. And we got the following result: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b="1" dirty="0"/>
              <a:t> </a:t>
            </a:r>
            <a:r>
              <a:rPr lang="en-US" sz="2000" dirty="0">
                <a:latin typeface="Times New Roman" panose="02020603050405020304" pitchFamily="18" charset="0"/>
                <a:cs typeface="Times New Roman" panose="02020603050405020304" pitchFamily="18" charset="0"/>
              </a:rPr>
              <a:t>If we look at the figure above, we got the sigma value 0.1998718 and Cost value as 1. Now use these value in SVR function again.</a:t>
            </a:r>
          </a:p>
          <a:p>
            <a:pPr marL="0" indent="0">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3152775" y="863801"/>
            <a:ext cx="5886450" cy="761799"/>
          </a:xfrm>
          <a:prstGeom prst="rect">
            <a:avLst/>
          </a:prstGeom>
        </p:spPr>
      </p:pic>
      <p:pic>
        <p:nvPicPr>
          <p:cNvPr id="5" name="Picture 4"/>
          <p:cNvPicPr/>
          <p:nvPr/>
        </p:nvPicPr>
        <p:blipFill>
          <a:blip r:embed="rId3"/>
          <a:stretch>
            <a:fillRect/>
          </a:stretch>
        </p:blipFill>
        <p:spPr>
          <a:xfrm>
            <a:off x="3414712" y="2382693"/>
            <a:ext cx="5362575" cy="2609850"/>
          </a:xfrm>
          <a:prstGeom prst="rect">
            <a:avLst/>
          </a:prstGeom>
        </p:spPr>
      </p:pic>
    </p:spTree>
    <p:extLst>
      <p:ext uri="{BB962C8B-B14F-4D97-AF65-F5344CB8AC3E}">
        <p14:creationId xmlns:p14="http://schemas.microsoft.com/office/powerpoint/2010/main" val="3382819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05097"/>
            <a:ext cx="8946541" cy="6117375"/>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Step 4: </a:t>
            </a:r>
            <a:r>
              <a:rPr lang="en-US" sz="2000" dirty="0">
                <a:latin typeface="Times New Roman" panose="02020603050405020304" pitchFamily="18" charset="0"/>
                <a:cs typeface="Times New Roman" panose="02020603050405020304" pitchFamily="18" charset="0"/>
              </a:rPr>
              <a:t>Run SVR function again with optimized parameters values:</a:t>
            </a: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Step 5:</a:t>
            </a:r>
            <a:r>
              <a:rPr lang="en-US" sz="2000" dirty="0">
                <a:latin typeface="Times New Roman" panose="02020603050405020304" pitchFamily="18" charset="0"/>
                <a:cs typeface="Times New Roman" panose="02020603050405020304" pitchFamily="18" charset="0"/>
              </a:rPr>
              <a:t> Predict Close value based on Volume using predict() function: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saved the prediction data in new variable “</a:t>
            </a:r>
            <a:r>
              <a:rPr lang="en-US" sz="2000" dirty="0" err="1">
                <a:latin typeface="Times New Roman" panose="02020603050405020304" pitchFamily="18" charset="0"/>
                <a:cs typeface="Times New Roman" panose="02020603050405020304" pitchFamily="18" charset="0"/>
              </a:rPr>
              <a:t>close_pred</a:t>
            </a:r>
            <a:r>
              <a:rPr lang="en-US" sz="2000" dirty="0">
                <a:latin typeface="Times New Roman" panose="02020603050405020304" pitchFamily="18" charset="0"/>
                <a:cs typeface="Times New Roman" panose="02020603050405020304" pitchFamily="18" charset="0"/>
              </a:rPr>
              <a:t>” and try to display the prediction value in tabular form as below:</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p>
        </p:txBody>
      </p:sp>
      <p:pic>
        <p:nvPicPr>
          <p:cNvPr id="4" name="Picture 3"/>
          <p:cNvPicPr/>
          <p:nvPr/>
        </p:nvPicPr>
        <p:blipFill>
          <a:blip r:embed="rId2"/>
          <a:stretch>
            <a:fillRect/>
          </a:stretch>
        </p:blipFill>
        <p:spPr>
          <a:xfrm>
            <a:off x="3843032" y="1039957"/>
            <a:ext cx="3467100" cy="1009650"/>
          </a:xfrm>
          <a:prstGeom prst="rect">
            <a:avLst/>
          </a:prstGeom>
        </p:spPr>
      </p:pic>
      <p:pic>
        <p:nvPicPr>
          <p:cNvPr id="5" name="Picture 4"/>
          <p:cNvPicPr/>
          <p:nvPr/>
        </p:nvPicPr>
        <p:blipFill>
          <a:blip r:embed="rId3"/>
          <a:stretch>
            <a:fillRect/>
          </a:stretch>
        </p:blipFill>
        <p:spPr>
          <a:xfrm>
            <a:off x="4193453" y="2663391"/>
            <a:ext cx="3343275" cy="238125"/>
          </a:xfrm>
          <a:prstGeom prst="rect">
            <a:avLst/>
          </a:prstGeom>
        </p:spPr>
      </p:pic>
      <p:pic>
        <p:nvPicPr>
          <p:cNvPr id="6" name="Picture 5"/>
          <p:cNvPicPr/>
          <p:nvPr/>
        </p:nvPicPr>
        <p:blipFill>
          <a:blip r:embed="rId4"/>
          <a:stretch>
            <a:fillRect/>
          </a:stretch>
        </p:blipFill>
        <p:spPr>
          <a:xfrm>
            <a:off x="4193453" y="2916234"/>
            <a:ext cx="3743325" cy="371475"/>
          </a:xfrm>
          <a:prstGeom prst="rect">
            <a:avLst/>
          </a:prstGeom>
        </p:spPr>
      </p:pic>
      <p:pic>
        <p:nvPicPr>
          <p:cNvPr id="7" name="Picture 6"/>
          <p:cNvPicPr/>
          <p:nvPr/>
        </p:nvPicPr>
        <p:blipFill>
          <a:blip r:embed="rId5"/>
          <a:stretch>
            <a:fillRect/>
          </a:stretch>
        </p:blipFill>
        <p:spPr>
          <a:xfrm>
            <a:off x="5970500" y="3720711"/>
            <a:ext cx="3801573" cy="3046095"/>
          </a:xfrm>
          <a:prstGeom prst="rect">
            <a:avLst/>
          </a:prstGeom>
        </p:spPr>
      </p:pic>
    </p:spTree>
    <p:extLst>
      <p:ext uri="{BB962C8B-B14F-4D97-AF65-F5344CB8AC3E}">
        <p14:creationId xmlns:p14="http://schemas.microsoft.com/office/powerpoint/2010/main" val="2109968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9527"/>
            <a:ext cx="10515600" cy="5687436"/>
          </a:xfrm>
        </p:spPr>
        <p:txBody>
          <a:bodyPr/>
          <a:lstStyle/>
          <a:p>
            <a:pPr marL="0" indent="0">
              <a:buNone/>
            </a:pPr>
            <a:r>
              <a:rPr lang="en-US" sz="2000" b="1" dirty="0">
                <a:latin typeface="Times New Roman" panose="02020603050405020304" pitchFamily="18" charset="0"/>
                <a:cs typeface="Times New Roman" panose="02020603050405020304" pitchFamily="18" charset="0"/>
              </a:rPr>
              <a:t>Step 6: </a:t>
            </a:r>
            <a:r>
              <a:rPr lang="en-US" sz="2000" dirty="0">
                <a:latin typeface="Times New Roman" panose="02020603050405020304" pitchFamily="18" charset="0"/>
                <a:cs typeface="Times New Roman" panose="02020603050405020304" pitchFamily="18" charset="0"/>
              </a:rPr>
              <a:t>Visualize the tabular result of Close value in Graphical format using </a:t>
            </a:r>
            <a:r>
              <a:rPr lang="en-US" sz="2000" dirty="0" err="1">
                <a:latin typeface="Times New Roman" panose="02020603050405020304" pitchFamily="18" charset="0"/>
                <a:cs typeface="Times New Roman" panose="02020603050405020304" pitchFamily="18" charset="0"/>
              </a:rPr>
              <a:t>ggplot</a:t>
            </a:r>
            <a:r>
              <a:rPr lang="en-US" sz="2000" dirty="0">
                <a:latin typeface="Times New Roman" panose="02020603050405020304" pitchFamily="18" charset="0"/>
                <a:cs typeface="Times New Roman" panose="02020603050405020304" pitchFamily="18" charset="0"/>
              </a:rPr>
              <a:t>() function:</a:t>
            </a:r>
          </a:p>
          <a:p>
            <a:endParaRPr lang="en-US" dirty="0"/>
          </a:p>
        </p:txBody>
      </p:sp>
      <p:pic>
        <p:nvPicPr>
          <p:cNvPr id="4" name="Picture 3"/>
          <p:cNvPicPr/>
          <p:nvPr/>
        </p:nvPicPr>
        <p:blipFill>
          <a:blip r:embed="rId2"/>
          <a:stretch>
            <a:fillRect/>
          </a:stretch>
        </p:blipFill>
        <p:spPr>
          <a:xfrm>
            <a:off x="3152775" y="1052022"/>
            <a:ext cx="5886450" cy="1188720"/>
          </a:xfrm>
          <a:prstGeom prst="rect">
            <a:avLst/>
          </a:prstGeom>
        </p:spPr>
      </p:pic>
      <p:pic>
        <p:nvPicPr>
          <p:cNvPr id="20" name="Picture 19"/>
          <p:cNvPicPr>
            <a:picLocks noChangeAspect="1"/>
          </p:cNvPicPr>
          <p:nvPr/>
        </p:nvPicPr>
        <p:blipFill>
          <a:blip r:embed="rId3"/>
          <a:stretch>
            <a:fillRect/>
          </a:stretch>
        </p:blipFill>
        <p:spPr>
          <a:xfrm>
            <a:off x="3378561" y="2253822"/>
            <a:ext cx="5434878" cy="4485636"/>
          </a:xfrm>
          <a:prstGeom prst="rect">
            <a:avLst/>
          </a:prstGeom>
        </p:spPr>
      </p:pic>
      <p:sp>
        <p:nvSpPr>
          <p:cNvPr id="21" name="TextBox 20"/>
          <p:cNvSpPr txBox="1"/>
          <p:nvPr/>
        </p:nvSpPr>
        <p:spPr>
          <a:xfrm>
            <a:off x="3378561" y="6180676"/>
            <a:ext cx="2386487" cy="523220"/>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Fig. Block Diagram</a:t>
            </a:r>
          </a:p>
          <a:p>
            <a:r>
              <a:rPr lang="en-US" sz="1400" dirty="0">
                <a:latin typeface="Times New Roman" panose="02020603050405020304" pitchFamily="18" charset="0"/>
                <a:cs typeface="Times New Roman" panose="02020603050405020304" pitchFamily="18" charset="0"/>
              </a:rPr>
              <a:t>Of Support  Vector Regression</a:t>
            </a:r>
          </a:p>
        </p:txBody>
      </p:sp>
    </p:spTree>
    <p:extLst>
      <p:ext uri="{BB962C8B-B14F-4D97-AF65-F5344CB8AC3E}">
        <p14:creationId xmlns:p14="http://schemas.microsoft.com/office/powerpoint/2010/main" val="3696176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79667" y="279409"/>
            <a:ext cx="9404723" cy="1540683"/>
          </a:xfrm>
        </p:spPr>
        <p:txBody>
          <a:bodyPr>
            <a:normAutofit/>
          </a:bodyPr>
          <a:lstStyle/>
          <a:p>
            <a:r>
              <a:rPr lang="en-US" sz="2800" b="1" dirty="0">
                <a:latin typeface="Times New Roman" panose="02020603050405020304" pitchFamily="18" charset="0"/>
                <a:cs typeface="Times New Roman" panose="02020603050405020304" pitchFamily="18" charset="0"/>
              </a:rPr>
              <a:t>iii)  Parameter selection</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  Radial Basis Function(RBF):</a:t>
            </a:r>
          </a:p>
        </p:txBody>
      </p:sp>
      <p:sp>
        <p:nvSpPr>
          <p:cNvPr id="5" name="Content Placeholder 2"/>
          <p:cNvSpPr>
            <a:spLocks noGrp="1"/>
          </p:cNvSpPr>
          <p:nvPr>
            <p:ph idx="1"/>
          </p:nvPr>
        </p:nvSpPr>
        <p:spPr>
          <a:xfrm>
            <a:off x="479667" y="1820092"/>
            <a:ext cx="9807786" cy="4145279"/>
          </a:xfrm>
        </p:spPr>
        <p:txBody>
          <a:bodyPr>
            <a:normAutofit fontScale="92500" lnSpcReduction="20000"/>
          </a:bodyPr>
          <a:lstStyle/>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radial basis function (RBF) is a term that describes any real valued function whose output depends exclusively on the distance of its input from some origin.</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training an SVM with the Radial Basis Function (RBF) kernel, two parameters must be considered: C and gamma.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parameter C, common to all SVM kernels, trades off misclassification of training examples against simplicity of the decision surface. A low C makes the decision surface smooth, while a high C aims at classifying all training examples correctly.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Gamma defines how much influence a single training example has. The larger gamma is, the closer other examples must be to be affected.</a:t>
            </a:r>
          </a:p>
        </p:txBody>
      </p:sp>
    </p:spTree>
    <p:extLst>
      <p:ext uri="{BB962C8B-B14F-4D97-AF65-F5344CB8AC3E}">
        <p14:creationId xmlns:p14="http://schemas.microsoft.com/office/powerpoint/2010/main" val="1259271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6290A6-9D90-44E3-AB4A-9C7DAEC6D3D9}"/>
              </a:ext>
            </a:extLst>
          </p:cNvPr>
          <p:cNvSpPr>
            <a:spLocks noGrp="1"/>
          </p:cNvSpPr>
          <p:nvPr>
            <p:ph type="title"/>
          </p:nvPr>
        </p:nvSpPr>
        <p:spPr>
          <a:xfrm>
            <a:off x="677334" y="609599"/>
            <a:ext cx="8596668" cy="1323703"/>
          </a:xfrm>
        </p:spPr>
        <p:txBody>
          <a:bodyPr/>
          <a:lstStyle/>
          <a:p>
            <a:r>
              <a:rPr lang="en-US" sz="3600" dirty="0">
                <a:latin typeface="Times New Roman" panose="02020603050405020304" pitchFamily="18" charset="0"/>
                <a:cs typeface="Times New Roman" panose="02020603050405020304" pitchFamily="18" charset="0"/>
              </a:rPr>
              <a:t>b. </a:t>
            </a:r>
            <a:r>
              <a:rPr lang="en-US" sz="3600" b="1" dirty="0">
                <a:latin typeface="Times New Roman" panose="02020603050405020304" pitchFamily="18" charset="0"/>
                <a:cs typeface="Times New Roman" panose="02020603050405020304" pitchFamily="18" charset="0"/>
              </a:rPr>
              <a:t>Kernel Parameters(</a:t>
            </a:r>
            <a:r>
              <a:rPr lang="el-GR" sz="3600" dirty="0">
                <a:latin typeface="Times New Roman" panose="02020603050405020304" pitchFamily="18" charset="0"/>
                <a:cs typeface="Times New Roman" panose="02020603050405020304" pitchFamily="18" charset="0"/>
              </a:rPr>
              <a:t>σ</a:t>
            </a:r>
            <a:r>
              <a:rPr lang="en-US" sz="3600" dirty="0">
                <a:latin typeface="Times New Roman" panose="02020603050405020304" pitchFamily="18" charset="0"/>
                <a:cs typeface="Times New Roman" panose="02020603050405020304" pitchFamily="18" charset="0"/>
              </a:rPr>
              <a:t>)</a:t>
            </a:r>
            <a:br>
              <a:rPr lang="en-US" b="1" dirty="0"/>
            </a:br>
            <a:endParaRPr lang="en-US" dirty="0"/>
          </a:p>
        </p:txBody>
      </p:sp>
      <p:sp>
        <p:nvSpPr>
          <p:cNvPr id="5" name="Content Placeholder 2">
            <a:extLst>
              <a:ext uri="{FF2B5EF4-FFF2-40B4-BE49-F238E27FC236}">
                <a16:creationId xmlns:a16="http://schemas.microsoft.com/office/drawing/2014/main" id="{B3D56E60-B336-4F72-ABB7-D569166F590B}"/>
              </a:ext>
            </a:extLst>
          </p:cNvPr>
          <p:cNvSpPr>
            <a:spLocks noGrp="1"/>
          </p:cNvSpPr>
          <p:nvPr>
            <p:ph idx="1"/>
          </p:nvPr>
        </p:nvSpPr>
        <p:spPr>
          <a:xfrm>
            <a:off x="677333" y="2160590"/>
            <a:ext cx="9057793" cy="2863992"/>
          </a:xfrm>
        </p:spPr>
        <p:txBody>
          <a:bodyPr>
            <a:norm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classification problems, the optimal σ can be computed on the basis of Fisher discrimination. And for regression problems, based on scale space theory, we demonstrate the existence of a certain range of σ, within which the generalization performance is stable. An appropriate σ within the range can be achieved via dynamic evaluation. In addition, the lower bound of iterating step size of σ is given.</a:t>
            </a:r>
          </a:p>
        </p:txBody>
      </p:sp>
    </p:spTree>
    <p:extLst>
      <p:ext uri="{BB962C8B-B14F-4D97-AF65-F5344CB8AC3E}">
        <p14:creationId xmlns:p14="http://schemas.microsoft.com/office/powerpoint/2010/main" val="2983398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18">
            <a:extLst>
              <a:ext uri="{FF2B5EF4-FFF2-40B4-BE49-F238E27FC236}">
                <a16:creationId xmlns:a16="http://schemas.microsoft.com/office/drawing/2014/main" id="{31780955-9EB5-4A40-A290-4153E93AD2EA}"/>
              </a:ext>
            </a:extLst>
          </p:cNvPr>
          <p:cNvSpPr>
            <a:spLocks noGrp="1"/>
          </p:cNvSpPr>
          <p:nvPr>
            <p:ph idx="1"/>
          </p:nvPr>
        </p:nvSpPr>
        <p:spPr>
          <a:xfrm>
            <a:off x="733974" y="6255061"/>
            <a:ext cx="8946541" cy="288899"/>
          </a:xfrm>
        </p:spPr>
        <p:txBody>
          <a:bodyPr>
            <a:normAutofit fontScale="62500" lnSpcReduction="20000"/>
          </a:bodyPr>
          <a:lstStyle/>
          <a:p>
            <a:pPr marL="0" indent="0" algn="ctr">
              <a:buNone/>
            </a:pPr>
            <a:r>
              <a:rPr lang="en-US" dirty="0"/>
              <a:t>Fig: Block diagram of Parameter C and </a:t>
            </a:r>
            <a:r>
              <a:rPr lang="el-GR" dirty="0"/>
              <a:t>σ</a:t>
            </a:r>
            <a:r>
              <a:rPr lang="en-US" dirty="0"/>
              <a:t>  Selection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4896" y="267854"/>
            <a:ext cx="3806565" cy="5634182"/>
          </a:xfrm>
          <a:prstGeom prst="rect">
            <a:avLst/>
          </a:prstGeom>
        </p:spPr>
      </p:pic>
    </p:spTree>
    <p:extLst>
      <p:ext uri="{BB962C8B-B14F-4D97-AF65-F5344CB8AC3E}">
        <p14:creationId xmlns:p14="http://schemas.microsoft.com/office/powerpoint/2010/main" val="271240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04672"/>
            <a:ext cx="9404723" cy="792608"/>
          </a:xfrm>
        </p:spPr>
        <p:txBody>
          <a:bodyPr/>
          <a:lstStyle/>
          <a:p>
            <a:r>
              <a:rPr lang="en-US" dirty="0">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1103312" y="1297577"/>
            <a:ext cx="10130745" cy="4950822"/>
          </a:xfrm>
        </p:spPr>
        <p:txBody>
          <a:bodyPr>
            <a:normAutofit lnSpcReduction="10000"/>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Objective and goal</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Introduction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Need for the project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Scope and Strength of the project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Literature survey</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System Design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Methodology</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Result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Conclusion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 References </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019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5130" y="430909"/>
            <a:ext cx="9404723" cy="1154051"/>
          </a:xfrm>
        </p:spPr>
        <p:txBody>
          <a:bodyPr>
            <a:normAutofit fontScale="90000"/>
          </a:bodyPr>
          <a:lstStyle/>
          <a:p>
            <a:r>
              <a:rPr lang="en-US" dirty="0">
                <a:latin typeface="Times New Roman" panose="02020603050405020304" pitchFamily="18" charset="0"/>
                <a:cs typeface="Times New Roman" panose="02020603050405020304" pitchFamily="18" charset="0"/>
              </a:rPr>
              <a:t>7.  Methodology</a:t>
            </a:r>
            <a:br>
              <a:rPr lang="en-US"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Here we have discuss on the tools and algorithms on which we have implemented on for this project.</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buFont typeface="+mj-lt"/>
              <a:buAutoNum type="alphaLcParenR"/>
            </a:pPr>
            <a:r>
              <a:rPr lang="en-US" b="1" dirty="0">
                <a:latin typeface="Times New Roman" panose="02020603050405020304" pitchFamily="18" charset="0"/>
                <a:cs typeface="Times New Roman" panose="02020603050405020304" pitchFamily="18" charset="0"/>
              </a:rPr>
              <a:t>R Language </a:t>
            </a:r>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 is a programming language and free software environment for statistical computing and graphics supported by the R Foundation for Statistical Computing. </a:t>
            </a:r>
          </a:p>
          <a:p>
            <a:r>
              <a:rPr lang="en-US" sz="2000" dirty="0">
                <a:latin typeface="Times New Roman" panose="02020603050405020304" pitchFamily="18" charset="0"/>
                <a:cs typeface="Times New Roman" panose="02020603050405020304" pitchFamily="18" charset="0"/>
              </a:rPr>
              <a:t>The R language is widely used among statisticians and data miners for developing statistical software and data analysis.</a:t>
            </a:r>
          </a:p>
          <a:p>
            <a:r>
              <a:rPr lang="en-US" sz="2000" dirty="0">
                <a:latin typeface="Times New Roman" panose="02020603050405020304" pitchFamily="18" charset="0"/>
                <a:cs typeface="Times New Roman" panose="02020603050405020304" pitchFamily="18" charset="0"/>
              </a:rPr>
              <a:t>R Programming is the best mechanism for statistics, data analysis, and machine learning. It is more than a statistical package; it's a programming language so that you can create your objects, functions, and packages that can be re-use again and again.</a:t>
            </a:r>
          </a:p>
        </p:txBody>
      </p:sp>
    </p:spTree>
    <p:extLst>
      <p:ext uri="{BB962C8B-B14F-4D97-AF65-F5344CB8AC3E}">
        <p14:creationId xmlns:p14="http://schemas.microsoft.com/office/powerpoint/2010/main" val="2292001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45673" y="120073"/>
            <a:ext cx="8534400" cy="6756976"/>
          </a:xfrm>
          <a:prstGeom prst="rect">
            <a:avLst/>
          </a:prstGeom>
        </p:spPr>
      </p:pic>
    </p:spTree>
    <p:extLst>
      <p:ext uri="{BB962C8B-B14F-4D97-AF65-F5344CB8AC3E}">
        <p14:creationId xmlns:p14="http://schemas.microsoft.com/office/powerpoint/2010/main" val="4138077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 </a:t>
            </a:r>
            <a:r>
              <a:rPr lang="en-US" b="1" dirty="0" err="1">
                <a:latin typeface="Times New Roman" panose="02020603050405020304" pitchFamily="18" charset="0"/>
                <a:cs typeface="Times New Roman" panose="02020603050405020304" pitchFamily="18" charset="0"/>
              </a:rPr>
              <a:t>RStudio</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2663248"/>
          </a:xfrm>
        </p:spPr>
        <p:txBody>
          <a:bodyPr>
            <a:normAutofit/>
          </a:bodyPr>
          <a:lstStyle/>
          <a:p>
            <a:pPr algn="just"/>
            <a:r>
              <a:rPr lang="en-US" sz="2000" dirty="0" err="1">
                <a:latin typeface="Times New Roman" panose="02020603050405020304" pitchFamily="18" charset="0"/>
                <a:cs typeface="Times New Roman" panose="02020603050405020304" pitchFamily="18" charset="0"/>
              </a:rPr>
              <a:t>RStudio</a:t>
            </a:r>
            <a:r>
              <a:rPr lang="en-US" sz="2000" dirty="0">
                <a:latin typeface="Times New Roman" panose="02020603050405020304" pitchFamily="18" charset="0"/>
                <a:cs typeface="Times New Roman" panose="02020603050405020304" pitchFamily="18" charset="0"/>
              </a:rPr>
              <a:t> is a free and open-source integrated development environment for R, a programming language for statistical computing and graphics. </a:t>
            </a:r>
            <a:r>
              <a:rPr lang="en-US" sz="2000" dirty="0" err="1">
                <a:latin typeface="Times New Roman" panose="02020603050405020304" pitchFamily="18" charset="0"/>
                <a:cs typeface="Times New Roman" panose="02020603050405020304" pitchFamily="18" charset="0"/>
              </a:rPr>
              <a:t>RStudio</a:t>
            </a:r>
            <a:r>
              <a:rPr lang="en-US" sz="2000" dirty="0">
                <a:latin typeface="Times New Roman" panose="02020603050405020304" pitchFamily="18" charset="0"/>
                <a:cs typeface="Times New Roman" panose="02020603050405020304" pitchFamily="18" charset="0"/>
              </a:rPr>
              <a:t> was founded by JJ </a:t>
            </a:r>
            <a:r>
              <a:rPr lang="en-US" sz="2000" dirty="0" err="1">
                <a:latin typeface="Times New Roman" panose="02020603050405020304" pitchFamily="18" charset="0"/>
                <a:cs typeface="Times New Roman" panose="02020603050405020304" pitchFamily="18" charset="0"/>
              </a:rPr>
              <a:t>Allaire</a:t>
            </a:r>
            <a:r>
              <a:rPr lang="en-US" sz="2000" dirty="0">
                <a:latin typeface="Times New Roman" panose="02020603050405020304" pitchFamily="18" charset="0"/>
                <a:cs typeface="Times New Roman" panose="02020603050405020304" pitchFamily="18" charset="0"/>
              </a:rPr>
              <a:t>, creator of the programming language ColdFusion. Hadley Wickham is the Chief Scientist at </a:t>
            </a:r>
            <a:r>
              <a:rPr lang="en-US" sz="2000" dirty="0" err="1">
                <a:latin typeface="Times New Roman" panose="02020603050405020304" pitchFamily="18" charset="0"/>
                <a:cs typeface="Times New Roman" panose="02020603050405020304" pitchFamily="18" charset="0"/>
              </a:rPr>
              <a:t>RStudio</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One of the best advantages of </a:t>
            </a:r>
            <a:r>
              <a:rPr lang="en-US" sz="2000" dirty="0" err="1">
                <a:latin typeface="Times New Roman" panose="02020603050405020304" pitchFamily="18" charset="0"/>
                <a:cs typeface="Times New Roman" panose="02020603050405020304" pitchFamily="18" charset="0"/>
              </a:rPr>
              <a:t>Rstudio</a:t>
            </a:r>
            <a:r>
              <a:rPr lang="en-US" sz="2000" dirty="0">
                <a:latin typeface="Times New Roman" panose="02020603050405020304" pitchFamily="18" charset="0"/>
                <a:cs typeface="Times New Roman" panose="02020603050405020304" pitchFamily="18" charset="0"/>
              </a:rPr>
              <a:t> is it will give you on Spot result like graph on adjacent plot window so that user can understand while writing the code.</a:t>
            </a:r>
          </a:p>
          <a:p>
            <a:pPr algn="just"/>
            <a:r>
              <a:rPr lang="en-US" sz="2000" dirty="0">
                <a:latin typeface="Times New Roman" panose="02020603050405020304" pitchFamily="18" charset="0"/>
                <a:cs typeface="Times New Roman" panose="02020603050405020304" pitchFamily="18" charset="0"/>
              </a:rPr>
              <a:t>It consist of four different window as script window for writing and saving the code, console window is where we can write code but can’t be saved, environment window which it display all the saved variable during coding and plot window which display the output like graph.</a:t>
            </a:r>
          </a:p>
        </p:txBody>
      </p:sp>
    </p:spTree>
    <p:extLst>
      <p:ext uri="{BB962C8B-B14F-4D97-AF65-F5344CB8AC3E}">
        <p14:creationId xmlns:p14="http://schemas.microsoft.com/office/powerpoint/2010/main" val="3032926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4703" y="126135"/>
            <a:ext cx="6071997" cy="5157066"/>
          </a:xfrm>
          <a:prstGeom prst="rect">
            <a:avLst/>
          </a:prstGeom>
        </p:spPr>
      </p:pic>
      <p:pic>
        <p:nvPicPr>
          <p:cNvPr id="5" name="Picture 4"/>
          <p:cNvPicPr>
            <a:picLocks noChangeAspect="1"/>
          </p:cNvPicPr>
          <p:nvPr/>
        </p:nvPicPr>
        <p:blipFill>
          <a:blip r:embed="rId3"/>
          <a:stretch>
            <a:fillRect/>
          </a:stretch>
        </p:blipFill>
        <p:spPr>
          <a:xfrm>
            <a:off x="6703724" y="126135"/>
            <a:ext cx="5368204" cy="5157066"/>
          </a:xfrm>
          <a:prstGeom prst="rect">
            <a:avLst/>
          </a:prstGeom>
        </p:spPr>
      </p:pic>
      <p:sp>
        <p:nvSpPr>
          <p:cNvPr id="6" name="TextBox 5"/>
          <p:cNvSpPr txBox="1"/>
          <p:nvPr/>
        </p:nvSpPr>
        <p:spPr>
          <a:xfrm>
            <a:off x="1219200" y="5569527"/>
            <a:ext cx="1559722" cy="369332"/>
          </a:xfrm>
          <a:prstGeom prst="rect">
            <a:avLst/>
          </a:prstGeom>
          <a:noFill/>
        </p:spPr>
        <p:txBody>
          <a:bodyPr wrap="none" rtlCol="0">
            <a:spAutoFit/>
          </a:bodyPr>
          <a:lstStyle/>
          <a:p>
            <a:r>
              <a:rPr lang="en-US" dirty="0"/>
              <a:t>Script Window</a:t>
            </a:r>
          </a:p>
        </p:txBody>
      </p:sp>
      <p:sp>
        <p:nvSpPr>
          <p:cNvPr id="7" name="TextBox 6"/>
          <p:cNvSpPr txBox="1"/>
          <p:nvPr/>
        </p:nvSpPr>
        <p:spPr>
          <a:xfrm>
            <a:off x="8271163" y="5569527"/>
            <a:ext cx="2229136" cy="369332"/>
          </a:xfrm>
          <a:prstGeom prst="rect">
            <a:avLst/>
          </a:prstGeom>
          <a:noFill/>
        </p:spPr>
        <p:txBody>
          <a:bodyPr wrap="none" rtlCol="0">
            <a:spAutoFit/>
          </a:bodyPr>
          <a:lstStyle/>
          <a:p>
            <a:r>
              <a:rPr lang="en-US" dirty="0"/>
              <a:t>Environment Window</a:t>
            </a:r>
          </a:p>
        </p:txBody>
      </p:sp>
    </p:spTree>
    <p:extLst>
      <p:ext uri="{BB962C8B-B14F-4D97-AF65-F5344CB8AC3E}">
        <p14:creationId xmlns:p14="http://schemas.microsoft.com/office/powerpoint/2010/main" val="569343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4703" y="256165"/>
            <a:ext cx="5474133" cy="5017799"/>
          </a:xfrm>
          <a:prstGeom prst="rect">
            <a:avLst/>
          </a:prstGeom>
        </p:spPr>
      </p:pic>
      <p:pic>
        <p:nvPicPr>
          <p:cNvPr id="5" name="Picture 4"/>
          <p:cNvPicPr>
            <a:picLocks noChangeAspect="1"/>
          </p:cNvPicPr>
          <p:nvPr/>
        </p:nvPicPr>
        <p:blipFill>
          <a:blip r:embed="rId3"/>
          <a:stretch>
            <a:fillRect/>
          </a:stretch>
        </p:blipFill>
        <p:spPr>
          <a:xfrm>
            <a:off x="6779491" y="256165"/>
            <a:ext cx="5174239" cy="5017799"/>
          </a:xfrm>
          <a:prstGeom prst="rect">
            <a:avLst/>
          </a:prstGeom>
        </p:spPr>
      </p:pic>
      <p:sp>
        <p:nvSpPr>
          <p:cNvPr id="6" name="TextBox 5"/>
          <p:cNvSpPr txBox="1"/>
          <p:nvPr/>
        </p:nvSpPr>
        <p:spPr>
          <a:xfrm>
            <a:off x="1219200" y="5569527"/>
            <a:ext cx="1772345" cy="369332"/>
          </a:xfrm>
          <a:prstGeom prst="rect">
            <a:avLst/>
          </a:prstGeom>
          <a:noFill/>
        </p:spPr>
        <p:txBody>
          <a:bodyPr wrap="none" rtlCol="0">
            <a:spAutoFit/>
          </a:bodyPr>
          <a:lstStyle/>
          <a:p>
            <a:r>
              <a:rPr lang="en-US" dirty="0"/>
              <a:t>Console Window</a:t>
            </a:r>
          </a:p>
        </p:txBody>
      </p:sp>
      <p:sp>
        <p:nvSpPr>
          <p:cNvPr id="7" name="TextBox 6"/>
          <p:cNvSpPr txBox="1"/>
          <p:nvPr/>
        </p:nvSpPr>
        <p:spPr>
          <a:xfrm>
            <a:off x="8672945" y="5569527"/>
            <a:ext cx="1395638" cy="369332"/>
          </a:xfrm>
          <a:prstGeom prst="rect">
            <a:avLst/>
          </a:prstGeom>
          <a:noFill/>
        </p:spPr>
        <p:txBody>
          <a:bodyPr wrap="none" rtlCol="0">
            <a:spAutoFit/>
          </a:bodyPr>
          <a:lstStyle/>
          <a:p>
            <a:r>
              <a:rPr lang="en-US" dirty="0"/>
              <a:t>Plot Window</a:t>
            </a:r>
          </a:p>
        </p:txBody>
      </p:sp>
    </p:spTree>
    <p:extLst>
      <p:ext uri="{BB962C8B-B14F-4D97-AF65-F5344CB8AC3E}">
        <p14:creationId xmlns:p14="http://schemas.microsoft.com/office/powerpoint/2010/main" val="2308128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idx="1"/>
          </p:nvPr>
        </p:nvSpPr>
        <p:spPr>
          <a:xfrm>
            <a:off x="490053" y="504433"/>
            <a:ext cx="11018456" cy="5444363"/>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c) </a:t>
            </a:r>
            <a:r>
              <a:rPr lang="en-US" sz="2800" b="1" dirty="0">
                <a:latin typeface="Times New Roman" panose="02020603050405020304" pitchFamily="18" charset="0"/>
                <a:cs typeface="Times New Roman" panose="02020603050405020304" pitchFamily="18" charset="0"/>
              </a:rPr>
              <a:t>Principal Component Analysis</a:t>
            </a:r>
          </a:p>
          <a:p>
            <a:pPr algn="just"/>
            <a:r>
              <a:rPr lang="en-US" sz="2000" dirty="0">
                <a:latin typeface="Times New Roman" panose="02020603050405020304" pitchFamily="18" charset="0"/>
                <a:cs typeface="Times New Roman" panose="02020603050405020304" pitchFamily="18" charset="0"/>
              </a:rPr>
              <a:t>The basic idea of PCA is a technique used for identification of a smaller number of uncorrelated variables known as principal components from a larger set of data by simply reduce the number of those variables in a dataset and producing lower dimension of dataset. Steps for Principal Component Analysis algorithm:</a:t>
            </a:r>
          </a:p>
          <a:p>
            <a:pPr marL="0" indent="0" algn="just">
              <a:buNone/>
            </a:pPr>
            <a:r>
              <a:rPr lang="en-US" sz="2000" b="1" dirty="0">
                <a:latin typeface="Times New Roman" panose="02020603050405020304" pitchFamily="18" charset="0"/>
                <a:cs typeface="Times New Roman" panose="02020603050405020304" pitchFamily="18" charset="0"/>
              </a:rPr>
              <a:t>Step 1:</a:t>
            </a:r>
            <a:r>
              <a:rPr lang="en-US" sz="2000" dirty="0">
                <a:latin typeface="Times New Roman" panose="02020603050405020304" pitchFamily="18" charset="0"/>
                <a:cs typeface="Times New Roman" panose="02020603050405020304" pitchFamily="18" charset="0"/>
              </a:rPr>
              <a:t> Firstly we import the data as follow using R;</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We notice that the data is saved in variable MSFT and we import the dataset using </a:t>
            </a:r>
            <a:r>
              <a:rPr lang="en-US" sz="2000" dirty="0" err="1">
                <a:latin typeface="Times New Roman" panose="02020603050405020304" pitchFamily="18" charset="0"/>
                <a:cs typeface="Times New Roman" panose="02020603050405020304" pitchFamily="18" charset="0"/>
              </a:rPr>
              <a:t>read_csv</a:t>
            </a:r>
            <a:r>
              <a:rPr lang="en-US" sz="2000" dirty="0">
                <a:latin typeface="Times New Roman" panose="02020603050405020304" pitchFamily="18" charset="0"/>
                <a:cs typeface="Times New Roman" panose="02020603050405020304" pitchFamily="18" charset="0"/>
              </a:rPr>
              <a:t>() function which is available in library “</a:t>
            </a:r>
            <a:r>
              <a:rPr lang="en-US" sz="2000" dirty="0" err="1">
                <a:latin typeface="Times New Roman" panose="02020603050405020304" pitchFamily="18" charset="0"/>
                <a:cs typeface="Times New Roman" panose="02020603050405020304" pitchFamily="18" charset="0"/>
              </a:rPr>
              <a:t>readr</a:t>
            </a:r>
            <a:r>
              <a:rPr lang="en-US" sz="2000" dirty="0">
                <a:latin typeface="Times New Roman" panose="02020603050405020304" pitchFamily="18" charset="0"/>
                <a:cs typeface="Times New Roman" panose="02020603050405020304" pitchFamily="18" charset="0"/>
              </a:rPr>
              <a:t>”.</a:t>
            </a:r>
          </a:p>
          <a:p>
            <a:pPr marL="0" indent="0" algn="just">
              <a:buNone/>
            </a:pPr>
            <a:r>
              <a:rPr lang="en-US" sz="2000" b="1" dirty="0">
                <a:latin typeface="Times New Roman" panose="02020603050405020304" pitchFamily="18" charset="0"/>
                <a:cs typeface="Times New Roman" panose="02020603050405020304" pitchFamily="18" charset="0"/>
              </a:rPr>
              <a:t>Step 2:</a:t>
            </a:r>
            <a:r>
              <a:rPr lang="en-US" sz="2000" dirty="0">
                <a:latin typeface="Times New Roman" panose="02020603050405020304" pitchFamily="18" charset="0"/>
                <a:cs typeface="Times New Roman" panose="02020603050405020304" pitchFamily="18" charset="0"/>
              </a:rPr>
              <a:t> Standardize the data by using scale and apply “</a:t>
            </a:r>
            <a:r>
              <a:rPr lang="en-US" sz="2000" dirty="0" err="1">
                <a:latin typeface="Times New Roman" panose="02020603050405020304" pitchFamily="18" charset="0"/>
                <a:cs typeface="Times New Roman" panose="02020603050405020304" pitchFamily="18" charset="0"/>
              </a:rPr>
              <a:t>prcomp</a:t>
            </a:r>
            <a:r>
              <a:rPr lang="en-US" sz="2000" dirty="0">
                <a:latin typeface="Times New Roman" panose="02020603050405020304" pitchFamily="18" charset="0"/>
                <a:cs typeface="Times New Roman" panose="02020603050405020304" pitchFamily="18" charset="0"/>
              </a:rPr>
              <a:t>” function;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Step 3:</a:t>
            </a:r>
            <a:r>
              <a:rPr lang="en-US" sz="2000" dirty="0">
                <a:latin typeface="Times New Roman" panose="02020603050405020304" pitchFamily="18" charset="0"/>
                <a:cs typeface="Times New Roman" panose="02020603050405020304" pitchFamily="18" charset="0"/>
              </a:rPr>
              <a:t> Choose the principal components with highest variances using summary() function;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3564682" y="2629478"/>
            <a:ext cx="4762500" cy="342900"/>
          </a:xfrm>
          <a:prstGeom prst="rect">
            <a:avLst/>
          </a:prstGeom>
        </p:spPr>
      </p:pic>
      <p:pic>
        <p:nvPicPr>
          <p:cNvPr id="8" name="Picture 7"/>
          <p:cNvPicPr/>
          <p:nvPr/>
        </p:nvPicPr>
        <p:blipFill>
          <a:blip r:embed="rId3"/>
          <a:stretch>
            <a:fillRect/>
          </a:stretch>
        </p:blipFill>
        <p:spPr>
          <a:xfrm>
            <a:off x="3965693" y="4090740"/>
            <a:ext cx="4067175" cy="161925"/>
          </a:xfrm>
          <a:prstGeom prst="rect">
            <a:avLst/>
          </a:prstGeom>
        </p:spPr>
      </p:pic>
      <p:pic>
        <p:nvPicPr>
          <p:cNvPr id="9" name="Picture 8"/>
          <p:cNvPicPr/>
          <p:nvPr/>
        </p:nvPicPr>
        <p:blipFill>
          <a:blip r:embed="rId4"/>
          <a:stretch>
            <a:fillRect/>
          </a:stretch>
        </p:blipFill>
        <p:spPr>
          <a:xfrm>
            <a:off x="5313480" y="4948330"/>
            <a:ext cx="1371600" cy="304800"/>
          </a:xfrm>
          <a:prstGeom prst="rect">
            <a:avLst/>
          </a:prstGeom>
        </p:spPr>
      </p:pic>
    </p:spTree>
    <p:extLst>
      <p:ext uri="{BB962C8B-B14F-4D97-AF65-F5344CB8AC3E}">
        <p14:creationId xmlns:p14="http://schemas.microsoft.com/office/powerpoint/2010/main" val="2714484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a:spLocks noGrp="1"/>
          </p:cNvSpPr>
          <p:nvPr>
            <p:ph idx="1"/>
          </p:nvPr>
        </p:nvSpPr>
        <p:spPr>
          <a:xfrm>
            <a:off x="886339" y="174170"/>
            <a:ext cx="9616197" cy="6392093"/>
          </a:xfrm>
        </p:spPr>
        <p:txBody>
          <a:bodyPr>
            <a:normAutofit/>
          </a:bodyPr>
          <a:lstStyle/>
          <a:p>
            <a:pPr algn="just"/>
            <a:r>
              <a:rPr lang="en-US" sz="2000" dirty="0">
                <a:latin typeface="Times New Roman" panose="02020603050405020304" pitchFamily="18" charset="0"/>
                <a:cs typeface="Times New Roman" panose="02020603050405020304" pitchFamily="18" charset="0"/>
              </a:rPr>
              <a:t>We got the following result:</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If we look at the Proportion of Variance, PC1 has the maximum variance of 66.9% while PC2 has the second highest variance of 32.9% but we choose any one since we already reduced the dimension of three samples that we want to predict and scaling1 is the new data set that has lower dimension as compare to MSFT.</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tretch>
            <a:fillRect/>
          </a:stretch>
        </p:blipFill>
        <p:spPr>
          <a:xfrm>
            <a:off x="3941837" y="853930"/>
            <a:ext cx="3505200" cy="790575"/>
          </a:xfrm>
          <a:prstGeom prst="rect">
            <a:avLst/>
          </a:prstGeom>
        </p:spPr>
      </p:pic>
    </p:spTree>
    <p:extLst>
      <p:ext uri="{BB962C8B-B14F-4D97-AF65-F5344CB8AC3E}">
        <p14:creationId xmlns:p14="http://schemas.microsoft.com/office/powerpoint/2010/main" val="3407462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6043" y="139337"/>
            <a:ext cx="8596668" cy="783771"/>
          </a:xfrm>
        </p:spPr>
        <p:txBody>
          <a:bodyPr/>
          <a:lstStyle/>
          <a:p>
            <a:r>
              <a:rPr lang="en-US" dirty="0">
                <a:latin typeface="Times New Roman" panose="02020603050405020304" pitchFamily="18" charset="0"/>
                <a:cs typeface="Times New Roman" panose="02020603050405020304" pitchFamily="18" charset="0"/>
              </a:rPr>
              <a:t> d)   Support Vector Regression </a:t>
            </a:r>
          </a:p>
        </p:txBody>
      </p:sp>
      <p:sp>
        <p:nvSpPr>
          <p:cNvPr id="5" name="Content Placeholder 2"/>
          <p:cNvSpPr>
            <a:spLocks noGrp="1"/>
          </p:cNvSpPr>
          <p:nvPr>
            <p:ph idx="1"/>
          </p:nvPr>
        </p:nvSpPr>
        <p:spPr>
          <a:xfrm>
            <a:off x="984069" y="923109"/>
            <a:ext cx="10328365" cy="5766940"/>
          </a:xfrm>
        </p:spPr>
        <p:txBody>
          <a:bodyPr>
            <a:normAutofit/>
          </a:bodyPr>
          <a:lstStyle/>
          <a:p>
            <a:pPr algn="just"/>
            <a:r>
              <a:rPr lang="en-US" sz="2000" dirty="0">
                <a:latin typeface="Times New Roman" panose="02020603050405020304" pitchFamily="18" charset="0"/>
                <a:cs typeface="Times New Roman" panose="02020603050405020304" pitchFamily="18" charset="0"/>
              </a:rPr>
              <a:t>The second module is the Support Vector Regression which is often used in data mining and machine learning process which helps in classification of data base on the relationship among the variables like Volume and close and analyze the data with dependent variable with independent variables. </a:t>
            </a:r>
          </a:p>
          <a:p>
            <a:pPr marL="0" indent="0" algn="just">
              <a:buNone/>
            </a:pPr>
            <a:r>
              <a:rPr lang="en-US" sz="2000" b="1" dirty="0">
                <a:latin typeface="Times New Roman" panose="02020603050405020304" pitchFamily="18" charset="0"/>
                <a:cs typeface="Times New Roman" panose="02020603050405020304" pitchFamily="18" charset="0"/>
              </a:rPr>
              <a:t>Step 1:</a:t>
            </a:r>
            <a:r>
              <a:rPr lang="en-US" sz="2000" dirty="0">
                <a:latin typeface="Times New Roman" panose="02020603050405020304" pitchFamily="18" charset="0"/>
                <a:cs typeface="Times New Roman" panose="02020603050405020304" pitchFamily="18" charset="0"/>
              </a:rPr>
              <a:t> Load all the necessary library into R script:</a:t>
            </a:r>
          </a:p>
          <a:p>
            <a:pPr marL="0" indent="0" algn="ctr">
              <a:buNone/>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Library(e1071) contain the Support Vector Machine function, while library(caret) and library(lattice) are used to analyze the data, library(ggplot2) is used to plot the data in graphical format and library(</a:t>
            </a:r>
            <a:r>
              <a:rPr lang="en-US" sz="2000" dirty="0" err="1">
                <a:latin typeface="Times New Roman" panose="02020603050405020304" pitchFamily="18" charset="0"/>
                <a:cs typeface="Times New Roman" panose="02020603050405020304" pitchFamily="18" charset="0"/>
              </a:rPr>
              <a:t>kernlab</a:t>
            </a:r>
            <a:r>
              <a:rPr lang="en-US" sz="2000" dirty="0">
                <a:latin typeface="Times New Roman" panose="02020603050405020304" pitchFamily="18" charset="0"/>
                <a:cs typeface="Times New Roman" panose="02020603050405020304" pitchFamily="18" charset="0"/>
              </a:rPr>
              <a:t>) contains the different kernels like Gaussian and polynomial kernel.</a:t>
            </a:r>
          </a:p>
          <a:p>
            <a:pPr marL="0" indent="0" algn="just">
              <a:buNone/>
            </a:pPr>
            <a:r>
              <a:rPr lang="en-US" sz="2000" b="1" dirty="0">
                <a:latin typeface="Times New Roman" panose="02020603050405020304" pitchFamily="18" charset="0"/>
                <a:cs typeface="Times New Roman" panose="02020603050405020304" pitchFamily="18" charset="0"/>
              </a:rPr>
              <a:t>Step 2: </a:t>
            </a:r>
            <a:r>
              <a:rPr lang="en-US" sz="2000" dirty="0">
                <a:latin typeface="Times New Roman" panose="02020603050405020304" pitchFamily="18" charset="0"/>
                <a:cs typeface="Times New Roman" panose="02020603050405020304" pitchFamily="18" charset="0"/>
              </a:rPr>
              <a:t>Execute SVR function with default parameter value:</a:t>
            </a: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5374120" y="2590366"/>
            <a:ext cx="1314450" cy="790575"/>
          </a:xfrm>
          <a:prstGeom prst="rect">
            <a:avLst/>
          </a:prstGeom>
        </p:spPr>
      </p:pic>
      <p:pic>
        <p:nvPicPr>
          <p:cNvPr id="7" name="Picture 6"/>
          <p:cNvPicPr/>
          <p:nvPr/>
        </p:nvPicPr>
        <p:blipFill>
          <a:blip r:embed="rId3"/>
          <a:stretch>
            <a:fillRect/>
          </a:stretch>
        </p:blipFill>
        <p:spPr>
          <a:xfrm>
            <a:off x="4471851" y="5048198"/>
            <a:ext cx="3352800" cy="990600"/>
          </a:xfrm>
          <a:prstGeom prst="rect">
            <a:avLst/>
          </a:prstGeom>
        </p:spPr>
      </p:pic>
    </p:spTree>
    <p:extLst>
      <p:ext uri="{BB962C8B-B14F-4D97-AF65-F5344CB8AC3E}">
        <p14:creationId xmlns:p14="http://schemas.microsoft.com/office/powerpoint/2010/main" val="3464163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452582"/>
            <a:ext cx="10515600" cy="5724381"/>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Step 3: </a:t>
            </a:r>
            <a:r>
              <a:rPr lang="en-US" sz="2000" dirty="0">
                <a:latin typeface="Times New Roman" panose="02020603050405020304" pitchFamily="18" charset="0"/>
                <a:cs typeface="Times New Roman" panose="02020603050405020304" pitchFamily="18" charset="0"/>
              </a:rPr>
              <a:t>Cross Validation of SVR parameters using </a:t>
            </a:r>
            <a:r>
              <a:rPr lang="en-US" sz="2000" dirty="0" err="1">
                <a:latin typeface="Times New Roman" panose="02020603050405020304" pitchFamily="18" charset="0"/>
                <a:cs typeface="Times New Roman" panose="02020603050405020304" pitchFamily="18" charset="0"/>
              </a:rPr>
              <a:t>trainControl</a:t>
            </a:r>
            <a:r>
              <a:rPr lang="en-US" sz="2000" dirty="0">
                <a:latin typeface="Times New Roman" panose="02020603050405020304" pitchFamily="18" charset="0"/>
                <a:cs typeface="Times New Roman" panose="02020603050405020304" pitchFamily="18" charset="0"/>
              </a:rPr>
              <a:t>() function:</a:t>
            </a: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Here using </a:t>
            </a:r>
            <a:r>
              <a:rPr lang="en-US" sz="2000" dirty="0" err="1">
                <a:latin typeface="Times New Roman" panose="02020603050405020304" pitchFamily="18" charset="0"/>
                <a:cs typeface="Times New Roman" panose="02020603050405020304" pitchFamily="18" charset="0"/>
              </a:rPr>
              <a:t>trainControl</a:t>
            </a:r>
            <a:r>
              <a:rPr lang="en-US" sz="2000" dirty="0">
                <a:latin typeface="Times New Roman" panose="02020603050405020304" pitchFamily="18" charset="0"/>
                <a:cs typeface="Times New Roman" panose="02020603050405020304" pitchFamily="18" charset="0"/>
              </a:rPr>
              <a:t>() function, method is ‘</a:t>
            </a:r>
            <a:r>
              <a:rPr lang="en-US" sz="2000" dirty="0" err="1">
                <a:latin typeface="Times New Roman" panose="02020603050405020304" pitchFamily="18" charset="0"/>
                <a:cs typeface="Times New Roman" panose="02020603050405020304" pitchFamily="18" charset="0"/>
              </a:rPr>
              <a:t>repeatecv</a:t>
            </a:r>
            <a:r>
              <a:rPr lang="en-US" sz="2000" dirty="0">
                <a:latin typeface="Times New Roman" panose="02020603050405020304" pitchFamily="18" charset="0"/>
                <a:cs typeface="Times New Roman" panose="02020603050405020304" pitchFamily="18" charset="0"/>
              </a:rPr>
              <a:t>’ for validating the data repeatedly for 10 times. And we got the following result: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b="1" dirty="0"/>
              <a:t> </a:t>
            </a:r>
            <a:r>
              <a:rPr lang="en-US" sz="2000" dirty="0">
                <a:latin typeface="Times New Roman" panose="02020603050405020304" pitchFamily="18" charset="0"/>
                <a:cs typeface="Times New Roman" panose="02020603050405020304" pitchFamily="18" charset="0"/>
              </a:rPr>
              <a:t>If we look at the figure above, we got the sigma value 0.1998718 and Cost value as 1. Now use these value in SVR function again.</a:t>
            </a:r>
          </a:p>
          <a:p>
            <a:pPr marL="0" indent="0">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152775" y="863801"/>
            <a:ext cx="5886450" cy="761799"/>
          </a:xfrm>
          <a:prstGeom prst="rect">
            <a:avLst/>
          </a:prstGeom>
        </p:spPr>
      </p:pic>
      <p:pic>
        <p:nvPicPr>
          <p:cNvPr id="6" name="Picture 5"/>
          <p:cNvPicPr/>
          <p:nvPr/>
        </p:nvPicPr>
        <p:blipFill>
          <a:blip r:embed="rId3"/>
          <a:stretch>
            <a:fillRect/>
          </a:stretch>
        </p:blipFill>
        <p:spPr>
          <a:xfrm>
            <a:off x="3414712" y="2382693"/>
            <a:ext cx="5362575" cy="2609850"/>
          </a:xfrm>
          <a:prstGeom prst="rect">
            <a:avLst/>
          </a:prstGeom>
        </p:spPr>
      </p:pic>
    </p:spTree>
    <p:extLst>
      <p:ext uri="{BB962C8B-B14F-4D97-AF65-F5344CB8AC3E}">
        <p14:creationId xmlns:p14="http://schemas.microsoft.com/office/powerpoint/2010/main" val="769017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047894" y="283425"/>
            <a:ext cx="8946541" cy="6117375"/>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Step 4: </a:t>
            </a:r>
            <a:r>
              <a:rPr lang="en-US" sz="2000" dirty="0">
                <a:latin typeface="Times New Roman" panose="02020603050405020304" pitchFamily="18" charset="0"/>
                <a:cs typeface="Times New Roman" panose="02020603050405020304" pitchFamily="18" charset="0"/>
              </a:rPr>
              <a:t>Run SVR function again with optimized parameters values:</a:t>
            </a: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Step 5:</a:t>
            </a:r>
            <a:r>
              <a:rPr lang="en-US" sz="2000" dirty="0">
                <a:latin typeface="Times New Roman" panose="02020603050405020304" pitchFamily="18" charset="0"/>
                <a:cs typeface="Times New Roman" panose="02020603050405020304" pitchFamily="18" charset="0"/>
              </a:rPr>
              <a:t> Predict Close value based on Volume using predict() function: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saved the prediction data in new variable “</a:t>
            </a:r>
            <a:r>
              <a:rPr lang="en-US" sz="2000" dirty="0" err="1">
                <a:latin typeface="Times New Roman" panose="02020603050405020304" pitchFamily="18" charset="0"/>
                <a:cs typeface="Times New Roman" panose="02020603050405020304" pitchFamily="18" charset="0"/>
              </a:rPr>
              <a:t>close_pred</a:t>
            </a:r>
            <a:r>
              <a:rPr lang="en-US" sz="2000" dirty="0">
                <a:latin typeface="Times New Roman" panose="02020603050405020304" pitchFamily="18" charset="0"/>
                <a:cs typeface="Times New Roman" panose="02020603050405020304" pitchFamily="18" charset="0"/>
              </a:rPr>
              <a:t>” and try to display the prediction value in tabular form as below:</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p>
        </p:txBody>
      </p:sp>
      <p:pic>
        <p:nvPicPr>
          <p:cNvPr id="5" name="Picture 4"/>
          <p:cNvPicPr/>
          <p:nvPr/>
        </p:nvPicPr>
        <p:blipFill>
          <a:blip r:embed="rId2"/>
          <a:stretch>
            <a:fillRect/>
          </a:stretch>
        </p:blipFill>
        <p:spPr>
          <a:xfrm>
            <a:off x="3787614" y="818285"/>
            <a:ext cx="3467100" cy="1009650"/>
          </a:xfrm>
          <a:prstGeom prst="rect">
            <a:avLst/>
          </a:prstGeom>
        </p:spPr>
      </p:pic>
      <p:pic>
        <p:nvPicPr>
          <p:cNvPr id="6" name="Picture 5"/>
          <p:cNvPicPr/>
          <p:nvPr/>
        </p:nvPicPr>
        <p:blipFill>
          <a:blip r:embed="rId3"/>
          <a:stretch>
            <a:fillRect/>
          </a:stretch>
        </p:blipFill>
        <p:spPr>
          <a:xfrm>
            <a:off x="4138035" y="2441719"/>
            <a:ext cx="3343275" cy="238125"/>
          </a:xfrm>
          <a:prstGeom prst="rect">
            <a:avLst/>
          </a:prstGeom>
        </p:spPr>
      </p:pic>
      <p:pic>
        <p:nvPicPr>
          <p:cNvPr id="7" name="Picture 6"/>
          <p:cNvPicPr/>
          <p:nvPr/>
        </p:nvPicPr>
        <p:blipFill>
          <a:blip r:embed="rId4"/>
          <a:stretch>
            <a:fillRect/>
          </a:stretch>
        </p:blipFill>
        <p:spPr>
          <a:xfrm>
            <a:off x="4138035" y="2694562"/>
            <a:ext cx="3743325" cy="371475"/>
          </a:xfrm>
          <a:prstGeom prst="rect">
            <a:avLst/>
          </a:prstGeom>
        </p:spPr>
      </p:pic>
      <p:pic>
        <p:nvPicPr>
          <p:cNvPr id="8" name="Picture 7"/>
          <p:cNvPicPr/>
          <p:nvPr/>
        </p:nvPicPr>
        <p:blipFill>
          <a:blip r:embed="rId5"/>
          <a:stretch>
            <a:fillRect/>
          </a:stretch>
        </p:blipFill>
        <p:spPr>
          <a:xfrm>
            <a:off x="5915082" y="3499039"/>
            <a:ext cx="3801573" cy="3046095"/>
          </a:xfrm>
          <a:prstGeom prst="rect">
            <a:avLst/>
          </a:prstGeom>
        </p:spPr>
      </p:pic>
    </p:spTree>
    <p:extLst>
      <p:ext uri="{BB962C8B-B14F-4D97-AF65-F5344CB8AC3E}">
        <p14:creationId xmlns:p14="http://schemas.microsoft.com/office/powerpoint/2010/main" val="3109735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92905"/>
          </a:xfrm>
        </p:spPr>
        <p:txBody>
          <a:bodyPr/>
          <a:lstStyle/>
          <a:p>
            <a:r>
              <a:rPr lang="en-US" dirty="0">
                <a:latin typeface="Times New Roman" panose="02020603050405020304" pitchFamily="18" charset="0"/>
                <a:cs typeface="Times New Roman" panose="02020603050405020304" pitchFamily="18" charset="0"/>
              </a:rPr>
              <a:t>2.  Objective and goal </a:t>
            </a:r>
            <a:endParaRPr lang="en-US" dirty="0"/>
          </a:p>
        </p:txBody>
      </p:sp>
      <p:sp>
        <p:nvSpPr>
          <p:cNvPr id="3" name="Content Placeholder 2"/>
          <p:cNvSpPr>
            <a:spLocks noGrp="1"/>
          </p:cNvSpPr>
          <p:nvPr>
            <p:ph idx="1"/>
          </p:nvPr>
        </p:nvSpPr>
        <p:spPr>
          <a:xfrm>
            <a:off x="838200" y="1825626"/>
            <a:ext cx="10515600" cy="1753598"/>
          </a:xfrm>
        </p:spPr>
        <p:txBody>
          <a:bodyPr>
            <a:normAutofit/>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main objective of this project is to forecast and plot the predicted value of Close price which is correlated to other samples in data set like Volume Price. In other words we try to predicts the Close price based on Volume price. In which way these prediction values can help investors to invest on stock to gain profit.</a:t>
            </a:r>
          </a:p>
        </p:txBody>
      </p:sp>
    </p:spTree>
    <p:extLst>
      <p:ext uri="{BB962C8B-B14F-4D97-AF65-F5344CB8AC3E}">
        <p14:creationId xmlns:p14="http://schemas.microsoft.com/office/powerpoint/2010/main" val="1894321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489527"/>
            <a:ext cx="10515600" cy="5687436"/>
          </a:xfrm>
        </p:spPr>
        <p:txBody>
          <a:bodyPr/>
          <a:lstStyle/>
          <a:p>
            <a:pPr marL="0" indent="0">
              <a:buNone/>
            </a:pPr>
            <a:r>
              <a:rPr lang="en-US" sz="2000" b="1" dirty="0">
                <a:latin typeface="Times New Roman" panose="02020603050405020304" pitchFamily="18" charset="0"/>
                <a:cs typeface="Times New Roman" panose="02020603050405020304" pitchFamily="18" charset="0"/>
              </a:rPr>
              <a:t>Step 6: </a:t>
            </a:r>
            <a:r>
              <a:rPr lang="en-US" sz="2000" dirty="0">
                <a:latin typeface="Times New Roman" panose="02020603050405020304" pitchFamily="18" charset="0"/>
                <a:cs typeface="Times New Roman" panose="02020603050405020304" pitchFamily="18" charset="0"/>
              </a:rPr>
              <a:t>Visualize the tabular result of Close value in Graphical format using </a:t>
            </a:r>
            <a:r>
              <a:rPr lang="en-US" sz="2000" dirty="0" err="1">
                <a:latin typeface="Times New Roman" panose="02020603050405020304" pitchFamily="18" charset="0"/>
                <a:cs typeface="Times New Roman" panose="02020603050405020304" pitchFamily="18" charset="0"/>
              </a:rPr>
              <a:t>ggplot</a:t>
            </a:r>
            <a:r>
              <a:rPr lang="en-US" sz="2000" dirty="0">
                <a:latin typeface="Times New Roman" panose="02020603050405020304" pitchFamily="18" charset="0"/>
                <a:cs typeface="Times New Roman" panose="02020603050405020304" pitchFamily="18" charset="0"/>
              </a:rPr>
              <a:t>() function:</a:t>
            </a:r>
          </a:p>
          <a:p>
            <a:endParaRPr lang="en-US" dirty="0"/>
          </a:p>
        </p:txBody>
      </p:sp>
      <p:pic>
        <p:nvPicPr>
          <p:cNvPr id="5" name="Picture 4"/>
          <p:cNvPicPr/>
          <p:nvPr/>
        </p:nvPicPr>
        <p:blipFill>
          <a:blip r:embed="rId2"/>
          <a:stretch>
            <a:fillRect/>
          </a:stretch>
        </p:blipFill>
        <p:spPr>
          <a:xfrm>
            <a:off x="3152775" y="1052022"/>
            <a:ext cx="5886450" cy="1188720"/>
          </a:xfrm>
          <a:prstGeom prst="rect">
            <a:avLst/>
          </a:prstGeom>
        </p:spPr>
      </p:pic>
    </p:spTree>
    <p:extLst>
      <p:ext uri="{BB962C8B-B14F-4D97-AF65-F5344CB8AC3E}">
        <p14:creationId xmlns:p14="http://schemas.microsoft.com/office/powerpoint/2010/main" val="2491486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1" y="235003"/>
            <a:ext cx="9404723" cy="958071"/>
          </a:xfrm>
        </p:spPr>
        <p:txBody>
          <a:bodyPr/>
          <a:lstStyle/>
          <a:p>
            <a:r>
              <a:rPr lang="en-US" dirty="0">
                <a:latin typeface="Times New Roman" panose="02020603050405020304" pitchFamily="18" charset="0"/>
                <a:cs typeface="Times New Roman" panose="02020603050405020304" pitchFamily="18" charset="0"/>
              </a:rPr>
              <a:t>8. Result</a:t>
            </a:r>
          </a:p>
        </p:txBody>
      </p:sp>
      <p:sp>
        <p:nvSpPr>
          <p:cNvPr id="3" name="Content Placeholder 2"/>
          <p:cNvSpPr>
            <a:spLocks noGrp="1"/>
          </p:cNvSpPr>
          <p:nvPr>
            <p:ph idx="1"/>
          </p:nvPr>
        </p:nvSpPr>
        <p:spPr>
          <a:xfrm>
            <a:off x="775064" y="940526"/>
            <a:ext cx="9274790" cy="5373187"/>
          </a:xfrm>
        </p:spPr>
        <p:txBody>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have to import the CVS data set file containing one year stock  data of Microsoft around 251 observations and 7 samples. Then we split the data into testing and training.</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process those data into SVR function producing values for cost, gamma and epsilon.</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But we run through cross validation to </a:t>
            </a:r>
          </a:p>
          <a:p>
            <a:pPr marL="0" indent="0" algn="just">
              <a:buNone/>
            </a:pPr>
            <a:r>
              <a:rPr lang="en-US" dirty="0">
                <a:latin typeface="Times New Roman" panose="02020603050405020304" pitchFamily="18" charset="0"/>
                <a:cs typeface="Times New Roman" panose="02020603050405020304" pitchFamily="18" charset="0"/>
              </a:rPr>
              <a:t>find the best or optimal value of sigma with</a:t>
            </a:r>
          </a:p>
          <a:p>
            <a:pPr marL="0" indent="0" algn="just">
              <a:buNone/>
            </a:pPr>
            <a:r>
              <a:rPr lang="en-US" dirty="0">
                <a:latin typeface="Times New Roman" panose="02020603050405020304" pitchFamily="18" charset="0"/>
                <a:cs typeface="Times New Roman" panose="02020603050405020304" pitchFamily="18" charset="0"/>
              </a:rPr>
              <a:t> the help of RMSE value. We got,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6967" y="2686977"/>
            <a:ext cx="1988992" cy="11735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5229" y="4130925"/>
            <a:ext cx="3703641" cy="2360030"/>
          </a:xfrm>
          <a:prstGeom prst="rect">
            <a:avLst/>
          </a:prstGeom>
        </p:spPr>
      </p:pic>
    </p:spTree>
    <p:extLst>
      <p:ext uri="{BB962C8B-B14F-4D97-AF65-F5344CB8AC3E}">
        <p14:creationId xmlns:p14="http://schemas.microsoft.com/office/powerpoint/2010/main" val="4276757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03312" y="217714"/>
            <a:ext cx="9303431" cy="6409509"/>
          </a:xfrm>
        </p:spPr>
        <p:txBody>
          <a:bodyPr>
            <a:normAutofit fontScale="92500" lnSpcReduction="10000"/>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can also show the data in tabular form and we got the optimal sigma value as 0.2232 at cost 1.</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again we assign sigma value in SVR function and try to predict the close base on volume and show it on table form;</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we try to visualize this table data into graphical form as we got;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we can see, red dots are the volume at close price </a:t>
            </a:r>
          </a:p>
          <a:p>
            <a:pPr marL="0" indent="0" algn="just">
              <a:buNone/>
            </a:pPr>
            <a:r>
              <a:rPr lang="en-US" dirty="0">
                <a:latin typeface="Times New Roman" panose="02020603050405020304" pitchFamily="18" charset="0"/>
                <a:cs typeface="Times New Roman" panose="02020603050405020304" pitchFamily="18" charset="0"/>
              </a:rPr>
              <a:t>     and blue line try to predict at what volume, the value of</a:t>
            </a:r>
          </a:p>
          <a:p>
            <a:pPr marL="0" indent="0" algn="just">
              <a:buNone/>
            </a:pPr>
            <a:r>
              <a:rPr lang="en-US" dirty="0">
                <a:latin typeface="Times New Roman" panose="02020603050405020304" pitchFamily="18" charset="0"/>
                <a:cs typeface="Times New Roman" panose="02020603050405020304" pitchFamily="18" charset="0"/>
              </a:rPr>
              <a:t>     cost will be. But in most cases it ignore the far away </a:t>
            </a:r>
          </a:p>
          <a:p>
            <a:pPr marL="0" indent="0" algn="just">
              <a:buNone/>
            </a:pPr>
            <a:r>
              <a:rPr lang="en-US" dirty="0">
                <a:latin typeface="Times New Roman" panose="02020603050405020304" pitchFamily="18" charset="0"/>
                <a:cs typeface="Times New Roman" panose="02020603050405020304" pitchFamily="18" charset="0"/>
              </a:rPr>
              <a:t>     points.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600" y="1622954"/>
            <a:ext cx="4040854" cy="230144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5925" y="4549262"/>
            <a:ext cx="3176075" cy="2308738"/>
          </a:xfrm>
          <a:prstGeom prst="rect">
            <a:avLst/>
          </a:prstGeom>
        </p:spPr>
      </p:pic>
    </p:spTree>
    <p:extLst>
      <p:ext uri="{BB962C8B-B14F-4D97-AF65-F5344CB8AC3E}">
        <p14:creationId xmlns:p14="http://schemas.microsoft.com/office/powerpoint/2010/main" val="1861467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1316"/>
          </a:xfrm>
        </p:spPr>
        <p:txBody>
          <a:bodyPr/>
          <a:lstStyle/>
          <a:p>
            <a:r>
              <a:rPr lang="en-US" dirty="0">
                <a:latin typeface="Times New Roman" panose="02020603050405020304" pitchFamily="18" charset="0"/>
                <a:cs typeface="Times New Roman" panose="02020603050405020304" pitchFamily="18" charset="0"/>
              </a:rPr>
              <a:t>9. Conclusion </a:t>
            </a:r>
          </a:p>
        </p:txBody>
      </p:sp>
      <p:sp>
        <p:nvSpPr>
          <p:cNvPr id="3" name="Content Placeholder 2"/>
          <p:cNvSpPr>
            <a:spLocks noGrp="1"/>
          </p:cNvSpPr>
          <p:nvPr>
            <p:ph idx="1"/>
          </p:nvPr>
        </p:nvSpPr>
        <p:spPr>
          <a:xfrm>
            <a:off x="1103312" y="1402080"/>
            <a:ext cx="8946541" cy="4846319"/>
          </a:xfrm>
        </p:spPr>
        <p:txBody>
          <a:bodyPr>
            <a:normAutofit lnSpcReduction="10000"/>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this project we use KPCA as dimension reduction and preprocessing, the output which get act as input to SVR model. SVR model able to show the predictive value of closing price relating to its volume value. </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With the help of cross validation, with optimal parameters, we get the most accuracy and accurate result. But this system can be improve using machine learning technique such as neural network for better and can improve the system performance.</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9.1. Futures Scope:</a:t>
            </a:r>
          </a:p>
          <a:p>
            <a:pPr algn="just"/>
            <a:r>
              <a:rPr lang="en-US" sz="2400" dirty="0">
                <a:latin typeface="Times New Roman" panose="02020603050405020304" pitchFamily="18" charset="0"/>
                <a:cs typeface="Times New Roman" panose="02020603050405020304" pitchFamily="18" charset="0"/>
              </a:rPr>
              <a:t>As for the futures scope we can also integrated the project with other machine learning algorithm and neural network algorithm like linear regression and k-nearest neighbor (k-NN). With the help of such deep learning algorithm we can predict the data for long and short term also. </a:t>
            </a:r>
          </a:p>
          <a:p>
            <a:pPr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27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96" y="219408"/>
            <a:ext cx="10515600" cy="896983"/>
          </a:xfrm>
        </p:spPr>
        <p:txBody>
          <a:bodyPr/>
          <a:lstStyle/>
          <a:p>
            <a:r>
              <a:rPr lang="en-US" dirty="0">
                <a:latin typeface="Times New Roman" panose="02020603050405020304" pitchFamily="18" charset="0"/>
                <a:cs typeface="Times New Roman" panose="02020603050405020304" pitchFamily="18" charset="0"/>
              </a:rPr>
              <a:t>10. References</a:t>
            </a:r>
          </a:p>
        </p:txBody>
      </p:sp>
      <p:sp>
        <p:nvSpPr>
          <p:cNvPr id="3" name="Content Placeholder 2"/>
          <p:cNvSpPr>
            <a:spLocks noGrp="1"/>
          </p:cNvSpPr>
          <p:nvPr>
            <p:ph idx="1"/>
          </p:nvPr>
        </p:nvSpPr>
        <p:spPr>
          <a:xfrm>
            <a:off x="1094604" y="1212185"/>
            <a:ext cx="8946541" cy="5088466"/>
          </a:xfrm>
        </p:spPr>
        <p:txBody>
          <a:bodyPr>
            <a:normAutofit/>
          </a:bodyPr>
          <a:lstStyle/>
          <a:p>
            <a:r>
              <a:rPr lang="en-US" sz="2000" dirty="0">
                <a:latin typeface="Times New Roman" panose="02020603050405020304" pitchFamily="18" charset="0"/>
                <a:cs typeface="Times New Roman" panose="02020603050405020304" pitchFamily="18" charset="0"/>
              </a:rPr>
              <a:t>Short-term stock price forecasting using kernel principal component analysis and support vector machines: the case of Casablanca stock exchange </a:t>
            </a:r>
            <a:r>
              <a:rPr lang="en-US" sz="1400" dirty="0" err="1">
                <a:latin typeface="Times New Roman" panose="02020603050405020304" pitchFamily="18" charset="0"/>
                <a:cs typeface="Times New Roman" panose="02020603050405020304" pitchFamily="18" charset="0"/>
              </a:rPr>
              <a:t>Anass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Nahila</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Abdelouahid</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Lyhyaouia</a:t>
            </a:r>
            <a:r>
              <a:rPr lang="en-US" sz="14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aLaboratory</a:t>
            </a:r>
            <a:r>
              <a:rPr lang="en-US" sz="800" dirty="0">
                <a:latin typeface="Times New Roman" panose="02020603050405020304" pitchFamily="18" charset="0"/>
                <a:cs typeface="Times New Roman" panose="02020603050405020304" pitchFamily="18" charset="0"/>
              </a:rPr>
              <a:t> of Innovative Technologies, </a:t>
            </a:r>
            <a:r>
              <a:rPr lang="en-US" sz="800" dirty="0" err="1">
                <a:latin typeface="Times New Roman" panose="02020603050405020304" pitchFamily="18" charset="0"/>
                <a:cs typeface="Times New Roman" panose="02020603050405020304" pitchFamily="18" charset="0"/>
              </a:rPr>
              <a:t>Abdelmalek</a:t>
            </a:r>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Essaadi</a:t>
            </a:r>
            <a:r>
              <a:rPr lang="en-US" sz="800" dirty="0">
                <a:latin typeface="Times New Roman" panose="02020603050405020304" pitchFamily="18" charset="0"/>
                <a:cs typeface="Times New Roman" panose="02020603050405020304" pitchFamily="18" charset="0"/>
              </a:rPr>
              <a:t> University, Tangier 90000, Morocco)</a:t>
            </a:r>
          </a:p>
          <a:p>
            <a:r>
              <a:rPr lang="en-US" sz="2000" dirty="0">
                <a:latin typeface="Times New Roman" panose="02020603050405020304" pitchFamily="18" charset="0"/>
                <a:cs typeface="Times New Roman" panose="02020603050405020304" pitchFamily="18" charset="0"/>
              </a:rPr>
              <a:t>Predicting Stock Market Price Using Support Vector Regression (</a:t>
            </a:r>
            <a:r>
              <a:rPr lang="en-US" sz="1400" dirty="0" err="1">
                <a:latin typeface="Times New Roman" panose="02020603050405020304" pitchFamily="18" charset="0"/>
                <a:cs typeface="Times New Roman" panose="02020603050405020304" pitchFamily="18" charset="0"/>
              </a:rPr>
              <a:t>Phayung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Meesad</a:t>
            </a:r>
            <a:r>
              <a:rPr lang="en-US" sz="1400" dirty="0">
                <a:latin typeface="Times New Roman" panose="02020603050405020304" pitchFamily="18" charset="0"/>
                <a:cs typeface="Times New Roman" panose="02020603050405020304" pitchFamily="18" charset="0"/>
              </a:rPr>
              <a:t> Faculty of Information Technology King Mongkut’s University of Technology North Bangkok)(</a:t>
            </a:r>
            <a:r>
              <a:rPr lang="en-US" sz="1400" dirty="0" err="1">
                <a:latin typeface="Times New Roman" panose="02020603050405020304" pitchFamily="18" charset="0"/>
                <a:cs typeface="Times New Roman" panose="02020603050405020304" pitchFamily="18" charset="0"/>
              </a:rPr>
              <a:t>Risul</a:t>
            </a:r>
            <a:r>
              <a:rPr lang="en-US" sz="1400" dirty="0">
                <a:latin typeface="Times New Roman" panose="02020603050405020304" pitchFamily="18" charset="0"/>
                <a:cs typeface="Times New Roman" panose="02020603050405020304" pitchFamily="18" charset="0"/>
              </a:rPr>
              <a:t> Islam </a:t>
            </a:r>
            <a:r>
              <a:rPr lang="en-US" sz="1400" dirty="0" err="1">
                <a:latin typeface="Times New Roman" panose="02020603050405020304" pitchFamily="18" charset="0"/>
                <a:cs typeface="Times New Roman" panose="02020603050405020304" pitchFamily="18" charset="0"/>
              </a:rPr>
              <a:t>Rasel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Dept</a:t>
            </a:r>
            <a:r>
              <a:rPr lang="en-US" sz="1400" dirty="0">
                <a:latin typeface="Times New Roman" panose="02020603050405020304" pitchFamily="18" charset="0"/>
                <a:cs typeface="Times New Roman" panose="02020603050405020304" pitchFamily="18" charset="0"/>
              </a:rPr>
              <a:t> of Computer Science &amp; Engineering University of Chittagong, Bangladesh 4000 )</a:t>
            </a:r>
          </a:p>
          <a:p>
            <a:r>
              <a:rPr lang="en-US" sz="2000" dirty="0">
                <a:latin typeface="Times New Roman" panose="02020603050405020304" pitchFamily="18" charset="0"/>
                <a:cs typeface="Times New Roman" panose="02020603050405020304" pitchFamily="18" charset="0"/>
              </a:rPr>
              <a:t>Kernel principal component analysis and support vector machines for stock price prediction </a:t>
            </a:r>
            <a:r>
              <a:rPr lang="en-US" sz="1200" dirty="0" err="1">
                <a:latin typeface="Times New Roman" panose="02020603050405020304" pitchFamily="18" charset="0"/>
                <a:cs typeface="Times New Roman" panose="02020603050405020304" pitchFamily="18" charset="0"/>
              </a:rPr>
              <a:t>Huseyin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Ince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Gebze</a:t>
            </a:r>
            <a:r>
              <a:rPr lang="en-US" sz="1200" dirty="0">
                <a:latin typeface="Times New Roman" panose="02020603050405020304" pitchFamily="18" charset="0"/>
                <a:cs typeface="Times New Roman" panose="02020603050405020304" pitchFamily="18" charset="0"/>
              </a:rPr>
              <a:t> Technical University and </a:t>
            </a:r>
            <a:r>
              <a:rPr lang="en-US" sz="1100" dirty="0">
                <a:latin typeface="Times New Roman" panose="02020603050405020304" pitchFamily="18" charset="0"/>
                <a:cs typeface="Times New Roman" panose="02020603050405020304" pitchFamily="18" charset="0"/>
              </a:rPr>
              <a:t>Theodore B. </a:t>
            </a:r>
            <a:r>
              <a:rPr lang="en-US" sz="1100" dirty="0" err="1">
                <a:latin typeface="Times New Roman" panose="02020603050405020304" pitchFamily="18" charset="0"/>
                <a:cs typeface="Times New Roman" panose="02020603050405020304" pitchFamily="18" charset="0"/>
              </a:rPr>
              <a:t>Trafalis</a:t>
            </a:r>
            <a:r>
              <a:rPr lang="en-US" sz="1100" dirty="0">
                <a:latin typeface="Times New Roman" panose="02020603050405020304" pitchFamily="18" charset="0"/>
                <a:cs typeface="Times New Roman" panose="02020603050405020304" pitchFamily="18" charset="0"/>
              </a:rPr>
              <a:t> University of Oklahoma </a:t>
            </a:r>
          </a:p>
          <a:p>
            <a:r>
              <a:rPr lang="en-US" sz="2000" dirty="0">
                <a:latin typeface="Times New Roman" panose="02020603050405020304" pitchFamily="18" charset="0"/>
                <a:cs typeface="Times New Roman" panose="02020603050405020304" pitchFamily="18" charset="0"/>
              </a:rPr>
              <a:t>Stock Prediction using Support Vector Regression and Neural Networks </a:t>
            </a:r>
            <a:r>
              <a:rPr lang="en-US" sz="1400" dirty="0" err="1">
                <a:latin typeface="Times New Roman" panose="02020603050405020304" pitchFamily="18" charset="0"/>
                <a:cs typeface="Times New Roman" panose="02020603050405020304" pitchFamily="18" charset="0"/>
              </a:rPr>
              <a:t>Lekhani</a:t>
            </a:r>
            <a:r>
              <a:rPr lang="en-US" sz="1400" dirty="0">
                <a:latin typeface="Times New Roman" panose="02020603050405020304" pitchFamily="18" charset="0"/>
                <a:cs typeface="Times New Roman" panose="02020603050405020304" pitchFamily="18" charset="0"/>
              </a:rPr>
              <a:t> Ray lekhaniray@gmail.com Vellore Institute of Technology, Vellore, Tamil Nadu</a:t>
            </a:r>
          </a:p>
          <a:p>
            <a:pPr lvl="0"/>
            <a:r>
              <a:rPr lang="en-US" sz="1800" dirty="0">
                <a:latin typeface="Times New Roman" panose="02020603050405020304" pitchFamily="18" charset="0"/>
                <a:cs typeface="Times New Roman" panose="02020603050405020304" pitchFamily="18" charset="0"/>
              </a:rPr>
              <a:t>Forecasting Stock Price Trend Using Data Mining Techniques </a:t>
            </a:r>
            <a:r>
              <a:rPr lang="en-US" sz="1400" dirty="0">
                <a:latin typeface="Times New Roman" panose="02020603050405020304" pitchFamily="18" charset="0"/>
                <a:cs typeface="Times New Roman" panose="02020603050405020304" pitchFamily="18" charset="0"/>
              </a:rPr>
              <a:t>International Journal of Innovative Technology and Exploring Engineering (IJITEE) ISSN: 2278-3075, Volume-8 Issue-5 March, 2019</a:t>
            </a:r>
          </a:p>
          <a:p>
            <a:pPr lvl="0"/>
            <a:r>
              <a:rPr lang="en-US" sz="1800" dirty="0">
                <a:latin typeface="Times New Roman" panose="02020603050405020304" pitchFamily="18" charset="0"/>
                <a:cs typeface="Times New Roman" panose="02020603050405020304" pitchFamily="18" charset="0"/>
              </a:rPr>
              <a:t>A Hybrid Algorithm for Forecasting Financial Time Series Data Based on DBSCAN and SVR </a:t>
            </a:r>
            <a:r>
              <a:rPr lang="en-US" sz="1400" dirty="0">
                <a:latin typeface="Times New Roman" panose="02020603050405020304" pitchFamily="18" charset="0"/>
                <a:cs typeface="Times New Roman" panose="02020603050405020304" pitchFamily="18" charset="0"/>
              </a:rPr>
              <a:t>State Key Laboratory of Marine Resource Utilization in South China Sea, Hainan University, Haikou 570228</a:t>
            </a:r>
            <a:r>
              <a:rPr lang="en-US" sz="18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62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075" y="156119"/>
            <a:ext cx="10515600" cy="862784"/>
          </a:xfrm>
        </p:spPr>
        <p:txBody>
          <a:bodyPr/>
          <a:lstStyle/>
          <a:p>
            <a:pPr marL="742950" indent="-742950">
              <a:buFont typeface="+mj-lt"/>
              <a:buAutoNum type="arabicPeriod"/>
            </a:pPr>
            <a:r>
              <a:rPr lang="en-US" dirty="0">
                <a:latin typeface="Times New Roman" panose="02020603050405020304" pitchFamily="18" charset="0"/>
                <a:cs typeface="Times New Roman" panose="02020603050405020304" pitchFamily="18" charset="0"/>
              </a:rPr>
              <a:t>Introduction </a:t>
            </a:r>
          </a:p>
        </p:txBody>
      </p:sp>
      <p:sp>
        <p:nvSpPr>
          <p:cNvPr id="3" name="Content Placeholder 2"/>
          <p:cNvSpPr>
            <a:spLocks noGrp="1"/>
          </p:cNvSpPr>
          <p:nvPr>
            <p:ph idx="1"/>
          </p:nvPr>
        </p:nvSpPr>
        <p:spPr>
          <a:xfrm>
            <a:off x="1103312" y="949234"/>
            <a:ext cx="10224363" cy="5503817"/>
          </a:xfrm>
        </p:spPr>
        <p:txBody>
          <a:bodyPr>
            <a:normAutofit lnSpcReduction="10000"/>
          </a:bodyPr>
          <a:lstStyle/>
          <a:p>
            <a:pPr algn="just"/>
            <a:r>
              <a:rPr lang="en-US" sz="2200" dirty="0">
                <a:latin typeface="Times New Roman" panose="02020603050405020304" pitchFamily="18" charset="0"/>
                <a:cs typeface="Times New Roman" panose="02020603050405020304" pitchFamily="18" charset="0"/>
              </a:rPr>
              <a:t>As we all know, data is like the fuel that today's world can't run without it. Every startup or company that exists now almost very much depends on the data, produced by the user like feedback, rating, and opinion, in order to improve their product or services.</a:t>
            </a:r>
          </a:p>
          <a:p>
            <a:pPr algn="just"/>
            <a:r>
              <a:rPr lang="en-US" sz="2200" dirty="0">
                <a:latin typeface="Times New Roman" panose="02020603050405020304" pitchFamily="18" charset="0"/>
                <a:cs typeface="Times New Roman" panose="02020603050405020304" pitchFamily="18" charset="0"/>
              </a:rPr>
              <a:t>There is two major fields that we have used in this project that is Time Series data and Data Mining, however, we have concentrated more on data mining since we have used support vector regression technique. If someone asks "What is data mining?" and the simplest or general reply one can give is Data mining is the process of discovering patterns and information's in the large dataset which involves different methods like machine learning, statistics, and a database system. </a:t>
            </a:r>
          </a:p>
          <a:p>
            <a:pPr algn="just"/>
            <a:r>
              <a:rPr lang="en-US" sz="2200" dirty="0">
                <a:latin typeface="Times New Roman" panose="02020603050405020304" pitchFamily="18" charset="0"/>
                <a:cs typeface="Times New Roman" panose="02020603050405020304" pitchFamily="18" charset="0"/>
              </a:rPr>
              <a:t>In this project, as mentioned above, we have used data mining techniques, Support Vector Regression (SVR), with the help of Principal Component Analysis (PCA) to reduce the dimension and finding the optimal parameter of kernel function to produce more accurate prediction. But before we go into how SVR and PCA works, it’s important to understand individually. Regression in support vector regression is a powerful statistical method that allows you to examine the relationship between two or more variables. As in this project, we examine the relation between Volume samples with Close samples and try to predict Close price.    </a:t>
            </a:r>
          </a:p>
        </p:txBody>
      </p:sp>
    </p:spTree>
    <p:extLst>
      <p:ext uri="{BB962C8B-B14F-4D97-AF65-F5344CB8AC3E}">
        <p14:creationId xmlns:p14="http://schemas.microsoft.com/office/powerpoint/2010/main" val="2103818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5749"/>
          </a:xfrm>
        </p:spPr>
        <p:txBody>
          <a:bodyPr/>
          <a:lstStyle/>
          <a:p>
            <a:r>
              <a:rPr lang="en-US" dirty="0">
                <a:latin typeface="Times New Roman" panose="02020603050405020304" pitchFamily="18" charset="0"/>
                <a:cs typeface="Times New Roman" panose="02020603050405020304" pitchFamily="18" charset="0"/>
              </a:rPr>
              <a:t>3.  Need for the project</a:t>
            </a:r>
          </a:p>
        </p:txBody>
      </p:sp>
      <p:sp>
        <p:nvSpPr>
          <p:cNvPr id="3" name="Content Placeholder 2"/>
          <p:cNvSpPr>
            <a:spLocks noGrp="1"/>
          </p:cNvSpPr>
          <p:nvPr>
            <p:ph idx="1"/>
          </p:nvPr>
        </p:nvSpPr>
        <p:spPr>
          <a:xfrm>
            <a:off x="1103312" y="1278468"/>
            <a:ext cx="10301288" cy="4033761"/>
          </a:xfrm>
        </p:spPr>
        <p:txBody>
          <a:bodyPr>
            <a:normAutofit/>
          </a:bodyPr>
          <a:lstStyle/>
          <a:p>
            <a:pPr algn="just"/>
            <a:r>
              <a:rPr lang="en-US" sz="2000" dirty="0">
                <a:latin typeface="Times New Roman" panose="02020603050405020304" pitchFamily="18" charset="0"/>
                <a:cs typeface="Times New Roman" panose="02020603050405020304" pitchFamily="18" charset="0"/>
              </a:rPr>
              <a:t>Data mining is very useful in this field. Many of the investment company is following data mining technique since it produces accuracy result. These days, due to the increasing volume of data at a high rate especially in the stock market. This kind of data is very difficult to handle by human and we require some algorithms to able to process such data and give accurate output to people to understand those data.</a:t>
            </a:r>
          </a:p>
          <a:p>
            <a:pPr algn="just"/>
            <a:r>
              <a:rPr lang="en-US" sz="2000" dirty="0">
                <a:latin typeface="Times New Roman" panose="02020603050405020304" pitchFamily="18" charset="0"/>
                <a:cs typeface="Times New Roman" panose="02020603050405020304" pitchFamily="18" charset="0"/>
              </a:rPr>
              <a:t> As compare to the early days, today we have a greater number of people who are joining the stock market and investing in some. Hence it's very important for people to understand or have little knowledge about the stock market and how they can invest.</a:t>
            </a:r>
          </a:p>
          <a:p>
            <a:pPr algn="just"/>
            <a:r>
              <a:rPr lang="en-US" sz="2000" dirty="0">
                <a:latin typeface="Times New Roman" panose="02020603050405020304" pitchFamily="18" charset="0"/>
                <a:cs typeface="Times New Roman" panose="02020603050405020304" pitchFamily="18" charset="0"/>
              </a:rPr>
              <a:t>This project can help and assist the people if the stock which they want to invest will give profits or losses. Base on the output reading people can easily interpret the graph and will know if that stock is good enough to invest in them. Hence this project basically tells people if their interested stock has a high or low chance of profit base on the past data of its volume.</a:t>
            </a:r>
          </a:p>
        </p:txBody>
      </p:sp>
    </p:spTree>
    <p:extLst>
      <p:ext uri="{BB962C8B-B14F-4D97-AF65-F5344CB8AC3E}">
        <p14:creationId xmlns:p14="http://schemas.microsoft.com/office/powerpoint/2010/main" val="2947643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   Scope and Strength of the project</a:t>
            </a:r>
          </a:p>
        </p:txBody>
      </p:sp>
      <p:sp>
        <p:nvSpPr>
          <p:cNvPr id="3" name="Content Placeholder 2"/>
          <p:cNvSpPr>
            <a:spLocks noGrp="1"/>
          </p:cNvSpPr>
          <p:nvPr>
            <p:ph idx="1"/>
          </p:nvPr>
        </p:nvSpPr>
        <p:spPr>
          <a:xfrm>
            <a:off x="1103312" y="1767840"/>
            <a:ext cx="8946541" cy="3866606"/>
          </a:xfrm>
        </p:spPr>
        <p:txBody>
          <a:bodyPr>
            <a:noAutofit/>
          </a:bodyPr>
          <a:lstStyle/>
          <a:p>
            <a:pPr algn="just"/>
            <a:r>
              <a:rPr lang="en-US" sz="2000" dirty="0">
                <a:latin typeface="Times New Roman" panose="02020603050405020304" pitchFamily="18" charset="0"/>
                <a:cs typeface="Times New Roman" panose="02020603050405020304" pitchFamily="18" charset="0"/>
              </a:rPr>
              <a:t>This project can predict the future data of the stock market by processing its old data using the data mining technique. It can also help an individual person or an organization to assist or help them where and which stock to invest money.</a:t>
            </a:r>
          </a:p>
          <a:p>
            <a:pPr algn="just"/>
            <a:r>
              <a:rPr lang="en-US" sz="2000" dirty="0">
                <a:latin typeface="Times New Roman" panose="02020603050405020304" pitchFamily="18" charset="0"/>
                <a:cs typeface="Times New Roman" panose="02020603050405020304" pitchFamily="18" charset="0"/>
              </a:rPr>
              <a:t>The main basic purpose of creating such algorithm is to help investor to where they should and when they should invest on something. With these algorithms and software, investor can not only gain profit out of it but more trust and respect that might lead your business high.</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373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79365"/>
            <a:ext cx="9404723" cy="839538"/>
          </a:xfrm>
        </p:spPr>
        <p:txBody>
          <a:bodyPr/>
          <a:lstStyle/>
          <a:p>
            <a:r>
              <a:rPr lang="en-US" dirty="0">
                <a:latin typeface="Times New Roman" panose="02020603050405020304" pitchFamily="18" charset="0"/>
                <a:cs typeface="Times New Roman" panose="02020603050405020304" pitchFamily="18" charset="0"/>
              </a:rPr>
              <a:t>5.  Literature Survey</a:t>
            </a:r>
          </a:p>
        </p:txBody>
      </p:sp>
      <p:graphicFrame>
        <p:nvGraphicFramePr>
          <p:cNvPr id="4" name="Content Placeholder 3"/>
          <p:cNvGraphicFramePr>
            <a:graphicFrameLocks/>
          </p:cNvGraphicFramePr>
          <p:nvPr>
            <p:extLst>
              <p:ext uri="{D42A27DB-BD31-4B8C-83A1-F6EECF244321}">
                <p14:modId xmlns:p14="http://schemas.microsoft.com/office/powerpoint/2010/main" val="3315478220"/>
              </p:ext>
            </p:extLst>
          </p:nvPr>
        </p:nvGraphicFramePr>
        <p:xfrm>
          <a:off x="646111" y="1018903"/>
          <a:ext cx="10291854" cy="5337184"/>
        </p:xfrm>
        <a:graphic>
          <a:graphicData uri="http://schemas.openxmlformats.org/drawingml/2006/table">
            <a:tbl>
              <a:tblPr firstRow="1" bandRow="1">
                <a:tableStyleId>{5C22544A-7EE6-4342-B048-85BDC9FD1C3A}</a:tableStyleId>
              </a:tblPr>
              <a:tblGrid>
                <a:gridCol w="952948">
                  <a:extLst>
                    <a:ext uri="{9D8B030D-6E8A-4147-A177-3AD203B41FA5}">
                      <a16:colId xmlns:a16="http://schemas.microsoft.com/office/drawing/2014/main" val="2165624947"/>
                    </a:ext>
                  </a:extLst>
                </a:gridCol>
                <a:gridCol w="2954144">
                  <a:extLst>
                    <a:ext uri="{9D8B030D-6E8A-4147-A177-3AD203B41FA5}">
                      <a16:colId xmlns:a16="http://schemas.microsoft.com/office/drawing/2014/main" val="721139207"/>
                    </a:ext>
                  </a:extLst>
                </a:gridCol>
                <a:gridCol w="952948">
                  <a:extLst>
                    <a:ext uri="{9D8B030D-6E8A-4147-A177-3AD203B41FA5}">
                      <a16:colId xmlns:a16="http://schemas.microsoft.com/office/drawing/2014/main" val="1084197544"/>
                    </a:ext>
                  </a:extLst>
                </a:gridCol>
                <a:gridCol w="2742948">
                  <a:extLst>
                    <a:ext uri="{9D8B030D-6E8A-4147-A177-3AD203B41FA5}">
                      <a16:colId xmlns:a16="http://schemas.microsoft.com/office/drawing/2014/main" val="2237708433"/>
                    </a:ext>
                  </a:extLst>
                </a:gridCol>
                <a:gridCol w="2688866">
                  <a:extLst>
                    <a:ext uri="{9D8B030D-6E8A-4147-A177-3AD203B41FA5}">
                      <a16:colId xmlns:a16="http://schemas.microsoft.com/office/drawing/2014/main" val="2548720169"/>
                    </a:ext>
                  </a:extLst>
                </a:gridCol>
              </a:tblGrid>
              <a:tr h="307862">
                <a:tc>
                  <a:txBody>
                    <a:bodyPr/>
                    <a:lstStyle/>
                    <a:p>
                      <a:pPr algn="just"/>
                      <a:r>
                        <a:rPr lang="en-US" dirty="0"/>
                        <a:t>S/NO</a:t>
                      </a:r>
                    </a:p>
                  </a:txBody>
                  <a:tcPr/>
                </a:tc>
                <a:tc>
                  <a:txBody>
                    <a:bodyPr/>
                    <a:lstStyle/>
                    <a:p>
                      <a:pPr algn="just"/>
                      <a:r>
                        <a:rPr lang="en-US" dirty="0"/>
                        <a:t>TITLE </a:t>
                      </a:r>
                    </a:p>
                  </a:txBody>
                  <a:tcPr/>
                </a:tc>
                <a:tc>
                  <a:txBody>
                    <a:bodyPr/>
                    <a:lstStyle/>
                    <a:p>
                      <a:pPr algn="just"/>
                      <a:r>
                        <a:rPr lang="en-US" dirty="0"/>
                        <a:t>YEAR</a:t>
                      </a:r>
                    </a:p>
                  </a:txBody>
                  <a:tcPr/>
                </a:tc>
                <a:tc>
                  <a:txBody>
                    <a:bodyPr/>
                    <a:lstStyle/>
                    <a:p>
                      <a:pPr algn="just"/>
                      <a:r>
                        <a:rPr lang="en-US" dirty="0"/>
                        <a:t>DISADVANTAGE</a:t>
                      </a:r>
                    </a:p>
                  </a:txBody>
                  <a:tcPr/>
                </a:tc>
                <a:tc>
                  <a:txBody>
                    <a:bodyPr/>
                    <a:lstStyle/>
                    <a:p>
                      <a:pPr algn="just"/>
                      <a:r>
                        <a:rPr lang="en-US" dirty="0"/>
                        <a:t>SOLUTION</a:t>
                      </a:r>
                    </a:p>
                  </a:txBody>
                  <a:tcPr/>
                </a:tc>
                <a:extLst>
                  <a:ext uri="{0D108BD9-81ED-4DB2-BD59-A6C34878D82A}">
                    <a16:rowId xmlns:a16="http://schemas.microsoft.com/office/drawing/2014/main" val="1460775114"/>
                  </a:ext>
                </a:extLst>
              </a:tr>
              <a:tr h="1496704">
                <a:tc>
                  <a:txBody>
                    <a:bodyPr/>
                    <a:lstStyle/>
                    <a:p>
                      <a:pPr algn="just"/>
                      <a:endParaRPr lang="en-US" dirty="0"/>
                    </a:p>
                    <a:p>
                      <a:pPr algn="just"/>
                      <a:r>
                        <a:rPr lang="en-US" dirty="0">
                          <a:latin typeface="Times New Roman" panose="02020603050405020304" pitchFamily="18" charset="0"/>
                          <a:cs typeface="Times New Roman" panose="02020603050405020304" pitchFamily="18" charset="0"/>
                        </a:rPr>
                        <a:t>1</a:t>
                      </a:r>
                      <a:r>
                        <a:rPr lang="en-US" dirty="0"/>
                        <a:t>.</a:t>
                      </a:r>
                    </a:p>
                  </a:txBody>
                  <a:tcPr/>
                </a:tc>
                <a:tc>
                  <a:txBody>
                    <a:bodyPr/>
                    <a:lstStyle/>
                    <a:p>
                      <a:pPr marL="0" marR="0" algn="just">
                        <a:lnSpc>
                          <a:spcPct val="150000"/>
                        </a:lnSpc>
                        <a:spcBef>
                          <a:spcPts val="0"/>
                        </a:spcBef>
                        <a:spcAft>
                          <a:spcPts val="0"/>
                        </a:spcAft>
                      </a:pPr>
                      <a:r>
                        <a:rPr lang="en-US" sz="1400" b="1" dirty="0">
                          <a:latin typeface="Times New Roman" panose="02020603050405020304" pitchFamily="18" charset="0"/>
                          <a:cs typeface="Times New Roman" panose="02020603050405020304" pitchFamily="18" charset="0"/>
                        </a:rPr>
                        <a:t>Forecasting Stock Price Trend Using Data Mining Techniques</a:t>
                      </a:r>
                      <a:r>
                        <a:rPr lang="en-US" sz="1600" b="1" dirty="0">
                          <a:latin typeface="Times New Roman" panose="02020603050405020304" pitchFamily="18" charset="0"/>
                          <a:cs typeface="Times New Roman" panose="02020603050405020304" pitchFamily="18" charset="0"/>
                        </a:rPr>
                        <a:t>, (</a:t>
                      </a:r>
                      <a:r>
                        <a:rPr lang="en-US" sz="1100" i="1" dirty="0">
                          <a:latin typeface="Times New Roman" panose="02020603050405020304" pitchFamily="18" charset="0"/>
                          <a:cs typeface="Times New Roman" panose="02020603050405020304" pitchFamily="18" charset="0"/>
                        </a:rPr>
                        <a:t>International Journal of Innovative Technology and Exploring Engineering (IJITEE)</a:t>
                      </a:r>
                      <a:r>
                        <a:rPr lang="en-US" sz="1800" i="1" dirty="0">
                          <a:latin typeface="Times New Roman" panose="02020603050405020304" pitchFamily="18" charset="0"/>
                          <a:cs typeface="Times New Roman" panose="02020603050405020304" pitchFamily="18" charset="0"/>
                        </a:rPr>
                        <a:t>)</a:t>
                      </a:r>
                      <a:endParaRPr lang="en-US" sz="800" b="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algn="just"/>
                      <a:endParaRPr kumimoji="0" lang="en-US" sz="180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2019</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kumimoji="0" lang="en-US" sz="1400" kern="1200" dirty="0">
                          <a:solidFill>
                            <a:schemeClr val="dk1"/>
                          </a:solidFill>
                          <a:effectLst/>
                          <a:latin typeface="Times New Roman" panose="02020603050405020304" pitchFamily="18" charset="0"/>
                          <a:ea typeface="+mn-ea"/>
                          <a:cs typeface="Times New Roman" panose="02020603050405020304" pitchFamily="18" charset="0"/>
                        </a:rPr>
                        <a:t>This paper can’t predict long</a:t>
                      </a:r>
                      <a:r>
                        <a:rPr kumimoji="0" lang="en-US" sz="1400" kern="1200" baseline="0" dirty="0">
                          <a:solidFill>
                            <a:schemeClr val="dk1"/>
                          </a:solidFill>
                          <a:effectLst/>
                          <a:latin typeface="Times New Roman" panose="02020603050405020304" pitchFamily="18" charset="0"/>
                          <a:ea typeface="+mn-ea"/>
                          <a:cs typeface="Times New Roman" panose="02020603050405020304" pitchFamily="18" charset="0"/>
                        </a:rPr>
                        <a:t> term because they use technical analysis such as </a:t>
                      </a:r>
                      <a:r>
                        <a:rPr lang="en-US" sz="1400" dirty="0">
                          <a:latin typeface="Times New Roman" panose="02020603050405020304" pitchFamily="18" charset="0"/>
                          <a:cs typeface="Times New Roman" panose="02020603050405020304" pitchFamily="18" charset="0"/>
                        </a:rPr>
                        <a:t>Typical Price (TP), Bollinger Bands, Relative Strength Index (RSI) and Moving Average (MA).</a:t>
                      </a:r>
                    </a:p>
                  </a:txBody>
                  <a:tcPr/>
                </a:tc>
                <a:tc>
                  <a:txBody>
                    <a:bodyPr/>
                    <a:lstStyle/>
                    <a:p>
                      <a:pPr algn="just"/>
                      <a:r>
                        <a:rPr kumimoji="0" lang="en-US" sz="1600" kern="1200" dirty="0">
                          <a:solidFill>
                            <a:schemeClr val="dk1"/>
                          </a:solidFill>
                          <a:effectLst/>
                          <a:latin typeface="Times New Roman" panose="02020603050405020304" pitchFamily="18" charset="0"/>
                          <a:ea typeface="+mn-ea"/>
                          <a:cs typeface="Times New Roman" panose="02020603050405020304" pitchFamily="18" charset="0"/>
                        </a:rPr>
                        <a:t>We</a:t>
                      </a:r>
                      <a:r>
                        <a:rPr kumimoji="0" lang="en-US" sz="1600" kern="1200" baseline="0" dirty="0">
                          <a:solidFill>
                            <a:schemeClr val="dk1"/>
                          </a:solidFill>
                          <a:effectLst/>
                          <a:latin typeface="Times New Roman" panose="02020603050405020304" pitchFamily="18" charset="0"/>
                          <a:ea typeface="+mn-ea"/>
                          <a:cs typeface="Times New Roman" panose="02020603050405020304" pitchFamily="18" charset="0"/>
                        </a:rPr>
                        <a:t> can use fundamental analysis which include social data like twitter for long term prediction of stock price</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59479601"/>
                  </a:ext>
                </a:extLst>
              </a:tr>
              <a:tr h="1491937">
                <a:tc>
                  <a:txBody>
                    <a:bodyPr/>
                    <a:lstStyle/>
                    <a:p>
                      <a:pPr algn="just"/>
                      <a:endParaRPr lang="en-US" dirty="0"/>
                    </a:p>
                    <a:p>
                      <a:pPr algn="just"/>
                      <a:r>
                        <a:rPr lang="en-US" dirty="0">
                          <a:latin typeface="Times New Roman" panose="02020603050405020304" pitchFamily="18" charset="0"/>
                          <a:cs typeface="Times New Roman" panose="02020603050405020304" pitchFamily="18" charset="0"/>
                        </a:rPr>
                        <a:t>2.</a:t>
                      </a:r>
                    </a:p>
                  </a:txBody>
                  <a:tcPr/>
                </a:tc>
                <a:tc>
                  <a:txBody>
                    <a:bodyPr/>
                    <a:lstStyle/>
                    <a:p>
                      <a:pPr marL="0" marR="0" algn="just">
                        <a:lnSpc>
                          <a:spcPct val="150000"/>
                        </a:lnSpc>
                        <a:spcBef>
                          <a:spcPts val="0"/>
                        </a:spcBef>
                        <a:spcAft>
                          <a:spcPts val="0"/>
                        </a:spcAft>
                      </a:pPr>
                      <a:r>
                        <a:rPr lang="en-US" sz="1400" b="1" dirty="0">
                          <a:latin typeface="Times New Roman" panose="02020603050405020304" pitchFamily="18" charset="0"/>
                          <a:cs typeface="Times New Roman" panose="02020603050405020304" pitchFamily="18" charset="0"/>
                        </a:rPr>
                        <a:t>A Hybrid Algorithm for Forecasting Financial Time Series Data Based on DBSCAN and SVR,</a:t>
                      </a:r>
                      <a:r>
                        <a:rPr lang="en-US" sz="1400" b="1" baseline="0" dirty="0">
                          <a:latin typeface="Times New Roman" panose="02020603050405020304" pitchFamily="18" charset="0"/>
                          <a:cs typeface="Times New Roman" panose="02020603050405020304" pitchFamily="18" charset="0"/>
                        </a:rPr>
                        <a:t> (</a:t>
                      </a:r>
                      <a:r>
                        <a:rPr lang="en-US" sz="1100" i="1" dirty="0">
                          <a:latin typeface="Times New Roman" panose="02020603050405020304" pitchFamily="18" charset="0"/>
                          <a:cs typeface="Times New Roman" panose="02020603050405020304" pitchFamily="18" charset="0"/>
                        </a:rPr>
                        <a:t>State Key Laboratory of Marine Resource Utilization in South China Sea, Hainan University</a:t>
                      </a:r>
                      <a:r>
                        <a:rPr lang="en-US" sz="1100" i="1" dirty="0"/>
                        <a:t>)</a:t>
                      </a:r>
                      <a:endParaRPr lang="en-US" sz="900" b="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algn="just"/>
                      <a:endParaRPr lang="en-US" dirty="0"/>
                    </a:p>
                    <a:p>
                      <a:pPr algn="ctr"/>
                      <a:r>
                        <a:rPr lang="en-US" dirty="0">
                          <a:latin typeface="Times New Roman" panose="02020603050405020304" pitchFamily="18" charset="0"/>
                          <a:cs typeface="Times New Roman" panose="02020603050405020304" pitchFamily="18" charset="0"/>
                        </a:rPr>
                        <a:t>2019</a:t>
                      </a:r>
                    </a:p>
                  </a:txBody>
                  <a:tcPr/>
                </a:tc>
                <a:tc>
                  <a:txBody>
                    <a:bodyPr/>
                    <a:lstStyle/>
                    <a:p>
                      <a:pPr algn="just"/>
                      <a:r>
                        <a:rPr lang="en-US" sz="1600" dirty="0">
                          <a:latin typeface="Times New Roman" panose="02020603050405020304" pitchFamily="18" charset="0"/>
                          <a:cs typeface="Times New Roman" panose="02020603050405020304" pitchFamily="18" charset="0"/>
                        </a:rPr>
                        <a:t>The running time of the HOS(</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higher-order statistics</a:t>
                      </a:r>
                      <a:r>
                        <a:rPr lang="en-US" sz="1600" dirty="0">
                          <a:latin typeface="Times New Roman" panose="02020603050405020304" pitchFamily="18" charset="0"/>
                          <a:cs typeface="Times New Roman" panose="02020603050405020304" pitchFamily="18" charset="0"/>
                        </a:rPr>
                        <a:t>) algorithm compared to traditional SVR and SOFM algorithms is much</a:t>
                      </a:r>
                    </a:p>
                    <a:p>
                      <a:pPr algn="just"/>
                      <a:r>
                        <a:rPr lang="en-US" sz="1600" dirty="0">
                          <a:latin typeface="Times New Roman" panose="02020603050405020304" pitchFamily="18" charset="0"/>
                          <a:cs typeface="Times New Roman" panose="02020603050405020304" pitchFamily="18" charset="0"/>
                        </a:rPr>
                        <a:t>larger than  DBSCAN</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a:latin typeface="Times New Roman" panose="02020603050405020304" pitchFamily="18" charset="0"/>
                          <a:cs typeface="Times New Roman" panose="02020603050405020304" pitchFamily="18" charset="0"/>
                        </a:rPr>
                        <a:t>Instead of loading all data together,</a:t>
                      </a:r>
                      <a:r>
                        <a:rPr lang="en-US" sz="1600" b="0" baseline="0" dirty="0">
                          <a:latin typeface="Times New Roman" panose="02020603050405020304" pitchFamily="18" charset="0"/>
                          <a:cs typeface="Times New Roman" panose="02020603050405020304" pitchFamily="18" charset="0"/>
                        </a:rPr>
                        <a:t> we can divide the data and selecting the data in the form of random sampling to improve the data processing like HIVE in Hadoop.</a:t>
                      </a:r>
                      <a:endParaRPr lang="en-US"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3810072"/>
                  </a:ext>
                </a:extLst>
              </a:tr>
              <a:tr h="1322668">
                <a:tc>
                  <a:txBody>
                    <a:bodyPr/>
                    <a:lstStyle/>
                    <a:p>
                      <a:pPr algn="just"/>
                      <a:endParaRPr lang="en-US" dirty="0"/>
                    </a:p>
                    <a:p>
                      <a:pPr algn="just"/>
                      <a:r>
                        <a:rPr lang="en-US" dirty="0">
                          <a:latin typeface="Times New Roman" panose="02020603050405020304" pitchFamily="18" charset="0"/>
                          <a:cs typeface="Times New Roman" panose="02020603050405020304" pitchFamily="18" charset="0"/>
                        </a:rPr>
                        <a:t>3.</a:t>
                      </a:r>
                    </a:p>
                  </a:txBody>
                  <a:tcPr/>
                </a:tc>
                <a:tc>
                  <a:txBody>
                    <a:bodyPr/>
                    <a:lstStyle/>
                    <a:p>
                      <a:pPr marL="0" marR="0" algn="just">
                        <a:lnSpc>
                          <a:spcPct val="150000"/>
                        </a:lnSpc>
                        <a:spcBef>
                          <a:spcPts val="0"/>
                        </a:spcBef>
                        <a:spcAft>
                          <a:spcPts val="0"/>
                        </a:spcAft>
                      </a:pPr>
                      <a:r>
                        <a:rPr lang="en-US" sz="1400" b="1" dirty="0">
                          <a:latin typeface="Times New Roman" panose="02020603050405020304" pitchFamily="18" charset="0"/>
                          <a:cs typeface="Times New Roman" panose="02020603050405020304" pitchFamily="18" charset="0"/>
                        </a:rPr>
                        <a:t>Stock Price Prediction using Artificial Neural Model: An</a:t>
                      </a:r>
                    </a:p>
                    <a:p>
                      <a:pPr marL="0" marR="0" algn="just">
                        <a:lnSpc>
                          <a:spcPct val="150000"/>
                        </a:lnSpc>
                        <a:spcBef>
                          <a:spcPts val="0"/>
                        </a:spcBef>
                        <a:spcAft>
                          <a:spcPts val="0"/>
                        </a:spcAft>
                      </a:pPr>
                      <a:r>
                        <a:rPr lang="en-US" sz="1400" b="1" dirty="0">
                          <a:latin typeface="Times New Roman" panose="02020603050405020304" pitchFamily="18" charset="0"/>
                          <a:cs typeface="Times New Roman" panose="02020603050405020304" pitchFamily="18" charset="0"/>
                        </a:rPr>
                        <a:t>Application of Big Data</a:t>
                      </a:r>
                      <a:r>
                        <a:rPr lang="en-US" sz="1600" b="1"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Washington University in Saint Louis, MIR department)</a:t>
                      </a:r>
                      <a:endParaRPr lang="en-US" sz="1050" b="1"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algn="just"/>
                      <a:endParaRPr lang="en-US" dirty="0"/>
                    </a:p>
                    <a:p>
                      <a:pPr algn="ctr"/>
                      <a:r>
                        <a:rPr lang="en-US" dirty="0">
                          <a:latin typeface="Times New Roman" panose="02020603050405020304" pitchFamily="18" charset="0"/>
                          <a:cs typeface="Times New Roman" panose="02020603050405020304" pitchFamily="18" charset="0"/>
                        </a:rPr>
                        <a:t>2019</a:t>
                      </a:r>
                    </a:p>
                  </a:txBody>
                  <a:tcPr/>
                </a:tc>
                <a:tc>
                  <a:txBody>
                    <a:bodyPr/>
                    <a:lstStyle/>
                    <a:p>
                      <a:pPr algn="just"/>
                      <a:r>
                        <a:rPr kumimoji="0" lang="en-US" sz="1600" kern="1200" dirty="0">
                          <a:solidFill>
                            <a:schemeClr val="dk1"/>
                          </a:solidFill>
                          <a:effectLst/>
                          <a:latin typeface="Times New Roman" panose="02020603050405020304" pitchFamily="18" charset="0"/>
                          <a:ea typeface="+mn-ea"/>
                          <a:cs typeface="Times New Roman" panose="02020603050405020304" pitchFamily="18" charset="0"/>
                        </a:rPr>
                        <a:t>The data which they extract is from social media,</a:t>
                      </a:r>
                      <a:r>
                        <a:rPr kumimoji="0" lang="en-US" sz="1600" kern="1200" baseline="0" dirty="0">
                          <a:solidFill>
                            <a:schemeClr val="dk1"/>
                          </a:solidFill>
                          <a:effectLst/>
                          <a:latin typeface="Times New Roman" panose="02020603050405020304" pitchFamily="18" charset="0"/>
                          <a:ea typeface="+mn-ea"/>
                          <a:cs typeface="Times New Roman" panose="02020603050405020304" pitchFamily="18" charset="0"/>
                        </a:rPr>
                        <a:t> Twitter, which is less reliable as compare to news headlines  </a:t>
                      </a:r>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kumimoji="0" lang="en-US" sz="1600" kern="1200" dirty="0">
                          <a:solidFill>
                            <a:schemeClr val="dk1"/>
                          </a:solidFill>
                          <a:effectLst/>
                          <a:latin typeface="Times New Roman" panose="02020603050405020304" pitchFamily="18" charset="0"/>
                          <a:ea typeface="+mn-ea"/>
                          <a:cs typeface="Times New Roman" panose="02020603050405020304" pitchFamily="18" charset="0"/>
                        </a:rPr>
                        <a:t>We</a:t>
                      </a:r>
                      <a:r>
                        <a:rPr kumimoji="0" lang="en-US" sz="1600" kern="1200" baseline="0" dirty="0">
                          <a:solidFill>
                            <a:schemeClr val="dk1"/>
                          </a:solidFill>
                          <a:effectLst/>
                          <a:latin typeface="Times New Roman" panose="02020603050405020304" pitchFamily="18" charset="0"/>
                          <a:ea typeface="+mn-ea"/>
                          <a:cs typeface="Times New Roman" panose="02020603050405020304" pitchFamily="18" charset="0"/>
                        </a:rPr>
                        <a:t> can extract data from news where it is more accurate data and helps to improve the </a:t>
                      </a:r>
                      <a:r>
                        <a:rPr kumimoji="0" lang="en-US" sz="1600" kern="1200" baseline="0">
                          <a:solidFill>
                            <a:schemeClr val="dk1"/>
                          </a:solidFill>
                          <a:effectLst/>
                          <a:latin typeface="Times New Roman" panose="02020603050405020304" pitchFamily="18" charset="0"/>
                          <a:ea typeface="+mn-ea"/>
                          <a:cs typeface="Times New Roman" panose="02020603050405020304" pitchFamily="18" charset="0"/>
                        </a:rPr>
                        <a:t>prediction result.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58394204"/>
                  </a:ext>
                </a:extLst>
              </a:tr>
            </a:tbl>
          </a:graphicData>
        </a:graphic>
      </p:graphicFrame>
    </p:spTree>
    <p:extLst>
      <p:ext uri="{BB962C8B-B14F-4D97-AF65-F5344CB8AC3E}">
        <p14:creationId xmlns:p14="http://schemas.microsoft.com/office/powerpoint/2010/main" val="1871937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77334" y="609600"/>
            <a:ext cx="8596668" cy="9144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6. System design </a:t>
            </a:r>
          </a:p>
        </p:txBody>
      </p:sp>
      <p:sp>
        <p:nvSpPr>
          <p:cNvPr id="6" name="Content Placeholder 2"/>
          <p:cNvSpPr>
            <a:spLocks noGrp="1"/>
          </p:cNvSpPr>
          <p:nvPr>
            <p:ph idx="1"/>
          </p:nvPr>
        </p:nvSpPr>
        <p:spPr>
          <a:xfrm>
            <a:off x="677334" y="1524000"/>
            <a:ext cx="10301288" cy="4162697"/>
          </a:xfrm>
        </p:spPr>
        <p:txBody>
          <a:bodyPr>
            <a:normAutofit/>
          </a:bodyPr>
          <a:lstStyle/>
          <a:p>
            <a:pPr algn="just"/>
            <a:r>
              <a:rPr lang="en-US" sz="2400" dirty="0">
                <a:latin typeface="Times New Roman" panose="02020603050405020304" pitchFamily="18" charset="0"/>
                <a:cs typeface="Times New Roman" panose="02020603050405020304" pitchFamily="18" charset="0"/>
              </a:rPr>
              <a:t>Here, System Design, we mainly discussed how actual the algorithm works and showing the algorithm process in block diagram for easier and better understanding of the project.</a:t>
            </a:r>
          </a:p>
          <a:p>
            <a:pPr algn="just"/>
            <a:r>
              <a:rPr lang="en-US" sz="2400" dirty="0">
                <a:latin typeface="Times New Roman" panose="02020603050405020304" pitchFamily="18" charset="0"/>
                <a:cs typeface="Times New Roman" panose="02020603050405020304" pitchFamily="18" charset="0"/>
              </a:rPr>
              <a:t>Firstly, we will extract Microsoft stock data from yahoo finance using R as input raw data and filter the data by removing unwanted parameters and tacking a single parameter (Close column). Then close column will split into training and testing set, follow by scaling the data value. After features scaling is done on a Close column, the new data on a Close column will act as input to the next process stage that is, support vector regression.</a:t>
            </a:r>
          </a:p>
        </p:txBody>
      </p:sp>
    </p:spTree>
    <p:extLst>
      <p:ext uri="{BB962C8B-B14F-4D97-AF65-F5344CB8AC3E}">
        <p14:creationId xmlns:p14="http://schemas.microsoft.com/office/powerpoint/2010/main" val="3848426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035" y="292981"/>
            <a:ext cx="9802119" cy="5920584"/>
          </a:xfrm>
          <a:prstGeom prst="rect">
            <a:avLst/>
          </a:prstGeom>
        </p:spPr>
      </p:pic>
      <p:sp>
        <p:nvSpPr>
          <p:cNvPr id="5" name="TextBox 4"/>
          <p:cNvSpPr txBox="1"/>
          <p:nvPr/>
        </p:nvSpPr>
        <p:spPr>
          <a:xfrm>
            <a:off x="3220305" y="6213565"/>
            <a:ext cx="4423954" cy="369332"/>
          </a:xfrm>
          <a:prstGeom prst="rect">
            <a:avLst/>
          </a:prstGeom>
          <a:noFill/>
        </p:spPr>
        <p:txBody>
          <a:bodyPr wrap="square" rtlCol="0">
            <a:spAutoFit/>
          </a:bodyPr>
          <a:lstStyle/>
          <a:p>
            <a:r>
              <a:rPr lang="en-US" dirty="0"/>
              <a:t>Fig: system design of stock prediction</a:t>
            </a:r>
          </a:p>
        </p:txBody>
      </p:sp>
    </p:spTree>
    <p:extLst>
      <p:ext uri="{BB962C8B-B14F-4D97-AF65-F5344CB8AC3E}">
        <p14:creationId xmlns:p14="http://schemas.microsoft.com/office/powerpoint/2010/main" val="2161036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1856</TotalTime>
  <Words>3086</Words>
  <Application>Microsoft Office PowerPoint</Application>
  <PresentationFormat>Widescreen</PresentationFormat>
  <Paragraphs>245</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PowerPoint Presentation</vt:lpstr>
      <vt:lpstr>content</vt:lpstr>
      <vt:lpstr>2.  Objective and goal </vt:lpstr>
      <vt:lpstr>Introduction </vt:lpstr>
      <vt:lpstr>3.  Need for the project</vt:lpstr>
      <vt:lpstr>4.   Scope and Strength of the project</vt:lpstr>
      <vt:lpstr>5.  Literature Survey</vt:lpstr>
      <vt:lpstr>PowerPoint Presentation</vt:lpstr>
      <vt:lpstr>PowerPoint Presentation</vt:lpstr>
      <vt:lpstr>a)  Module design In this part, we are divide the system design into three modules as discuss below to understand more deeply on how the process works on each module.</vt:lpstr>
      <vt:lpstr>PowerPoint Presentation</vt:lpstr>
      <vt:lpstr>PowerPoint Presentation</vt:lpstr>
      <vt:lpstr> ii)   Support Vector Regression </vt:lpstr>
      <vt:lpstr>PowerPoint Presentation</vt:lpstr>
      <vt:lpstr>PowerPoint Presentation</vt:lpstr>
      <vt:lpstr>PowerPoint Presentation</vt:lpstr>
      <vt:lpstr>iii)  Parameter selection  a.  Radial Basis Function(RBF):</vt:lpstr>
      <vt:lpstr>b. Kernel Parameters(σ) </vt:lpstr>
      <vt:lpstr>PowerPoint Presentation</vt:lpstr>
      <vt:lpstr>7.  Methodology Here we have discuss on the tools and algorithms on which we have implemented on for this project.</vt:lpstr>
      <vt:lpstr>PowerPoint Presentation</vt:lpstr>
      <vt:lpstr>b) RStudio</vt:lpstr>
      <vt:lpstr>PowerPoint Presentation</vt:lpstr>
      <vt:lpstr>PowerPoint Presentation</vt:lpstr>
      <vt:lpstr>PowerPoint Presentation</vt:lpstr>
      <vt:lpstr>PowerPoint Presentation</vt:lpstr>
      <vt:lpstr> d)   Support Vector Regression </vt:lpstr>
      <vt:lpstr>PowerPoint Presentation</vt:lpstr>
      <vt:lpstr>PowerPoint Presentation</vt:lpstr>
      <vt:lpstr>PowerPoint Presentation</vt:lpstr>
      <vt:lpstr>8. Result</vt:lpstr>
      <vt:lpstr>PowerPoint Presentation</vt:lpstr>
      <vt:lpstr>9. Conclusion </vt:lpstr>
      <vt:lpstr>10.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on Stock Market Time Series Data Using Data Mining Techniques</dc:title>
  <dc:creator>tenzin rabyang</dc:creator>
  <cp:lastModifiedBy>-, Tenzin rabyang (Student)</cp:lastModifiedBy>
  <cp:revision>280</cp:revision>
  <dcterms:created xsi:type="dcterms:W3CDTF">2019-02-20T04:26:49Z</dcterms:created>
  <dcterms:modified xsi:type="dcterms:W3CDTF">2021-10-13T21:01:08Z</dcterms:modified>
</cp:coreProperties>
</file>