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7"/>
  </p:notesMasterIdLst>
  <p:handoutMasterIdLst>
    <p:handoutMasterId r:id="rId8"/>
  </p:handoutMasterIdLst>
  <p:sldIdLst>
    <p:sldId id="363" r:id="rId2"/>
    <p:sldId id="366" r:id="rId3"/>
    <p:sldId id="367" r:id="rId4"/>
    <p:sldId id="368" r:id="rId5"/>
    <p:sldId id="369" r:id="rId6"/>
  </p:sldIdLst>
  <p:sldSz cx="12192000" cy="6858000"/>
  <p:notesSz cx="6950075" cy="9236075"/>
  <p:custShowLst>
    <p:custShow name="Format Guide Workshop" id="0">
      <p:sldLst/>
    </p:custShow>
  </p:custShowLst>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77" d="100"/>
          <a:sy n="77" d="100"/>
        </p:scale>
        <p:origin x="96" y="16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10/26/2021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10/26/2021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9"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2"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D14F-0E9B-49EB-A2B4-8989BA7308C1}"/>
              </a:ext>
            </a:extLst>
          </p:cNvPr>
          <p:cNvSpPr>
            <a:spLocks noGrp="1"/>
          </p:cNvSpPr>
          <p:nvPr>
            <p:ph type="title"/>
          </p:nvPr>
        </p:nvSpPr>
        <p:spPr/>
        <p:txBody>
          <a:bodyPr/>
          <a:lstStyle/>
          <a:p>
            <a:r>
              <a:rPr lang="en-US" dirty="0"/>
              <a:t>SUMMARY REPORT ON CHURN</a:t>
            </a:r>
          </a:p>
        </p:txBody>
      </p:sp>
      <p:sp>
        <p:nvSpPr>
          <p:cNvPr id="3" name="TextBox 2">
            <a:extLst>
              <a:ext uri="{FF2B5EF4-FFF2-40B4-BE49-F238E27FC236}">
                <a16:creationId xmlns:a16="http://schemas.microsoft.com/office/drawing/2014/main" id="{7ED05E97-E59B-44BC-86F1-842FA1B89D67}"/>
              </a:ext>
            </a:extLst>
          </p:cNvPr>
          <p:cNvSpPr txBox="1"/>
          <p:nvPr/>
        </p:nvSpPr>
        <p:spPr>
          <a:xfrm>
            <a:off x="3750907" y="160962"/>
            <a:ext cx="5794310" cy="520648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Context:</a:t>
            </a:r>
          </a:p>
          <a:p>
            <a:pPr algn="ctr"/>
            <a:r>
              <a:rPr lang="en-US" dirty="0">
                <a:solidFill>
                  <a:srgbClr val="575757"/>
                </a:solidFill>
              </a:rPr>
              <a:t>	1. Situation</a:t>
            </a:r>
          </a:p>
          <a:p>
            <a:pPr algn="ctr"/>
            <a:r>
              <a:rPr lang="en-US" dirty="0">
                <a:solidFill>
                  <a:srgbClr val="575757"/>
                </a:solidFill>
              </a:rPr>
              <a:t>	       2. Complication</a:t>
            </a:r>
          </a:p>
          <a:p>
            <a:pPr algn="ctr"/>
            <a:r>
              <a:rPr lang="en-US" dirty="0">
                <a:solidFill>
                  <a:srgbClr val="575757"/>
                </a:solidFill>
              </a:rPr>
              <a:t>	3. Question</a:t>
            </a:r>
          </a:p>
          <a:p>
            <a:pPr algn="ctr"/>
            <a:r>
              <a:rPr lang="en-US" dirty="0">
                <a:solidFill>
                  <a:srgbClr val="575757"/>
                </a:solidFill>
              </a:rPr>
              <a:t>	           4. Propose solution</a:t>
            </a:r>
          </a:p>
        </p:txBody>
      </p:sp>
    </p:spTree>
    <p:extLst>
      <p:ext uri="{BB962C8B-B14F-4D97-AF65-F5344CB8AC3E}">
        <p14:creationId xmlns:p14="http://schemas.microsoft.com/office/powerpoint/2010/main" val="2881685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7F42-980C-412B-8B77-6B3567852C53}"/>
              </a:ext>
            </a:extLst>
          </p:cNvPr>
          <p:cNvSpPr>
            <a:spLocks noGrp="1"/>
          </p:cNvSpPr>
          <p:nvPr>
            <p:ph type="title"/>
          </p:nvPr>
        </p:nvSpPr>
        <p:spPr>
          <a:xfrm>
            <a:off x="630000" y="622800"/>
            <a:ext cx="6256800" cy="2243691"/>
          </a:xfrm>
        </p:spPr>
        <p:txBody>
          <a:bodyPr/>
          <a:lstStyle/>
          <a:p>
            <a:r>
              <a:rPr lang="en-US" dirty="0"/>
              <a:t>1. Situation</a:t>
            </a:r>
            <a:br>
              <a:rPr lang="en-US" dirty="0"/>
            </a:br>
            <a:br>
              <a:rPr lang="en-US" dirty="0"/>
            </a:br>
            <a:r>
              <a:rPr lang="en-US" sz="2000" dirty="0"/>
              <a:t>* Significant churn problem</a:t>
            </a:r>
            <a:br>
              <a:rPr lang="en-US" sz="2000" dirty="0"/>
            </a:br>
            <a:r>
              <a:rPr lang="en-US" sz="2000" dirty="0"/>
              <a:t>	-Churn rate increases</a:t>
            </a:r>
            <a:br>
              <a:rPr lang="en-US" sz="2000" dirty="0"/>
            </a:br>
            <a:r>
              <a:rPr lang="en-US" sz="2000" dirty="0"/>
              <a:t>	after the 2015.</a:t>
            </a:r>
            <a:br>
              <a:rPr lang="en-US" sz="2000" dirty="0"/>
            </a:br>
            <a:endParaRPr lang="en-US" dirty="0"/>
          </a:p>
        </p:txBody>
      </p:sp>
      <p:pic>
        <p:nvPicPr>
          <p:cNvPr id="4" name="Picture 3">
            <a:extLst>
              <a:ext uri="{FF2B5EF4-FFF2-40B4-BE49-F238E27FC236}">
                <a16:creationId xmlns:a16="http://schemas.microsoft.com/office/drawing/2014/main" id="{73295038-E336-4683-91B8-6B9BFE2BE89E}"/>
              </a:ext>
            </a:extLst>
          </p:cNvPr>
          <p:cNvPicPr>
            <a:picLocks noChangeAspect="1"/>
          </p:cNvPicPr>
          <p:nvPr/>
        </p:nvPicPr>
        <p:blipFill>
          <a:blip r:embed="rId2"/>
          <a:stretch>
            <a:fillRect/>
          </a:stretch>
        </p:blipFill>
        <p:spPr>
          <a:xfrm>
            <a:off x="4469363" y="1324947"/>
            <a:ext cx="6852761" cy="4834718"/>
          </a:xfrm>
          <a:prstGeom prst="rect">
            <a:avLst/>
          </a:prstGeom>
        </p:spPr>
      </p:pic>
    </p:spTree>
    <p:extLst>
      <p:ext uri="{BB962C8B-B14F-4D97-AF65-F5344CB8AC3E}">
        <p14:creationId xmlns:p14="http://schemas.microsoft.com/office/powerpoint/2010/main" val="30782886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8C9DD8C2-0837-408D-A0CE-3FAF3E5F54EF}"/>
              </a:ext>
            </a:extLst>
          </p:cNvPr>
          <p:cNvPicPr>
            <a:picLocks noChangeAspect="1"/>
          </p:cNvPicPr>
          <p:nvPr/>
        </p:nvPicPr>
        <p:blipFill>
          <a:blip r:embed="rId2"/>
          <a:stretch>
            <a:fillRect/>
          </a:stretch>
        </p:blipFill>
        <p:spPr>
          <a:xfrm>
            <a:off x="6092021" y="1172008"/>
            <a:ext cx="6099977" cy="4513983"/>
          </a:xfrm>
          <a:prstGeom prst="rect">
            <a:avLst/>
          </a:prstGeom>
          <a:noFill/>
        </p:spPr>
      </p:pic>
      <p:sp>
        <p:nvSpPr>
          <p:cNvPr id="2" name="Title 1">
            <a:extLst>
              <a:ext uri="{FF2B5EF4-FFF2-40B4-BE49-F238E27FC236}">
                <a16:creationId xmlns:a16="http://schemas.microsoft.com/office/drawing/2014/main" id="{AF8BA759-EB62-4F6C-97CE-6389A105DFE8}"/>
              </a:ext>
            </a:extLst>
          </p:cNvPr>
          <p:cNvSpPr>
            <a:spLocks noGrp="1"/>
          </p:cNvSpPr>
          <p:nvPr>
            <p:ph type="title"/>
          </p:nvPr>
        </p:nvSpPr>
        <p:spPr>
          <a:xfrm>
            <a:off x="630000" y="1785600"/>
            <a:ext cx="4388400" cy="3286800"/>
          </a:xfrm>
        </p:spPr>
        <p:txBody>
          <a:bodyPr wrap="square" anchor="ctr">
            <a:normAutofit fontScale="90000"/>
          </a:bodyPr>
          <a:lstStyle/>
          <a:p>
            <a:r>
              <a:rPr lang="en-US" dirty="0"/>
              <a:t>2. Complication</a:t>
            </a:r>
            <a:br>
              <a:rPr lang="en-US" dirty="0"/>
            </a:br>
            <a:br>
              <a:rPr lang="en-US" dirty="0"/>
            </a:br>
            <a:r>
              <a:rPr lang="en-US" dirty="0"/>
              <a:t>*</a:t>
            </a:r>
            <a:r>
              <a:rPr lang="en-US" sz="2000" dirty="0"/>
              <a:t>Problem</a:t>
            </a:r>
            <a:br>
              <a:rPr lang="en-US" sz="2000" dirty="0"/>
            </a:br>
            <a:r>
              <a:rPr lang="en-US" sz="2000" dirty="0"/>
              <a:t>	-Considering the plot, we can say that as </a:t>
            </a:r>
            <a:r>
              <a:rPr lang="en-US" sz="2000" dirty="0" err="1"/>
              <a:t>margin_gross_pow_ele</a:t>
            </a:r>
            <a:r>
              <a:rPr lang="en-US" sz="2000" dirty="0"/>
              <a:t> increases, probability of customer leaving the company also increases. </a:t>
            </a:r>
            <a:br>
              <a:rPr lang="en-US" sz="2000" dirty="0"/>
            </a:br>
            <a:r>
              <a:rPr lang="en-US" sz="2000" dirty="0"/>
              <a:t>	-It shows positive relationship.</a:t>
            </a:r>
            <a:endParaRPr lang="en-US" dirty="0"/>
          </a:p>
        </p:txBody>
      </p:sp>
    </p:spTree>
    <p:extLst>
      <p:ext uri="{BB962C8B-B14F-4D97-AF65-F5344CB8AC3E}">
        <p14:creationId xmlns:p14="http://schemas.microsoft.com/office/powerpoint/2010/main" val="17178341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uestion mark on green pastel background">
            <a:extLst>
              <a:ext uri="{FF2B5EF4-FFF2-40B4-BE49-F238E27FC236}">
                <a16:creationId xmlns:a16="http://schemas.microsoft.com/office/drawing/2014/main" id="{37CED756-8856-4FEF-A359-C78A2ECBE655}"/>
              </a:ext>
            </a:extLst>
          </p:cNvPr>
          <p:cNvPicPr>
            <a:picLocks noChangeAspect="1"/>
          </p:cNvPicPr>
          <p:nvPr/>
        </p:nvPicPr>
        <p:blipFill rotWithShape="1">
          <a:blip r:embed="rId2"/>
          <a:srcRect l="33290"/>
          <a:stretch/>
        </p:blipFill>
        <p:spPr>
          <a:xfrm>
            <a:off x="6092021" y="10"/>
            <a:ext cx="6099977" cy="6857990"/>
          </a:xfrm>
          <a:prstGeom prst="rect">
            <a:avLst/>
          </a:prstGeom>
          <a:noFill/>
        </p:spPr>
      </p:pic>
      <p:sp>
        <p:nvSpPr>
          <p:cNvPr id="3" name="Title 2">
            <a:extLst>
              <a:ext uri="{FF2B5EF4-FFF2-40B4-BE49-F238E27FC236}">
                <a16:creationId xmlns:a16="http://schemas.microsoft.com/office/drawing/2014/main" id="{53082268-9D54-4EC0-8A99-09E565B24536}"/>
              </a:ext>
            </a:extLst>
          </p:cNvPr>
          <p:cNvSpPr>
            <a:spLocks noGrp="1"/>
          </p:cNvSpPr>
          <p:nvPr>
            <p:ph type="title"/>
          </p:nvPr>
        </p:nvSpPr>
        <p:spPr>
          <a:xfrm>
            <a:off x="630000" y="1785600"/>
            <a:ext cx="4388400" cy="3286800"/>
          </a:xfrm>
        </p:spPr>
        <p:txBody>
          <a:bodyPr wrap="square" anchor="ctr">
            <a:normAutofit/>
          </a:bodyPr>
          <a:lstStyle/>
          <a:p>
            <a:r>
              <a:rPr lang="en-US" dirty="0"/>
              <a:t>3. Question</a:t>
            </a:r>
            <a:br>
              <a:rPr lang="en-US" dirty="0"/>
            </a:br>
            <a:r>
              <a:rPr lang="en-US" dirty="0"/>
              <a:t>*</a:t>
            </a:r>
            <a:r>
              <a:rPr lang="en-US" sz="2000" dirty="0"/>
              <a:t>Hypotheses</a:t>
            </a:r>
            <a:br>
              <a:rPr lang="en-US" sz="2000" dirty="0"/>
            </a:br>
            <a:r>
              <a:rPr lang="en-US" sz="2000" dirty="0"/>
              <a:t>	-If company can reduce the </a:t>
            </a:r>
            <a:r>
              <a:rPr lang="en-US" sz="2000" dirty="0" err="1"/>
              <a:t>gross_margin_pow_ele</a:t>
            </a:r>
            <a:r>
              <a:rPr lang="en-US" sz="2000" dirty="0"/>
              <a:t> rate, then churn rate can be reduce</a:t>
            </a:r>
            <a:endParaRPr lang="en-US" dirty="0"/>
          </a:p>
        </p:txBody>
      </p:sp>
    </p:spTree>
    <p:extLst>
      <p:ext uri="{BB962C8B-B14F-4D97-AF65-F5344CB8AC3E}">
        <p14:creationId xmlns:p14="http://schemas.microsoft.com/office/powerpoint/2010/main" val="2003705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30274A3-D6E1-4962-BFB6-20F030EDCC12}"/>
              </a:ext>
            </a:extLst>
          </p:cNvPr>
          <p:cNvSpPr>
            <a:spLocks noGrp="1"/>
          </p:cNvSpPr>
          <p:nvPr>
            <p:ph type="pic" sz="quarter" idx="14"/>
          </p:nvPr>
        </p:nvSpPr>
        <p:spPr/>
      </p:sp>
      <p:sp>
        <p:nvSpPr>
          <p:cNvPr id="3" name="Title 2">
            <a:extLst>
              <a:ext uri="{FF2B5EF4-FFF2-40B4-BE49-F238E27FC236}">
                <a16:creationId xmlns:a16="http://schemas.microsoft.com/office/drawing/2014/main" id="{0ED833E3-A4BD-4CF8-B9F1-B77DAFA62945}"/>
              </a:ext>
            </a:extLst>
          </p:cNvPr>
          <p:cNvSpPr>
            <a:spLocks noGrp="1"/>
          </p:cNvSpPr>
          <p:nvPr>
            <p:ph type="title"/>
          </p:nvPr>
        </p:nvSpPr>
        <p:spPr>
          <a:xfrm>
            <a:off x="629999" y="1785600"/>
            <a:ext cx="5025365" cy="4595322"/>
          </a:xfrm>
        </p:spPr>
        <p:txBody>
          <a:bodyPr/>
          <a:lstStyle/>
          <a:p>
            <a:r>
              <a:rPr lang="en-US" dirty="0"/>
              <a:t>*Solutions</a:t>
            </a:r>
            <a:br>
              <a:rPr lang="en-US" dirty="0"/>
            </a:br>
            <a:r>
              <a:rPr lang="en-US" dirty="0"/>
              <a:t>	</a:t>
            </a:r>
            <a:r>
              <a:rPr lang="en-US" sz="2000" dirty="0"/>
              <a:t>-if we look at the table, we notice that, 85.3% customer leave the company who doesn’t have the gas subscription.</a:t>
            </a:r>
            <a:br>
              <a:rPr lang="en-US" sz="2000" dirty="0"/>
            </a:br>
            <a:r>
              <a:rPr lang="en-US" sz="2000" dirty="0"/>
              <a:t>	-Now, we have to focus on customer who doesn’t have the gas subscription and who has high </a:t>
            </a:r>
            <a:r>
              <a:rPr lang="en-US" sz="2000" dirty="0" err="1"/>
              <a:t>margin_gross_pow_ele</a:t>
            </a:r>
            <a:r>
              <a:rPr lang="en-US" sz="2000" dirty="0"/>
              <a:t>.</a:t>
            </a:r>
            <a:br>
              <a:rPr lang="en-US" sz="2000" dirty="0"/>
            </a:br>
            <a:r>
              <a:rPr lang="en-US" sz="2000" dirty="0"/>
              <a:t>	-Considering these two group, we should start a campaign providing new and good offer to these two sections of customer, so that churn rate will decrease. </a:t>
            </a:r>
            <a:endParaRPr lang="en-US" dirty="0"/>
          </a:p>
        </p:txBody>
      </p:sp>
      <p:pic>
        <p:nvPicPr>
          <p:cNvPr id="9" name="Picture 8">
            <a:extLst>
              <a:ext uri="{FF2B5EF4-FFF2-40B4-BE49-F238E27FC236}">
                <a16:creationId xmlns:a16="http://schemas.microsoft.com/office/drawing/2014/main" id="{0C477EE2-408E-4E00-9D6D-BB0CBF5E394C}"/>
              </a:ext>
            </a:extLst>
          </p:cNvPr>
          <p:cNvPicPr>
            <a:picLocks noChangeAspect="1"/>
          </p:cNvPicPr>
          <p:nvPr/>
        </p:nvPicPr>
        <p:blipFill>
          <a:blip r:embed="rId2"/>
          <a:stretch>
            <a:fillRect/>
          </a:stretch>
        </p:blipFill>
        <p:spPr>
          <a:xfrm>
            <a:off x="6332262" y="3614530"/>
            <a:ext cx="5678377" cy="1633331"/>
          </a:xfrm>
          <a:prstGeom prst="rect">
            <a:avLst/>
          </a:prstGeom>
        </p:spPr>
      </p:pic>
      <p:pic>
        <p:nvPicPr>
          <p:cNvPr id="11" name="Picture 10">
            <a:extLst>
              <a:ext uri="{FF2B5EF4-FFF2-40B4-BE49-F238E27FC236}">
                <a16:creationId xmlns:a16="http://schemas.microsoft.com/office/drawing/2014/main" id="{74057E0D-89BA-457E-96DE-3655BC15E4AA}"/>
              </a:ext>
            </a:extLst>
          </p:cNvPr>
          <p:cNvPicPr>
            <a:picLocks noChangeAspect="1"/>
          </p:cNvPicPr>
          <p:nvPr/>
        </p:nvPicPr>
        <p:blipFill>
          <a:blip r:embed="rId3"/>
          <a:stretch>
            <a:fillRect/>
          </a:stretch>
        </p:blipFill>
        <p:spPr>
          <a:xfrm>
            <a:off x="6784491" y="650599"/>
            <a:ext cx="3661535" cy="2495550"/>
          </a:xfrm>
          <a:prstGeom prst="rect">
            <a:avLst/>
          </a:prstGeom>
        </p:spPr>
      </p:pic>
    </p:spTree>
    <p:extLst>
      <p:ext uri="{BB962C8B-B14F-4D97-AF65-F5344CB8AC3E}">
        <p14:creationId xmlns:p14="http://schemas.microsoft.com/office/powerpoint/2010/main" val="16061502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TotalTime>
  <Words>211</Words>
  <Application>Microsoft Office PowerPoint</Application>
  <PresentationFormat>Widescreen</PresentationFormat>
  <Paragraphs>10</Paragraphs>
  <Slides>5</Slides>
  <Notes>0</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ariant>
        <vt:lpstr>Custom Shows</vt:lpstr>
      </vt:variant>
      <vt:variant>
        <vt:i4>1</vt:i4>
      </vt:variant>
    </vt:vector>
  </HeadingPairs>
  <TitlesOfParts>
    <vt:vector size="10" baseType="lpstr">
      <vt:lpstr>Arial</vt:lpstr>
      <vt:lpstr>Trebuchet MS</vt:lpstr>
      <vt:lpstr>BCG Grid 16:9</vt:lpstr>
      <vt:lpstr>think-cell Slide</vt:lpstr>
      <vt:lpstr>SUMMARY REPORT ON CHURN</vt:lpstr>
      <vt:lpstr>1. Situation  * Significant churn problem  -Churn rate increases  after the 2015. </vt:lpstr>
      <vt:lpstr>2. Complication  *Problem  -Considering the plot, we can say that as margin_gross_pow_ele increases, probability of customer leaving the company also increases.   -It shows positive relationship.</vt:lpstr>
      <vt:lpstr>3. Question *Hypotheses  -If company can reduce the gross_margin_pow_ele rate, then churn rate can be reduce</vt:lpstr>
      <vt:lpstr>*Solutions  -if we look at the table, we notice that, 85.3% customer leave the company who doesn’t have the gas subscription.  -Now, we have to focus on customer who doesn’t have the gas subscription and who has high margin_gross_pow_ele.  -Considering these two group, we should start a campaign providing new and good offer to these two sections of customer, so that churn rate will decrease. </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 Tenzin rabyang (Student)</cp:lastModifiedBy>
  <cp:revision>448</cp:revision>
  <cp:lastPrinted>2016-04-06T18:59:25Z</cp:lastPrinted>
  <dcterms:created xsi:type="dcterms:W3CDTF">2016-11-04T11:46:04Z</dcterms:created>
  <dcterms:modified xsi:type="dcterms:W3CDTF">2021-10-26T21:03:56Z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