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8:11:20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1776 926 24575,'-1'-21'0,"-1"1"0,-1 0 0,0 0 0,-2 0 0,0 1 0,-1-1 0,-1 1 0,-14-28 0,7 22 0,-1 0 0,0 0 0,-2 2 0,-1 0 0,-29-28 0,-4-11 0,42 49 0,0 1 0,-1 1 0,0-1 0,-1 2 0,-23-19 0,9 10 0,0-1 0,-41-44 0,46 43 0,0 1 0,-2 0 0,-38-25 0,41 33 0,-119-67 0,99 61 0,-2 3 0,0 1 0,0 2 0,-1 2 0,-85-9 0,-217 9 0,313 10 0,18 0 0,1 0 0,-1 1 0,1 0 0,0 1 0,-1 1 0,1 0 0,0 0 0,0 2 0,1-1 0,-1 1 0,1 1 0,0 0 0,1 1 0,-1 0 0,1 0 0,1 1 0,-1 0 0,1 1 0,1 0 0,0 1 0,0-1 0,0 1 0,2 1 0,-1 0 0,1 0 0,-5 13 0,-3 19 0,2 0 0,-10 74 0,1 90 0,18-175 0,-5 60 0,4 0 0,12 159 0,-2-220 0,2 0 0,1 0 0,22 51 0,10 34 0,-21-33 0,-10-38 0,22 60 0,-32-105 0,14 37 0,0-1 0,3-1 0,41 65 0,-52-91 0,1 0 0,0-1 0,1 0 0,-1 0 0,2 0 0,-1-1 0,1-1 0,0 1 0,0-1 0,1-1 0,0 0 0,0 0 0,0-1 0,1 0 0,-1-1 0,1 0 0,0-1 0,21 2 0,365-1 0,-224-6 0,-151 3 0,-1 0 0,1 0 0,39-7 0,-55 6 0,0-1 0,0 1 0,-1-1 0,1 0 0,-1-1 0,1 1 0,-1-1 0,0 0 0,0 0 0,0-1 0,-1 1 0,1-1 0,-1 0 0,0-1 0,5-5 0,181-257 0,-169 233 0,25-31 0,-23 38 0,-1 0 0,-1-2 0,-1-1 0,-2 0 0,21-45 0,-21 36 0,40-60 0,4-9 0,-59 100 4,-1 0 0,-1 0-1,1 0 1,-2 0 0,1 0-1,-1 0 1,0 0 0,0 0 0,-1 0-1,0 0 1,-1 0 0,-2-8-1,-4-35-1416,7 30-5413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59:30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24575,'9'0'0,"7"0"0,6 0 0,3 0 0,3 0 0,0 0 0,0 0 0,0 0 0,0 0 0,-1 0 0,0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04:03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24575,'5'0'0,"5"0"0,6 0 0,5 0 0,3 0 0,3 0 0,0-4 0,0-2 0,1 0 0,-1 2 0,1 0 0,-2 2 0,1 1 0,-5-4 0,-2-1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04:04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24575,'5'0'0,"5"0"0,6 0 0,5 0 0,3 0 0,2 0 0,1 0 0,1 0 0,0 0 0,-1 0 0,0 0 0,0-4 0,0-3 0,-1 1 0,1 2 0,-5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10:59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24575,'102'-1'0,"116"3"0,-119 14 0,-41-5 0,-41-6 0,1 0 0,-2 1 0,1 1 0,-1 0 0,30 19 0,-9 0 0,-24-16 0,1-1 0,-1 0 0,16 6 0,-25-13 0,-1-1 0,1 1 0,0-1 0,0 0 0,-1 0 0,1 0 0,0-1 0,0 1 0,0-1 0,0 0 0,0 0 0,0-1 0,0 1 0,0-1 0,-1 1 0,1-1 0,5-3 0,3-5-1365,-6-3-5461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20:48:10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24575,'36'1'0,"1"0"0,0-2 0,-1-1 0,60-12 0,2-2 0,-27 6 0,-9 2 0,0 3 0,112 6 0,-61 2 0,-97-3 0,11-1 0,0 2 0,0 1 0,31 6 0,-55-7-114,0-1 1,1 1-1,-1-1 0,1 1 0,-1-1 1,1 0-1,-1 0 0,1 0 0,-1-1 1,1 1-1,3-2 0,9-6-6712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39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39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24575,'96'-1'0,"-31"-2"0,95 10 0,-81 8 0,-56-9 0,1-2 0,-1 0 0,34 0 0,9-5-1365,-51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41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24575,'88'-1'0,"97"3"0,-168 0 0,0 2 0,0 0 0,21 8 0,7 2 0,-28-10-1365,-3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44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24575,'12'1'0,"1"0"0,22 6 0,22 1 0,-1-8 0,-41-1 0,0 0 0,0 1 0,0 1 0,0 0 0,0 1 0,0 1 0,-1 0 0,28 11 0,-31-10 33,-1-1 1,1 1-1,22 2 0,21 7-1531,-43-8-5328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18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24575,'48'0'0,"-8"-1"0,1 1 0,68 11 0,43 9 0,-122-17-671,41-2 1,-71-1 646,15 0-6802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21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1 120 24575,'0'-3'0,"1"0"0,0 0 0,0 0 0,0 1 0,1-1 0,-1 0 0,1 1 0,-1-1 0,1 1 0,0 0 0,0-1 0,0 1 0,0 0 0,0 0 0,1 0 0,-1 1 0,1-1 0,-1 0 0,5-1 0,6-4 0,-1 0 0,24-7 0,-8 3-341,1 2 0,1 0-1,37-4 1,-52 12-6485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45:23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24575,'78'1'0,"83"-3"0,-142 0-341,0-1 0,0 0-1,22-8 1,-30 7-6485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9:59:28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24575,'9'0'0,"3"5"0,4 1 0,4 4 0,2 5 0,3 0 0,1-2 0,1-4 0,1-4 0,-1-1 0,0-3 0,0-1 0,0 0 0,-1-1 0,1 5 0,-5 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10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5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6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9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54010A-0BDB-4F27-A88C-A1E98F88096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1CA4-80A7-4C38-B4A9-D1F2E3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5.xml"/><Relationship Id="rId3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4.xml"/><Relationship Id="rId5" Type="http://schemas.openxmlformats.org/officeDocument/2006/relationships/customXml" Target="../ink/ink2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3.xml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8.xml"/><Relationship Id="rId5" Type="http://schemas.openxmlformats.org/officeDocument/2006/relationships/customXml" Target="../ink/ink6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9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1.xml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E280-9034-4783-AFAF-6857E72D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30"/>
            <a:ext cx="8825658" cy="3329581"/>
          </a:xfrm>
        </p:spPr>
        <p:txBody>
          <a:bodyPr/>
          <a:lstStyle/>
          <a:p>
            <a:r>
              <a:rPr lang="en-US" dirty="0"/>
              <a:t>DATT ASSESSMENT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F3C4-D6BB-4D76-9AFD-2291B5FD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81675"/>
          </a:xfrm>
        </p:spPr>
        <p:txBody>
          <a:bodyPr/>
          <a:lstStyle/>
          <a:p>
            <a:r>
              <a:rPr lang="en-US" dirty="0"/>
              <a:t>Tenzin rabyang – 30017118</a:t>
            </a:r>
          </a:p>
          <a:p>
            <a:r>
              <a:rPr lang="en-US" dirty="0"/>
              <a:t>Sheffield Hallam university</a:t>
            </a:r>
          </a:p>
          <a:p>
            <a:r>
              <a:rPr lang="en-US" dirty="0"/>
              <a:t>01-12-2021</a:t>
            </a:r>
          </a:p>
        </p:txBody>
      </p:sp>
    </p:spTree>
    <p:extLst>
      <p:ext uri="{BB962C8B-B14F-4D97-AF65-F5344CB8AC3E}">
        <p14:creationId xmlns:p14="http://schemas.microsoft.com/office/powerpoint/2010/main" val="3154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5"/>
    </mc:Choice>
    <mc:Fallback xmlns="">
      <p:transition spd="slow" advTm="194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8710-CF53-4686-9334-DA34F9D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Investigate the fit of the systematic component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2A14-9A8E-4DFD-AF9D-322C2C6F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5"/>
            <a:ext cx="4338409" cy="2881736"/>
          </a:xfrm>
        </p:spPr>
        <p:txBody>
          <a:bodyPr>
            <a:normAutofit/>
          </a:bodyPr>
          <a:lstStyle/>
          <a:p>
            <a:r>
              <a:rPr lang="en-US" dirty="0"/>
              <a:t>Much better than earlier model.</a:t>
            </a:r>
          </a:p>
          <a:p>
            <a:r>
              <a:rPr lang="en-US" dirty="0"/>
              <a:t>Shows  better linear/straight line</a:t>
            </a:r>
          </a:p>
          <a:p>
            <a:r>
              <a:rPr lang="en-US" dirty="0"/>
              <a:t>Intercept value of 6.94</a:t>
            </a:r>
          </a:p>
          <a:p>
            <a:r>
              <a:rPr lang="en-US" dirty="0"/>
              <a:t>Hence Reject Null Hypotheses</a:t>
            </a:r>
          </a:p>
          <a:p>
            <a:r>
              <a:rPr lang="en-US" dirty="0"/>
              <a:t>Fit of model is Valid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539DF9A-3C0F-4689-BFE6-1F3AF57F9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33203"/>
            <a:ext cx="5451627" cy="4034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6"/>
    </mc:Choice>
    <mc:Fallback xmlns="">
      <p:transition spd="slow" advTm="283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B316C-689E-4A4C-B542-99CFC9A27E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r="-4" b="-4"/>
          <a:stretch/>
        </p:blipFill>
        <p:spPr>
          <a:xfrm>
            <a:off x="6209184" y="684777"/>
            <a:ext cx="2825670" cy="19589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D66203-18BB-40A2-B632-9356FE16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7B68-591A-4CE4-B135-0A29E0EE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609138"/>
            <a:ext cx="6253484" cy="5639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is Uni-model with Symmetric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around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Bell like shape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Can’t notice skewedness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Q-Q plot shows straight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Accpeted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Homoscedasticity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Much better randomly scatter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pattern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less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Accepted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8DD902B-24D5-4178-A913-B2F211395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6939"/>
          <a:stretch/>
        </p:blipFill>
        <p:spPr>
          <a:xfrm>
            <a:off x="9313683" y="635664"/>
            <a:ext cx="2825673" cy="1958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358F51-F3F1-47A8-9AEE-0A8C6B7C5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62" y="3072329"/>
            <a:ext cx="4143237" cy="31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90"/>
    </mc:Choice>
    <mc:Fallback xmlns="">
      <p:transition spd="slow" advTm="817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1987730-15BA-45F1-BB6A-55C68625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" r="1376" b="-1"/>
          <a:stretch/>
        </p:blipFill>
        <p:spPr>
          <a:xfrm>
            <a:off x="5391559" y="609601"/>
            <a:ext cx="4523966" cy="3443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4529-7B2D-4E20-B37D-00E3878E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609601"/>
            <a:ext cx="4327806" cy="5638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Mutual Independence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Since no pattern recognize, less likely to have mutual relation between the observation.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Hence, Accepted</a:t>
            </a:r>
          </a:p>
          <a:p>
            <a:pPr marL="0" indent="0">
              <a:buNone/>
            </a:pPr>
            <a:r>
              <a:rPr lang="en-US"/>
              <a:t>Adequacy of Systematic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Almost perfectly super impose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Randomly scatter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Few potential outlier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Extreme value are within ±4.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Since no recognition of pattern, adequacy is accepted.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BD124-063D-46D4-9F5E-DD14F152A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881" y="4414506"/>
            <a:ext cx="6258070" cy="183389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EDBA04-C6FE-4DDF-B6FD-417803A94DA3}"/>
              </a:ext>
            </a:extLst>
          </p:cNvPr>
          <p:cNvGrpSpPr/>
          <p:nvPr/>
        </p:nvGrpSpPr>
        <p:grpSpPr>
          <a:xfrm>
            <a:off x="7076928" y="3546072"/>
            <a:ext cx="219240" cy="14400"/>
            <a:chOff x="7076928" y="3546072"/>
            <a:chExt cx="219240" cy="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63714-2ED5-474B-9304-51B85302794D}"/>
                    </a:ext>
                  </a:extLst>
                </p14:cNvPr>
                <p14:cNvContentPartPr/>
                <p14:nvPr/>
              </p14:nvContentPartPr>
              <p14:xfrm>
                <a:off x="7076928" y="3547512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363714-2ED5-474B-9304-51B8530279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68288" y="35385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C421EE-2304-491D-B81E-68030621F0D4}"/>
                    </a:ext>
                  </a:extLst>
                </p14:cNvPr>
                <p14:cNvContentPartPr/>
                <p14:nvPr/>
              </p14:nvContentPartPr>
              <p14:xfrm>
                <a:off x="7076928" y="3546072"/>
                <a:ext cx="21924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C421EE-2304-491D-B81E-68030621F0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68288" y="3537072"/>
                  <a:ext cx="23688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202272-1912-4520-AEB6-DB6E58E8078F}"/>
                  </a:ext>
                </a:extLst>
              </p14:cNvPr>
              <p14:cNvContentPartPr/>
              <p14:nvPr/>
            </p14:nvContentPartPr>
            <p14:xfrm>
              <a:off x="7467168" y="3260592"/>
              <a:ext cx="158040" cy="1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202272-1912-4520-AEB6-DB6E58E807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8528" y="3251952"/>
                <a:ext cx="175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AECD56-8157-4A47-B832-E17C4781303F}"/>
                  </a:ext>
                </a:extLst>
              </p14:cNvPr>
              <p14:cNvContentPartPr/>
              <p14:nvPr/>
            </p14:nvContentPartPr>
            <p14:xfrm>
              <a:off x="7888008" y="700992"/>
              <a:ext cx="167760" cy="27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AECD56-8157-4A47-B832-E17C478130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9368" y="691992"/>
                <a:ext cx="18540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5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80"/>
    </mc:Choice>
    <mc:Fallback xmlns="">
      <p:transition spd="slow" advTm="733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3EF-54FA-4065-8DC2-E268918F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3" y="344003"/>
            <a:ext cx="8145260" cy="5943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4a)</a:t>
            </a:r>
            <a:r>
              <a:rPr lang="en-US" sz="2000" dirty="0"/>
              <a:t> identify an overall "best" model for the prediction of log(Y)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0344B-858F-45CB-8859-B155BE27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99953"/>
              </p:ext>
            </p:extLst>
          </p:nvPr>
        </p:nvGraphicFramePr>
        <p:xfrm>
          <a:off x="444763" y="1214372"/>
          <a:ext cx="2396878" cy="496925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618684">
                  <a:extLst>
                    <a:ext uri="{9D8B030D-6E8A-4147-A177-3AD203B41FA5}">
                      <a16:colId xmlns:a16="http://schemas.microsoft.com/office/drawing/2014/main" val="3641452794"/>
                    </a:ext>
                  </a:extLst>
                </a:gridCol>
                <a:gridCol w="1144389">
                  <a:extLst>
                    <a:ext uri="{9D8B030D-6E8A-4147-A177-3AD203B41FA5}">
                      <a16:colId xmlns:a16="http://schemas.microsoft.com/office/drawing/2014/main" val="2085485631"/>
                    </a:ext>
                  </a:extLst>
                </a:gridCol>
                <a:gridCol w="633805">
                  <a:extLst>
                    <a:ext uri="{9D8B030D-6E8A-4147-A177-3AD203B41FA5}">
                      <a16:colId xmlns:a16="http://schemas.microsoft.com/office/drawing/2014/main" val="1412602066"/>
                    </a:ext>
                  </a:extLst>
                </a:gridCol>
              </a:tblGrid>
              <a:tr h="399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cap="all" spc="150" dirty="0">
                          <a:solidFill>
                            <a:schemeClr val="lt1"/>
                          </a:solidFill>
                          <a:effectLst/>
                        </a:rPr>
                        <a:t>Number in Model</a:t>
                      </a:r>
                      <a:endParaRPr lang="en-US" sz="11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cap="all" spc="150" dirty="0">
                          <a:solidFill>
                            <a:schemeClr val="lt1"/>
                          </a:solidFill>
                          <a:effectLst/>
                        </a:rPr>
                        <a:t>R</a:t>
                      </a:r>
                      <a:r>
                        <a:rPr lang="en-US" sz="2000" b="0" cap="all" spc="150" baseline="30000" dirty="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endParaRPr lang="en-US" sz="105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cap="all" spc="150" dirty="0">
                          <a:solidFill>
                            <a:schemeClr val="lt1"/>
                          </a:solidFill>
                          <a:effectLst/>
                        </a:rPr>
                        <a:t>MSE</a:t>
                      </a:r>
                      <a:endParaRPr lang="en-US" sz="105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4137366166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0.5291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0.12328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4294166969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0.5899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0.10995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3328137749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0.6168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0.10523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548863383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0.6626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0.09497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291426194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0.6903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0.08942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3354422225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0.7113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0.08553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622775152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0.7335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0.08109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2395564465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0.7441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0.08003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2763414158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0.7527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0.07956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383531567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000" b="1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rgbClr val="FF0000"/>
                          </a:solidFill>
                          <a:effectLst/>
                        </a:rPr>
                        <a:t>0.7607</a:t>
                      </a:r>
                      <a:endParaRPr lang="en-US" sz="1000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 cap="none" spc="0" dirty="0">
                          <a:solidFill>
                            <a:srgbClr val="FF0000"/>
                          </a:solidFill>
                          <a:effectLst/>
                        </a:rPr>
                        <a:t>0.07926</a:t>
                      </a:r>
                      <a:endParaRPr lang="en-US" sz="1000" cap="none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2623123085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0.7660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0.07983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4000122428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0.7710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0.08055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3075739559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0.7770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0.08098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284716531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0.7797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0.08267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3956357607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0.7802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0.08533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389314653"/>
                  </a:ext>
                </a:extLst>
              </a:tr>
              <a:tr h="265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0.7802 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0.08838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47" marR="62047" marT="62047" marB="62047"/>
                </a:tc>
                <a:extLst>
                  <a:ext uri="{0D108BD9-81ED-4DB2-BD59-A6C34878D82A}">
                    <a16:rowId xmlns:a16="http://schemas.microsoft.com/office/drawing/2014/main" val="1328195857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4F0E31B5-6A3F-4804-BE27-5460BE6D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10226675"/>
            <a:ext cx="825500" cy="292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Table: 4.1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EF5751-6CFB-4FB7-BAB4-C6113955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34510"/>
              </p:ext>
            </p:extLst>
          </p:nvPr>
        </p:nvGraphicFramePr>
        <p:xfrm>
          <a:off x="3293238" y="1214372"/>
          <a:ext cx="2772600" cy="5002454"/>
        </p:xfrm>
        <a:graphic>
          <a:graphicData uri="http://schemas.openxmlformats.org/drawingml/2006/table">
            <a:tbl>
              <a:tblPr firstRow="1" firstCol="1" bandRow="1">
                <a:tableStyleId>{E269D01E-BC32-4049-B463-5C60D7B0CCD2}</a:tableStyleId>
              </a:tblPr>
              <a:tblGrid>
                <a:gridCol w="1069533">
                  <a:extLst>
                    <a:ext uri="{9D8B030D-6E8A-4147-A177-3AD203B41FA5}">
                      <a16:colId xmlns:a16="http://schemas.microsoft.com/office/drawing/2014/main" val="963076975"/>
                    </a:ext>
                  </a:extLst>
                </a:gridCol>
                <a:gridCol w="982716">
                  <a:extLst>
                    <a:ext uri="{9D8B030D-6E8A-4147-A177-3AD203B41FA5}">
                      <a16:colId xmlns:a16="http://schemas.microsoft.com/office/drawing/2014/main" val="2523472806"/>
                    </a:ext>
                  </a:extLst>
                </a:gridCol>
                <a:gridCol w="720351">
                  <a:extLst>
                    <a:ext uri="{9D8B030D-6E8A-4147-A177-3AD203B41FA5}">
                      <a16:colId xmlns:a16="http://schemas.microsoft.com/office/drawing/2014/main" val="3239391604"/>
                    </a:ext>
                  </a:extLst>
                </a:gridCol>
              </a:tblGrid>
              <a:tr h="3648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Number in Model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Adjusted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207283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0.5291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77611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0.5899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0.5703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49288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0.5888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813524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02835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233670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176407"/>
                  </a:ext>
                </a:extLst>
              </a:tr>
              <a:tr h="309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611116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195778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30000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0.7607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0.6903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549833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21017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25646"/>
                  </a:ext>
                </a:extLst>
              </a:tr>
              <a:tr h="3780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0.7770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0.6835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979096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0.6769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563139"/>
                  </a:ext>
                </a:extLst>
              </a:tr>
              <a:tr h="2654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056487"/>
                  </a:ext>
                </a:extLst>
              </a:tr>
              <a:tr h="2876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0.7802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0.6546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7062"/>
                  </a:ext>
                </a:extLst>
              </a:tr>
            </a:tbl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D6256717-B191-4DE8-A685-5E754A12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10904538"/>
            <a:ext cx="825500" cy="292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Table: 4.3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444E92-2428-4CC7-B293-1F4EBE257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59792"/>
              </p:ext>
            </p:extLst>
          </p:nvPr>
        </p:nvGraphicFramePr>
        <p:xfrm>
          <a:off x="6565144" y="1246370"/>
          <a:ext cx="2632262" cy="49052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69774">
                  <a:extLst>
                    <a:ext uri="{9D8B030D-6E8A-4147-A177-3AD203B41FA5}">
                      <a16:colId xmlns:a16="http://schemas.microsoft.com/office/drawing/2014/main" val="11880779"/>
                    </a:ext>
                  </a:extLst>
                </a:gridCol>
                <a:gridCol w="825886">
                  <a:extLst>
                    <a:ext uri="{9D8B030D-6E8A-4147-A177-3AD203B41FA5}">
                      <a16:colId xmlns:a16="http://schemas.microsoft.com/office/drawing/2014/main" val="3392357756"/>
                    </a:ext>
                  </a:extLst>
                </a:gridCol>
                <a:gridCol w="936602">
                  <a:extLst>
                    <a:ext uri="{9D8B030D-6E8A-4147-A177-3AD203B41FA5}">
                      <a16:colId xmlns:a16="http://schemas.microsoft.com/office/drawing/2014/main" val="2770573292"/>
                    </a:ext>
                  </a:extLst>
                </a:gridCol>
              </a:tblGrid>
              <a:tr h="426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in 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651054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0.5291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18.9851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171143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0.5899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13.2510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062762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11.8176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676766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7.9841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121223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0.6903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6.4591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35270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5.7772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640472"/>
                  </a:ext>
                </a:extLst>
              </a:tr>
              <a:tr h="311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0.7335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00FF00"/>
                          </a:highlight>
                        </a:rPr>
                        <a:t>4.9480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553698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0.7441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5.6013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968139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6.5093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587549"/>
                  </a:ext>
                </a:extLst>
              </a:tr>
              <a:tr h="3498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7.4912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395407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0.7660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8.8096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630682"/>
                  </a:ext>
                </a:extLst>
              </a:tr>
              <a:tr h="344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10.1679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180093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0.7770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11.4059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601350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0.7797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13.0634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999904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15.0004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832307"/>
                  </a:ext>
                </a:extLst>
              </a:tr>
              <a:tr h="2671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17.0000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893966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6FA279-1976-4E4B-B8B5-666A0DE0635E}"/>
              </a:ext>
            </a:extLst>
          </p:cNvPr>
          <p:cNvSpPr txBox="1">
            <a:spLocks/>
          </p:cNvSpPr>
          <p:nvPr/>
        </p:nvSpPr>
        <p:spPr>
          <a:xfrm>
            <a:off x="6763190" y="6226336"/>
            <a:ext cx="2434216" cy="404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E55F-E7F8-46C2-893B-BA741DAF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75" y="6222705"/>
            <a:ext cx="2434216" cy="40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R-square and MSE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95A5B3-6BD9-4CBD-A360-7FB1DD9D66AC}"/>
              </a:ext>
            </a:extLst>
          </p:cNvPr>
          <p:cNvSpPr txBox="1">
            <a:spLocks/>
          </p:cNvSpPr>
          <p:nvPr/>
        </p:nvSpPr>
        <p:spPr>
          <a:xfrm>
            <a:off x="3090349" y="6183629"/>
            <a:ext cx="2434216" cy="404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Adjusted R-square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0A36B-12E7-4B5D-980A-FCC20B93EDDA}"/>
              </a:ext>
            </a:extLst>
          </p:cNvPr>
          <p:cNvSpPr txBox="1"/>
          <p:nvPr/>
        </p:nvSpPr>
        <p:spPr>
          <a:xfrm>
            <a:off x="9197406" y="2252450"/>
            <a:ext cx="29094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it is impracticable to </a:t>
            </a:r>
          </a:p>
          <a:p>
            <a:r>
              <a:rPr lang="en-US" sz="1400" dirty="0"/>
              <a:t>consider all the model because,</a:t>
            </a:r>
          </a:p>
          <a:p>
            <a:pPr marL="342900" indent="-342900">
              <a:buAutoNum type="arabicPeriod"/>
            </a:pPr>
            <a:r>
              <a:rPr lang="en-US" sz="1400" dirty="0"/>
              <a:t>Not all models are </a:t>
            </a:r>
          </a:p>
          <a:p>
            <a:r>
              <a:rPr lang="en-US" sz="1400" dirty="0"/>
              <a:t>significant.</a:t>
            </a:r>
          </a:p>
          <a:p>
            <a:pPr marL="342900" indent="-342900">
              <a:buAutoNum type="arabicPeriod" startAt="2"/>
            </a:pPr>
            <a:r>
              <a:rPr lang="en-US" sz="1400" dirty="0"/>
              <a:t>Not all models accept the</a:t>
            </a:r>
          </a:p>
          <a:p>
            <a:r>
              <a:rPr lang="en-US" sz="1400" dirty="0"/>
              <a:t> assumptions of regression. </a:t>
            </a:r>
          </a:p>
          <a:p>
            <a:pPr marL="342900" indent="-342900">
              <a:buAutoNum type="arabicPeriod" startAt="3"/>
            </a:pPr>
            <a:r>
              <a:rPr lang="en-US" sz="1400" dirty="0"/>
              <a:t>More model means more </a:t>
            </a:r>
          </a:p>
          <a:p>
            <a:r>
              <a:rPr lang="en-US" sz="1400" dirty="0"/>
              <a:t>computation power is         required.</a:t>
            </a:r>
          </a:p>
          <a:p>
            <a:pPr marL="342900" indent="-342900">
              <a:buAutoNum type="arabicPeriod" startAt="4"/>
            </a:pPr>
            <a:r>
              <a:rPr lang="en-US" sz="1400" dirty="0"/>
              <a:t>Not all models produce </a:t>
            </a:r>
          </a:p>
          <a:p>
            <a:r>
              <a:rPr lang="en-US" sz="1400" dirty="0"/>
              <a:t>accuracy results.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25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96"/>
    </mc:Choice>
    <mc:Fallback xmlns="">
      <p:transition spd="slow" advTm="1081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FD36-2E1E-42D5-9BA4-EC751A8C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21332"/>
            <a:ext cx="9164206" cy="83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4b)</a:t>
            </a:r>
            <a:r>
              <a:rPr lang="en-US" sz="2500" dirty="0"/>
              <a:t> Employ a backward elimination procedure, justifying your choice of final model.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99870B7-F3FF-44FD-9D1E-17A279746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45" y="1147981"/>
            <a:ext cx="3381789" cy="32437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4201226-FDEE-42B7-B193-0F317B0E2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9" y="1147982"/>
            <a:ext cx="3598795" cy="32437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2149-97A6-4610-BF96-308D8BE8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4486989"/>
            <a:ext cx="4060366" cy="1993322"/>
          </a:xfrm>
        </p:spPr>
        <p:txBody>
          <a:bodyPr>
            <a:normAutofit/>
          </a:bodyPr>
          <a:lstStyle/>
          <a:p>
            <a:r>
              <a:rPr lang="en-US" sz="1800" dirty="0"/>
              <a:t>R-square value not much high</a:t>
            </a:r>
          </a:p>
          <a:p>
            <a:r>
              <a:rPr lang="en-US" sz="1800" dirty="0"/>
              <a:t>High Cp value</a:t>
            </a:r>
          </a:p>
          <a:p>
            <a:r>
              <a:rPr lang="en-US" sz="1800" dirty="0"/>
              <a:t>High MSE value</a:t>
            </a:r>
          </a:p>
          <a:p>
            <a:r>
              <a:rPr lang="en-US" sz="1800" dirty="0"/>
              <a:t>High error sum of square (residual)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EF2E28-7CAD-4B7F-BF21-036675B73DBC}"/>
              </a:ext>
            </a:extLst>
          </p:cNvPr>
          <p:cNvSpPr txBox="1">
            <a:spLocks/>
          </p:cNvSpPr>
          <p:nvPr/>
        </p:nvSpPr>
        <p:spPr>
          <a:xfrm>
            <a:off x="7496174" y="4672634"/>
            <a:ext cx="4060366" cy="1993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/>
              <a:t>R-square value bit better</a:t>
            </a:r>
          </a:p>
          <a:p>
            <a:r>
              <a:rPr lang="en-US" sz="1800" dirty="0"/>
              <a:t>Low Cp value</a:t>
            </a:r>
          </a:p>
          <a:p>
            <a:r>
              <a:rPr lang="en-US" sz="1800" dirty="0"/>
              <a:t>Low MSE value</a:t>
            </a:r>
          </a:p>
          <a:p>
            <a:r>
              <a:rPr lang="en-US" sz="1800" dirty="0"/>
              <a:t>Lower error sum of square</a:t>
            </a:r>
          </a:p>
          <a:p>
            <a:r>
              <a:rPr lang="en-US" sz="1800" dirty="0"/>
              <a:t>Final “Best”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FEBEF2-237E-43CB-A88E-B48315FE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9691"/>
              </p:ext>
            </p:extLst>
          </p:nvPr>
        </p:nvGraphicFramePr>
        <p:xfrm>
          <a:off x="4636655" y="1785290"/>
          <a:ext cx="2918689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9608">
                  <a:extLst>
                    <a:ext uri="{9D8B030D-6E8A-4147-A177-3AD203B41FA5}">
                      <a16:colId xmlns:a16="http://schemas.microsoft.com/office/drawing/2014/main" val="3098597608"/>
                    </a:ext>
                  </a:extLst>
                </a:gridCol>
                <a:gridCol w="1039473">
                  <a:extLst>
                    <a:ext uri="{9D8B030D-6E8A-4147-A177-3AD203B41FA5}">
                      <a16:colId xmlns:a16="http://schemas.microsoft.com/office/drawing/2014/main" val="2025591737"/>
                    </a:ext>
                  </a:extLst>
                </a:gridCol>
                <a:gridCol w="939608">
                  <a:extLst>
                    <a:ext uri="{9D8B030D-6E8A-4147-A177-3AD203B41FA5}">
                      <a16:colId xmlns:a16="http://schemas.microsoft.com/office/drawing/2014/main" val="1743868481"/>
                    </a:ext>
                  </a:extLst>
                </a:gridCol>
              </a:tblGrid>
              <a:tr h="3114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Spte13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9036"/>
                  </a:ext>
                </a:extLst>
              </a:tr>
              <a:tr h="311465">
                <a:tc>
                  <a:txBody>
                    <a:bodyPr/>
                    <a:lstStyle/>
                    <a:p>
                      <a:r>
                        <a:rPr lang="en-US" sz="1200" b="1" dirty="0"/>
                        <a:t>R-square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34596"/>
                  </a:ext>
                </a:extLst>
              </a:tr>
              <a:tr h="311465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66968"/>
                  </a:ext>
                </a:extLst>
              </a:tr>
              <a:tr h="31146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8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31"/>
    </mc:Choice>
    <mc:Fallback xmlns="">
      <p:transition spd="slow" advTm="1676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BEF7-21B5-490C-AD99-E63DD02A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4b)</a:t>
            </a:r>
            <a:r>
              <a:rPr lang="en-US" sz="3300"/>
              <a:t> Obtain, discuss, and interpret the parameter estimates for your final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BE1C-1FF2-4896-AAE3-40CD5E01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906964" cy="4196185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shows, negative relationship</a:t>
            </a:r>
          </a:p>
          <a:p>
            <a:r>
              <a:rPr lang="en-US" dirty="0"/>
              <a:t>Intercept value is 7.16004</a:t>
            </a:r>
          </a:p>
          <a:p>
            <a:r>
              <a:rPr lang="en-US" dirty="0"/>
              <a:t>Standard error shows spread of the mean and tell the accuracy.</a:t>
            </a:r>
          </a:p>
          <a:p>
            <a:r>
              <a:rPr lang="en-US" dirty="0"/>
              <a:t>t-value can tell the similarity between the target variable and independent variable.</a:t>
            </a:r>
          </a:p>
          <a:p>
            <a:r>
              <a:rPr lang="en-US" dirty="0"/>
              <a:t>More, t-value means more similarity or vice versa.</a:t>
            </a:r>
          </a:p>
          <a:p>
            <a:r>
              <a:rPr lang="en-US" dirty="0"/>
              <a:t>All are significant except for C2.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2CC2DD-049F-40FB-8B15-28E9D6399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585351"/>
            <a:ext cx="5451627" cy="31299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309"/>
    </mc:Choice>
    <mc:Fallback xmlns="">
      <p:transition spd="slow" advTm="20630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E414-CCBE-43B0-B7DD-A786F9E9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2"/>
            <a:ext cx="6345239" cy="657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5)</a:t>
            </a:r>
            <a:r>
              <a:rPr lang="en-US" sz="2400" dirty="0"/>
              <a:t> Use appropriate plots to investigate the fit of your final model.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13606E1-671E-4DD3-A7D3-7CFDD1EC4C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27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D66203-18BB-40A2-B632-9356FE16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8AE3-6EAE-46F5-A550-57864C20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1495426"/>
            <a:ext cx="6253484" cy="34480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Uni-model with symmetric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at almost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data spread is 1.0233(sigma)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Bell like shape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skewedness notice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Q-Q plot shows straight line passing through the origin.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Hence, accepted.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F17A659-8D26-40A6-A4A6-5FD8C05427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3" r="-4" b="-4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5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39"/>
    </mc:Choice>
    <mc:Fallback xmlns="">
      <p:transition spd="slow" advTm="4903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69AB-2DA6-41EA-BFA4-D1366C55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95276"/>
            <a:ext cx="4897439" cy="5953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Homoscedasticity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Randomly scatter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Much better constant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pattern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R-square – 0.6903, Adj R – 0.6506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RMSE- 0.299</a:t>
            </a:r>
          </a:p>
          <a:p>
            <a:pPr marL="0" indent="0">
              <a:buNone/>
            </a:pPr>
            <a:r>
              <a:rPr lang="en-US" dirty="0"/>
              <a:t>Mutual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Since no sign of pattern are recognize, its safe to say that to relationship are not present between the observation. </a:t>
            </a:r>
          </a:p>
          <a:p>
            <a:pPr marL="0" indent="0">
              <a:buNone/>
            </a:pPr>
            <a:r>
              <a:rPr lang="en-US" dirty="0"/>
              <a:t>Adequacy of Systematic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Almost perfectly imposed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of them are not impose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Residual are well within ±3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E534A13-71A9-406F-AE0D-414F51FB4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5"/>
          <a:stretch/>
        </p:blipFill>
        <p:spPr>
          <a:xfrm>
            <a:off x="6568166" y="295276"/>
            <a:ext cx="4261759" cy="328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3786C36-AAD3-4A6A-8438-50F4BB5B4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66" y="3771899"/>
            <a:ext cx="4261758" cy="2956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9AD477-D3A6-41C5-9BF9-794AA41AC416}"/>
                  </a:ext>
                </a:extLst>
              </p14:cNvPr>
              <p14:cNvContentPartPr/>
              <p14:nvPr/>
            </p14:nvContentPartPr>
            <p14:xfrm>
              <a:off x="9393888" y="4363992"/>
              <a:ext cx="182520" cy="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9AD477-D3A6-41C5-9BF9-794AA41AC4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4888" y="4354742"/>
                <a:ext cx="200160" cy="3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615821-5AB8-4077-A26C-619BE759C73F}"/>
                  </a:ext>
                </a:extLst>
              </p14:cNvPr>
              <p14:cNvContentPartPr/>
              <p14:nvPr/>
            </p14:nvContentPartPr>
            <p14:xfrm>
              <a:off x="8308488" y="6156432"/>
              <a:ext cx="97200" cy="43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615821-5AB8-4077-A26C-619BE759C7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9488" y="6147432"/>
                <a:ext cx="114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72B936-8BD0-460B-A60F-25D3C126DB9D}"/>
                  </a:ext>
                </a:extLst>
              </p14:cNvPr>
              <p14:cNvContentPartPr/>
              <p14:nvPr/>
            </p14:nvContentPartPr>
            <p14:xfrm>
              <a:off x="9594768" y="6013872"/>
              <a:ext cx="12528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72B936-8BD0-460B-A60F-25D3C126DB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85794" y="6004872"/>
                <a:ext cx="142869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38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70"/>
    </mc:Choice>
    <mc:Fallback xmlns="">
      <p:transition spd="slow" advTm="6477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75D-9D9E-4F45-9208-39512544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451707" cy="581755"/>
          </a:xfrm>
        </p:spPr>
        <p:txBody>
          <a:bodyPr/>
          <a:lstStyle/>
          <a:p>
            <a:r>
              <a:rPr lang="en-US" sz="1800"/>
              <a:t>In addition to the overall fit, investigate the fit with respect to each of the explanatory variables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39F2-DF06-4B0E-A14D-3B66B1C6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5382"/>
            <a:ext cx="4558579" cy="49830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la1- First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Uni-Model with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Bell like shape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at 0.006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skewedness notice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scatter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constant variance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potential outlier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AC025AF-678A-43E4-B093-39F1EB8D4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24" y="1172353"/>
            <a:ext cx="3386061" cy="2551922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5A4A3F-4360-42D6-963E-5120540D1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25" y="3943350"/>
            <a:ext cx="336804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41"/>
    </mc:Choice>
    <mc:Fallback xmlns="">
      <p:transition spd="slow" advTm="6394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218B-F994-4500-8EF3-10925064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447676"/>
            <a:ext cx="3887788" cy="580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lper2 – Second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Near normality distributed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Bell like structure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Little negative skewed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Uni-Model.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scatter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much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potential outlier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5D56149-455F-412D-B773-10C08E7EA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02" y="447675"/>
            <a:ext cx="3733474" cy="2743199"/>
          </a:xfrm>
          <a:prstGeom prst="rect">
            <a:avLst/>
          </a:prstGeom>
        </p:spPr>
      </p:pic>
      <p:pic>
        <p:nvPicPr>
          <p:cNvPr id="5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25FEA673-084C-4977-BC4E-16C7DBA19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02" y="3594735"/>
            <a:ext cx="3757295" cy="3192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B341FA-FCF4-466D-8397-364CFC3050D8}"/>
                  </a:ext>
                </a:extLst>
              </p14:cNvPr>
              <p14:cNvContentPartPr/>
              <p14:nvPr/>
            </p14:nvContentPartPr>
            <p14:xfrm>
              <a:off x="8771940" y="6400500"/>
              <a:ext cx="132840" cy="3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B341FA-FCF4-466D-8397-364CFC305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63300" y="6391500"/>
                <a:ext cx="150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3B1E02-3C65-42F7-87C6-E36F518D347C}"/>
                  </a:ext>
                </a:extLst>
              </p14:cNvPr>
              <p14:cNvContentPartPr/>
              <p14:nvPr/>
            </p14:nvContentPartPr>
            <p14:xfrm>
              <a:off x="7724340" y="6247860"/>
              <a:ext cx="1040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3B1E02-3C65-42F7-87C6-E36F518D34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5700" y="6238860"/>
                <a:ext cx="1216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39"/>
    </mc:Choice>
    <mc:Fallback xmlns="">
      <p:transition spd="slow" advTm="860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FC9B-CF56-4249-B79B-F3ED8387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9862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1a)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variables Y and Per2 to Per7 to the data set.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D68B-6478-4B5C-9E9B-4583CAD8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581275"/>
            <a:ext cx="9404723" cy="577561"/>
          </a:xfrm>
        </p:spPr>
        <p:txBody>
          <a:bodyPr>
            <a:normAutofit lnSpcReduction="10000"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Undertake a brief exploratory analysis of the variables Y, A1 and Per2 to Per7 by obtaining the sample mean and sample standard deviation for each of these variables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E8045-8209-4136-ACFB-C14248C4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21" y="951345"/>
            <a:ext cx="4143375" cy="14001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29F1762-BD43-4D7B-8A6A-2AADF0EB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3209637"/>
            <a:ext cx="3646170" cy="2214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816CEE-6D34-439E-BD0F-A1FA3FFB76D4}"/>
              </a:ext>
            </a:extLst>
          </p:cNvPr>
          <p:cNvSpPr txBox="1"/>
          <p:nvPr/>
        </p:nvSpPr>
        <p:spPr>
          <a:xfrm>
            <a:off x="4619624" y="3244334"/>
            <a:ext cx="65246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Y: The mean of total cost per active member is at 28.4 pound where average spread of data is 13.17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per2:  The mean of number of deferred pensioners per active member is 0.378 while average spread of data is 0.3517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per3:  The average value of pensioners per active member is 0.472 where spread of data is at 0.247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per4: Starter in current year per active member has average value of 0.098 with standard deviation of 0.0496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per5: Number of leaver has average of 0.120 with 0.0619 spread.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per6: Number of new pensioner in current year has average of 0.0482 with 0.0227 data spread.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per7: Number of cessation in current year has average value of 0.0194 with 0.0152 data spread.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FB5D7-461D-4611-8414-41E0E2017DA7}"/>
              </a:ext>
            </a:extLst>
          </p:cNvPr>
          <p:cNvSpPr txBox="1"/>
          <p:nvPr/>
        </p:nvSpPr>
        <p:spPr>
          <a:xfrm>
            <a:off x="1477818" y="574501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NO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22886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34"/>
    </mc:Choice>
    <mc:Fallback xmlns="">
      <p:transition spd="slow" advTm="639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FA4F-7DB2-4750-B45D-E96BB5B2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495300"/>
            <a:ext cx="4649788" cy="57530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lper3 – Third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Near normality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Bit negative skewed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Uni-model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Shape like bell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is near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data spread is 1.0124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scatter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less constant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potential outlier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A2D13F7-195A-4B46-AFD7-9BFC7FD2D9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07" y="251106"/>
            <a:ext cx="4026218" cy="299882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A167D4D-B88E-438C-AF1A-A06F65161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07" y="3429000"/>
            <a:ext cx="4026218" cy="33792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1C53C7-FEBD-48D9-87AA-A02B736CEAF5}"/>
                  </a:ext>
                </a:extLst>
              </p14:cNvPr>
              <p14:cNvContentPartPr/>
              <p14:nvPr/>
            </p14:nvContentPartPr>
            <p14:xfrm>
              <a:off x="8029260" y="6480060"/>
              <a:ext cx="12672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1C53C7-FEBD-48D9-87AA-A02B736CEA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0260" y="6471060"/>
                <a:ext cx="144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C4BF2A-3849-4D5E-BB97-7A5163A4960F}"/>
                  </a:ext>
                </a:extLst>
              </p14:cNvPr>
              <p14:cNvContentPartPr/>
              <p14:nvPr/>
            </p14:nvContentPartPr>
            <p14:xfrm>
              <a:off x="8686620" y="6420300"/>
              <a:ext cx="132480" cy="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C4BF2A-3849-4D5E-BB97-7A5163A496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20" y="6411300"/>
                <a:ext cx="15012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0"/>
    </mc:Choice>
    <mc:Fallback xmlns="">
      <p:transition spd="slow" advTm="6421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C94F-3B71-41DA-AD39-5CDECAE0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673380" cy="831137"/>
          </a:xfrm>
        </p:spPr>
        <p:txBody>
          <a:bodyPr/>
          <a:lstStyle/>
          <a:p>
            <a:r>
              <a:rPr lang="en-US" sz="2400" dirty="0"/>
              <a:t>6a)</a:t>
            </a:r>
            <a:r>
              <a:rPr lang="en-US" sz="2000" dirty="0"/>
              <a:t> Using your final model, investigate and briefly discuss any issues relating to outliers or influential points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DAF3-95CC-484D-81FE-0002B864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6291"/>
            <a:ext cx="4916488" cy="5142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Outlier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scatter diagram, few potential outlier might present.</a:t>
            </a:r>
          </a:p>
          <a:p>
            <a:pPr marL="0" indent="0">
              <a:buNone/>
            </a:pPr>
            <a:r>
              <a:rPr lang="en-US" dirty="0"/>
              <a:t>Influential points.</a:t>
            </a:r>
          </a:p>
          <a:p>
            <a:pPr marL="0" indent="0">
              <a:buNone/>
            </a:pPr>
            <a:r>
              <a:rPr lang="en-US" dirty="0"/>
              <a:t>* Reference line(</a:t>
            </a:r>
            <a:r>
              <a:rPr lang="en-US" dirty="0" err="1"/>
              <a:t>vref</a:t>
            </a:r>
            <a:r>
              <a:rPr lang="en-US" dirty="0"/>
              <a:t>) is 0.730 (2*sqrt(p/n))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are observed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one point can be ignore since it is near to </a:t>
            </a:r>
            <a:r>
              <a:rPr lang="en-US" dirty="0" err="1"/>
              <a:t>vref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Two points near 1.5 might be potential outlier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to be concern since all the points are less than 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4E7340-1084-4714-8872-5C4D5DBC9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67" y="1451552"/>
            <a:ext cx="5248502" cy="3954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F93BC3-FF2E-4410-83C8-172CF40530F5}"/>
                  </a:ext>
                </a:extLst>
              </p14:cNvPr>
              <p14:cNvContentPartPr/>
              <p14:nvPr/>
            </p14:nvContentPartPr>
            <p14:xfrm>
              <a:off x="6505020" y="1675140"/>
              <a:ext cx="290160" cy="5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F93BC3-FF2E-4410-83C8-172CF40530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6020" y="1666500"/>
                <a:ext cx="30780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1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18"/>
    </mc:Choice>
    <mc:Fallback xmlns="">
      <p:transition spd="slow" advTm="11221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816C-61FC-4442-86DA-79283345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2900"/>
            <a:ext cx="4164013" cy="5905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Dff</a:t>
            </a:r>
            <a:r>
              <a:rPr lang="en-US" dirty="0"/>
              <a:t> in the table is Difference of 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both of observation has lower than ±2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should not be concern about.</a:t>
            </a:r>
          </a:p>
          <a:p>
            <a:pPr marL="0" indent="0">
              <a:buNone/>
            </a:pPr>
            <a:r>
              <a:rPr lang="en-US" dirty="0"/>
              <a:t>Need more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observation has slightly higher deleted residual of 2.09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Cut-off value for H is 0.4 (3*(p/n))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 of C is </a:t>
            </a:r>
            <a:r>
              <a:rPr lang="en-US" sz="1800" dirty="0">
                <a:effectLst/>
                <a:ea typeface="Calibri" panose="020F0502020204030204" pitchFamily="34" charset="0"/>
              </a:rPr>
              <a:t>1±3(p/n) =</a:t>
            </a:r>
            <a:r>
              <a:rPr lang="en-US" sz="1800" dirty="0">
                <a:ea typeface="Calibri" panose="020F0502020204030204" pitchFamily="34" charset="0"/>
              </a:rPr>
              <a:t> 0.6 to 1.4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93A1793-C54E-48C4-808D-8825D78B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342900"/>
            <a:ext cx="5545018" cy="102393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B32F9AC-6612-4E6F-8D54-245685A0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3429000"/>
            <a:ext cx="6365305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186"/>
    </mc:Choice>
    <mc:Fallback xmlns="">
      <p:transition spd="slow" advTm="29218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6390-3854-443D-AAAC-9B7C850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784216" cy="674118"/>
          </a:xfrm>
        </p:spPr>
        <p:txBody>
          <a:bodyPr/>
          <a:lstStyle/>
          <a:p>
            <a:r>
              <a:rPr lang="en-US" sz="2400" dirty="0"/>
              <a:t>6b)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Investigate and discuss any issues of multicollinearity in your final model.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9BD4-D569-4B1D-8BD4-157296F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4764"/>
            <a:ext cx="4554538" cy="47336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much of correlation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Maximum correlation has value of lper3 and la1 with 0.3261.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most of the value is very low, this means weak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Don’t use </a:t>
            </a:r>
            <a:r>
              <a:rPr lang="en-US" dirty="0" err="1"/>
              <a:t>ly</a:t>
            </a:r>
            <a:r>
              <a:rPr lang="en-US" dirty="0"/>
              <a:t> (target variable)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A070D2-460E-49A4-A425-B6F87B47E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9" y="2290921"/>
            <a:ext cx="4866341" cy="22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42"/>
    </mc:Choice>
    <mc:Fallback xmlns="">
      <p:transition spd="slow" advTm="7154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2D44-34FD-42DA-BE8A-C8747FFF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7650"/>
            <a:ext cx="4449763" cy="600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ea typeface="Calibri" panose="020F0502020204030204" pitchFamily="34" charset="0"/>
              </a:rPr>
              <a:t>Variance Inflation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Usually, VIF value of more than 10 is considered as high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But all of the variables has less than 2 VIF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also shows weak correlation between exploratory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However, we can still use advance method call condition indices.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3B4C3E-014A-404C-8DBA-F5F8B258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80" y="1981333"/>
            <a:ext cx="6044219" cy="28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72"/>
    </mc:Choice>
    <mc:Fallback xmlns="">
      <p:transition spd="slow" advTm="6777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24A1-2339-4275-B63A-6241ACFB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342900"/>
            <a:ext cx="4992688" cy="59054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Condition Indices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Better method to find correlation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Two rule of thumb,</a:t>
            </a:r>
          </a:p>
          <a:p>
            <a:pPr marL="457200" lvl="1" indent="0" algn="just">
              <a:buNone/>
            </a:pPr>
            <a:r>
              <a:rPr lang="en-US" sz="1800" dirty="0"/>
              <a:t>1. Condition index value is more roughly 3-4 times than preceding.</a:t>
            </a:r>
          </a:p>
          <a:p>
            <a:pPr marL="457200" lvl="1" indent="0" algn="just">
              <a:buNone/>
            </a:pPr>
            <a:r>
              <a:rPr lang="en-US" sz="1800" dirty="0"/>
              <a:t>2. Should be more than 30.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6</a:t>
            </a:r>
            <a:r>
              <a:rPr lang="en-US" sz="1800" baseline="30000" dirty="0"/>
              <a:t>th</a:t>
            </a:r>
            <a:r>
              <a:rPr lang="en-US" sz="1800" dirty="0"/>
              <a:t> observation checks both rule.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Now look for corresponding value of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Only la1 has high value (OK)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No other variables has high value as la1.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Might have very little relation between </a:t>
            </a:r>
            <a:r>
              <a:rPr lang="en-US" sz="1800" b="1" dirty="0"/>
              <a:t>lper3</a:t>
            </a:r>
            <a:r>
              <a:rPr lang="en-US" sz="1800" dirty="0"/>
              <a:t> and </a:t>
            </a:r>
            <a:r>
              <a:rPr lang="en-US" sz="1800" b="1" dirty="0"/>
              <a:t>la1</a:t>
            </a:r>
            <a:r>
              <a:rPr lang="en-US" sz="1800" dirty="0"/>
              <a:t>.(no concern)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It shows weak correlation.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E5DADE-3C50-43C6-A9FB-F9BC1557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57" y="1839594"/>
            <a:ext cx="5838764" cy="18942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ADB2A7-5B1D-419F-A7BF-419ADAD45AB9}"/>
                  </a:ext>
                </a:extLst>
              </p14:cNvPr>
              <p14:cNvContentPartPr/>
              <p14:nvPr/>
            </p14:nvContentPartPr>
            <p14:xfrm>
              <a:off x="9106960" y="3619382"/>
              <a:ext cx="374040" cy="2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ADB2A7-5B1D-419F-A7BF-419ADAD45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7960" y="3610382"/>
                <a:ext cx="39168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897"/>
    </mc:Choice>
    <mc:Fallback xmlns="">
      <p:transition spd="slow" advTm="16489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4A2E-4096-4084-ABA0-0DDAB234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50834" cy="1062046"/>
          </a:xfrm>
        </p:spPr>
        <p:txBody>
          <a:bodyPr/>
          <a:lstStyle/>
          <a:p>
            <a:r>
              <a:rPr lang="en-US" sz="2400" dirty="0"/>
              <a:t>7)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dirty="0"/>
              <a:t>etermine the form of confidence interval that best serves this purpose - the confidence interval for the fitted mean, or the confidence interval for a predicted observation. </a:t>
            </a:r>
            <a:b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A746-CF90-46C0-9B59-EF5B5529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94" y="1671647"/>
            <a:ext cx="4521633" cy="473363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effectLst/>
                <a:ea typeface="Calibri" panose="020F0502020204030204" pitchFamily="34" charset="0"/>
              </a:rPr>
              <a:t>The range of confidence intervals of predict is more than that of mean.</a:t>
            </a:r>
          </a:p>
          <a:p>
            <a:pPr algn="just"/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means that there is more confidence in predict than mean.</a:t>
            </a:r>
          </a:p>
          <a:p>
            <a:pPr algn="just"/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mainly because, confident interval of mean considered whole observation making it harder to make decision.</a:t>
            </a:r>
          </a:p>
          <a:p>
            <a:pPr algn="just"/>
            <a:r>
              <a:rPr lang="en-US" sz="1600" dirty="0">
                <a:effectLst/>
                <a:ea typeface="Calibri" panose="020F0502020204030204" pitchFamily="34" charset="0"/>
              </a:rPr>
              <a:t>But in predict confident interval, it only takes individual corresponding value rather than whole observation.</a:t>
            </a:r>
            <a:endParaRPr lang="en-US" sz="1600" dirty="0">
              <a:ea typeface="Calibri" panose="020F0502020204030204" pitchFamily="34" charset="0"/>
            </a:endParaRPr>
          </a:p>
          <a:p>
            <a:pPr algn="just"/>
            <a:r>
              <a:rPr lang="en-US" sz="1600" dirty="0">
                <a:effectLst/>
                <a:ea typeface="Calibri" panose="020F0502020204030204" pitchFamily="34" charset="0"/>
              </a:rPr>
              <a:t>Which make model more confident while making decision</a:t>
            </a:r>
          </a:p>
          <a:p>
            <a:pPr algn="just"/>
            <a:r>
              <a:rPr lang="en-US" sz="1600" dirty="0">
                <a:effectLst/>
                <a:ea typeface="Calibri" panose="020F0502020204030204" pitchFamily="34" charset="0"/>
              </a:rPr>
              <a:t>Hence the pension fund manager should use prediction confident interval rather than mean confident interval</a:t>
            </a:r>
            <a:endParaRPr lang="en-US" sz="16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132FFAC-D7A1-4166-94C5-C5807B43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0" y="1671647"/>
            <a:ext cx="5859893" cy="35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0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521"/>
    </mc:Choice>
    <mc:Fallback xmlns="">
      <p:transition spd="slow" advTm="9252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B590-9BFD-429F-A85D-80E5FDD1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277227"/>
            <a:ext cx="9403742" cy="988155"/>
          </a:xfrm>
        </p:spPr>
        <p:txBody>
          <a:bodyPr/>
          <a:lstStyle/>
          <a:p>
            <a:r>
              <a:rPr lang="en-US" sz="2000" dirty="0"/>
              <a:t>Obtain the relevant predictions and confidence intervals. Explain how a participating pension fund manager would use this information. Illustrate you answer by considering the results for two different schemes.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41E9-9047-4981-9712-0637C7CB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77818"/>
            <a:ext cx="5713124" cy="4770581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“y” is the actual total cost of active member and “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expoP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is prediction from the model.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observation 2, actual cost of a member is 39.1459 but model has predicted that total cost is 46.299. With 95% assurance, total cost would be in the range of 23.79 to 90.07.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Similarly in observation 3, actual cost of a member is 46.53, but model has predicted 28.6173. And with 95% confident, total cost would lies in between 14199 to 57.67.</a:t>
            </a:r>
          </a:p>
          <a:p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65BDA30-2881-41BC-937D-044C8255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95" y="1727200"/>
            <a:ext cx="4384041" cy="37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31"/>
    </mc:Choice>
    <mc:Fallback xmlns="">
      <p:transition spd="slow" advTm="13083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8004-5592-41A9-AF1E-215BE75C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328" y="3079241"/>
            <a:ext cx="8613343" cy="6995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12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D0-4003-4AF4-8489-82A2C5C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20" y="1081848"/>
            <a:ext cx="7266634" cy="516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histogram for the response Total cost(y)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2EE3-6482-42C6-A272-0B1453F6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It’s Uni-model</a:t>
            </a:r>
          </a:p>
          <a:p>
            <a:r>
              <a:rPr lang="en-US" dirty="0"/>
              <a:t>Symmetric/normal distribution</a:t>
            </a:r>
          </a:p>
          <a:p>
            <a:r>
              <a:rPr lang="en-US" dirty="0"/>
              <a:t>Bell like shape</a:t>
            </a:r>
          </a:p>
          <a:p>
            <a:r>
              <a:rPr lang="en-US" dirty="0"/>
              <a:t>Mean range 25-35 </a:t>
            </a:r>
          </a:p>
          <a:p>
            <a:r>
              <a:rPr lang="en-US" dirty="0"/>
              <a:t>Little positive skewed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23F4177-DEF5-482B-8B44-EB92F634F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105945"/>
            <a:ext cx="5451627" cy="40887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63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85"/>
    </mc:Choice>
    <mc:Fallback xmlns="">
      <p:transition spd="slow" advTm="524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E57-6565-41BC-A4F6-0406778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1b)</a:t>
            </a:r>
            <a:r>
              <a:rPr lang="en-US" sz="3300" dirty="0"/>
              <a:t>Investigate each of the factors C1 to C8 by obtaining a simple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9E89-55CA-48D8-BB05-E7B11C2E2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2052215"/>
            <a:ext cx="5569528" cy="3286404"/>
          </a:xfrm>
        </p:spPr>
        <p:txBody>
          <a:bodyPr>
            <a:normAutofit/>
          </a:bodyPr>
          <a:lstStyle/>
          <a:p>
            <a:r>
              <a:rPr lang="en-US" sz="1200" dirty="0"/>
              <a:t>C1: Fund type combine scheme of same scales has highest active member with 57.78% while fund type combine scheme of different scales has the lowest with only 4.44%.</a:t>
            </a:r>
          </a:p>
          <a:p>
            <a:r>
              <a:rPr lang="en-US" sz="1200" dirty="0"/>
              <a:t>C2: 88.89% of scheme is contracted out.</a:t>
            </a:r>
          </a:p>
          <a:p>
            <a:r>
              <a:rPr lang="en-US" sz="1200" dirty="0"/>
              <a:t>C3: 84.44% of scheme is contributory</a:t>
            </a:r>
          </a:p>
          <a:p>
            <a:r>
              <a:rPr lang="en-US" sz="1200" dirty="0"/>
              <a:t>C4: 97.78% of member can pay AVC’s</a:t>
            </a:r>
          </a:p>
          <a:p>
            <a:r>
              <a:rPr lang="en-US" sz="1200" dirty="0"/>
              <a:t>C5: 91.11%  of admin base is in one location</a:t>
            </a:r>
          </a:p>
          <a:p>
            <a:r>
              <a:rPr lang="en-US" sz="1200" dirty="0"/>
              <a:t>C6: 73.33% of admin calculation are not done in IT platform</a:t>
            </a:r>
          </a:p>
          <a:p>
            <a:r>
              <a:rPr lang="en-US" sz="1200" dirty="0"/>
              <a:t>C7: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64.44% of special communication are sent to member at year end, while 35.56% aren’t.</a:t>
            </a:r>
          </a:p>
          <a:p>
            <a:r>
              <a:rPr lang="en-US" sz="1200" dirty="0"/>
              <a:t>C8: </a:t>
            </a:r>
            <a:r>
              <a:rPr lang="en-US" sz="1200" dirty="0">
                <a:effectLst/>
                <a:ea typeface="Calibri" panose="020F0502020204030204" pitchFamily="34" charset="0"/>
              </a:rPr>
              <a:t>55.56% are not communicate directly to member when rule changes but 44.44% are communicate directly.</a:t>
            </a:r>
            <a:endParaRPr lang="en-US" sz="1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CD3501-9D55-42EA-A610-F2F7C68A2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2214"/>
            <a:ext cx="5900340" cy="4196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BEF36-784A-49C5-AE1D-A882427A459B}"/>
              </a:ext>
            </a:extLst>
          </p:cNvPr>
          <p:cNvSpPr txBox="1"/>
          <p:nvPr/>
        </p:nvSpPr>
        <p:spPr>
          <a:xfrm>
            <a:off x="384482" y="5382714"/>
            <a:ext cx="5775940" cy="147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Since, we only have one frequency for member who can’t pay the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AVC (additional voluntary contributions), which means that frequency of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“0” in C4 is only 1.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Also AVC is done voluntarily, hence the data won’t be consistent with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time.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11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44"/>
    </mc:Choice>
    <mc:Fallback xmlns="">
      <p:transition spd="slow" advTm="309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3E44-B8F2-4065-85F6-DFF37989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8458125" cy="5529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effectLst/>
                <a:ea typeface="Calibri" panose="020F0502020204030204" pitchFamily="34" charset="0"/>
              </a:rPr>
              <a:t>2. </a:t>
            </a:r>
            <a:r>
              <a:rPr lang="en-US" sz="2800" dirty="0">
                <a:effectLst/>
                <a:ea typeface="Calibri" panose="020F0502020204030204" pitchFamily="34" charset="0"/>
              </a:rPr>
              <a:t>Fit of the systematic component of the model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7E8A-7AF0-4854-8EF5-476EB6A5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2090899"/>
            <a:ext cx="4909562" cy="318480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catter plot between the response variable “y” and its predicted value.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ntercept value is 37.451 and parameter value of all other exploratory variable is non-zero.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diagram, I can assume that intercept value is non-zero which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null hypotheses which states that intercept value is zero.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 the fit of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SYSTEMATIC COMPONENT IS VALID.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0DFADFF-DF3D-4526-B576-02EA6659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 b="-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96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0"/>
    </mc:Choice>
    <mc:Fallback xmlns="">
      <p:transition spd="slow" advTm="40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2C30-F608-443E-A667-66D0D08F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Investigate the tenability of the appropriate underlying statistical </a:t>
            </a:r>
            <a:r>
              <a:rPr lang="en-US" sz="2300">
                <a:effectLst/>
                <a:ea typeface="Calibri" panose="020F0502020204030204" pitchFamily="34" charset="0"/>
              </a:rPr>
              <a:t>assumptions</a:t>
            </a:r>
            <a:endParaRPr lang="en-US" sz="23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9D6423C-331F-4748-94BF-79ABAAB4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51" y="647699"/>
            <a:ext cx="3650789" cy="268333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A8B-AFB9-4EF0-9D1F-55463B8E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434790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Normality.</a:t>
            </a:r>
          </a:p>
          <a:p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Uni-Model</a:t>
            </a:r>
          </a:p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Symmetric/ normal distribution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+mj-lt"/>
              </a:rPr>
              <a:t>Mean at 0</a:t>
            </a:r>
          </a:p>
          <a:p>
            <a:r>
              <a:rPr lang="en-US" sz="1800" dirty="0"/>
              <a:t>Q-Q plot shows straight line of studentized residual</a:t>
            </a:r>
          </a:p>
          <a:p>
            <a:r>
              <a:rPr lang="en-US" sz="1800" dirty="0">
                <a:latin typeface="+mj-lt"/>
              </a:rPr>
              <a:t>Hence the normality Assumption is ACCEPTED.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5C57699-E132-4B04-902B-1D8146A0C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24" y="3526971"/>
            <a:ext cx="3592642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815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93"/>
    </mc:Choice>
    <mc:Fallback xmlns="">
      <p:transition spd="slow" advTm="630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FF25-14EA-4553-BE53-C9818281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1" y="1353127"/>
            <a:ext cx="2773121" cy="405207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Homoscedasticity.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BAFC-6204-4631-912F-CC9C03E15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1984077"/>
          </a:xfrm>
        </p:spPr>
        <p:txBody>
          <a:bodyPr>
            <a:normAutofit/>
          </a:bodyPr>
          <a:lstStyle/>
          <a:p>
            <a:r>
              <a:rPr lang="en-US" sz="1800" dirty="0"/>
              <a:t>Not randomly scatter</a:t>
            </a:r>
          </a:p>
          <a:p>
            <a:r>
              <a:rPr lang="en-US" sz="1800" dirty="0"/>
              <a:t>Shows pattern </a:t>
            </a:r>
          </a:p>
          <a:p>
            <a:r>
              <a:rPr lang="en-US" sz="1800" dirty="0"/>
              <a:t>No constant variance</a:t>
            </a:r>
          </a:p>
          <a:p>
            <a:r>
              <a:rPr lang="en-US" sz="1800" dirty="0"/>
              <a:t>Not Accepted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7D726C7-2922-4192-9F45-E66379E1D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133203"/>
            <a:ext cx="5451627" cy="4034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39561-ACDD-469F-9D2F-C0425AC8CC21}"/>
              </a:ext>
            </a:extLst>
          </p:cNvPr>
          <p:cNvSpPr txBox="1">
            <a:spLocks/>
          </p:cNvSpPr>
          <p:nvPr/>
        </p:nvSpPr>
        <p:spPr>
          <a:xfrm>
            <a:off x="1078443" y="4231997"/>
            <a:ext cx="3632102" cy="5033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3. Mutual Independence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09DC12-9DB7-48ED-B4B9-7ECE34A49296}"/>
              </a:ext>
            </a:extLst>
          </p:cNvPr>
          <p:cNvSpPr txBox="1">
            <a:spLocks/>
          </p:cNvSpPr>
          <p:nvPr/>
        </p:nvSpPr>
        <p:spPr>
          <a:xfrm>
            <a:off x="941674" y="4735378"/>
            <a:ext cx="4338409" cy="1984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/>
              <a:t>Since the plots shows certain pattern, there might be relation between the exploratory variable.</a:t>
            </a:r>
          </a:p>
          <a:p>
            <a:r>
              <a:rPr lang="en-US" sz="1800" dirty="0"/>
              <a:t>Not ACCEPTED.</a:t>
            </a:r>
          </a:p>
        </p:txBody>
      </p:sp>
    </p:spTree>
    <p:extLst>
      <p:ext uri="{BB962C8B-B14F-4D97-AF65-F5344CB8AC3E}">
        <p14:creationId xmlns:p14="http://schemas.microsoft.com/office/powerpoint/2010/main" val="13657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39"/>
    </mc:Choice>
    <mc:Fallback xmlns="">
      <p:transition spd="slow" advTm="627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45B0-1DF0-4CF3-A2E4-2D246AA7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966" y="909783"/>
            <a:ext cx="5948652" cy="784955"/>
          </a:xfrm>
        </p:spPr>
        <p:txBody>
          <a:bodyPr/>
          <a:lstStyle/>
          <a:p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Adequacy of the Systematic Component.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C842-6B13-4E86-A415-D274B5BE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03" y="1708727"/>
            <a:ext cx="4600142" cy="3666838"/>
          </a:xfrm>
        </p:spPr>
        <p:txBody>
          <a:bodyPr>
            <a:normAutofit/>
          </a:bodyPr>
          <a:lstStyle/>
          <a:p>
            <a:r>
              <a:rPr lang="en-US" sz="1800" dirty="0"/>
              <a:t>Studentized and deleted residual are super impose with each other.</a:t>
            </a:r>
          </a:p>
          <a:p>
            <a:r>
              <a:rPr lang="en-US" sz="1800" dirty="0"/>
              <a:t>Few are not.</a:t>
            </a:r>
          </a:p>
          <a:p>
            <a:r>
              <a:rPr lang="en-US" sz="1800" dirty="0"/>
              <a:t>One residual goes beyond +4.</a:t>
            </a:r>
          </a:p>
          <a:p>
            <a:r>
              <a:rPr lang="en-US" sz="1800" dirty="0"/>
              <a:t>It has quite long separation.</a:t>
            </a:r>
          </a:p>
          <a:p>
            <a:r>
              <a:rPr lang="en-US" sz="1800" dirty="0"/>
              <a:t>Potential outlier</a:t>
            </a:r>
          </a:p>
          <a:p>
            <a:r>
              <a:rPr lang="en-US" sz="1800" dirty="0"/>
              <a:t>Plot shows pattern</a:t>
            </a:r>
          </a:p>
          <a:p>
            <a:r>
              <a:rPr lang="en-US" sz="1800" dirty="0"/>
              <a:t>No constant variance</a:t>
            </a:r>
          </a:p>
          <a:p>
            <a:r>
              <a:rPr lang="en-US" sz="1800" dirty="0"/>
              <a:t>Hence, Not Accepted.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55636-DC5D-4D70-860D-657CC9290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97" y="1708727"/>
            <a:ext cx="5257275" cy="42394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F735B4-F5B4-4B12-AA88-E15D42181918}"/>
                  </a:ext>
                </a:extLst>
              </p14:cNvPr>
              <p14:cNvContentPartPr/>
              <p14:nvPr/>
            </p14:nvContentPartPr>
            <p14:xfrm>
              <a:off x="8994200" y="2003352"/>
              <a:ext cx="645480" cy="68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F735B4-F5B4-4B12-AA88-E15D42181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195" y="1994352"/>
                <a:ext cx="663130" cy="7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5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64"/>
    </mc:Choice>
    <mc:Fallback xmlns="">
      <p:transition spd="slow" advTm="5866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EBD1-F778-4439-BDEF-09E901C6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375998" cy="424737"/>
          </a:xfrm>
        </p:spPr>
        <p:txBody>
          <a:bodyPr/>
          <a:lstStyle/>
          <a:p>
            <a:r>
              <a:rPr lang="en-US" sz="2000" b="1" dirty="0"/>
              <a:t>3a) </a:t>
            </a:r>
            <a:r>
              <a:rPr lang="en-US" sz="2000" dirty="0"/>
              <a:t>Why not transform C1-C3 and C5-C8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44DD-F31D-48A2-B51D-E9CF4F73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036919"/>
            <a:ext cx="8946541" cy="2472900"/>
          </a:xfrm>
        </p:spPr>
        <p:txBody>
          <a:bodyPr>
            <a:normAutofit/>
          </a:bodyPr>
          <a:lstStyle/>
          <a:p>
            <a:r>
              <a:rPr lang="en-US" sz="1800" dirty="0"/>
              <a:t>IT is categorical data</a:t>
            </a:r>
          </a:p>
          <a:p>
            <a:r>
              <a:rPr lang="en-US" sz="1800" dirty="0"/>
              <a:t>It contains only either value 1 or zero</a:t>
            </a:r>
          </a:p>
          <a:p>
            <a:r>
              <a:rPr lang="en-US" sz="1800" dirty="0"/>
              <a:t>Log(0)= undefine/null</a:t>
            </a:r>
          </a:p>
          <a:p>
            <a:r>
              <a:rPr lang="en-US" sz="1800" dirty="0"/>
              <a:t>Log(1) = 0</a:t>
            </a:r>
          </a:p>
          <a:p>
            <a:r>
              <a:rPr lang="en-US" sz="1800" dirty="0"/>
              <a:t>Hence data will contain only “0” value.</a:t>
            </a:r>
          </a:p>
          <a:p>
            <a:r>
              <a:rPr lang="en-US" sz="1800" dirty="0"/>
              <a:t>Data will get inconsistent and disrupted. </a:t>
            </a:r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C46CC5-1ED9-431B-918E-DBCA678309EC}"/>
              </a:ext>
            </a:extLst>
          </p:cNvPr>
          <p:cNvSpPr txBox="1">
            <a:spLocks/>
          </p:cNvSpPr>
          <p:nvPr/>
        </p:nvSpPr>
        <p:spPr>
          <a:xfrm>
            <a:off x="526039" y="4394474"/>
            <a:ext cx="5375998" cy="934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00" dirty="0"/>
              <a:t> </a:t>
            </a:r>
            <a:r>
              <a:rPr lang="en-US" sz="2400" b="1" dirty="0"/>
              <a:t>3b)</a:t>
            </a:r>
            <a:r>
              <a:rPr lang="en-US" sz="1600" dirty="0"/>
              <a:t>Add the variables LY = log(Y), LA1 = log(A1), LPer2 = log(Per2),...,LPer7 = log(Per7) to your data set.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1A9937B-632F-4F50-9DC1-01D6E40AD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0" y="4500555"/>
            <a:ext cx="5324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8"/>
    </mc:Choice>
    <mc:Fallback xmlns="">
      <p:transition spd="slow" advTm="4793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612</TotalTime>
  <Words>1971</Words>
  <Application>Microsoft Office PowerPoint</Application>
  <PresentationFormat>Widescreen</PresentationFormat>
  <Paragraphs>399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DATT ASSESSMENT II</vt:lpstr>
      <vt:lpstr>1a) Adding variables Y and Per2 to Per7 to the data set.</vt:lpstr>
      <vt:lpstr>histogram for the response Total cost(y)</vt:lpstr>
      <vt:lpstr>1b)Investigate each of the factors C1 to C8 by obtaining a simple frequency distribution</vt:lpstr>
      <vt:lpstr>2. Fit of the systematic component of the model</vt:lpstr>
      <vt:lpstr>Investigate the tenability of the appropriate underlying statistical assumptions</vt:lpstr>
      <vt:lpstr>2. Homoscedasticity. </vt:lpstr>
      <vt:lpstr>4. Adequacy of the Systematic Component. </vt:lpstr>
      <vt:lpstr>3a) Why not transform C1-C3 and C5-C8</vt:lpstr>
      <vt:lpstr>Investigate the fit of the systematic component of the model</vt:lpstr>
      <vt:lpstr>PowerPoint Presentation</vt:lpstr>
      <vt:lpstr>PowerPoint Presentation</vt:lpstr>
      <vt:lpstr>4a) identify an overall "best" model for the prediction of log(Y)</vt:lpstr>
      <vt:lpstr>4b) Employ a backward elimination procedure, justifying your choice of final model.</vt:lpstr>
      <vt:lpstr>4b) Obtain, discuss, and interpret the parameter estimates for your final model.</vt:lpstr>
      <vt:lpstr>5) Use appropriate plots to investigate the fit of your final model.</vt:lpstr>
      <vt:lpstr>PowerPoint Presentation</vt:lpstr>
      <vt:lpstr>In addition to the overall fit, investigate the fit with respect to each of the explanatory variables</vt:lpstr>
      <vt:lpstr>PowerPoint Presentation</vt:lpstr>
      <vt:lpstr>PowerPoint Presentation</vt:lpstr>
      <vt:lpstr>6a) Using your final model, investigate and briefly discuss any issues relating to outliers or influential points</vt:lpstr>
      <vt:lpstr>PowerPoint Presentation</vt:lpstr>
      <vt:lpstr>6b) Investigate and discuss any issues of multicollinearity in your final model.</vt:lpstr>
      <vt:lpstr>PowerPoint Presentation</vt:lpstr>
      <vt:lpstr>PowerPoint Presentation</vt:lpstr>
      <vt:lpstr>7) Determine the form of confidence interval that best serves this purpose - the confidence interval for the fitted mean, or the confidence interval for a predicted observation.  </vt:lpstr>
      <vt:lpstr>Obtain the relevant predictions and confidence intervals. Explain how a participating pension fund manager would use this information. Illustrate you answer by considering the results for two different schemes.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DATT ASSESSMENT II</dc:title>
  <dc:creator>-, Tenzin rabyang (Student)</dc:creator>
  <cp:lastModifiedBy>-, Tenzin rabyang (Student)</cp:lastModifiedBy>
  <cp:revision>102</cp:revision>
  <dcterms:created xsi:type="dcterms:W3CDTF">2021-11-30T18:07:24Z</dcterms:created>
  <dcterms:modified xsi:type="dcterms:W3CDTF">2021-12-07T14:20:09Z</dcterms:modified>
</cp:coreProperties>
</file>