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0" r:id="rId9"/>
    <p:sldId id="261" r:id="rId10"/>
    <p:sldId id="262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44"/>
    <p:restoredTop sz="94669"/>
  </p:normalViewPr>
  <p:slideViewPr>
    <p:cSldViewPr snapToGrid="0" snapToObjects="1">
      <p:cViewPr varScale="1">
        <p:scale>
          <a:sx n="117" d="100"/>
          <a:sy n="117" d="100"/>
        </p:scale>
        <p:origin x="4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wangdu/Desktop/KPMG_VI_New_raw_data_update_final-2.xlsx%2014-23-29-17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wangdu/Desktop/KPMG_VI_New_raw_data_update_final-2.xlsx%2014-23-29-17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wangdu/Desktop/KPMG_VI_New_raw_data_update_final-2.xlsx%2014-23-29-17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Bike Related Purchases based on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Sheet1!$B$14</c:f>
              <c:strCache>
                <c:ptCount val="1"/>
                <c:pt idx="0">
                  <c:v>Count of past_3_years_bike_related_purchases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Sheet1!$A$15:$A$16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Sheet1!$B$15:$B$16</c:f>
              <c:numCache>
                <c:formatCode>General</c:formatCode>
                <c:ptCount val="2"/>
                <c:pt idx="0">
                  <c:v>870</c:v>
                </c:pt>
                <c:pt idx="1">
                  <c:v>2565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E3-2744-A2C9-A63EC720F1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276991"/>
        <c:axId val="254704655"/>
      </c:barChart>
      <c:catAx>
        <c:axId val="94276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704655"/>
        <c:crosses val="autoZero"/>
        <c:auto val="1"/>
        <c:lblAlgn val="ctr"/>
        <c:lblOffset val="100"/>
        <c:noMultiLvlLbl val="0"/>
      </c:catAx>
      <c:valAx>
        <c:axId val="254704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76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Profit of Bike Purchases Based on Industries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Sheet13!$A$26:$A$34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Sheet13!$B$26:$B$34</c:f>
              <c:numCache>
                <c:formatCode>General</c:formatCode>
                <c:ptCount val="9"/>
                <c:pt idx="0">
                  <c:v>28405.680000000004</c:v>
                </c:pt>
                <c:pt idx="1">
                  <c:v>40717.870000000003</c:v>
                </c:pt>
                <c:pt idx="2">
                  <c:v>169598.12000000002</c:v>
                </c:pt>
                <c:pt idx="3">
                  <c:v>148267.06</c:v>
                </c:pt>
                <c:pt idx="4">
                  <c:v>63870.09</c:v>
                </c:pt>
                <c:pt idx="5">
                  <c:v>224565.03999999969</c:v>
                </c:pt>
                <c:pt idx="6">
                  <c:v>50547.509999999987</c:v>
                </c:pt>
                <c:pt idx="7">
                  <c:v>89403.73000000004</c:v>
                </c:pt>
                <c:pt idx="8">
                  <c:v>18716.399999999991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28-F249-A914-E41EC51F36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5659775"/>
        <c:axId val="435340223"/>
      </c:barChart>
      <c:catAx>
        <c:axId val="435659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340223"/>
        <c:crosses val="autoZero"/>
        <c:auto val="1"/>
        <c:lblAlgn val="ctr"/>
        <c:lblOffset val="100"/>
        <c:noMultiLvlLbl val="0"/>
      </c:catAx>
      <c:valAx>
        <c:axId val="435340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6597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States Where People Own Cars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Sheet9!$A$17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Sheet9!$B$16:$F$16</c:f>
              <c:strCache>
                <c:ptCount val="5"/>
                <c:pt idx="0">
                  <c:v>New South Wales</c:v>
                </c:pt>
                <c:pt idx="1">
                  <c:v>NSW</c:v>
                </c:pt>
                <c:pt idx="2">
                  <c:v>QLD</c:v>
                </c:pt>
                <c:pt idx="3">
                  <c:v>VIC</c:v>
                </c:pt>
                <c:pt idx="4">
                  <c:v>Victoria</c:v>
                </c:pt>
              </c:strCache>
            </c:strRef>
          </c:cat>
          <c:val>
            <c:numRef>
              <c:f>Sheet9!$B$17:$F$17</c:f>
              <c:numCache>
                <c:formatCode>General</c:formatCode>
                <c:ptCount val="5"/>
                <c:pt idx="0">
                  <c:v>2</c:v>
                </c:pt>
                <c:pt idx="1">
                  <c:v>426</c:v>
                </c:pt>
                <c:pt idx="2">
                  <c:v>192</c:v>
                </c:pt>
                <c:pt idx="3">
                  <c:v>211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C0-D646-AAD7-A959A1808E4F}"/>
            </c:ext>
          </c:extLst>
        </c:ser>
        <c:ser>
          <c:idx val="1"/>
          <c:order val="1"/>
          <c:tx>
            <c:strRef>
              <c:f>Sheet9!$A$18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Sheet9!$B$16:$F$16</c:f>
              <c:strCache>
                <c:ptCount val="5"/>
                <c:pt idx="0">
                  <c:v>New South Wales</c:v>
                </c:pt>
                <c:pt idx="1">
                  <c:v>NSW</c:v>
                </c:pt>
                <c:pt idx="2">
                  <c:v>QLD</c:v>
                </c:pt>
                <c:pt idx="3">
                  <c:v>VIC</c:v>
                </c:pt>
                <c:pt idx="4">
                  <c:v>Victoria</c:v>
                </c:pt>
              </c:strCache>
            </c:strRef>
          </c:cat>
          <c:val>
            <c:numRef>
              <c:f>Sheet9!$B$18:$F$18</c:f>
              <c:numCache>
                <c:formatCode>General</c:formatCode>
                <c:ptCount val="5"/>
                <c:pt idx="1">
                  <c:v>468</c:v>
                </c:pt>
                <c:pt idx="2">
                  <c:v>201</c:v>
                </c:pt>
                <c:pt idx="3">
                  <c:v>238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C0-D646-AAD7-A959A1808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5684287"/>
        <c:axId val="435712607"/>
      </c:barChart>
      <c:catAx>
        <c:axId val="435684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712607"/>
        <c:crosses val="autoZero"/>
        <c:auto val="1"/>
        <c:lblAlgn val="ctr"/>
        <c:lblOffset val="100"/>
        <c:noMultiLvlLbl val="0"/>
      </c:catAx>
      <c:valAx>
        <c:axId val="435712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684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9601" y="7620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 err="1"/>
              <a:t>Tenzing</a:t>
            </a:r>
            <a:r>
              <a:rPr lang="en-US" dirty="0"/>
              <a:t> </a:t>
            </a:r>
            <a:r>
              <a:rPr lang="en-US" dirty="0" err="1"/>
              <a:t>Wangdu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Thank You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Problems And Solution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805381"/>
            <a:ext cx="4134600" cy="3275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b="1" dirty="0">
                <a:latin typeface="+mn-ea"/>
                <a:ea typeface="+mn-ea"/>
                <a:cs typeface="+mn-cs"/>
              </a:rPr>
              <a:t>Problems</a:t>
            </a:r>
          </a:p>
          <a:p>
            <a:endParaRPr lang="en-US" sz="1600" dirty="0">
              <a:latin typeface="+mn-ea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ea"/>
                <a:ea typeface="+mn-ea"/>
                <a:cs typeface="+mn-cs"/>
              </a:rPr>
              <a:t>Sprocket specializes in top quality bike and accessories</a:t>
            </a:r>
          </a:p>
          <a:p>
            <a:endParaRPr lang="en-US" sz="1600" dirty="0">
              <a:latin typeface="+mn-ea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ea"/>
                <a:ea typeface="+mn-ea"/>
                <a:cs typeface="+mn-cs"/>
              </a:rPr>
              <a:t>The company is looking to boost product sales</a:t>
            </a:r>
          </a:p>
          <a:p>
            <a:endParaRPr lang="en-US" sz="1600" dirty="0">
              <a:latin typeface="+mn-ea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ea"/>
                <a:ea typeface="+mn-ea"/>
                <a:cs typeface="+mn-cs"/>
              </a:rPr>
              <a:t>Identifying  a target 1000 customers which can add the highest value to Sprocket </a:t>
            </a:r>
            <a:endParaRPr sz="1600" dirty="0">
              <a:latin typeface="+mn-ea"/>
              <a:ea typeface="+mn-ea"/>
              <a:cs typeface="+mn-cs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0434E-646D-754D-AC9A-1BA938222283}"/>
              </a:ext>
            </a:extLst>
          </p:cNvPr>
          <p:cNvSpPr txBox="1"/>
          <p:nvPr/>
        </p:nvSpPr>
        <p:spPr>
          <a:xfrm>
            <a:off x="4740349" y="1961847"/>
            <a:ext cx="4198626" cy="28007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Solutions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/>
              <a:t>Data Exploration on the bike purchases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/>
              <a:t>Insight on which industries contribute to the maximum sales of bikes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/>
              <a:t>Insight on target customers by gender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/>
              <a:t>Customer classification for new 1000 target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Quality Assessment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645449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How we fixed the data quality issue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56FDEA2-2865-9D4E-A176-C52B63312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576668"/>
              </p:ext>
            </p:extLst>
          </p:nvPr>
        </p:nvGraphicFramePr>
        <p:xfrm>
          <a:off x="97971" y="2163533"/>
          <a:ext cx="8841003" cy="228694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32115">
                  <a:extLst>
                    <a:ext uri="{9D8B030D-6E8A-4147-A177-3AD203B41FA5}">
                      <a16:colId xmlns:a16="http://schemas.microsoft.com/office/drawing/2014/main" val="383322568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55830554"/>
                    </a:ext>
                  </a:extLst>
                </a:gridCol>
                <a:gridCol w="1740936">
                  <a:extLst>
                    <a:ext uri="{9D8B030D-6E8A-4147-A177-3AD203B41FA5}">
                      <a16:colId xmlns:a16="http://schemas.microsoft.com/office/drawing/2014/main" val="1188189460"/>
                    </a:ext>
                  </a:extLst>
                </a:gridCol>
                <a:gridCol w="1115577">
                  <a:extLst>
                    <a:ext uri="{9D8B030D-6E8A-4147-A177-3AD203B41FA5}">
                      <a16:colId xmlns:a16="http://schemas.microsoft.com/office/drawing/2014/main" val="1506355564"/>
                    </a:ext>
                  </a:extLst>
                </a:gridCol>
                <a:gridCol w="920830">
                  <a:extLst>
                    <a:ext uri="{9D8B030D-6E8A-4147-A177-3AD203B41FA5}">
                      <a16:colId xmlns:a16="http://schemas.microsoft.com/office/drawing/2014/main" val="694907011"/>
                    </a:ext>
                  </a:extLst>
                </a:gridCol>
                <a:gridCol w="1101847">
                  <a:extLst>
                    <a:ext uri="{9D8B030D-6E8A-4147-A177-3AD203B41FA5}">
                      <a16:colId xmlns:a16="http://schemas.microsoft.com/office/drawing/2014/main" val="1181658078"/>
                    </a:ext>
                  </a:extLst>
                </a:gridCol>
                <a:gridCol w="1534298">
                  <a:extLst>
                    <a:ext uri="{9D8B030D-6E8A-4147-A177-3AD203B41FA5}">
                      <a16:colId xmlns:a16="http://schemas.microsoft.com/office/drawing/2014/main" val="2980322209"/>
                    </a:ext>
                  </a:extLst>
                </a:gridCol>
              </a:tblGrid>
              <a:tr h="350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Sheet Name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4" marR="5304" marT="5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Accuracy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4" marR="5304" marT="5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Completeness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4" marR="5304" marT="5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Consistency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4" marR="5304" marT="5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Currency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4" marR="5304" marT="5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Relevancy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4" marR="5304" marT="5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Validity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4" marR="5304" marT="5304" marB="0" anchor="b"/>
                </a:tc>
                <a:extLst>
                  <a:ext uri="{0D108BD9-81ED-4DB2-BD59-A6C34878D82A}">
                    <a16:rowId xmlns:a16="http://schemas.microsoft.com/office/drawing/2014/main" val="4081132367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Customer Address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4" marR="5304" marT="53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4" marR="5304" marT="5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Customer ID :Incomplete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4" marR="5304" marT="5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States: Inconsistent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4" marR="5304" marT="53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4" marR="5304" marT="53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4" marR="5304" marT="53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4" marR="5304" marT="5304" marB="0" anchor="b"/>
                </a:tc>
                <a:extLst>
                  <a:ext uri="{0D108BD9-81ED-4DB2-BD59-A6C34878D82A}">
                    <a16:rowId xmlns:a16="http://schemas.microsoft.com/office/drawing/2014/main" val="2045568798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Customer Demographic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4" marR="5304" marT="5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DOB: inaccurate, Age: Missing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4" marR="5304" marT="5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Job title:Blanks, Cusotomer ID:Incomplete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4" marR="5304" marT="5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Gender:Inconsistent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4" marR="5304" marT="5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Deceased customer:Filtered 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4" marR="5304" marT="5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Default column: deleted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4" marR="5304" marT="53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4" marR="5304" marT="5304" marB="0" anchor="b"/>
                </a:tc>
                <a:extLst>
                  <a:ext uri="{0D108BD9-81ED-4DB2-BD59-A6C34878D82A}">
                    <a16:rowId xmlns:a16="http://schemas.microsoft.com/office/drawing/2014/main" val="3744950408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Transactions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4" marR="5304" marT="5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Profit: missing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4" marR="5304" marT="5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Customer ID:Incomplete, Online orders: Blanks, Brands: blanks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4" marR="5304" marT="53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4" marR="5304" marT="53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4" marR="5304" marT="5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Cancelled status order: filtered 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4" marR="5304" marT="53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List price: format, Product sold date: format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4" marR="5304" marT="5304" marB="0" anchor="b"/>
                </a:tc>
                <a:extLst>
                  <a:ext uri="{0D108BD9-81ED-4DB2-BD59-A6C34878D82A}">
                    <a16:rowId xmlns:a16="http://schemas.microsoft.com/office/drawing/2014/main" val="281201931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D098F-21E7-184F-BC7B-FB42C1F43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085" y="1607357"/>
            <a:ext cx="3918858" cy="3416400"/>
          </a:xfrm>
        </p:spPr>
        <p:txBody>
          <a:bodyPr>
            <a:normAutofit/>
          </a:bodyPr>
          <a:lstStyle/>
          <a:p>
            <a:r>
              <a:rPr lang="en-US" sz="1600" dirty="0"/>
              <a:t>The data shows that males made more bike related purchases in the last 3 years compared to females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Targeting male customers would add higher value to the company</a:t>
            </a:r>
          </a:p>
        </p:txBody>
      </p:sp>
      <p:sp>
        <p:nvSpPr>
          <p:cNvPr id="4" name="Shape 79">
            <a:extLst>
              <a:ext uri="{FF2B5EF4-FFF2-40B4-BE49-F238E27FC236}">
                <a16:creationId xmlns:a16="http://schemas.microsoft.com/office/drawing/2014/main" id="{3F25156F-96CD-824D-847E-42D1EDDC55F0}"/>
              </a:ext>
            </a:extLst>
          </p:cNvPr>
          <p:cNvSpPr/>
          <p:nvPr/>
        </p:nvSpPr>
        <p:spPr>
          <a:xfrm>
            <a:off x="-23701" y="-55839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7B086D-68E6-2F47-B30D-E5491B08AC8E}"/>
              </a:ext>
            </a:extLst>
          </p:cNvPr>
          <p:cNvSpPr txBox="1"/>
          <p:nvPr/>
        </p:nvSpPr>
        <p:spPr>
          <a:xfrm>
            <a:off x="326571" y="119743"/>
            <a:ext cx="4365172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Data Exploration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B7B9834-5771-1541-8996-1253A8E502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014320"/>
              </p:ext>
            </p:extLst>
          </p:nvPr>
        </p:nvGraphicFramePr>
        <p:xfrm>
          <a:off x="4484913" y="1488168"/>
          <a:ext cx="4461329" cy="2803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A61F09-2AA0-5D48-93D1-51AF03B92536}"/>
              </a:ext>
            </a:extLst>
          </p:cNvPr>
          <p:cNvCxnSpPr/>
          <p:nvPr/>
        </p:nvCxnSpPr>
        <p:spPr>
          <a:xfrm>
            <a:off x="4125686" y="1171928"/>
            <a:ext cx="0" cy="3407229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52240834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AD695-4D52-BD43-80B1-4D96BAA6E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971" y="1304875"/>
            <a:ext cx="3770444" cy="3416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b="1" dirty="0"/>
              <a:t>Top Industries that contribute to the maximising sales</a:t>
            </a:r>
          </a:p>
          <a:p>
            <a:pPr marL="114300" indent="0">
              <a:buNone/>
            </a:pPr>
            <a:endParaRPr lang="en-US" sz="1600" dirty="0"/>
          </a:p>
          <a:p>
            <a:r>
              <a:rPr lang="en-US" sz="1600" dirty="0"/>
              <a:t>Top 3 are Financial services, Health and  Manufacturing</a:t>
            </a:r>
          </a:p>
          <a:p>
            <a:endParaRPr lang="en-US" sz="1600" dirty="0"/>
          </a:p>
          <a:p>
            <a:r>
              <a:rPr lang="en-US" sz="1600" dirty="0"/>
              <a:t>Other industry sectors have returned less than 1,000,000 in profits</a:t>
            </a:r>
          </a:p>
        </p:txBody>
      </p:sp>
      <p:sp>
        <p:nvSpPr>
          <p:cNvPr id="4" name="Shape 79">
            <a:extLst>
              <a:ext uri="{FF2B5EF4-FFF2-40B4-BE49-F238E27FC236}">
                <a16:creationId xmlns:a16="http://schemas.microsoft.com/office/drawing/2014/main" id="{E0274E93-6188-7B45-9C2A-D4DD7E59F7DA}"/>
              </a:ext>
            </a:extLst>
          </p:cNvPr>
          <p:cNvSpPr/>
          <p:nvPr/>
        </p:nvSpPr>
        <p:spPr>
          <a:xfrm>
            <a:off x="-23701" y="-55839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8F5ED1-8D34-D94B-97B4-0BB0BBA29021}"/>
              </a:ext>
            </a:extLst>
          </p:cNvPr>
          <p:cNvSpPr txBox="1"/>
          <p:nvPr/>
        </p:nvSpPr>
        <p:spPr>
          <a:xfrm>
            <a:off x="311699" y="201221"/>
            <a:ext cx="4782815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Data Exploration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E70752E-01D7-054A-B7EE-6463B05FAB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0339902"/>
              </p:ext>
            </p:extLst>
          </p:nvPr>
        </p:nvGraphicFramePr>
        <p:xfrm>
          <a:off x="4082143" y="1152475"/>
          <a:ext cx="4963886" cy="341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D82F9C-7CF7-7C4C-8DC1-F8802A7F0FD5}"/>
              </a:ext>
            </a:extLst>
          </p:cNvPr>
          <p:cNvCxnSpPr/>
          <p:nvPr/>
        </p:nvCxnSpPr>
        <p:spPr>
          <a:xfrm>
            <a:off x="3868415" y="1152475"/>
            <a:ext cx="0" cy="3407229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49057255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44291-01FA-8048-B3C2-5424CE937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57298"/>
            <a:ext cx="3759558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sz="1600" b="1" dirty="0"/>
              <a:t>Car owners in different states</a:t>
            </a:r>
          </a:p>
          <a:p>
            <a:pPr marL="114300" indent="0">
              <a:buNone/>
            </a:pPr>
            <a:endParaRPr lang="en-US" sz="1600" dirty="0"/>
          </a:p>
          <a:p>
            <a:r>
              <a:rPr lang="en-US" sz="1600" dirty="0"/>
              <a:t>NSW, QLD, and VIC should be targeted for maximising sales</a:t>
            </a:r>
          </a:p>
          <a:p>
            <a:endParaRPr lang="en-US" sz="1600" dirty="0"/>
          </a:p>
          <a:p>
            <a:r>
              <a:rPr lang="en-US" sz="1600" dirty="0"/>
              <a:t>NSW has the highest potential as the number of people that own car is almost equal to non- car owners.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hape 79">
            <a:extLst>
              <a:ext uri="{FF2B5EF4-FFF2-40B4-BE49-F238E27FC236}">
                <a16:creationId xmlns:a16="http://schemas.microsoft.com/office/drawing/2014/main" id="{17D0FA06-D57B-8646-A1C1-1D446C205E44}"/>
              </a:ext>
            </a:extLst>
          </p:cNvPr>
          <p:cNvSpPr/>
          <p:nvPr/>
        </p:nvSpPr>
        <p:spPr>
          <a:xfrm>
            <a:off x="-23701" y="-55839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E0D2A19-D95E-844A-AFB8-097633A706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1116805"/>
              </p:ext>
            </p:extLst>
          </p:nvPr>
        </p:nvGraphicFramePr>
        <p:xfrm>
          <a:off x="4071257" y="1200149"/>
          <a:ext cx="4953000" cy="3368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445815-7D9F-014E-A21B-A13DE875CC4B}"/>
              </a:ext>
            </a:extLst>
          </p:cNvPr>
          <p:cNvCxnSpPr/>
          <p:nvPr/>
        </p:nvCxnSpPr>
        <p:spPr>
          <a:xfrm>
            <a:off x="3868415" y="1152475"/>
            <a:ext cx="0" cy="3407229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163C0F4-6C27-7D4D-B751-16011CDA1311}"/>
              </a:ext>
            </a:extLst>
          </p:cNvPr>
          <p:cNvSpPr txBox="1"/>
          <p:nvPr/>
        </p:nvSpPr>
        <p:spPr>
          <a:xfrm>
            <a:off x="359229" y="141514"/>
            <a:ext cx="371202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99390874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Classification – Targeting High Value Customers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863876"/>
            <a:ext cx="5422888" cy="2292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Customers that have the highest value should be targeted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Male preferred compared to female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Industry like financial services, health and manufacturing should be preferred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in states like NSW and VIC should be targeted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Summary Table of High Value Customers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581589"/>
            <a:ext cx="4541146" cy="434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 summary of a few customers that are of high value</a:t>
            </a:r>
            <a:r>
              <a:rPr dirty="0"/>
              <a:t>.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C7E86C4-4266-A045-889A-C9DC8D260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309014"/>
              </p:ext>
            </p:extLst>
          </p:nvPr>
        </p:nvGraphicFramePr>
        <p:xfrm>
          <a:off x="205025" y="2272873"/>
          <a:ext cx="8723994" cy="19946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05052">
                  <a:extLst>
                    <a:ext uri="{9D8B030D-6E8A-4147-A177-3AD203B41FA5}">
                      <a16:colId xmlns:a16="http://schemas.microsoft.com/office/drawing/2014/main" val="3527023795"/>
                    </a:ext>
                  </a:extLst>
                </a:gridCol>
                <a:gridCol w="2182434">
                  <a:extLst>
                    <a:ext uri="{9D8B030D-6E8A-4147-A177-3AD203B41FA5}">
                      <a16:colId xmlns:a16="http://schemas.microsoft.com/office/drawing/2014/main" val="3316781637"/>
                    </a:ext>
                  </a:extLst>
                </a:gridCol>
                <a:gridCol w="500743">
                  <a:extLst>
                    <a:ext uri="{9D8B030D-6E8A-4147-A177-3AD203B41FA5}">
                      <a16:colId xmlns:a16="http://schemas.microsoft.com/office/drawing/2014/main" val="1685132433"/>
                    </a:ext>
                  </a:extLst>
                </a:gridCol>
                <a:gridCol w="1535988">
                  <a:extLst>
                    <a:ext uri="{9D8B030D-6E8A-4147-A177-3AD203B41FA5}">
                      <a16:colId xmlns:a16="http://schemas.microsoft.com/office/drawing/2014/main" val="1980931740"/>
                    </a:ext>
                  </a:extLst>
                </a:gridCol>
                <a:gridCol w="1555555">
                  <a:extLst>
                    <a:ext uri="{9D8B030D-6E8A-4147-A177-3AD203B41FA5}">
                      <a16:colId xmlns:a16="http://schemas.microsoft.com/office/drawing/2014/main" val="1037949849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1187783117"/>
                    </a:ext>
                  </a:extLst>
                </a:gridCol>
                <a:gridCol w="946793">
                  <a:extLst>
                    <a:ext uri="{9D8B030D-6E8A-4147-A177-3AD203B41FA5}">
                      <a16:colId xmlns:a16="http://schemas.microsoft.com/office/drawing/2014/main" val="1402987889"/>
                    </a:ext>
                  </a:extLst>
                </a:gridCol>
              </a:tblGrid>
              <a:tr h="324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First Name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6" marR="5076" marT="5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Bike related Purchases in Last 3 Years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6" marR="5076" marT="5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Age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6" marR="5076" marT="5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Job Industry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6" marR="5076" marT="5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Wealth segment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6" marR="5076" marT="5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Own Cars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6" marR="5076" marT="5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State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6" marR="5076" marT="5076" marB="0" anchor="b"/>
                </a:tc>
                <a:extLst>
                  <a:ext uri="{0D108BD9-81ED-4DB2-BD59-A6C34878D82A}">
                    <a16:rowId xmlns:a16="http://schemas.microsoft.com/office/drawing/2014/main" val="960395482"/>
                  </a:ext>
                </a:extLst>
              </a:tr>
              <a:tr h="3247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Patricia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6" marR="5076" marT="50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6" marR="5076" marT="50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6" marR="5076" marT="5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Health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6" marR="5076" marT="5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Mass Customer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6" marR="5076" marT="50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6" marR="5076" marT="50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NSW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6" marR="5076" marT="5076" marB="0" anchor="b"/>
                </a:tc>
                <a:extLst>
                  <a:ext uri="{0D108BD9-81ED-4DB2-BD59-A6C34878D82A}">
                    <a16:rowId xmlns:a16="http://schemas.microsoft.com/office/drawing/2014/main" val="1047184569"/>
                  </a:ext>
                </a:extLst>
              </a:tr>
              <a:tr h="3247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Daryl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6" marR="5076" marT="50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6" marR="5076" marT="50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6" marR="5076" marT="5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Financial Services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6" marR="5076" marT="5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Mass Customer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6" marR="5076" marT="50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6" marR="5076" marT="50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NSW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6" marR="5076" marT="5076" marB="0" anchor="b"/>
                </a:tc>
                <a:extLst>
                  <a:ext uri="{0D108BD9-81ED-4DB2-BD59-A6C34878D82A}">
                    <a16:rowId xmlns:a16="http://schemas.microsoft.com/office/drawing/2014/main" val="2278128413"/>
                  </a:ext>
                </a:extLst>
              </a:tr>
              <a:tr h="3247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6" marR="5076" marT="50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6" marR="5076" marT="50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6" marR="5076" marT="5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Financial Services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6" marR="5076" marT="5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Mass Customer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6" marR="5076" marT="50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6" marR="5076" marT="50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6" marR="5076" marT="5076" marB="0" anchor="b"/>
                </a:tc>
                <a:extLst>
                  <a:ext uri="{0D108BD9-81ED-4DB2-BD59-A6C34878D82A}">
                    <a16:rowId xmlns:a16="http://schemas.microsoft.com/office/drawing/2014/main" val="1177471587"/>
                  </a:ext>
                </a:extLst>
              </a:tr>
              <a:tr h="3247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Melba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6" marR="5076" marT="50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6" marR="5076" marT="50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6" marR="5076" marT="5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Health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6" marR="5076" marT="5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Mass Customer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6" marR="5076" marT="50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6" marR="5076" marT="50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NSW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6" marR="5076" marT="5076" marB="0" anchor="b"/>
                </a:tc>
                <a:extLst>
                  <a:ext uri="{0D108BD9-81ED-4DB2-BD59-A6C34878D82A}">
                    <a16:rowId xmlns:a16="http://schemas.microsoft.com/office/drawing/2014/main" val="1341363446"/>
                  </a:ext>
                </a:extLst>
              </a:tr>
              <a:tr h="3247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Sunnny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6" marR="5076" marT="50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90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6" marR="5076" marT="50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6" marR="5076" marT="5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Financial Services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6" marR="5076" marT="5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Mass Customer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6" marR="5076" marT="50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6" marR="5076" marT="50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NSW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6" marR="5076" marT="5076" marB="0" anchor="b"/>
                </a:tc>
                <a:extLst>
                  <a:ext uri="{0D108BD9-81ED-4DB2-BD59-A6C34878D82A}">
                    <a16:rowId xmlns:a16="http://schemas.microsoft.com/office/drawing/2014/main" val="333351253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638</Words>
  <Application>Microsoft Macintosh PowerPoint</Application>
  <PresentationFormat>On-screen Show (16:9)</PresentationFormat>
  <Paragraphs>132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11</cp:revision>
  <dcterms:modified xsi:type="dcterms:W3CDTF">2022-05-31T15:08:30Z</dcterms:modified>
</cp:coreProperties>
</file>