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d79eb9a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d79eb9a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d21a0fd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d21a0fd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d79eb9a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d79eb9a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d554568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d554568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d79eb9a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d79eb9a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d79eb9a3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d79eb9a3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d79eb9a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d79eb9a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d2718b9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d2718b9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d2718b9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d2718b9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d554568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d554568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d2718b9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d2718b9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d79eb9a3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d79eb9a3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d554568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d554568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d554568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d554568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spreadsheets/d/1sFlZ4Ug52aPrXDtrSinJQbOXOF_9UA0J9EmHAhFA3pQ/edit#gi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247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1</a:t>
            </a:r>
            <a:endParaRPr/>
          </a:p>
        </p:txBody>
      </p:sp>
      <p:sp>
        <p:nvSpPr>
          <p:cNvPr id="55" name="Google Shape;55;p13"/>
          <p:cNvSpPr txBox="1"/>
          <p:nvPr>
            <p:ph idx="1" type="body"/>
          </p:nvPr>
        </p:nvSpPr>
        <p:spPr>
          <a:xfrm>
            <a:off x="170525" y="1143650"/>
            <a:ext cx="3632100" cy="74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GitHub account name: Tenzinyo</a:t>
            </a:r>
            <a:endParaRPr/>
          </a:p>
        </p:txBody>
      </p:sp>
      <p:pic>
        <p:nvPicPr>
          <p:cNvPr id="56" name="Google Shape;56;p13"/>
          <p:cNvPicPr preferRelativeResize="0"/>
          <p:nvPr/>
        </p:nvPicPr>
        <p:blipFill>
          <a:blip r:embed="rId3">
            <a:alphaModFix/>
          </a:blip>
          <a:stretch>
            <a:fillRect/>
          </a:stretch>
        </p:blipFill>
        <p:spPr>
          <a:xfrm>
            <a:off x="3663176" y="185300"/>
            <a:ext cx="4496951" cy="487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20" name="Shape 120"/>
        <p:cNvGrpSpPr/>
        <p:nvPr/>
      </p:nvGrpSpPr>
      <p:grpSpPr>
        <a:xfrm>
          <a:off x="0" y="0"/>
          <a:ext cx="0" cy="0"/>
          <a:chOff x="0" y="0"/>
          <a:chExt cx="0" cy="0"/>
        </a:xfrm>
      </p:grpSpPr>
      <p:sp>
        <p:nvSpPr>
          <p:cNvPr id="121" name="Google Shape;121;p22"/>
          <p:cNvSpPr txBox="1"/>
          <p:nvPr/>
        </p:nvSpPr>
        <p:spPr>
          <a:xfrm>
            <a:off x="3611925" y="119875"/>
            <a:ext cx="16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Spreadsheet</a:t>
            </a:r>
            <a:endParaRPr/>
          </a:p>
        </p:txBody>
      </p:sp>
      <p:pic>
        <p:nvPicPr>
          <p:cNvPr id="122" name="Google Shape;122;p22" title="Chart"/>
          <p:cNvPicPr preferRelativeResize="0"/>
          <p:nvPr/>
        </p:nvPicPr>
        <p:blipFill>
          <a:blip r:embed="rId3">
            <a:alphaModFix/>
          </a:blip>
          <a:stretch>
            <a:fillRect/>
          </a:stretch>
        </p:blipFill>
        <p:spPr>
          <a:xfrm>
            <a:off x="82850" y="728500"/>
            <a:ext cx="6527376" cy="4036100"/>
          </a:xfrm>
          <a:prstGeom prst="rect">
            <a:avLst/>
          </a:prstGeom>
          <a:noFill/>
          <a:ln>
            <a:noFill/>
          </a:ln>
        </p:spPr>
      </p:pic>
      <p:sp>
        <p:nvSpPr>
          <p:cNvPr id="123" name="Google Shape;123;p22"/>
          <p:cNvSpPr txBox="1"/>
          <p:nvPr/>
        </p:nvSpPr>
        <p:spPr>
          <a:xfrm>
            <a:off x="6610225" y="981475"/>
            <a:ext cx="2497500" cy="27705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a:t>
            </a:r>
            <a:r>
              <a:rPr lang="en"/>
              <a:t>graph</a:t>
            </a:r>
            <a:r>
              <a:rPr lang="en"/>
              <a:t> created in the google </a:t>
            </a:r>
            <a:r>
              <a:rPr lang="en"/>
              <a:t>spreadsheets</a:t>
            </a:r>
            <a:r>
              <a:rPr lang="en"/>
              <a:t> shows the HDI of most countries throughout the years and can also calculate the R value of the variables fed to the graph. </a:t>
            </a:r>
            <a:endParaRPr/>
          </a:p>
          <a:p>
            <a:pPr indent="0" lvl="0" marL="0" rtl="0" algn="l">
              <a:spcBef>
                <a:spcPts val="0"/>
              </a:spcBef>
              <a:spcAft>
                <a:spcPts val="0"/>
              </a:spcAft>
              <a:buNone/>
            </a:pPr>
            <a:r>
              <a:rPr lang="en"/>
              <a:t>While working in </a:t>
            </a:r>
            <a:r>
              <a:rPr lang="en"/>
              <a:t>spreadsheet</a:t>
            </a:r>
            <a:r>
              <a:rPr lang="en"/>
              <a:t> it was a bit difficult as the HDI for all the countries could not fit in the graph as it would be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Reflections on Spreadsheet</a:t>
            </a:r>
            <a:endParaRPr/>
          </a:p>
        </p:txBody>
      </p:sp>
      <p:sp>
        <p:nvSpPr>
          <p:cNvPr id="129" name="Google Shape;129;p23"/>
          <p:cNvSpPr txBox="1"/>
          <p:nvPr>
            <p:ph idx="1" type="body"/>
          </p:nvPr>
        </p:nvSpPr>
        <p:spPr>
          <a:xfrm>
            <a:off x="144075" y="1496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Very fast and efficient to use while still spending less time </a:t>
            </a:r>
            <a:r>
              <a:rPr lang="en"/>
              <a:t>analyzing</a:t>
            </a:r>
            <a:r>
              <a:rPr lang="en"/>
              <a:t> datas as compared to other data visualization tools.</a:t>
            </a:r>
            <a:endParaRPr/>
          </a:p>
          <a:p>
            <a:pPr indent="-342900" lvl="0" marL="457200" rtl="0" algn="l">
              <a:spcBef>
                <a:spcPts val="0"/>
              </a:spcBef>
              <a:spcAft>
                <a:spcPts val="0"/>
              </a:spcAft>
              <a:buSzPts val="1800"/>
              <a:buChar char="●"/>
            </a:pPr>
            <a:r>
              <a:rPr lang="en"/>
              <a:t>As I have done spreadsheet during my </a:t>
            </a:r>
            <a:r>
              <a:rPr lang="en"/>
              <a:t>middle</a:t>
            </a:r>
            <a:r>
              <a:rPr lang="en"/>
              <a:t> school days, it was a good </a:t>
            </a:r>
            <a:r>
              <a:rPr lang="en"/>
              <a:t>refresher</a:t>
            </a:r>
            <a:r>
              <a:rPr lang="en"/>
              <a:t> and I could recollect all the skills that I have learnt earlier. </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0" y="34975"/>
            <a:ext cx="7025552" cy="5073549"/>
          </a:xfrm>
          <a:prstGeom prst="rect">
            <a:avLst/>
          </a:prstGeom>
          <a:noFill/>
          <a:ln>
            <a:noFill/>
          </a:ln>
        </p:spPr>
      </p:pic>
      <p:sp>
        <p:nvSpPr>
          <p:cNvPr id="135" name="Google Shape;135;p24"/>
          <p:cNvSpPr txBox="1"/>
          <p:nvPr/>
        </p:nvSpPr>
        <p:spPr>
          <a:xfrm>
            <a:off x="7609550" y="34975"/>
            <a:ext cx="927900" cy="4311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Flourish</a:t>
            </a:r>
            <a:endParaRPr sz="1600">
              <a:solidFill>
                <a:schemeClr val="lt1"/>
              </a:solidFill>
            </a:endParaRPr>
          </a:p>
        </p:txBody>
      </p:sp>
      <p:sp>
        <p:nvSpPr>
          <p:cNvPr id="136" name="Google Shape;136;p24"/>
          <p:cNvSpPr txBox="1"/>
          <p:nvPr/>
        </p:nvSpPr>
        <p:spPr>
          <a:xfrm>
            <a:off x="7075100" y="541975"/>
            <a:ext cx="1996800" cy="4494600"/>
          </a:xfrm>
          <a:prstGeom prst="rect">
            <a:avLst/>
          </a:prstGeom>
          <a:solidFill>
            <a:srgbClr val="B4A7D6"/>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rPr>
              <a:t>Using Flourish has been very fun at the same time very nerverecking since the type of plots that I wanted to use are too </a:t>
            </a:r>
            <a:r>
              <a:rPr lang="en">
                <a:solidFill>
                  <a:schemeClr val="lt1"/>
                </a:solidFill>
              </a:rPr>
              <a:t>advanced</a:t>
            </a:r>
            <a:r>
              <a:rPr lang="en">
                <a:solidFill>
                  <a:schemeClr val="lt1"/>
                </a:solidFill>
              </a:rPr>
              <a:t> for the data set. Like the data on the right, since there is so much data, I am not able to specify some </a:t>
            </a:r>
            <a:r>
              <a:rPr lang="en">
                <a:solidFill>
                  <a:schemeClr val="lt1"/>
                </a:solidFill>
              </a:rPr>
              <a:t>countries</a:t>
            </a:r>
            <a:r>
              <a:rPr lang="en">
                <a:solidFill>
                  <a:schemeClr val="lt1"/>
                </a:solidFill>
              </a:rPr>
              <a:t> even though if you touch the lines you will be able to know some countries. Although I really liked surfing </a:t>
            </a:r>
            <a:r>
              <a:rPr lang="en">
                <a:solidFill>
                  <a:schemeClr val="lt1"/>
                </a:solidFill>
              </a:rPr>
              <a:t>through</a:t>
            </a:r>
            <a:r>
              <a:rPr lang="en">
                <a:solidFill>
                  <a:schemeClr val="lt1"/>
                </a:solidFill>
              </a:rPr>
              <a:t> the different  data styles, it was a fun yet eye-opening journey.</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152400" y="596675"/>
            <a:ext cx="6150625" cy="4394426"/>
          </a:xfrm>
          <a:prstGeom prst="rect">
            <a:avLst/>
          </a:prstGeom>
          <a:noFill/>
          <a:ln>
            <a:noFill/>
          </a:ln>
        </p:spPr>
      </p:pic>
      <p:sp>
        <p:nvSpPr>
          <p:cNvPr id="142" name="Google Shape;142;p25"/>
          <p:cNvSpPr txBox="1"/>
          <p:nvPr/>
        </p:nvSpPr>
        <p:spPr>
          <a:xfrm>
            <a:off x="2943375" y="79275"/>
            <a:ext cx="891900" cy="400200"/>
          </a:xfrm>
          <a:prstGeom prst="rect">
            <a:avLst/>
          </a:prstGeom>
          <a:solidFill>
            <a:srgbClr val="93C47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Flourish</a:t>
            </a:r>
            <a:endParaRPr/>
          </a:p>
        </p:txBody>
      </p:sp>
      <p:sp>
        <p:nvSpPr>
          <p:cNvPr id="143" name="Google Shape;143;p25"/>
          <p:cNvSpPr txBox="1"/>
          <p:nvPr/>
        </p:nvSpPr>
        <p:spPr>
          <a:xfrm>
            <a:off x="6714300" y="432150"/>
            <a:ext cx="2110800" cy="4279200"/>
          </a:xfrm>
          <a:prstGeom prst="rect">
            <a:avLst/>
          </a:prstGeom>
          <a:solidFill>
            <a:srgbClr val="93C47D"/>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While working in flourish it was so fun to see how we can use different tools and animations to describe our data.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 </a:t>
            </a:r>
            <a:r>
              <a:rPr lang="en"/>
              <a:t>innermost</a:t>
            </a:r>
            <a:r>
              <a:rPr lang="en"/>
              <a:t> </a:t>
            </a:r>
            <a:r>
              <a:rPr lang="en"/>
              <a:t>countries</a:t>
            </a:r>
            <a:r>
              <a:rPr lang="en"/>
              <a:t> are the countries with the least growth in Human Development Index.It was although very hard to fit in all of the countries so I decided to make graphs depending on the initials of the countries to make it easier for people to read off from the visualization.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 on flourish</a:t>
            </a:r>
            <a:endParaRPr/>
          </a:p>
        </p:txBody>
      </p:sp>
      <p:sp>
        <p:nvSpPr>
          <p:cNvPr id="149" name="Google Shape;149;p26"/>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Flourish is a new concept to me as many so it was difficult figuring out which data table or visualization type to use, as the data that I had was very long or too less for some tools. </a:t>
            </a:r>
            <a:endParaRPr/>
          </a:p>
          <a:p>
            <a:pPr indent="-342900" lvl="0" marL="457200" rtl="0" algn="l">
              <a:spcBef>
                <a:spcPts val="0"/>
              </a:spcBef>
              <a:spcAft>
                <a:spcPts val="0"/>
              </a:spcAft>
              <a:buSzPts val="1800"/>
              <a:buChar char="●"/>
            </a:pPr>
            <a:r>
              <a:rPr lang="en"/>
              <a:t>Nevertheless it was so fun seeing how many wide ranges of options that we have just to make data visualization so easier and more aesthetic.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3</a:t>
            </a:r>
            <a:endParaRPr/>
          </a:p>
        </p:txBody>
      </p:sp>
      <p:sp>
        <p:nvSpPr>
          <p:cNvPr id="155" name="Google Shape;155;p27"/>
          <p:cNvSpPr txBox="1"/>
          <p:nvPr>
            <p:ph idx="4294967295" type="body"/>
          </p:nvPr>
        </p:nvSpPr>
        <p:spPr>
          <a:xfrm>
            <a:off x="311700" y="1495175"/>
            <a:ext cx="37605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D3B45"/>
              </a:buClr>
              <a:buSzPts val="1200"/>
              <a:buAutoNum type="arabicPeriod"/>
            </a:pPr>
            <a:r>
              <a:rPr lang="en" sz="1200">
                <a:solidFill>
                  <a:srgbClr val="2D3B45"/>
                </a:solidFill>
                <a:highlight>
                  <a:srgbClr val="FFFFFF"/>
                </a:highlight>
              </a:rPr>
              <a:t>I requested my google data including the 46 different features that google has and I </a:t>
            </a:r>
            <a:r>
              <a:rPr lang="en" sz="1200">
                <a:solidFill>
                  <a:srgbClr val="2D3B45"/>
                </a:solidFill>
                <a:highlight>
                  <a:srgbClr val="FFFFFF"/>
                </a:highlight>
              </a:rPr>
              <a:t>requested</a:t>
            </a:r>
            <a:r>
              <a:rPr lang="en" sz="1200">
                <a:solidFill>
                  <a:srgbClr val="2D3B45"/>
                </a:solidFill>
                <a:highlight>
                  <a:srgbClr val="FFFFFF"/>
                </a:highlight>
              </a:rPr>
              <a:t> it via email so it was very fast under two days. </a:t>
            </a:r>
            <a:endParaRPr sz="1200">
              <a:solidFill>
                <a:srgbClr val="2D3B45"/>
              </a:solidFill>
              <a:highlight>
                <a:srgbClr val="FFFFFF"/>
              </a:highlight>
            </a:endParaRPr>
          </a:p>
        </p:txBody>
      </p:sp>
      <p:pic>
        <p:nvPicPr>
          <p:cNvPr id="156" name="Google Shape;156;p27"/>
          <p:cNvPicPr preferRelativeResize="0"/>
          <p:nvPr/>
        </p:nvPicPr>
        <p:blipFill>
          <a:blip r:embed="rId3">
            <a:alphaModFix/>
          </a:blip>
          <a:stretch>
            <a:fillRect/>
          </a:stretch>
        </p:blipFill>
        <p:spPr>
          <a:xfrm>
            <a:off x="4301600" y="408050"/>
            <a:ext cx="4731426" cy="314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Pandas Python</a:t>
            </a:r>
            <a:endParaRPr/>
          </a:p>
          <a:p>
            <a:pPr indent="-342900" lvl="0" marL="457200" rtl="0" algn="l">
              <a:spcBef>
                <a:spcPts val="0"/>
              </a:spcBef>
              <a:spcAft>
                <a:spcPts val="0"/>
              </a:spcAft>
              <a:buSzPts val="1800"/>
              <a:buChar char="●"/>
            </a:pPr>
            <a:r>
              <a:rPr lang="en" u="sng">
                <a:solidFill>
                  <a:schemeClr val="hlink"/>
                </a:solidFill>
                <a:hlinkClick r:id="rId3"/>
              </a:rPr>
              <a:t>Sheets</a:t>
            </a:r>
            <a:endParaRPr/>
          </a:p>
          <a:p>
            <a:pPr indent="-342900" lvl="0" marL="457200" rtl="0" algn="l">
              <a:spcBef>
                <a:spcPts val="0"/>
              </a:spcBef>
              <a:spcAft>
                <a:spcPts val="0"/>
              </a:spcAft>
              <a:buSzPts val="1800"/>
              <a:buChar char="●"/>
            </a:pPr>
            <a:r>
              <a:rPr lang="en"/>
              <a:t>Flourish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4852350" cy="4838700"/>
          </a:xfrm>
          <a:prstGeom prst="rect">
            <a:avLst/>
          </a:prstGeom>
          <a:noFill/>
          <a:ln>
            <a:noFill/>
          </a:ln>
        </p:spPr>
      </p:pic>
      <p:sp>
        <p:nvSpPr>
          <p:cNvPr id="68" name="Google Shape;68;p15"/>
          <p:cNvSpPr txBox="1"/>
          <p:nvPr/>
        </p:nvSpPr>
        <p:spPr>
          <a:xfrm>
            <a:off x="5421000" y="890000"/>
            <a:ext cx="2993100" cy="400200"/>
          </a:xfrm>
          <a:prstGeom prst="rect">
            <a:avLst/>
          </a:prstGeom>
          <a:solidFill>
            <a:srgbClr val="F1C23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Pandas, Python Seaborn </a:t>
            </a:r>
            <a:r>
              <a:rPr lang="en"/>
              <a:t>Displot</a:t>
            </a:r>
            <a:endParaRPr/>
          </a:p>
        </p:txBody>
      </p:sp>
      <p:sp>
        <p:nvSpPr>
          <p:cNvPr id="69" name="Google Shape;69;p15"/>
          <p:cNvSpPr txBox="1"/>
          <p:nvPr/>
        </p:nvSpPr>
        <p:spPr>
          <a:xfrm>
            <a:off x="5183125" y="1466750"/>
            <a:ext cx="3686700" cy="2555100"/>
          </a:xfrm>
          <a:prstGeom prst="rect">
            <a:avLst/>
          </a:prstGeom>
          <a:solidFill>
            <a:srgbClr val="F1C232"/>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Using the Jupyter notebook and coding in pandas using python felt the most easiest and convenient as I am used to it, </a:t>
            </a:r>
            <a:r>
              <a:rPr lang="en"/>
              <a:t>however</a:t>
            </a:r>
            <a:r>
              <a:rPr lang="en"/>
              <a:t> i </a:t>
            </a:r>
            <a:r>
              <a:rPr lang="en"/>
              <a:t>still did tackle some issues in the way. The graph on the left is made using the seaborn displot on the variables Year and Human Development Index and although there were a lot of countries the data could still fit in the graph which was very convenient and the use of different shades also made it look nicer and readable.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0" l="1251" r="49297" t="13562"/>
          <a:stretch/>
        </p:blipFill>
        <p:spPr>
          <a:xfrm>
            <a:off x="68950" y="128850"/>
            <a:ext cx="3223946" cy="3576975"/>
          </a:xfrm>
          <a:prstGeom prst="rect">
            <a:avLst/>
          </a:prstGeom>
          <a:noFill/>
          <a:ln>
            <a:noFill/>
          </a:ln>
        </p:spPr>
      </p:pic>
      <p:pic>
        <p:nvPicPr>
          <p:cNvPr id="75" name="Google Shape;75;p16"/>
          <p:cNvPicPr preferRelativeResize="0"/>
          <p:nvPr/>
        </p:nvPicPr>
        <p:blipFill rotWithShape="1">
          <a:blip r:embed="rId4">
            <a:alphaModFix/>
          </a:blip>
          <a:srcRect b="0" l="5693" r="13895" t="0"/>
          <a:stretch/>
        </p:blipFill>
        <p:spPr>
          <a:xfrm>
            <a:off x="7336900" y="349875"/>
            <a:ext cx="1721226" cy="3424200"/>
          </a:xfrm>
          <a:prstGeom prst="rect">
            <a:avLst/>
          </a:prstGeom>
          <a:noFill/>
          <a:ln>
            <a:noFill/>
          </a:ln>
        </p:spPr>
      </p:pic>
      <p:pic>
        <p:nvPicPr>
          <p:cNvPr id="76" name="Google Shape;76;p16"/>
          <p:cNvPicPr preferRelativeResize="0"/>
          <p:nvPr/>
        </p:nvPicPr>
        <p:blipFill rotWithShape="1">
          <a:blip r:embed="rId3">
            <a:alphaModFix/>
          </a:blip>
          <a:srcRect b="0" l="50081" r="18538" t="0"/>
          <a:stretch/>
        </p:blipFill>
        <p:spPr>
          <a:xfrm>
            <a:off x="3356175" y="78077"/>
            <a:ext cx="2103011" cy="3967773"/>
          </a:xfrm>
          <a:prstGeom prst="rect">
            <a:avLst/>
          </a:prstGeom>
          <a:noFill/>
          <a:ln>
            <a:noFill/>
          </a:ln>
        </p:spPr>
      </p:pic>
      <p:pic>
        <p:nvPicPr>
          <p:cNvPr id="77" name="Google Shape;77;p16"/>
          <p:cNvPicPr preferRelativeResize="0"/>
          <p:nvPr/>
        </p:nvPicPr>
        <p:blipFill rotWithShape="1">
          <a:blip r:embed="rId5">
            <a:alphaModFix/>
          </a:blip>
          <a:srcRect b="0" l="0" r="4388" t="0"/>
          <a:stretch/>
        </p:blipFill>
        <p:spPr>
          <a:xfrm>
            <a:off x="5499013" y="174563"/>
            <a:ext cx="1798025" cy="3871288"/>
          </a:xfrm>
          <a:prstGeom prst="rect">
            <a:avLst/>
          </a:prstGeom>
          <a:noFill/>
          <a:ln>
            <a:noFill/>
          </a:ln>
        </p:spPr>
      </p:pic>
      <p:pic>
        <p:nvPicPr>
          <p:cNvPr id="78" name="Google Shape;78;p16"/>
          <p:cNvPicPr preferRelativeResize="0"/>
          <p:nvPr/>
        </p:nvPicPr>
        <p:blipFill rotWithShape="1">
          <a:blip r:embed="rId6">
            <a:alphaModFix/>
          </a:blip>
          <a:srcRect b="72709" l="8781" r="11530" t="0"/>
          <a:stretch/>
        </p:blipFill>
        <p:spPr>
          <a:xfrm>
            <a:off x="68950" y="3957300"/>
            <a:ext cx="1516875" cy="1048025"/>
          </a:xfrm>
          <a:prstGeom prst="rect">
            <a:avLst/>
          </a:prstGeom>
          <a:noFill/>
          <a:ln>
            <a:noFill/>
          </a:ln>
        </p:spPr>
      </p:pic>
      <p:pic>
        <p:nvPicPr>
          <p:cNvPr id="79" name="Google Shape;79;p16"/>
          <p:cNvPicPr preferRelativeResize="0"/>
          <p:nvPr/>
        </p:nvPicPr>
        <p:blipFill rotWithShape="1">
          <a:blip r:embed="rId6">
            <a:alphaModFix/>
          </a:blip>
          <a:srcRect b="22076" l="8781" r="11530" t="48291"/>
          <a:stretch/>
        </p:blipFill>
        <p:spPr>
          <a:xfrm>
            <a:off x="1652900" y="3946161"/>
            <a:ext cx="1426675" cy="1070300"/>
          </a:xfrm>
          <a:prstGeom prst="rect">
            <a:avLst/>
          </a:prstGeom>
          <a:noFill/>
          <a:ln>
            <a:noFill/>
          </a:ln>
        </p:spPr>
      </p:pic>
      <p:sp>
        <p:nvSpPr>
          <p:cNvPr id="80" name="Google Shape;80;p16"/>
          <p:cNvSpPr txBox="1"/>
          <p:nvPr/>
        </p:nvSpPr>
        <p:spPr>
          <a:xfrm>
            <a:off x="6679600" y="4392050"/>
            <a:ext cx="26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 many more countries!</a:t>
            </a:r>
            <a:endParaRPr/>
          </a:p>
        </p:txBody>
      </p:sp>
      <p:pic>
        <p:nvPicPr>
          <p:cNvPr id="81" name="Google Shape;81;p16"/>
          <p:cNvPicPr preferRelativeResize="0"/>
          <p:nvPr/>
        </p:nvPicPr>
        <p:blipFill rotWithShape="1">
          <a:blip r:embed="rId6">
            <a:alphaModFix/>
          </a:blip>
          <a:srcRect b="0" l="8781" r="11530" t="77121"/>
          <a:stretch/>
        </p:blipFill>
        <p:spPr>
          <a:xfrm>
            <a:off x="3219800" y="4178969"/>
            <a:ext cx="1426675" cy="826351"/>
          </a:xfrm>
          <a:prstGeom prst="rect">
            <a:avLst/>
          </a:prstGeom>
          <a:noFill/>
          <a:ln>
            <a:noFill/>
          </a:ln>
        </p:spPr>
      </p:pic>
      <p:pic>
        <p:nvPicPr>
          <p:cNvPr id="82" name="Google Shape;82;p16"/>
          <p:cNvPicPr preferRelativeResize="0"/>
          <p:nvPr/>
        </p:nvPicPr>
        <p:blipFill rotWithShape="1">
          <a:blip r:embed="rId6">
            <a:alphaModFix/>
          </a:blip>
          <a:srcRect b="51095" l="8781" r="11530" t="27386"/>
          <a:stretch/>
        </p:blipFill>
        <p:spPr>
          <a:xfrm>
            <a:off x="5040800" y="4178969"/>
            <a:ext cx="1516875" cy="826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86" name="Shape 86"/>
        <p:cNvGrpSpPr/>
        <p:nvPr/>
      </p:nvGrpSpPr>
      <p:grpSpPr>
        <a:xfrm>
          <a:off x="0" y="0"/>
          <a:ext cx="0" cy="0"/>
          <a:chOff x="0" y="0"/>
          <a:chExt cx="0" cy="0"/>
        </a:xfrm>
      </p:grpSpPr>
      <p:sp>
        <p:nvSpPr>
          <p:cNvPr id="87" name="Google Shape;87;p17"/>
          <p:cNvSpPr txBox="1"/>
          <p:nvPr/>
        </p:nvSpPr>
        <p:spPr>
          <a:xfrm>
            <a:off x="4796650" y="970950"/>
            <a:ext cx="4053600" cy="3201600"/>
          </a:xfrm>
          <a:prstGeom prst="rect">
            <a:avLst/>
          </a:prstGeom>
          <a:solidFill>
            <a:srgbClr val="EAD1DC"/>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The </a:t>
            </a:r>
            <a:r>
              <a:rPr lang="en"/>
              <a:t>previous</a:t>
            </a:r>
            <a:r>
              <a:rPr lang="en"/>
              <a:t> graph was also made using the pandas python library in particular, the seaborn function, but this </a:t>
            </a:r>
            <a:r>
              <a:rPr lang="en"/>
              <a:t>time</a:t>
            </a:r>
            <a:r>
              <a:rPr lang="en"/>
              <a:t> the </a:t>
            </a:r>
            <a:r>
              <a:rPr lang="en"/>
              <a:t>variables</a:t>
            </a:r>
            <a:r>
              <a:rPr lang="en"/>
              <a:t> were Entity </a:t>
            </a:r>
            <a:r>
              <a:rPr lang="en"/>
              <a:t>which</a:t>
            </a:r>
            <a:r>
              <a:rPr lang="en"/>
              <a:t> is the list of the Country names and the Human Development Index. </a:t>
            </a:r>
            <a:r>
              <a:rPr lang="en"/>
              <a:t>Although</a:t>
            </a:r>
            <a:r>
              <a:rPr lang="en"/>
              <a:t> there’s a lot going on in the graph due to the number of </a:t>
            </a:r>
            <a:r>
              <a:rPr lang="en"/>
              <a:t>countries</a:t>
            </a:r>
            <a:r>
              <a:rPr lang="en"/>
              <a:t> that were present in the data with the </a:t>
            </a:r>
            <a:r>
              <a:rPr lang="en"/>
              <a:t>countries</a:t>
            </a:r>
            <a:r>
              <a:rPr lang="en"/>
              <a:t> repeating a lot of times due to the change in the HDI over the years. But </a:t>
            </a:r>
            <a:r>
              <a:rPr lang="en"/>
              <a:t>nevertheless, the machine is smart enough to understand that the same variables of the Entity, as it was repeating a lot of tums, it created a count to also regard the different years of increase or decrease in the HDI.   </a:t>
            </a:r>
            <a:r>
              <a:rPr lang="en"/>
              <a:t>  </a:t>
            </a:r>
            <a:endParaRPr/>
          </a:p>
        </p:txBody>
      </p:sp>
      <p:sp>
        <p:nvSpPr>
          <p:cNvPr id="88" name="Google Shape;88;p17"/>
          <p:cNvSpPr txBox="1"/>
          <p:nvPr/>
        </p:nvSpPr>
        <p:spPr>
          <a:xfrm>
            <a:off x="178375" y="188300"/>
            <a:ext cx="57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Reflection:</a:t>
            </a:r>
            <a:endParaRPr/>
          </a:p>
        </p:txBody>
      </p:sp>
      <p:pic>
        <p:nvPicPr>
          <p:cNvPr id="89" name="Google Shape;89;p17"/>
          <p:cNvPicPr preferRelativeResize="0"/>
          <p:nvPr/>
        </p:nvPicPr>
        <p:blipFill rotWithShape="1">
          <a:blip r:embed="rId3">
            <a:alphaModFix/>
          </a:blip>
          <a:srcRect b="0" l="1251" r="49297" t="13562"/>
          <a:stretch/>
        </p:blipFill>
        <p:spPr>
          <a:xfrm>
            <a:off x="178375" y="628900"/>
            <a:ext cx="4291223" cy="4419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52400" y="426150"/>
            <a:ext cx="5398376" cy="4564950"/>
          </a:xfrm>
          <a:prstGeom prst="rect">
            <a:avLst/>
          </a:prstGeom>
          <a:noFill/>
          <a:ln>
            <a:noFill/>
          </a:ln>
        </p:spPr>
      </p:pic>
      <p:sp>
        <p:nvSpPr>
          <p:cNvPr id="95" name="Google Shape;95;p18"/>
          <p:cNvSpPr txBox="1"/>
          <p:nvPr/>
        </p:nvSpPr>
        <p:spPr>
          <a:xfrm>
            <a:off x="1844275" y="25950"/>
            <a:ext cx="37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Python (Pandas &amp; Jupyter Notebook)</a:t>
            </a:r>
            <a:endParaRPr/>
          </a:p>
        </p:txBody>
      </p:sp>
      <p:sp>
        <p:nvSpPr>
          <p:cNvPr id="96" name="Google Shape;96;p18"/>
          <p:cNvSpPr txBox="1"/>
          <p:nvPr/>
        </p:nvSpPr>
        <p:spPr>
          <a:xfrm>
            <a:off x="5668750" y="1209075"/>
            <a:ext cx="3399300" cy="2124000"/>
          </a:xfrm>
          <a:prstGeom prst="rect">
            <a:avLst/>
          </a:prstGeom>
          <a:solidFill>
            <a:srgbClr val="9FC5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a simple line plot solely focusing on Japan as Japan is considered one of the healthiest countries so I </a:t>
            </a:r>
            <a:r>
              <a:rPr lang="en"/>
              <a:t>thought</a:t>
            </a:r>
            <a:r>
              <a:rPr lang="en"/>
              <a:t> the HDI must be very high and it sure looks like it is doing well. The only thing that I was curious about was, why was it specifically focusing on the Years listed in the last indexes even though my code was generalised for all the years.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 on the Pandas</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I am more familiar with using pandas and python language, it was easier for me to do some data visualization on it and also it was fun to explore the new visualization techniques that I learnt from previous weeks, especially on the sea-born techniques.</a:t>
            </a:r>
            <a:endParaRPr/>
          </a:p>
          <a:p>
            <a:pPr indent="-342900" lvl="0" marL="457200" rtl="0" algn="l">
              <a:spcBef>
                <a:spcPts val="0"/>
              </a:spcBef>
              <a:spcAft>
                <a:spcPts val="0"/>
              </a:spcAft>
              <a:buSzPts val="1800"/>
              <a:buChar char="●"/>
            </a:pPr>
            <a:r>
              <a:rPr lang="en"/>
              <a:t>It was hard to fit in my data properly on the graphs as I have too many so I was only limited to using certain visualization tools </a:t>
            </a:r>
            <a:r>
              <a:rPr lang="en"/>
              <a:t>which</a:t>
            </a:r>
            <a:r>
              <a:rPr lang="en"/>
              <a:t> was not very convenient for me as I was just repeating the use of same tools.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106" name="Shape 106"/>
        <p:cNvGrpSpPr/>
        <p:nvPr/>
      </p:nvGrpSpPr>
      <p:grpSpPr>
        <a:xfrm>
          <a:off x="0" y="0"/>
          <a:ext cx="0" cy="0"/>
          <a:chOff x="0" y="0"/>
          <a:chExt cx="0" cy="0"/>
        </a:xfrm>
      </p:grpSpPr>
      <p:sp>
        <p:nvSpPr>
          <p:cNvPr id="107" name="Google Shape;107;p20"/>
          <p:cNvSpPr txBox="1"/>
          <p:nvPr/>
        </p:nvSpPr>
        <p:spPr>
          <a:xfrm>
            <a:off x="7110900" y="458750"/>
            <a:ext cx="1958100" cy="4710000"/>
          </a:xfrm>
          <a:prstGeom prst="rect">
            <a:avLst/>
          </a:prstGeom>
          <a:solidFill>
            <a:srgbClr val="F3F3F3"/>
          </a:solid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t>I being a Bhutanese, sparked so much curiousness for myself to see how my country has been doing in terms of its development until date. As I was using sheets, it’s interesting to see how we have been doing very well despite being a country with very low GDP and population (0.8 million ). Although there has not been much growth recently, Bhutan as a country has been doing pretty good with its initiatives in development.   </a:t>
            </a:r>
            <a:endParaRPr/>
          </a:p>
        </p:txBody>
      </p:sp>
      <p:pic>
        <p:nvPicPr>
          <p:cNvPr id="108" name="Google Shape;108;p20" title="Chart"/>
          <p:cNvPicPr preferRelativeResize="0"/>
          <p:nvPr/>
        </p:nvPicPr>
        <p:blipFill>
          <a:blip r:embed="rId3">
            <a:alphaModFix/>
          </a:blip>
          <a:stretch>
            <a:fillRect/>
          </a:stretch>
        </p:blipFill>
        <p:spPr>
          <a:xfrm>
            <a:off x="77577" y="308775"/>
            <a:ext cx="6891525" cy="4261250"/>
          </a:xfrm>
          <a:prstGeom prst="rect">
            <a:avLst/>
          </a:prstGeom>
          <a:noFill/>
          <a:ln>
            <a:noFill/>
          </a:ln>
        </p:spPr>
      </p:pic>
      <p:sp>
        <p:nvSpPr>
          <p:cNvPr id="109" name="Google Shape;109;p20"/>
          <p:cNvSpPr txBox="1"/>
          <p:nvPr/>
        </p:nvSpPr>
        <p:spPr>
          <a:xfrm>
            <a:off x="7361925" y="58550"/>
            <a:ext cx="15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Spreadsheets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pic>
        <p:nvPicPr>
          <p:cNvPr id="114" name="Google Shape;114;p21" title="Chart"/>
          <p:cNvPicPr preferRelativeResize="0"/>
          <p:nvPr/>
        </p:nvPicPr>
        <p:blipFill>
          <a:blip r:embed="rId3">
            <a:alphaModFix/>
          </a:blip>
          <a:stretch>
            <a:fillRect/>
          </a:stretch>
        </p:blipFill>
        <p:spPr>
          <a:xfrm>
            <a:off x="162300" y="227950"/>
            <a:ext cx="6438024" cy="4755126"/>
          </a:xfrm>
          <a:prstGeom prst="rect">
            <a:avLst/>
          </a:prstGeom>
          <a:noFill/>
          <a:ln>
            <a:noFill/>
          </a:ln>
        </p:spPr>
      </p:pic>
      <p:sp>
        <p:nvSpPr>
          <p:cNvPr id="115" name="Google Shape;115;p21"/>
          <p:cNvSpPr txBox="1"/>
          <p:nvPr/>
        </p:nvSpPr>
        <p:spPr>
          <a:xfrm>
            <a:off x="7156850" y="227950"/>
            <a:ext cx="1575900" cy="4002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Google Sheets</a:t>
            </a:r>
            <a:endParaRPr/>
          </a:p>
        </p:txBody>
      </p:sp>
      <p:sp>
        <p:nvSpPr>
          <p:cNvPr id="116" name="Google Shape;116;p21"/>
          <p:cNvSpPr txBox="1"/>
          <p:nvPr/>
        </p:nvSpPr>
        <p:spPr>
          <a:xfrm>
            <a:off x="6834800" y="766900"/>
            <a:ext cx="2220000" cy="42792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 wanted to look at the HDI of </a:t>
            </a:r>
            <a:r>
              <a:rPr lang="en"/>
              <a:t>Afghanistan</a:t>
            </a:r>
            <a:r>
              <a:rPr lang="en"/>
              <a:t> over the Years and we can see that from the early 2000s its has been improving until the early 2010s when it started to fluctuate. Even when the regression line is </a:t>
            </a:r>
            <a:r>
              <a:rPr lang="en"/>
              <a:t>showing</a:t>
            </a:r>
            <a:r>
              <a:rPr lang="en"/>
              <a:t> that its almost </a:t>
            </a:r>
            <a:r>
              <a:rPr lang="en"/>
              <a:t>closer</a:t>
            </a:r>
            <a:r>
              <a:rPr lang="en"/>
              <a:t> to one meaning its the HDI has been improving, still I assume that there might be some error in the calculation as the trendline is not touching some of the bars, affecting the data calculation.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