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1" r:id="rId8"/>
    <p:sldId id="262" r:id="rId9"/>
    <p:sldId id="263" r:id="rId10"/>
    <p:sldId id="265" r:id="rId11"/>
    <p:sldId id="264" r:id="rId12"/>
    <p:sldId id="266" r:id="rId13"/>
    <p:sldId id="267" r:id="rId14"/>
    <p:sldId id="268"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ro-RO"/>
              <a:t>Faceți clic pentru a edita stilul de titlu coordonator</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o-RO"/>
              <a:t>Faceți clic pentru a edita stilul de subtitlu coordonator</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5/12/2024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5/12/2024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097280" y="2958274"/>
            <a:ext cx="4639736" cy="2910821"/>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515944" y="2958273"/>
            <a:ext cx="4639736" cy="2910821"/>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ro-RO"/>
              <a:t>Faceți clic pentru a edita stilul de titlu coordonator</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paakhim10/code-snippets-insights-and-readability" TargetMode="External"/><Relationship Id="rId2" Type="http://schemas.openxmlformats.org/officeDocument/2006/relationships/hyperlink" Target="https://pypi.org/project/pyli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err="1"/>
              <a:t>Modele</a:t>
            </a:r>
            <a:r>
              <a:rPr lang="en-US" sz="8000" dirty="0"/>
              <a:t> AI</a:t>
            </a:r>
            <a:r>
              <a:rPr lang="ro-RO" sz="8000" dirty="0"/>
              <a:t> în testare</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dirty="0">
                <a:solidFill>
                  <a:schemeClr val="tx1">
                    <a:lumMod val="85000"/>
                    <a:lumOff val="15000"/>
                  </a:schemeClr>
                </a:solidFill>
              </a:rPr>
              <a:t>Diaconescu Teodora</a:t>
            </a:r>
          </a:p>
          <a:p>
            <a:r>
              <a:rPr lang="en-US" sz="2400" dirty="0" err="1">
                <a:solidFill>
                  <a:schemeClr val="tx1">
                    <a:lumMod val="85000"/>
                    <a:lumOff val="15000"/>
                  </a:schemeClr>
                </a:solidFill>
              </a:rPr>
              <a:t>Voicu</a:t>
            </a:r>
            <a:r>
              <a:rPr lang="en-US" sz="2400" dirty="0">
                <a:solidFill>
                  <a:schemeClr val="tx1">
                    <a:lumMod val="85000"/>
                    <a:lumOff val="15000"/>
                  </a:schemeClr>
                </a:solidFill>
              </a:rPr>
              <a:t> </a:t>
            </a:r>
            <a:r>
              <a:rPr lang="en-US" sz="2400" dirty="0" err="1">
                <a:solidFill>
                  <a:schemeClr val="tx1">
                    <a:lumMod val="85000"/>
                    <a:lumOff val="15000"/>
                  </a:schemeClr>
                </a:solidFill>
              </a:rPr>
              <a:t>stefan</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E93EC9D-E34D-66E9-1994-B45007F7F701}"/>
              </a:ext>
            </a:extLst>
          </p:cNvPr>
          <p:cNvSpPr>
            <a:spLocks noGrp="1"/>
          </p:cNvSpPr>
          <p:nvPr>
            <p:ph type="title"/>
          </p:nvPr>
        </p:nvSpPr>
        <p:spPr/>
        <p:txBody>
          <a:bodyPr/>
          <a:lstStyle/>
          <a:p>
            <a:r>
              <a:rPr lang="ro-RO" dirty="0"/>
              <a:t>Complexitatea problemei rezolvate</a:t>
            </a:r>
            <a:endParaRPr lang="en-US" dirty="0"/>
          </a:p>
        </p:txBody>
      </p:sp>
      <p:sp>
        <p:nvSpPr>
          <p:cNvPr id="3" name="Substituent conținut 2">
            <a:extLst>
              <a:ext uri="{FF2B5EF4-FFF2-40B4-BE49-F238E27FC236}">
                <a16:creationId xmlns:a16="http://schemas.microsoft.com/office/drawing/2014/main" id="{08EE9E78-3B58-BA2B-38B5-F84181A94B9E}"/>
              </a:ext>
            </a:extLst>
          </p:cNvPr>
          <p:cNvSpPr>
            <a:spLocks noGrp="1"/>
          </p:cNvSpPr>
          <p:nvPr>
            <p:ph idx="1"/>
          </p:nvPr>
        </p:nvSpPr>
        <p:spPr/>
        <p:txBody>
          <a:bodyPr/>
          <a:lstStyle/>
          <a:p>
            <a:r>
              <a:rPr lang="ro-RO" dirty="0"/>
              <a:t>Măsura propusă</a:t>
            </a:r>
            <a:r>
              <a:rPr lang="en-US" dirty="0"/>
              <a:t> se </a:t>
            </a:r>
            <a:r>
              <a:rPr lang="en-US" dirty="0" err="1"/>
              <a:t>referă</a:t>
            </a:r>
            <a:r>
              <a:rPr lang="en-US" dirty="0"/>
              <a:t> la </a:t>
            </a:r>
            <a:r>
              <a:rPr lang="en-US" dirty="0" err="1"/>
              <a:t>dificultatea</a:t>
            </a:r>
            <a:r>
              <a:rPr lang="en-US" dirty="0"/>
              <a:t> </a:t>
            </a:r>
            <a:r>
              <a:rPr lang="en-US" dirty="0" err="1"/>
              <a:t>problemei</a:t>
            </a:r>
            <a:r>
              <a:rPr lang="en-US" dirty="0"/>
              <a:t> </a:t>
            </a:r>
            <a:r>
              <a:rPr lang="en-US" dirty="0" err="1"/>
              <a:t>și</a:t>
            </a:r>
            <a:r>
              <a:rPr lang="en-US" dirty="0"/>
              <a:t> </a:t>
            </a:r>
            <a:r>
              <a:rPr lang="en-US" dirty="0" err="1"/>
              <a:t>nivelul</a:t>
            </a:r>
            <a:r>
              <a:rPr lang="en-US" dirty="0"/>
              <a:t> de </a:t>
            </a:r>
            <a:r>
              <a:rPr lang="en-US" dirty="0" err="1"/>
              <a:t>înțelegere</a:t>
            </a:r>
            <a:r>
              <a:rPr lang="en-US" dirty="0"/>
              <a:t> </a:t>
            </a:r>
            <a:r>
              <a:rPr lang="en-US" dirty="0" err="1"/>
              <a:t>necesar</a:t>
            </a:r>
            <a:r>
              <a:rPr lang="en-US" dirty="0"/>
              <a:t> </a:t>
            </a:r>
            <a:r>
              <a:rPr lang="en-US" dirty="0" err="1"/>
              <a:t>pentru</a:t>
            </a:r>
            <a:r>
              <a:rPr lang="en-US" dirty="0"/>
              <a:t> a-l </a:t>
            </a:r>
            <a:r>
              <a:rPr lang="en-US" dirty="0" err="1"/>
              <a:t>realiza</a:t>
            </a:r>
            <a:r>
              <a:rPr lang="en-US" dirty="0"/>
              <a:t>. </a:t>
            </a:r>
            <a:r>
              <a:rPr lang="en-US" dirty="0" err="1"/>
              <a:t>În</a:t>
            </a:r>
            <a:r>
              <a:rPr lang="en-US" dirty="0"/>
              <a:t> </a:t>
            </a:r>
            <a:r>
              <a:rPr lang="en-US" dirty="0" err="1"/>
              <a:t>cazul</a:t>
            </a:r>
            <a:r>
              <a:rPr lang="en-US" dirty="0"/>
              <a:t> </a:t>
            </a:r>
            <a:r>
              <a:rPr lang="en-US" dirty="0" err="1"/>
              <a:t>sarcinilor</a:t>
            </a:r>
            <a:r>
              <a:rPr lang="en-US" dirty="0"/>
              <a:t> de </a:t>
            </a:r>
            <a:r>
              <a:rPr lang="en-US" dirty="0" err="1"/>
              <a:t>complexitate</a:t>
            </a:r>
            <a:r>
              <a:rPr lang="en-US" dirty="0"/>
              <a:t> </a:t>
            </a:r>
            <a:r>
              <a:rPr lang="en-US" dirty="0" err="1"/>
              <a:t>scăzută</a:t>
            </a:r>
            <a:r>
              <a:rPr lang="en-US" dirty="0"/>
              <a:t>, </a:t>
            </a:r>
            <a:r>
              <a:rPr lang="en-US" dirty="0" err="1"/>
              <a:t>testarea</a:t>
            </a:r>
            <a:r>
              <a:rPr lang="en-US" dirty="0"/>
              <a:t> </a:t>
            </a:r>
            <a:r>
              <a:rPr lang="en-US" dirty="0" err="1"/>
              <a:t>este</a:t>
            </a:r>
            <a:r>
              <a:rPr lang="en-US" dirty="0"/>
              <a:t> </a:t>
            </a:r>
            <a:r>
              <a:rPr lang="en-US" dirty="0" err="1"/>
              <a:t>relativ</a:t>
            </a:r>
            <a:r>
              <a:rPr lang="en-US" dirty="0"/>
              <a:t> </a:t>
            </a:r>
            <a:r>
              <a:rPr lang="en-US" dirty="0" err="1"/>
              <a:t>simplă</a:t>
            </a:r>
            <a:r>
              <a:rPr lang="en-US" dirty="0"/>
              <a:t>, cu fie </a:t>
            </a:r>
            <a:r>
              <a:rPr lang="en-US" dirty="0" err="1"/>
              <a:t>mai</a:t>
            </a:r>
            <a:r>
              <a:rPr lang="en-US" dirty="0"/>
              <a:t> </a:t>
            </a:r>
            <a:r>
              <a:rPr lang="en-US" dirty="0" err="1"/>
              <a:t>directe</a:t>
            </a:r>
            <a:r>
              <a:rPr lang="en-US" dirty="0"/>
              <a:t>, fie </a:t>
            </a:r>
            <a:r>
              <a:rPr lang="en-US" dirty="0" err="1"/>
              <a:t>mai</a:t>
            </a:r>
            <a:r>
              <a:rPr lang="en-US" dirty="0"/>
              <a:t> </a:t>
            </a:r>
            <a:r>
              <a:rPr lang="en-US" dirty="0" err="1"/>
              <a:t>puține</a:t>
            </a:r>
            <a:r>
              <a:rPr lang="en-US" dirty="0"/>
              <a:t> </a:t>
            </a:r>
            <a:r>
              <a:rPr lang="en-US" dirty="0" err="1"/>
              <a:t>cazuri</a:t>
            </a:r>
            <a:r>
              <a:rPr lang="en-US" dirty="0"/>
              <a:t> de </a:t>
            </a:r>
            <a:r>
              <a:rPr lang="en-US" dirty="0" err="1"/>
              <a:t>acoperit</a:t>
            </a:r>
            <a:r>
              <a:rPr lang="en-US" dirty="0"/>
              <a:t>. </a:t>
            </a:r>
            <a:r>
              <a:rPr lang="en-US" dirty="0" err="1"/>
              <a:t>Odată</a:t>
            </a:r>
            <a:r>
              <a:rPr lang="en-US" dirty="0"/>
              <a:t> cu </a:t>
            </a:r>
            <a:r>
              <a:rPr lang="en-US" dirty="0" err="1"/>
              <a:t>creșterea</a:t>
            </a:r>
            <a:r>
              <a:rPr lang="en-US" dirty="0"/>
              <a:t> </a:t>
            </a:r>
            <a:r>
              <a:rPr lang="en-US" dirty="0" err="1"/>
              <a:t>complexității</a:t>
            </a:r>
            <a:r>
              <a:rPr lang="en-US" dirty="0"/>
              <a:t>, apar </a:t>
            </a:r>
            <a:r>
              <a:rPr lang="en-US" dirty="0" err="1"/>
              <a:t>mai</a:t>
            </a:r>
            <a:r>
              <a:rPr lang="en-US" dirty="0"/>
              <a:t> </a:t>
            </a:r>
            <a:r>
              <a:rPr lang="en-US" dirty="0" err="1"/>
              <a:t>multe</a:t>
            </a:r>
            <a:r>
              <a:rPr lang="en-US" dirty="0"/>
              <a:t> </a:t>
            </a:r>
            <a:r>
              <a:rPr lang="en-US" dirty="0" err="1"/>
              <a:t>cazuri</a:t>
            </a:r>
            <a:r>
              <a:rPr lang="en-US" dirty="0"/>
              <a:t> de </a:t>
            </a:r>
            <a:r>
              <a:rPr lang="en-US" dirty="0" err="1"/>
              <a:t>tratat</a:t>
            </a:r>
            <a:r>
              <a:rPr lang="en-US" dirty="0"/>
              <a:t>, din </a:t>
            </a:r>
            <a:r>
              <a:rPr lang="en-US" dirty="0" err="1"/>
              <a:t>ce</a:t>
            </a:r>
            <a:r>
              <a:rPr lang="en-US" dirty="0"/>
              <a:t> </a:t>
            </a:r>
            <a:r>
              <a:rPr lang="en-US" dirty="0" err="1"/>
              <a:t>în</a:t>
            </a:r>
            <a:r>
              <a:rPr lang="en-US" dirty="0"/>
              <a:t> </a:t>
            </a:r>
            <a:r>
              <a:rPr lang="en-US" dirty="0" err="1"/>
              <a:t>ce</a:t>
            </a:r>
            <a:r>
              <a:rPr lang="en-US" dirty="0"/>
              <a:t> </a:t>
            </a:r>
            <a:r>
              <a:rPr lang="en-US" dirty="0" err="1"/>
              <a:t>mai</a:t>
            </a:r>
            <a:r>
              <a:rPr lang="en-US" dirty="0"/>
              <a:t> </a:t>
            </a:r>
            <a:r>
              <a:rPr lang="en-US" dirty="0" err="1"/>
              <a:t>marginale</a:t>
            </a:r>
            <a:r>
              <a:rPr lang="en-US" dirty="0"/>
              <a:t> </a:t>
            </a:r>
            <a:r>
              <a:rPr lang="en-US" dirty="0" err="1"/>
              <a:t>și</a:t>
            </a:r>
            <a:r>
              <a:rPr lang="en-US" dirty="0"/>
              <a:t> </a:t>
            </a:r>
            <a:r>
              <a:rPr lang="en-US" dirty="0" err="1"/>
              <a:t>greu</a:t>
            </a:r>
            <a:r>
              <a:rPr lang="en-US" dirty="0"/>
              <a:t> de </a:t>
            </a:r>
            <a:r>
              <a:rPr lang="en-US" dirty="0" err="1"/>
              <a:t>găsit</a:t>
            </a:r>
            <a:r>
              <a:rPr lang="en-US" dirty="0"/>
              <a:t>.</a:t>
            </a:r>
            <a:r>
              <a:rPr lang="ro-RO" dirty="0"/>
              <a:t> </a:t>
            </a:r>
          </a:p>
          <a:p>
            <a:r>
              <a:rPr lang="ro-RO" dirty="0"/>
              <a:t>Pentru aceasta f</a:t>
            </a:r>
            <a:r>
              <a:rPr lang="en-US" dirty="0" err="1"/>
              <a:t>olosim</a:t>
            </a:r>
            <a:r>
              <a:rPr lang="en-US" dirty="0"/>
              <a:t> o </a:t>
            </a:r>
            <a:r>
              <a:rPr lang="en-US" dirty="0" err="1"/>
              <a:t>rețea</a:t>
            </a:r>
            <a:r>
              <a:rPr lang="en-US" dirty="0"/>
              <a:t> </a:t>
            </a:r>
            <a:r>
              <a:rPr lang="en-US" dirty="0" err="1"/>
              <a:t>neurală</a:t>
            </a:r>
            <a:r>
              <a:rPr lang="en-US" dirty="0"/>
              <a:t> </a:t>
            </a:r>
            <a:r>
              <a:rPr lang="en-US" dirty="0" err="1"/>
              <a:t>preantrenată</a:t>
            </a:r>
            <a:r>
              <a:rPr lang="en-US" dirty="0"/>
              <a:t>, </a:t>
            </a:r>
            <a:r>
              <a:rPr lang="en-US" dirty="0" err="1"/>
              <a:t>CodeBERT</a:t>
            </a:r>
            <a:r>
              <a:rPr lang="en-US" dirty="0"/>
              <a:t>. </a:t>
            </a:r>
            <a:r>
              <a:rPr lang="en-US" dirty="0" err="1"/>
              <a:t>Trecem</a:t>
            </a:r>
            <a:r>
              <a:rPr lang="en-US" dirty="0"/>
              <a:t> </a:t>
            </a:r>
            <a:r>
              <a:rPr lang="en-US" dirty="0" err="1"/>
              <a:t>problema</a:t>
            </a:r>
            <a:r>
              <a:rPr lang="en-US" dirty="0"/>
              <a:t> de la </a:t>
            </a:r>
            <a:r>
              <a:rPr lang="en-US" dirty="0" err="1"/>
              <a:t>una</a:t>
            </a:r>
            <a:r>
              <a:rPr lang="en-US" dirty="0"/>
              <a:t> de </a:t>
            </a:r>
            <a:r>
              <a:rPr lang="en-US" dirty="0" err="1"/>
              <a:t>clasificare</a:t>
            </a:r>
            <a:r>
              <a:rPr lang="en-US" dirty="0"/>
              <a:t> </a:t>
            </a:r>
            <a:r>
              <a:rPr lang="en-US" dirty="0" err="1"/>
              <a:t>în</a:t>
            </a:r>
            <a:r>
              <a:rPr lang="en-US" dirty="0"/>
              <a:t> </a:t>
            </a:r>
            <a:r>
              <a:rPr lang="en-US" dirty="0" err="1"/>
              <a:t>una</a:t>
            </a:r>
            <a:r>
              <a:rPr lang="en-US" dirty="0"/>
              <a:t> de </a:t>
            </a:r>
            <a:r>
              <a:rPr lang="en-US" dirty="0" err="1"/>
              <a:t>regresie</a:t>
            </a:r>
            <a:r>
              <a:rPr lang="en-US" dirty="0"/>
              <a:t>. Label-urile </a:t>
            </a:r>
            <a:r>
              <a:rPr lang="en-US" dirty="0" err="1"/>
              <a:t>deja</a:t>
            </a:r>
            <a:r>
              <a:rPr lang="en-US" dirty="0"/>
              <a:t> date se </a:t>
            </a:r>
            <a:r>
              <a:rPr lang="en-US" dirty="0" err="1"/>
              <a:t>încadrează</a:t>
            </a:r>
            <a:r>
              <a:rPr lang="en-US" dirty="0"/>
              <a:t> </a:t>
            </a:r>
            <a:r>
              <a:rPr lang="en-US" dirty="0" err="1"/>
              <a:t>în</a:t>
            </a:r>
            <a:r>
              <a:rPr lang="en-US" dirty="0"/>
              <a:t> </a:t>
            </a:r>
            <a:r>
              <a:rPr lang="en-US" dirty="0" err="1"/>
              <a:t>trei</a:t>
            </a:r>
            <a:r>
              <a:rPr lang="en-US" dirty="0"/>
              <a:t> </a:t>
            </a:r>
            <a:r>
              <a:rPr lang="en-US" dirty="0" err="1"/>
              <a:t>clase</a:t>
            </a:r>
            <a:r>
              <a:rPr lang="en-US" dirty="0"/>
              <a:t>: </a:t>
            </a:r>
            <a:r>
              <a:rPr lang="en-US" dirty="0" err="1"/>
              <a:t>ușor</a:t>
            </a:r>
            <a:r>
              <a:rPr lang="en-US" dirty="0"/>
              <a:t>, </a:t>
            </a:r>
            <a:r>
              <a:rPr lang="en-US" dirty="0" err="1"/>
              <a:t>mediu</a:t>
            </a:r>
            <a:r>
              <a:rPr lang="en-US" dirty="0"/>
              <a:t>, </a:t>
            </a:r>
            <a:r>
              <a:rPr lang="en-US" dirty="0" err="1"/>
              <a:t>greu</a:t>
            </a:r>
            <a:r>
              <a:rPr lang="en-US" dirty="0"/>
              <a:t>. Le </a:t>
            </a:r>
            <a:r>
              <a:rPr lang="en-US" dirty="0" err="1"/>
              <a:t>valorificăm</a:t>
            </a:r>
            <a:r>
              <a:rPr lang="en-US" dirty="0"/>
              <a:t> </a:t>
            </a:r>
            <a:r>
              <a:rPr lang="en-US" dirty="0" err="1"/>
              <a:t>drept</a:t>
            </a:r>
            <a:r>
              <a:rPr lang="en-US" dirty="0"/>
              <a:t> 0.0, 1.0, 2.0 </a:t>
            </a:r>
            <a:r>
              <a:rPr lang="en-US" dirty="0" err="1"/>
              <a:t>și</a:t>
            </a:r>
            <a:r>
              <a:rPr lang="en-US" dirty="0"/>
              <a:t> </a:t>
            </a:r>
            <a:r>
              <a:rPr lang="en-US" dirty="0" err="1"/>
              <a:t>considerăm</a:t>
            </a:r>
            <a:r>
              <a:rPr lang="en-US" dirty="0"/>
              <a:t> </a:t>
            </a:r>
            <a:r>
              <a:rPr lang="en-US" dirty="0" err="1"/>
              <a:t>domeniul</a:t>
            </a:r>
            <a:r>
              <a:rPr lang="en-US" dirty="0"/>
              <a:t> </a:t>
            </a:r>
            <a:r>
              <a:rPr lang="en-US" dirty="0" err="1"/>
              <a:t>continuu</a:t>
            </a:r>
            <a:r>
              <a:rPr lang="en-US" dirty="0"/>
              <a:t> 0-2 </a:t>
            </a:r>
            <a:r>
              <a:rPr lang="en-US" dirty="0" err="1"/>
              <a:t>pentru</a:t>
            </a:r>
            <a:r>
              <a:rPr lang="en-US" dirty="0"/>
              <a:t> </a:t>
            </a:r>
            <a:r>
              <a:rPr lang="en-US" dirty="0" err="1"/>
              <a:t>estimarea</a:t>
            </a:r>
            <a:r>
              <a:rPr lang="en-US" dirty="0"/>
              <a:t> </a:t>
            </a:r>
            <a:r>
              <a:rPr lang="en-US" dirty="0" err="1"/>
              <a:t>complexității</a:t>
            </a:r>
            <a:r>
              <a:rPr lang="en-US" dirty="0"/>
              <a:t> </a:t>
            </a:r>
            <a:r>
              <a:rPr lang="en-US" dirty="0" err="1"/>
              <a:t>sarcinii</a:t>
            </a:r>
            <a:r>
              <a:rPr lang="en-US" dirty="0"/>
              <a:t>.</a:t>
            </a:r>
            <a:r>
              <a:rPr lang="ro-RO" dirty="0"/>
              <a:t> </a:t>
            </a:r>
          </a:p>
          <a:p>
            <a:r>
              <a:rPr lang="ro-RO" dirty="0" err="1"/>
              <a:t>Aceast</a:t>
            </a:r>
            <a:r>
              <a:rPr lang="ro-RO" dirty="0"/>
              <a:t> model este compilat și ar putea fi introdus în rapoarte după mici ajustări.</a:t>
            </a:r>
            <a:endParaRPr lang="en-US" dirty="0"/>
          </a:p>
        </p:txBody>
      </p:sp>
    </p:spTree>
    <p:extLst>
      <p:ext uri="{BB962C8B-B14F-4D97-AF65-F5344CB8AC3E}">
        <p14:creationId xmlns:p14="http://schemas.microsoft.com/office/powerpoint/2010/main" val="3939573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A66FB51-9DAD-AA6D-BE97-B32E614898F8}"/>
              </a:ext>
            </a:extLst>
          </p:cNvPr>
          <p:cNvSpPr>
            <a:spLocks noGrp="1"/>
          </p:cNvSpPr>
          <p:nvPr>
            <p:ph type="title"/>
          </p:nvPr>
        </p:nvSpPr>
        <p:spPr/>
        <p:txBody>
          <a:bodyPr/>
          <a:lstStyle/>
          <a:p>
            <a:r>
              <a:rPr lang="ro-RO" dirty="0"/>
              <a:t>Ce ar putea urma?</a:t>
            </a:r>
            <a:endParaRPr lang="en-US" dirty="0"/>
          </a:p>
        </p:txBody>
      </p:sp>
      <p:sp>
        <p:nvSpPr>
          <p:cNvPr id="3" name="Substituent conținut 2">
            <a:extLst>
              <a:ext uri="{FF2B5EF4-FFF2-40B4-BE49-F238E27FC236}">
                <a16:creationId xmlns:a16="http://schemas.microsoft.com/office/drawing/2014/main" id="{CD5FE8D3-7204-0D7E-FE10-AFE813A80DE9}"/>
              </a:ext>
            </a:extLst>
          </p:cNvPr>
          <p:cNvSpPr>
            <a:spLocks noGrp="1"/>
          </p:cNvSpPr>
          <p:nvPr>
            <p:ph idx="1"/>
          </p:nvPr>
        </p:nvSpPr>
        <p:spPr/>
        <p:txBody>
          <a:bodyPr/>
          <a:lstStyle/>
          <a:p>
            <a:r>
              <a:rPr lang="ro-RO" dirty="0"/>
              <a:t>- Un prim lucru de îmbunătățit este calitatea prezicerilor, prin adăugarea de date pentru antrenarea modelului folosit. Din rezultate, se poate observa că numărul de comentarii nu contribuie destul de mult în scorul de lizibilitate acordat unei secvențe de cod.</a:t>
            </a:r>
          </a:p>
          <a:p>
            <a:r>
              <a:rPr lang="ro-RO" dirty="0"/>
              <a:t>- O a doua modificare ar putea fi valorificarea unei metrici legate de redactarea testelor în sine și corelarea metricilor anterior definite cu numărul minim de teste necesare pentru a acoperi cât mai multe cazuri, inclusiv unora limită.</a:t>
            </a:r>
            <a:endParaRPr lang="en-US" dirty="0"/>
          </a:p>
        </p:txBody>
      </p:sp>
    </p:spTree>
    <p:extLst>
      <p:ext uri="{BB962C8B-B14F-4D97-AF65-F5344CB8AC3E}">
        <p14:creationId xmlns:p14="http://schemas.microsoft.com/office/powerpoint/2010/main" val="4184881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u 4">
            <a:extLst>
              <a:ext uri="{FF2B5EF4-FFF2-40B4-BE49-F238E27FC236}">
                <a16:creationId xmlns:a16="http://schemas.microsoft.com/office/drawing/2014/main" id="{3FC37AC8-C1DD-C599-5B3F-93A6E43781BD}"/>
              </a:ext>
            </a:extLst>
          </p:cNvPr>
          <p:cNvSpPr>
            <a:spLocks noGrp="1"/>
          </p:cNvSpPr>
          <p:nvPr>
            <p:ph type="title"/>
          </p:nvPr>
        </p:nvSpPr>
        <p:spPr/>
        <p:txBody>
          <a:bodyPr/>
          <a:lstStyle/>
          <a:p>
            <a:r>
              <a:rPr lang="ro-RO" dirty="0"/>
              <a:t>Bibliografie</a:t>
            </a:r>
            <a:endParaRPr lang="en-US" dirty="0"/>
          </a:p>
        </p:txBody>
      </p:sp>
      <p:sp>
        <p:nvSpPr>
          <p:cNvPr id="6" name="Substituent conținut 5">
            <a:extLst>
              <a:ext uri="{FF2B5EF4-FFF2-40B4-BE49-F238E27FC236}">
                <a16:creationId xmlns:a16="http://schemas.microsoft.com/office/drawing/2014/main" id="{8DB54B0B-ABE3-8CC3-32B7-A4F0A8598C6E}"/>
              </a:ext>
            </a:extLst>
          </p:cNvPr>
          <p:cNvSpPr>
            <a:spLocks noGrp="1"/>
          </p:cNvSpPr>
          <p:nvPr>
            <p:ph idx="1"/>
          </p:nvPr>
        </p:nvSpPr>
        <p:spPr/>
        <p:txBody>
          <a:bodyPr/>
          <a:lstStyle/>
          <a:p>
            <a:r>
              <a:rPr lang="en-US" dirty="0"/>
              <a:t>[1] Mannan, U. A., Ahmed, I., &amp; Sarma, A. (2018). Towards understanding code readability and its impact on design quality. Proceedings of the 4th ACM SIGSOFT International Workshop on NLP for Software Engineering. https://doi.org/10.1145/3283812.3283820 </a:t>
            </a:r>
            <a:endParaRPr lang="ro-RO" dirty="0"/>
          </a:p>
          <a:p>
            <a:r>
              <a:rPr lang="en-US" dirty="0"/>
              <a:t>[2] </a:t>
            </a:r>
            <a:r>
              <a:rPr lang="en-US" dirty="0" err="1"/>
              <a:t>PyPI</a:t>
            </a:r>
            <a:r>
              <a:rPr lang="en-US" dirty="0"/>
              <a:t>. “</a:t>
            </a:r>
            <a:r>
              <a:rPr lang="en-US" dirty="0" err="1"/>
              <a:t>Pylint</a:t>
            </a:r>
            <a:r>
              <a:rPr lang="en-US" dirty="0"/>
              <a:t>,” February 25, 2024. </a:t>
            </a:r>
            <a:r>
              <a:rPr lang="en-US" dirty="0">
                <a:hlinkClick r:id="rId2"/>
              </a:rPr>
              <a:t>https://pypi.org/project/pylint/</a:t>
            </a:r>
            <a:r>
              <a:rPr lang="en-US" dirty="0"/>
              <a:t>. Last accessed: 12.5.2024</a:t>
            </a:r>
          </a:p>
          <a:p>
            <a:r>
              <a:rPr lang="en-US" dirty="0"/>
              <a:t>[3] Mark Otto, Andrew Fong. . Code Snippets: Insights and Readability. Retrieved from Kaggle </a:t>
            </a:r>
            <a:r>
              <a:rPr lang="en-US" dirty="0">
                <a:hlinkClick r:id="rId3"/>
              </a:rPr>
              <a:t>https://www.kaggle.com/datasets/paakhim10/code-snippets-insights-and-readability</a:t>
            </a:r>
            <a:r>
              <a:rPr lang="en-US" dirty="0"/>
              <a:t>. Licensed under MIT License. Last accessed: 12.5.2024</a:t>
            </a:r>
          </a:p>
        </p:txBody>
      </p:sp>
    </p:spTree>
    <p:extLst>
      <p:ext uri="{BB962C8B-B14F-4D97-AF65-F5344CB8AC3E}">
        <p14:creationId xmlns:p14="http://schemas.microsoft.com/office/powerpoint/2010/main" val="2187266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ro-RO" sz="4800" i="1" dirty="0">
                <a:solidFill>
                  <a:srgbClr val="FFFFFF"/>
                </a:solidFill>
              </a:rPr>
              <a:t>Cum </a:t>
            </a:r>
            <a:r>
              <a:rPr lang="ro-RO" sz="4800" i="1" dirty="0" err="1">
                <a:solidFill>
                  <a:srgbClr val="FFFFFF"/>
                </a:solidFill>
              </a:rPr>
              <a:t>impactează</a:t>
            </a:r>
            <a:r>
              <a:rPr lang="ro-RO" sz="4800" i="1" dirty="0">
                <a:solidFill>
                  <a:srgbClr val="FFFFFF"/>
                </a:solidFill>
              </a:rPr>
              <a:t> diferite metrici procesul de redactare al testelor?</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ro-RO" dirty="0">
                <a:solidFill>
                  <a:srgbClr val="FFFFFF"/>
                </a:solidFill>
              </a:rPr>
              <a:t>Partea 1</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031A223-FB92-C724-D330-4B706B52149B}"/>
              </a:ext>
            </a:extLst>
          </p:cNvPr>
          <p:cNvSpPr>
            <a:spLocks noGrp="1"/>
          </p:cNvSpPr>
          <p:nvPr>
            <p:ph type="title"/>
          </p:nvPr>
        </p:nvSpPr>
        <p:spPr/>
        <p:txBody>
          <a:bodyPr/>
          <a:lstStyle/>
          <a:p>
            <a:r>
              <a:rPr lang="ro-RO" dirty="0"/>
              <a:t>Lizibilitatea Codului</a:t>
            </a:r>
            <a:endParaRPr lang="en-US" dirty="0"/>
          </a:p>
        </p:txBody>
      </p:sp>
      <p:sp>
        <p:nvSpPr>
          <p:cNvPr id="3" name="Substituent conținut 2">
            <a:extLst>
              <a:ext uri="{FF2B5EF4-FFF2-40B4-BE49-F238E27FC236}">
                <a16:creationId xmlns:a16="http://schemas.microsoft.com/office/drawing/2014/main" id="{3CC502C8-890C-858E-9BF7-776AD83EEB2D}"/>
              </a:ext>
            </a:extLst>
          </p:cNvPr>
          <p:cNvSpPr>
            <a:spLocks noGrp="1"/>
          </p:cNvSpPr>
          <p:nvPr>
            <p:ph sz="half" idx="1"/>
          </p:nvPr>
        </p:nvSpPr>
        <p:spPr>
          <a:xfrm>
            <a:off x="1097280" y="2120900"/>
            <a:ext cx="6731104" cy="3748193"/>
          </a:xfrm>
        </p:spPr>
        <p:txBody>
          <a:bodyPr>
            <a:normAutofit lnSpcReduction="10000"/>
          </a:bodyPr>
          <a:lstStyle/>
          <a:p>
            <a:r>
              <a:rPr lang="en-US" dirty="0"/>
              <a:t>Ce </a:t>
            </a:r>
            <a:r>
              <a:rPr lang="en-US" dirty="0" err="1"/>
              <a:t>spune</a:t>
            </a:r>
            <a:r>
              <a:rPr lang="en-US" dirty="0"/>
              <a:t> ChatGPT </a:t>
            </a:r>
            <a:r>
              <a:rPr lang="en-US" dirty="0" err="1"/>
              <a:t>despre</a:t>
            </a:r>
            <a:r>
              <a:rPr lang="en-US" dirty="0"/>
              <a:t> </a:t>
            </a:r>
            <a:r>
              <a:rPr lang="en-US" dirty="0" err="1"/>
              <a:t>lizibilitatea</a:t>
            </a:r>
            <a:r>
              <a:rPr lang="en-US" dirty="0"/>
              <a:t> </a:t>
            </a:r>
            <a:r>
              <a:rPr lang="en-US" dirty="0" err="1"/>
              <a:t>unui</a:t>
            </a:r>
            <a:r>
              <a:rPr lang="en-US" dirty="0"/>
              <a:t> cod </a:t>
            </a:r>
            <a:r>
              <a:rPr lang="en-US" dirty="0" err="1"/>
              <a:t>surs</a:t>
            </a:r>
            <a:r>
              <a:rPr lang="ro-RO" dirty="0"/>
              <a:t>ă? </a:t>
            </a:r>
            <a:r>
              <a:rPr lang="en-US" dirty="0"/>
              <a:t>“</a:t>
            </a:r>
            <a:r>
              <a:rPr lang="en-US" dirty="0" err="1"/>
              <a:t>Lizibilitatea</a:t>
            </a:r>
            <a:r>
              <a:rPr lang="en-US" dirty="0"/>
              <a:t> </a:t>
            </a:r>
            <a:r>
              <a:rPr lang="en-US" dirty="0" err="1"/>
              <a:t>unui</a:t>
            </a:r>
            <a:r>
              <a:rPr lang="en-US" dirty="0"/>
              <a:t> cod se </a:t>
            </a:r>
            <a:r>
              <a:rPr lang="en-US" dirty="0" err="1"/>
              <a:t>referă</a:t>
            </a:r>
            <a:r>
              <a:rPr lang="en-US" dirty="0"/>
              <a:t> la </a:t>
            </a:r>
            <a:r>
              <a:rPr lang="en-US" dirty="0" err="1"/>
              <a:t>cât</a:t>
            </a:r>
            <a:r>
              <a:rPr lang="en-US" dirty="0"/>
              <a:t> de </a:t>
            </a:r>
            <a:r>
              <a:rPr lang="en-US" dirty="0" err="1"/>
              <a:t>ușor</a:t>
            </a:r>
            <a:r>
              <a:rPr lang="en-US" dirty="0"/>
              <a:t> </a:t>
            </a:r>
            <a:r>
              <a:rPr lang="en-US" dirty="0" err="1"/>
              <a:t>poate</a:t>
            </a:r>
            <a:r>
              <a:rPr lang="en-US" dirty="0"/>
              <a:t> fi </a:t>
            </a:r>
            <a:r>
              <a:rPr lang="en-US" dirty="0" err="1"/>
              <a:t>înțeles</a:t>
            </a:r>
            <a:r>
              <a:rPr lang="en-US" dirty="0"/>
              <a:t> </a:t>
            </a:r>
            <a:r>
              <a:rPr lang="en-US" dirty="0" err="1"/>
              <a:t>și</a:t>
            </a:r>
            <a:r>
              <a:rPr lang="en-US" dirty="0"/>
              <a:t> </a:t>
            </a:r>
            <a:r>
              <a:rPr lang="en-US" dirty="0" err="1"/>
              <a:t>interpretat</a:t>
            </a:r>
            <a:r>
              <a:rPr lang="en-US" dirty="0"/>
              <a:t> de </a:t>
            </a:r>
            <a:r>
              <a:rPr lang="en-US" dirty="0" err="1"/>
              <a:t>către</a:t>
            </a:r>
            <a:r>
              <a:rPr lang="en-US" dirty="0"/>
              <a:t> </a:t>
            </a:r>
            <a:r>
              <a:rPr lang="en-US" dirty="0" err="1"/>
              <a:t>oameni</a:t>
            </a:r>
            <a:r>
              <a:rPr lang="en-US" dirty="0"/>
              <a:t>. Un cod </a:t>
            </a:r>
            <a:r>
              <a:rPr lang="en-US" dirty="0" err="1"/>
              <a:t>lizibil</a:t>
            </a:r>
            <a:r>
              <a:rPr lang="en-US" dirty="0"/>
              <a:t> </a:t>
            </a:r>
            <a:r>
              <a:rPr lang="en-US" dirty="0" err="1"/>
              <a:t>este</a:t>
            </a:r>
            <a:r>
              <a:rPr lang="en-US" dirty="0"/>
              <a:t> </a:t>
            </a:r>
            <a:r>
              <a:rPr lang="en-US" dirty="0" err="1"/>
              <a:t>scris</a:t>
            </a:r>
            <a:r>
              <a:rPr lang="en-US" dirty="0"/>
              <a:t> </a:t>
            </a:r>
            <a:r>
              <a:rPr lang="en-US" dirty="0" err="1"/>
              <a:t>într</a:t>
            </a:r>
            <a:r>
              <a:rPr lang="en-US" dirty="0"/>
              <a:t>-un mod </a:t>
            </a:r>
            <a:r>
              <a:rPr lang="en-US" dirty="0" err="1"/>
              <a:t>clar</a:t>
            </a:r>
            <a:r>
              <a:rPr lang="en-US" dirty="0"/>
              <a:t> </a:t>
            </a:r>
            <a:r>
              <a:rPr lang="en-US" dirty="0" err="1"/>
              <a:t>și</a:t>
            </a:r>
            <a:r>
              <a:rPr lang="en-US" dirty="0"/>
              <a:t> </a:t>
            </a:r>
            <a:r>
              <a:rPr lang="en-US" dirty="0" err="1"/>
              <a:t>concis</a:t>
            </a:r>
            <a:r>
              <a:rPr lang="en-US" dirty="0"/>
              <a:t>, </a:t>
            </a:r>
            <a:r>
              <a:rPr lang="en-US" dirty="0" err="1"/>
              <a:t>folosind</a:t>
            </a:r>
            <a:r>
              <a:rPr lang="en-US" dirty="0"/>
              <a:t> </a:t>
            </a:r>
            <a:r>
              <a:rPr lang="en-US" dirty="0" err="1"/>
              <a:t>convenții</a:t>
            </a:r>
            <a:r>
              <a:rPr lang="en-US" dirty="0"/>
              <a:t> de </a:t>
            </a:r>
            <a:r>
              <a:rPr lang="en-US" dirty="0" err="1"/>
              <a:t>denumire</a:t>
            </a:r>
            <a:r>
              <a:rPr lang="en-US" dirty="0"/>
              <a:t> intuitive, </a:t>
            </a:r>
            <a:r>
              <a:rPr lang="en-US" dirty="0" err="1"/>
              <a:t>structuri</a:t>
            </a:r>
            <a:r>
              <a:rPr lang="en-US" dirty="0"/>
              <a:t> </a:t>
            </a:r>
            <a:r>
              <a:rPr lang="en-US" dirty="0" err="1"/>
              <a:t>logice</a:t>
            </a:r>
            <a:r>
              <a:rPr lang="en-US" dirty="0"/>
              <a:t> </a:t>
            </a:r>
            <a:r>
              <a:rPr lang="en-US" dirty="0" err="1"/>
              <a:t>evidente</a:t>
            </a:r>
            <a:r>
              <a:rPr lang="en-US" dirty="0"/>
              <a:t> </a:t>
            </a:r>
            <a:r>
              <a:rPr lang="en-US" dirty="0" err="1"/>
              <a:t>și</a:t>
            </a:r>
            <a:r>
              <a:rPr lang="en-US" dirty="0"/>
              <a:t> </a:t>
            </a:r>
            <a:r>
              <a:rPr lang="en-US" dirty="0" err="1"/>
              <a:t>comentarii</a:t>
            </a:r>
            <a:r>
              <a:rPr lang="en-US" dirty="0"/>
              <a:t> explicative </a:t>
            </a:r>
            <a:r>
              <a:rPr lang="en-US" dirty="0" err="1"/>
              <a:t>acolo</a:t>
            </a:r>
            <a:r>
              <a:rPr lang="en-US" dirty="0"/>
              <a:t> </a:t>
            </a:r>
            <a:r>
              <a:rPr lang="en-US" dirty="0" err="1"/>
              <a:t>unde</a:t>
            </a:r>
            <a:r>
              <a:rPr lang="en-US" dirty="0"/>
              <a:t> </a:t>
            </a:r>
            <a:r>
              <a:rPr lang="en-US" dirty="0" err="1"/>
              <a:t>este</a:t>
            </a:r>
            <a:r>
              <a:rPr lang="en-US" dirty="0"/>
              <a:t> </a:t>
            </a:r>
            <a:r>
              <a:rPr lang="en-US" dirty="0" err="1"/>
              <a:t>necesar</a:t>
            </a:r>
            <a:r>
              <a:rPr lang="en-US" dirty="0"/>
              <a:t>.”</a:t>
            </a:r>
          </a:p>
          <a:p>
            <a:r>
              <a:rPr lang="en-US" dirty="0"/>
              <a:t>At</a:t>
            </a:r>
            <a:r>
              <a:rPr lang="ro-RO" dirty="0" err="1"/>
              <a:t>ât</a:t>
            </a:r>
            <a:r>
              <a:rPr lang="ro-RO" dirty="0"/>
              <a:t> din această definiție, cât și din experiența personală, concluzionăm: c</a:t>
            </a:r>
            <a:r>
              <a:rPr lang="en-US" dirty="0"/>
              <a:t>u </a:t>
            </a:r>
            <a:r>
              <a:rPr lang="en-US" dirty="0" err="1"/>
              <a:t>cât</a:t>
            </a:r>
            <a:r>
              <a:rPr lang="en-US" dirty="0"/>
              <a:t> o </a:t>
            </a:r>
            <a:r>
              <a:rPr lang="en-US" dirty="0" err="1"/>
              <a:t>secvență</a:t>
            </a:r>
            <a:r>
              <a:rPr lang="en-US" dirty="0"/>
              <a:t> de cod </a:t>
            </a:r>
            <a:r>
              <a:rPr lang="en-US" dirty="0" err="1"/>
              <a:t>este</a:t>
            </a:r>
            <a:r>
              <a:rPr lang="en-US" dirty="0"/>
              <a:t> </a:t>
            </a:r>
            <a:r>
              <a:rPr lang="en-US" dirty="0" err="1"/>
              <a:t>mai</a:t>
            </a:r>
            <a:r>
              <a:rPr lang="en-US" dirty="0"/>
              <a:t> </a:t>
            </a:r>
            <a:r>
              <a:rPr lang="en-US" dirty="0" err="1"/>
              <a:t>greu</a:t>
            </a:r>
            <a:r>
              <a:rPr lang="en-US" dirty="0"/>
              <a:t> de </a:t>
            </a:r>
            <a:r>
              <a:rPr lang="en-US" dirty="0" err="1"/>
              <a:t>înțeles</a:t>
            </a:r>
            <a:r>
              <a:rPr lang="en-US" dirty="0"/>
              <a:t>, </a:t>
            </a:r>
            <a:r>
              <a:rPr lang="en-US" dirty="0" err="1"/>
              <a:t>probabilitatea</a:t>
            </a:r>
            <a:r>
              <a:rPr lang="en-US" dirty="0"/>
              <a:t> de a </a:t>
            </a:r>
            <a:r>
              <a:rPr lang="en-US" dirty="0" err="1"/>
              <a:t>ignora</a:t>
            </a:r>
            <a:r>
              <a:rPr lang="en-US" dirty="0"/>
              <a:t> </a:t>
            </a:r>
            <a:r>
              <a:rPr lang="en-US" dirty="0" err="1"/>
              <a:t>anumite</a:t>
            </a:r>
            <a:r>
              <a:rPr lang="en-US" dirty="0"/>
              <a:t> </a:t>
            </a:r>
            <a:r>
              <a:rPr lang="en-US" dirty="0" err="1"/>
              <a:t>cazuri</a:t>
            </a:r>
            <a:r>
              <a:rPr lang="en-US" dirty="0"/>
              <a:t> </a:t>
            </a:r>
            <a:r>
              <a:rPr lang="en-US" dirty="0" err="1"/>
              <a:t>în</a:t>
            </a:r>
            <a:r>
              <a:rPr lang="en-US" dirty="0"/>
              <a:t> </a:t>
            </a:r>
            <a:r>
              <a:rPr lang="en-US" dirty="0" err="1"/>
              <a:t>cadrul</a:t>
            </a:r>
            <a:r>
              <a:rPr lang="en-US" dirty="0"/>
              <a:t> </a:t>
            </a:r>
            <a:r>
              <a:rPr lang="en-US" dirty="0" err="1"/>
              <a:t>procesului</a:t>
            </a:r>
            <a:r>
              <a:rPr lang="en-US" dirty="0"/>
              <a:t> de </a:t>
            </a:r>
            <a:r>
              <a:rPr lang="en-US" dirty="0" err="1"/>
              <a:t>realizare</a:t>
            </a:r>
            <a:r>
              <a:rPr lang="en-US" dirty="0"/>
              <a:t> a </a:t>
            </a:r>
            <a:r>
              <a:rPr lang="en-US" dirty="0" err="1"/>
              <a:t>testelor</a:t>
            </a:r>
            <a:r>
              <a:rPr lang="en-US" dirty="0"/>
              <a:t> </a:t>
            </a:r>
            <a:r>
              <a:rPr lang="en-US" dirty="0" err="1"/>
              <a:t>crește</a:t>
            </a:r>
            <a:r>
              <a:rPr lang="en-US" dirty="0"/>
              <a:t>. </a:t>
            </a:r>
            <a:r>
              <a:rPr lang="en-US" dirty="0" err="1"/>
              <a:t>Acest</a:t>
            </a:r>
            <a:r>
              <a:rPr lang="en-US" dirty="0"/>
              <a:t> </a:t>
            </a:r>
            <a:r>
              <a:rPr lang="en-US" dirty="0" err="1"/>
              <a:t>lucru</a:t>
            </a:r>
            <a:r>
              <a:rPr lang="en-US" dirty="0"/>
              <a:t> </a:t>
            </a:r>
            <a:r>
              <a:rPr lang="en-US" dirty="0" err="1"/>
              <a:t>poate</a:t>
            </a:r>
            <a:r>
              <a:rPr lang="en-US" dirty="0"/>
              <a:t> </a:t>
            </a:r>
            <a:r>
              <a:rPr lang="en-US" dirty="0" err="1"/>
              <a:t>avea</a:t>
            </a:r>
            <a:r>
              <a:rPr lang="en-US" dirty="0"/>
              <a:t> un impact </a:t>
            </a:r>
            <a:r>
              <a:rPr lang="en-US" dirty="0" err="1"/>
              <a:t>semnificativ</a:t>
            </a:r>
            <a:r>
              <a:rPr lang="en-US" dirty="0"/>
              <a:t> </a:t>
            </a:r>
            <a:r>
              <a:rPr lang="en-US" dirty="0" err="1"/>
              <a:t>asupra</a:t>
            </a:r>
            <a:r>
              <a:rPr lang="en-US" dirty="0"/>
              <a:t> </a:t>
            </a:r>
            <a:r>
              <a:rPr lang="en-US" dirty="0" err="1"/>
              <a:t>robusteții</a:t>
            </a:r>
            <a:r>
              <a:rPr lang="en-US" dirty="0"/>
              <a:t> </a:t>
            </a:r>
            <a:r>
              <a:rPr lang="en-US" dirty="0" err="1"/>
              <a:t>produsului</a:t>
            </a:r>
            <a:r>
              <a:rPr lang="en-US" dirty="0"/>
              <a:t> </a:t>
            </a:r>
            <a:r>
              <a:rPr lang="en-US" dirty="0" err="1"/>
              <a:t>rezultat</a:t>
            </a:r>
            <a:r>
              <a:rPr lang="en-US" dirty="0"/>
              <a:t>.</a:t>
            </a:r>
          </a:p>
        </p:txBody>
      </p:sp>
      <p:sp>
        <p:nvSpPr>
          <p:cNvPr id="4" name="Substituent conținut 3">
            <a:extLst>
              <a:ext uri="{FF2B5EF4-FFF2-40B4-BE49-F238E27FC236}">
                <a16:creationId xmlns:a16="http://schemas.microsoft.com/office/drawing/2014/main" id="{4A33F4A3-C1A7-4453-67BF-0689E16D8E2F}"/>
              </a:ext>
            </a:extLst>
          </p:cNvPr>
          <p:cNvSpPr>
            <a:spLocks noGrp="1"/>
          </p:cNvSpPr>
          <p:nvPr>
            <p:ph sz="half" idx="2"/>
          </p:nvPr>
        </p:nvSpPr>
        <p:spPr>
          <a:xfrm>
            <a:off x="8272519" y="2120899"/>
            <a:ext cx="2883161" cy="3748194"/>
          </a:xfrm>
        </p:spPr>
        <p:txBody>
          <a:bodyPr>
            <a:noAutofit/>
          </a:bodyPr>
          <a:lstStyle/>
          <a:p>
            <a:r>
              <a:rPr lang="en-US" sz="2200" i="1" dirty="0"/>
              <a:t>“Poor readability not only hinders developers from understanding what the code is doing but also can cause developers to make sub-optimal changes and introduce bugs.“ [1]</a:t>
            </a:r>
          </a:p>
        </p:txBody>
      </p:sp>
    </p:spTree>
    <p:extLst>
      <p:ext uri="{BB962C8B-B14F-4D97-AF65-F5344CB8AC3E}">
        <p14:creationId xmlns:p14="http://schemas.microsoft.com/office/powerpoint/2010/main" val="1285309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u 4">
            <a:extLst>
              <a:ext uri="{FF2B5EF4-FFF2-40B4-BE49-F238E27FC236}">
                <a16:creationId xmlns:a16="http://schemas.microsoft.com/office/drawing/2014/main" id="{C51AC2AE-ADB7-905E-B042-3231F34BE88A}"/>
              </a:ext>
            </a:extLst>
          </p:cNvPr>
          <p:cNvSpPr>
            <a:spLocks noGrp="1"/>
          </p:cNvSpPr>
          <p:nvPr>
            <p:ph type="title"/>
          </p:nvPr>
        </p:nvSpPr>
        <p:spPr/>
        <p:txBody>
          <a:bodyPr/>
          <a:lstStyle/>
          <a:p>
            <a:r>
              <a:rPr lang="en-US" dirty="0"/>
              <a:t>Cum </a:t>
            </a:r>
            <a:r>
              <a:rPr lang="en-US" dirty="0" err="1"/>
              <a:t>prezicem</a:t>
            </a:r>
            <a:r>
              <a:rPr lang="en-US" dirty="0"/>
              <a:t> </a:t>
            </a:r>
            <a:r>
              <a:rPr lang="en-US" dirty="0" err="1"/>
              <a:t>lizibilitatea</a:t>
            </a:r>
            <a:r>
              <a:rPr lang="en-US" dirty="0"/>
              <a:t>?</a:t>
            </a:r>
          </a:p>
        </p:txBody>
      </p:sp>
      <p:sp>
        <p:nvSpPr>
          <p:cNvPr id="6" name="Substituent conținut 5">
            <a:extLst>
              <a:ext uri="{FF2B5EF4-FFF2-40B4-BE49-F238E27FC236}">
                <a16:creationId xmlns:a16="http://schemas.microsoft.com/office/drawing/2014/main" id="{AC700DC4-7640-19E2-927C-BB539F133A5B}"/>
              </a:ext>
            </a:extLst>
          </p:cNvPr>
          <p:cNvSpPr>
            <a:spLocks noGrp="1"/>
          </p:cNvSpPr>
          <p:nvPr>
            <p:ph sz="half" idx="1"/>
          </p:nvPr>
        </p:nvSpPr>
        <p:spPr>
          <a:xfrm>
            <a:off x="1097279" y="2120900"/>
            <a:ext cx="6591145" cy="3748193"/>
          </a:xfrm>
        </p:spPr>
        <p:txBody>
          <a:bodyPr>
            <a:noAutofit/>
          </a:bodyPr>
          <a:lstStyle/>
          <a:p>
            <a:r>
              <a:rPr lang="en-US" sz="1800" dirty="0" err="1"/>
              <a:t>Pentru</a:t>
            </a:r>
            <a:r>
              <a:rPr lang="en-US" sz="1800" dirty="0"/>
              <a:t> a </a:t>
            </a:r>
            <a:r>
              <a:rPr lang="ro-RO" sz="1800" dirty="0"/>
              <a:t>valorifica aspecte legate de </a:t>
            </a:r>
            <a:r>
              <a:rPr lang="en-US" sz="1800" dirty="0"/>
              <a:t>“good practice” ale </a:t>
            </a:r>
            <a:r>
              <a:rPr lang="en-US" sz="1800" dirty="0" err="1"/>
              <a:t>codului</a:t>
            </a:r>
            <a:r>
              <a:rPr lang="en-US" sz="1800" dirty="0"/>
              <a:t> </a:t>
            </a:r>
            <a:r>
              <a:rPr lang="en-US" sz="1800" dirty="0" err="1"/>
              <a:t>surs</a:t>
            </a:r>
            <a:r>
              <a:rPr lang="ro-RO" sz="1800" dirty="0"/>
              <a:t>ă, multe limbaje de programare au definite librării specifice pentru aceasta. În </a:t>
            </a:r>
            <a:r>
              <a:rPr lang="ro-RO" sz="1800" dirty="0" err="1"/>
              <a:t>python</a:t>
            </a:r>
            <a:r>
              <a:rPr lang="ro-RO" sz="1800" dirty="0"/>
              <a:t>, există </a:t>
            </a:r>
            <a:r>
              <a:rPr lang="ro-RO" sz="1800" dirty="0" err="1"/>
              <a:t>pylint</a:t>
            </a:r>
            <a:r>
              <a:rPr lang="ro-RO" sz="1800" dirty="0"/>
              <a:t>, ce analizează codul fără a-l rula, identifică erori și impune un standard de codare. </a:t>
            </a:r>
            <a:r>
              <a:rPr lang="en-US" sz="1800" dirty="0"/>
              <a:t>[2]</a:t>
            </a:r>
            <a:r>
              <a:rPr lang="ro-RO" sz="1800" dirty="0"/>
              <a:t> În Java, echivalentul este </a:t>
            </a:r>
            <a:r>
              <a:rPr lang="ro-RO" sz="1800" dirty="0" err="1"/>
              <a:t>Checkstyle</a:t>
            </a:r>
            <a:r>
              <a:rPr lang="ro-RO" sz="1800" dirty="0"/>
              <a:t>, iar în C++ există </a:t>
            </a:r>
            <a:r>
              <a:rPr lang="ro-RO" sz="1800" dirty="0" err="1"/>
              <a:t>Clang-Tidy</a:t>
            </a:r>
            <a:r>
              <a:rPr lang="ro-RO" sz="1800" dirty="0"/>
              <a:t> și </a:t>
            </a:r>
            <a:r>
              <a:rPr lang="ro-RO" sz="1800" dirty="0" err="1"/>
              <a:t>Cppcheck</a:t>
            </a:r>
            <a:r>
              <a:rPr lang="ro-RO" sz="1800" dirty="0"/>
              <a:t>.</a:t>
            </a:r>
            <a:endParaRPr lang="en-US" sz="1800" dirty="0"/>
          </a:p>
          <a:p>
            <a:r>
              <a:rPr lang="ro-RO" sz="1800" dirty="0"/>
              <a:t>Ceea ce am dorit să valorificăm în cadrul proiectului este o măsură universală a lizibilității, ce ține de diferite trăsături vizibile în mai multe limbaje de programare și ce pot fi transferate. Modelul </a:t>
            </a:r>
            <a:r>
              <a:rPr lang="en-US" sz="1800" dirty="0"/>
              <a:t>de </a:t>
            </a:r>
            <a:r>
              <a:rPr lang="en-US" sz="1800" dirty="0" err="1"/>
              <a:t>tipul</a:t>
            </a:r>
            <a:r>
              <a:rPr lang="en-US" sz="1800" dirty="0"/>
              <a:t> </a:t>
            </a:r>
            <a:r>
              <a:rPr lang="en-US" sz="1800" dirty="0" err="1"/>
              <a:t>Arbori</a:t>
            </a:r>
            <a:r>
              <a:rPr lang="en-US" sz="1800" dirty="0"/>
              <a:t> de </a:t>
            </a:r>
            <a:r>
              <a:rPr lang="en-US" sz="1800" dirty="0" err="1"/>
              <a:t>regresie</a:t>
            </a:r>
            <a:r>
              <a:rPr lang="en-US" sz="1800" dirty="0"/>
              <a:t> (Random Forest Regressor)</a:t>
            </a:r>
            <a:r>
              <a:rPr lang="ro-RO" sz="1800" dirty="0"/>
              <a:t> folosit a fost antrenat cu ajutorul unui </a:t>
            </a:r>
            <a:r>
              <a:rPr lang="ro-RO" sz="1800" dirty="0" err="1"/>
              <a:t>dataset</a:t>
            </a:r>
            <a:r>
              <a:rPr lang="ro-RO" sz="1800" dirty="0"/>
              <a:t> de pe platforma </a:t>
            </a:r>
            <a:r>
              <a:rPr lang="ro-RO" sz="1800" dirty="0" err="1"/>
              <a:t>Kaggle</a:t>
            </a:r>
            <a:r>
              <a:rPr lang="ro-RO" sz="1800" dirty="0"/>
              <a:t>: </a:t>
            </a:r>
            <a:r>
              <a:rPr lang="en-US" sz="1800" dirty="0"/>
              <a:t>“Code Snippets: Insights and Readability” [3]. </a:t>
            </a:r>
          </a:p>
        </p:txBody>
      </p:sp>
      <p:sp>
        <p:nvSpPr>
          <p:cNvPr id="7" name="Substituent conținut 6">
            <a:extLst>
              <a:ext uri="{FF2B5EF4-FFF2-40B4-BE49-F238E27FC236}">
                <a16:creationId xmlns:a16="http://schemas.microsoft.com/office/drawing/2014/main" id="{91E92E0E-36EF-7FD0-BE5B-17967816F07B}"/>
              </a:ext>
            </a:extLst>
          </p:cNvPr>
          <p:cNvSpPr>
            <a:spLocks noGrp="1"/>
          </p:cNvSpPr>
          <p:nvPr>
            <p:ph sz="half" idx="2"/>
          </p:nvPr>
        </p:nvSpPr>
        <p:spPr>
          <a:xfrm>
            <a:off x="8033656" y="2120900"/>
            <a:ext cx="3122023" cy="3748194"/>
          </a:xfrm>
        </p:spPr>
        <p:txBody>
          <a:bodyPr>
            <a:normAutofit fontScale="85000" lnSpcReduction="10000"/>
          </a:bodyPr>
          <a:lstStyle/>
          <a:p>
            <a:pPr marL="0" indent="0">
              <a:buNone/>
            </a:pPr>
            <a:r>
              <a:rPr lang="ro-RO" dirty="0"/>
              <a:t> Trăsăturile considerate în procesul de antrenare:</a:t>
            </a:r>
          </a:p>
          <a:p>
            <a:pPr marL="0" indent="0">
              <a:buNone/>
            </a:pPr>
            <a:r>
              <a:rPr lang="ro-RO" dirty="0"/>
              <a:t> - Numărul de linii</a:t>
            </a:r>
            <a:endParaRPr lang="en-US" dirty="0"/>
          </a:p>
          <a:p>
            <a:r>
              <a:rPr lang="ro-RO" dirty="0"/>
              <a:t>- Lungimea totală a codului</a:t>
            </a:r>
            <a:endParaRPr lang="en-US" dirty="0"/>
          </a:p>
          <a:p>
            <a:r>
              <a:rPr lang="ro-RO" dirty="0"/>
              <a:t>- Numărul de comentarii</a:t>
            </a:r>
          </a:p>
          <a:p>
            <a:r>
              <a:rPr lang="ro-RO" dirty="0"/>
              <a:t>- Complexitatea </a:t>
            </a:r>
            <a:r>
              <a:rPr lang="ro-RO" dirty="0" err="1"/>
              <a:t>ciclomatică</a:t>
            </a:r>
            <a:endParaRPr lang="en-US" dirty="0"/>
          </a:p>
          <a:p>
            <a:r>
              <a:rPr lang="ro-RO" dirty="0"/>
              <a:t>- Numărul de </a:t>
            </a:r>
            <a:r>
              <a:rPr lang="ro-RO" dirty="0" err="1"/>
              <a:t>indentări</a:t>
            </a:r>
            <a:endParaRPr lang="en-US" dirty="0"/>
          </a:p>
          <a:p>
            <a:r>
              <a:rPr lang="ro-RO" dirty="0"/>
              <a:t>- Numărul de bucle/bifurcații</a:t>
            </a:r>
            <a:endParaRPr lang="en-US" dirty="0"/>
          </a:p>
          <a:p>
            <a:r>
              <a:rPr lang="ro-RO" dirty="0"/>
              <a:t>- Numărul de identificatori/operații</a:t>
            </a:r>
            <a:endParaRPr lang="en-US" dirty="0"/>
          </a:p>
        </p:txBody>
      </p:sp>
    </p:spTree>
    <p:extLst>
      <p:ext uri="{BB962C8B-B14F-4D97-AF65-F5344CB8AC3E}">
        <p14:creationId xmlns:p14="http://schemas.microsoft.com/office/powerpoint/2010/main" val="28640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D95E3AC-D84E-2725-AE9A-1C26F85F1B88}"/>
              </a:ext>
            </a:extLst>
          </p:cNvPr>
          <p:cNvSpPr>
            <a:spLocks noGrp="1"/>
          </p:cNvSpPr>
          <p:nvPr>
            <p:ph type="title"/>
          </p:nvPr>
        </p:nvSpPr>
        <p:spPr/>
        <p:txBody>
          <a:bodyPr/>
          <a:lstStyle/>
          <a:p>
            <a:r>
              <a:rPr lang="en-US" dirty="0" err="1"/>
              <a:t>Complexitatea</a:t>
            </a:r>
            <a:r>
              <a:rPr lang="en-US" dirty="0"/>
              <a:t> </a:t>
            </a:r>
            <a:r>
              <a:rPr lang="en-US" dirty="0" err="1"/>
              <a:t>ciclomatic</a:t>
            </a:r>
            <a:r>
              <a:rPr lang="ro-RO" dirty="0"/>
              <a:t>ă</a:t>
            </a:r>
            <a:endParaRPr lang="en-US" dirty="0"/>
          </a:p>
        </p:txBody>
      </p:sp>
      <p:sp>
        <p:nvSpPr>
          <p:cNvPr id="6" name="Substituent conținut 5">
            <a:extLst>
              <a:ext uri="{FF2B5EF4-FFF2-40B4-BE49-F238E27FC236}">
                <a16:creationId xmlns:a16="http://schemas.microsoft.com/office/drawing/2014/main" id="{6DF72ED3-0248-AD57-05A2-80F6D69F49BB}"/>
              </a:ext>
            </a:extLst>
          </p:cNvPr>
          <p:cNvSpPr>
            <a:spLocks noGrp="1"/>
          </p:cNvSpPr>
          <p:nvPr>
            <p:ph idx="1"/>
          </p:nvPr>
        </p:nvSpPr>
        <p:spPr/>
        <p:txBody>
          <a:bodyPr/>
          <a:lstStyle/>
          <a:p>
            <a:r>
              <a:rPr lang="ro-RO" dirty="0"/>
              <a:t>Ce spune </a:t>
            </a:r>
            <a:r>
              <a:rPr lang="ro-RO" dirty="0" err="1"/>
              <a:t>ChatGPT</a:t>
            </a:r>
            <a:r>
              <a:rPr lang="ro-RO" dirty="0"/>
              <a:t> despre aceasta?</a:t>
            </a:r>
            <a:endParaRPr lang="en-US" dirty="0"/>
          </a:p>
          <a:p>
            <a:r>
              <a:rPr lang="en-US" dirty="0"/>
              <a:t>“</a:t>
            </a:r>
            <a:r>
              <a:rPr lang="en-US" dirty="0" err="1"/>
              <a:t>Complexitatea</a:t>
            </a:r>
            <a:r>
              <a:rPr lang="en-US" dirty="0"/>
              <a:t> </a:t>
            </a:r>
            <a:r>
              <a:rPr lang="en-US" dirty="0" err="1"/>
              <a:t>ciclomatică</a:t>
            </a:r>
            <a:r>
              <a:rPr lang="en-US" dirty="0"/>
              <a:t> </a:t>
            </a:r>
            <a:r>
              <a:rPr lang="en-US" dirty="0" err="1"/>
              <a:t>este</a:t>
            </a:r>
            <a:r>
              <a:rPr lang="en-US" dirty="0"/>
              <a:t> o </a:t>
            </a:r>
            <a:r>
              <a:rPr lang="en-US" dirty="0" err="1"/>
              <a:t>măsură</a:t>
            </a:r>
            <a:r>
              <a:rPr lang="en-US" dirty="0"/>
              <a:t> a </a:t>
            </a:r>
            <a:r>
              <a:rPr lang="en-US" dirty="0" err="1"/>
              <a:t>complexității</a:t>
            </a:r>
            <a:r>
              <a:rPr lang="en-US" dirty="0"/>
              <a:t> </a:t>
            </a:r>
            <a:r>
              <a:rPr lang="en-US" dirty="0" err="1"/>
              <a:t>structurale</a:t>
            </a:r>
            <a:r>
              <a:rPr lang="en-US" dirty="0"/>
              <a:t> a </a:t>
            </a:r>
            <a:r>
              <a:rPr lang="en-US" dirty="0" err="1"/>
              <a:t>unui</a:t>
            </a:r>
            <a:r>
              <a:rPr lang="en-US" dirty="0"/>
              <a:t> program de calculator. A </a:t>
            </a:r>
            <a:r>
              <a:rPr lang="en-US" dirty="0" err="1"/>
              <a:t>fost</a:t>
            </a:r>
            <a:r>
              <a:rPr lang="en-US" dirty="0"/>
              <a:t> </a:t>
            </a:r>
            <a:r>
              <a:rPr lang="en-US" dirty="0" err="1"/>
              <a:t>introdusă</a:t>
            </a:r>
            <a:r>
              <a:rPr lang="en-US" dirty="0"/>
              <a:t> de </a:t>
            </a:r>
            <a:r>
              <a:rPr lang="en-US" dirty="0" err="1"/>
              <a:t>către</a:t>
            </a:r>
            <a:r>
              <a:rPr lang="en-US" dirty="0"/>
              <a:t> Thomas J. McCabe Sr. </a:t>
            </a:r>
            <a:r>
              <a:rPr lang="en-US" dirty="0" err="1"/>
              <a:t>în</a:t>
            </a:r>
            <a:r>
              <a:rPr lang="en-US" dirty="0"/>
              <a:t> 1976 </a:t>
            </a:r>
            <a:r>
              <a:rPr lang="en-US" dirty="0" err="1"/>
              <a:t>și</a:t>
            </a:r>
            <a:r>
              <a:rPr lang="en-US" dirty="0"/>
              <a:t> </a:t>
            </a:r>
            <a:r>
              <a:rPr lang="en-US" dirty="0" err="1"/>
              <a:t>este</a:t>
            </a:r>
            <a:r>
              <a:rPr lang="en-US" dirty="0"/>
              <a:t> </a:t>
            </a:r>
            <a:r>
              <a:rPr lang="en-US" dirty="0" err="1"/>
              <a:t>folosită</a:t>
            </a:r>
            <a:r>
              <a:rPr lang="en-US" dirty="0"/>
              <a:t> </a:t>
            </a:r>
            <a:r>
              <a:rPr lang="en-US" dirty="0" err="1"/>
              <a:t>în</a:t>
            </a:r>
            <a:r>
              <a:rPr lang="en-US" dirty="0"/>
              <a:t> special </a:t>
            </a:r>
            <a:r>
              <a:rPr lang="en-US" dirty="0" err="1"/>
              <a:t>în</a:t>
            </a:r>
            <a:r>
              <a:rPr lang="en-US" dirty="0"/>
              <a:t> </a:t>
            </a:r>
            <a:r>
              <a:rPr lang="en-US" dirty="0" err="1"/>
              <a:t>ingineria</a:t>
            </a:r>
            <a:r>
              <a:rPr lang="en-US" dirty="0"/>
              <a:t> software </a:t>
            </a:r>
            <a:r>
              <a:rPr lang="en-US" dirty="0" err="1"/>
              <a:t>pentru</a:t>
            </a:r>
            <a:r>
              <a:rPr lang="en-US" dirty="0"/>
              <a:t> a </a:t>
            </a:r>
            <a:r>
              <a:rPr lang="en-US" dirty="0" err="1"/>
              <a:t>evalua</a:t>
            </a:r>
            <a:r>
              <a:rPr lang="en-US" dirty="0"/>
              <a:t> </a:t>
            </a:r>
            <a:r>
              <a:rPr lang="en-US" dirty="0" err="1"/>
              <a:t>complexitatea</a:t>
            </a:r>
            <a:r>
              <a:rPr lang="en-US" dirty="0"/>
              <a:t> </a:t>
            </a:r>
            <a:r>
              <a:rPr lang="en-US" dirty="0" err="1"/>
              <a:t>unui</a:t>
            </a:r>
            <a:r>
              <a:rPr lang="en-US" dirty="0"/>
              <a:t> program </a:t>
            </a:r>
            <a:r>
              <a:rPr lang="en-US" dirty="0" err="1"/>
              <a:t>și</a:t>
            </a:r>
            <a:r>
              <a:rPr lang="en-US" dirty="0"/>
              <a:t> </a:t>
            </a:r>
            <a:r>
              <a:rPr lang="en-US" dirty="0" err="1"/>
              <a:t>pentru</a:t>
            </a:r>
            <a:r>
              <a:rPr lang="en-US" dirty="0"/>
              <a:t> a </a:t>
            </a:r>
            <a:r>
              <a:rPr lang="en-US" dirty="0" err="1"/>
              <a:t>identifica</a:t>
            </a:r>
            <a:r>
              <a:rPr lang="en-US" dirty="0"/>
              <a:t> </a:t>
            </a:r>
            <a:r>
              <a:rPr lang="en-US" dirty="0" err="1"/>
              <a:t>părțile</a:t>
            </a:r>
            <a:r>
              <a:rPr lang="en-US" dirty="0"/>
              <a:t> </a:t>
            </a:r>
            <a:r>
              <a:rPr lang="en-US" dirty="0" err="1"/>
              <a:t>critice</a:t>
            </a:r>
            <a:r>
              <a:rPr lang="en-US" dirty="0"/>
              <a:t> care </a:t>
            </a:r>
            <a:r>
              <a:rPr lang="en-US" dirty="0" err="1"/>
              <a:t>ar</a:t>
            </a:r>
            <a:r>
              <a:rPr lang="en-US" dirty="0"/>
              <a:t> </a:t>
            </a:r>
            <a:r>
              <a:rPr lang="en-US" dirty="0" err="1"/>
              <a:t>putea</a:t>
            </a:r>
            <a:r>
              <a:rPr lang="en-US" dirty="0"/>
              <a:t> fi </a:t>
            </a:r>
            <a:r>
              <a:rPr lang="en-US" dirty="0" err="1"/>
              <a:t>dificil</a:t>
            </a:r>
            <a:r>
              <a:rPr lang="en-US" dirty="0"/>
              <a:t> de </a:t>
            </a:r>
            <a:r>
              <a:rPr lang="en-US" dirty="0" err="1"/>
              <a:t>înțeles</a:t>
            </a:r>
            <a:r>
              <a:rPr lang="en-US" dirty="0"/>
              <a:t>, </a:t>
            </a:r>
            <a:r>
              <a:rPr lang="en-US" dirty="0" err="1"/>
              <a:t>testat</a:t>
            </a:r>
            <a:r>
              <a:rPr lang="en-US" dirty="0"/>
              <a:t> </a:t>
            </a:r>
            <a:r>
              <a:rPr lang="en-US" dirty="0" err="1"/>
              <a:t>sau</a:t>
            </a:r>
            <a:r>
              <a:rPr lang="en-US" dirty="0"/>
              <a:t> </a:t>
            </a:r>
            <a:r>
              <a:rPr lang="en-US" dirty="0" err="1"/>
              <a:t>întreținut</a:t>
            </a:r>
            <a:r>
              <a:rPr lang="en-US" dirty="0"/>
              <a:t>. </a:t>
            </a:r>
          </a:p>
          <a:p>
            <a:r>
              <a:rPr lang="en-US" dirty="0" err="1"/>
              <a:t>În</a:t>
            </a:r>
            <a:r>
              <a:rPr lang="en-US" dirty="0"/>
              <a:t> </a:t>
            </a:r>
            <a:r>
              <a:rPr lang="en-US" dirty="0" err="1"/>
              <a:t>esență</a:t>
            </a:r>
            <a:r>
              <a:rPr lang="en-US" dirty="0"/>
              <a:t>, </a:t>
            </a:r>
            <a:r>
              <a:rPr lang="en-US" dirty="0" err="1"/>
              <a:t>complexitatea</a:t>
            </a:r>
            <a:r>
              <a:rPr lang="en-US" dirty="0"/>
              <a:t> </a:t>
            </a:r>
            <a:r>
              <a:rPr lang="en-US" dirty="0" err="1"/>
              <a:t>ciclomatică</a:t>
            </a:r>
            <a:r>
              <a:rPr lang="en-US" dirty="0"/>
              <a:t> </a:t>
            </a:r>
            <a:r>
              <a:rPr lang="en-US" dirty="0" err="1"/>
              <a:t>numără</a:t>
            </a:r>
            <a:r>
              <a:rPr lang="en-US" dirty="0"/>
              <a:t> </a:t>
            </a:r>
            <a:r>
              <a:rPr lang="en-US" dirty="0" err="1"/>
              <a:t>numărul</a:t>
            </a:r>
            <a:r>
              <a:rPr lang="en-US" dirty="0"/>
              <a:t> de </a:t>
            </a:r>
            <a:r>
              <a:rPr lang="en-US" dirty="0" err="1"/>
              <a:t>căi</a:t>
            </a:r>
            <a:r>
              <a:rPr lang="en-US" dirty="0"/>
              <a:t> </a:t>
            </a:r>
            <a:r>
              <a:rPr lang="en-US" dirty="0" err="1"/>
              <a:t>independente</a:t>
            </a:r>
            <a:r>
              <a:rPr lang="en-US" dirty="0"/>
              <a:t> </a:t>
            </a:r>
            <a:r>
              <a:rPr lang="en-US" dirty="0" err="1"/>
              <a:t>prin</a:t>
            </a:r>
            <a:r>
              <a:rPr lang="en-US" dirty="0"/>
              <a:t> care </a:t>
            </a:r>
            <a:r>
              <a:rPr lang="en-US" dirty="0" err="1"/>
              <a:t>poate</a:t>
            </a:r>
            <a:r>
              <a:rPr lang="en-US" dirty="0"/>
              <a:t> </a:t>
            </a:r>
            <a:r>
              <a:rPr lang="en-US" dirty="0" err="1"/>
              <a:t>trece</a:t>
            </a:r>
            <a:r>
              <a:rPr lang="en-US" dirty="0"/>
              <a:t> </a:t>
            </a:r>
            <a:r>
              <a:rPr lang="en-US" dirty="0" err="1"/>
              <a:t>fluxul</a:t>
            </a:r>
            <a:r>
              <a:rPr lang="en-US" dirty="0"/>
              <a:t> de control al </a:t>
            </a:r>
            <a:r>
              <a:rPr lang="en-US" dirty="0" err="1"/>
              <a:t>unui</a:t>
            </a:r>
            <a:r>
              <a:rPr lang="en-US" dirty="0"/>
              <a:t> program. […] </a:t>
            </a:r>
            <a:r>
              <a:rPr lang="en-US" dirty="0" err="1"/>
              <a:t>complexitatea</a:t>
            </a:r>
            <a:r>
              <a:rPr lang="en-US" dirty="0"/>
              <a:t> </a:t>
            </a:r>
            <a:r>
              <a:rPr lang="en-US" dirty="0" err="1"/>
              <a:t>ciclomatică</a:t>
            </a:r>
            <a:r>
              <a:rPr lang="en-US" dirty="0"/>
              <a:t> </a:t>
            </a:r>
            <a:r>
              <a:rPr lang="en-US" dirty="0" err="1"/>
              <a:t>este</a:t>
            </a:r>
            <a:r>
              <a:rPr lang="en-US" dirty="0"/>
              <a:t> </a:t>
            </a:r>
            <a:r>
              <a:rPr lang="en-US" dirty="0" err="1"/>
              <a:t>egală</a:t>
            </a:r>
            <a:r>
              <a:rPr lang="en-US" dirty="0"/>
              <a:t> cu </a:t>
            </a:r>
            <a:r>
              <a:rPr lang="en-US" dirty="0" err="1"/>
              <a:t>numărul</a:t>
            </a:r>
            <a:r>
              <a:rPr lang="en-US" dirty="0"/>
              <a:t> minim de </a:t>
            </a:r>
            <a:r>
              <a:rPr lang="en-US" dirty="0" err="1"/>
              <a:t>căi</a:t>
            </a:r>
            <a:r>
              <a:rPr lang="en-US" dirty="0"/>
              <a:t> care </a:t>
            </a:r>
            <a:r>
              <a:rPr lang="en-US" dirty="0" err="1"/>
              <a:t>trebuie</a:t>
            </a:r>
            <a:r>
              <a:rPr lang="en-US" dirty="0"/>
              <a:t> </a:t>
            </a:r>
            <a:r>
              <a:rPr lang="en-US" dirty="0" err="1"/>
              <a:t>parcurse</a:t>
            </a:r>
            <a:r>
              <a:rPr lang="en-US" dirty="0"/>
              <a:t> </a:t>
            </a:r>
            <a:r>
              <a:rPr lang="en-US" dirty="0" err="1"/>
              <a:t>pentru</a:t>
            </a:r>
            <a:r>
              <a:rPr lang="en-US" dirty="0"/>
              <a:t> a </a:t>
            </a:r>
            <a:r>
              <a:rPr lang="en-US" dirty="0" err="1"/>
              <a:t>acoperi</a:t>
            </a:r>
            <a:r>
              <a:rPr lang="en-US" dirty="0"/>
              <a:t> </a:t>
            </a:r>
            <a:r>
              <a:rPr lang="en-US" dirty="0" err="1"/>
              <a:t>toate</a:t>
            </a:r>
            <a:r>
              <a:rPr lang="en-US" dirty="0"/>
              <a:t> </a:t>
            </a:r>
            <a:r>
              <a:rPr lang="en-US" dirty="0" err="1"/>
              <a:t>posibilitățile</a:t>
            </a:r>
            <a:r>
              <a:rPr lang="en-US" dirty="0"/>
              <a:t> de </a:t>
            </a:r>
            <a:r>
              <a:rPr lang="en-US" dirty="0" err="1"/>
              <a:t>execuție</a:t>
            </a:r>
            <a:r>
              <a:rPr lang="en-US" dirty="0"/>
              <a:t> a </a:t>
            </a:r>
            <a:r>
              <a:rPr lang="en-US" dirty="0" err="1"/>
              <a:t>programului</a:t>
            </a:r>
            <a:r>
              <a:rPr lang="en-US" dirty="0"/>
              <a:t>.”</a:t>
            </a:r>
          </a:p>
        </p:txBody>
      </p:sp>
    </p:spTree>
    <p:extLst>
      <p:ext uri="{BB962C8B-B14F-4D97-AF65-F5344CB8AC3E}">
        <p14:creationId xmlns:p14="http://schemas.microsoft.com/office/powerpoint/2010/main" val="902790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3DD3769-3EC9-97AA-7F08-C9EC3D2169A6}"/>
              </a:ext>
            </a:extLst>
          </p:cNvPr>
          <p:cNvSpPr>
            <a:spLocks noGrp="1"/>
          </p:cNvSpPr>
          <p:nvPr>
            <p:ph type="title"/>
          </p:nvPr>
        </p:nvSpPr>
        <p:spPr/>
        <p:txBody>
          <a:bodyPr/>
          <a:lstStyle/>
          <a:p>
            <a:r>
              <a:rPr lang="en-US" dirty="0"/>
              <a:t>De </a:t>
            </a:r>
            <a:r>
              <a:rPr lang="en-US" dirty="0" err="1"/>
              <a:t>ce</a:t>
            </a:r>
            <a:r>
              <a:rPr lang="en-US" dirty="0"/>
              <a:t> ne </a:t>
            </a:r>
            <a:r>
              <a:rPr lang="en-US" dirty="0" err="1"/>
              <a:t>raport</a:t>
            </a:r>
            <a:r>
              <a:rPr lang="ro-RO" dirty="0" err="1"/>
              <a:t>ăm</a:t>
            </a:r>
            <a:r>
              <a:rPr lang="ro-RO" dirty="0"/>
              <a:t> la ea?</a:t>
            </a:r>
            <a:endParaRPr lang="en-US" dirty="0"/>
          </a:p>
        </p:txBody>
      </p:sp>
      <p:sp>
        <p:nvSpPr>
          <p:cNvPr id="3" name="Substituent conținut 2">
            <a:extLst>
              <a:ext uri="{FF2B5EF4-FFF2-40B4-BE49-F238E27FC236}">
                <a16:creationId xmlns:a16="http://schemas.microsoft.com/office/drawing/2014/main" id="{C2179163-1E55-412D-066A-311FB9969C66}"/>
              </a:ext>
            </a:extLst>
          </p:cNvPr>
          <p:cNvSpPr>
            <a:spLocks noGrp="1"/>
          </p:cNvSpPr>
          <p:nvPr>
            <p:ph idx="1"/>
          </p:nvPr>
        </p:nvSpPr>
        <p:spPr/>
        <p:txBody>
          <a:bodyPr>
            <a:normAutofit/>
          </a:bodyPr>
          <a:lstStyle/>
          <a:p>
            <a:r>
              <a:rPr lang="ro-RO" sz="2400" dirty="0"/>
              <a:t>Complexitatea </a:t>
            </a:r>
            <a:r>
              <a:rPr lang="ro-RO" sz="2400" dirty="0" err="1"/>
              <a:t>ciclomatică</a:t>
            </a:r>
            <a:r>
              <a:rPr lang="ro-RO" sz="2400" dirty="0"/>
              <a:t> ne oferă un minim de posibilități ce ar trebui luate în calcul, în cazul în care codul este scris corect, pentru a avea o acoperire totală în cadrul procesului de testare al codului. O valoare mare a complexității </a:t>
            </a:r>
            <a:r>
              <a:rPr lang="ro-RO" sz="2400" dirty="0" err="1"/>
              <a:t>ciclomatice</a:t>
            </a:r>
            <a:r>
              <a:rPr lang="ro-RO" sz="2400" dirty="0"/>
              <a:t> indică o structură mai complexă a programului, ceea ce ar putea face testarea sa dificilă. </a:t>
            </a:r>
            <a:endParaRPr lang="en-US" sz="2400" dirty="0"/>
          </a:p>
        </p:txBody>
      </p:sp>
    </p:spTree>
    <p:extLst>
      <p:ext uri="{BB962C8B-B14F-4D97-AF65-F5344CB8AC3E}">
        <p14:creationId xmlns:p14="http://schemas.microsoft.com/office/powerpoint/2010/main" val="2003710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ro-RO" sz="4800" i="1" dirty="0">
                <a:solidFill>
                  <a:srgbClr val="FFFFFF"/>
                </a:solidFill>
              </a:rPr>
              <a:t>Cum analizăm proiecte și ce rapoarte obținem?</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ro-RO" dirty="0">
                <a:solidFill>
                  <a:srgbClr val="FFFFFF"/>
                </a:solidFill>
              </a:rPr>
              <a:t>Partea 2</a:t>
            </a:r>
            <a:endParaRPr lang="en-US" dirty="0">
              <a:solidFill>
                <a:srgbClr val="FFFFFF"/>
              </a:solidFill>
            </a:endParaRPr>
          </a:p>
        </p:txBody>
      </p:sp>
    </p:spTree>
    <p:extLst>
      <p:ext uri="{BB962C8B-B14F-4D97-AF65-F5344CB8AC3E}">
        <p14:creationId xmlns:p14="http://schemas.microsoft.com/office/powerpoint/2010/main" val="189482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u 3">
            <a:extLst>
              <a:ext uri="{FF2B5EF4-FFF2-40B4-BE49-F238E27FC236}">
                <a16:creationId xmlns:a16="http://schemas.microsoft.com/office/drawing/2014/main" id="{1FBAA754-3E4C-FBDC-0C01-379F6B7DF308}"/>
              </a:ext>
            </a:extLst>
          </p:cNvPr>
          <p:cNvSpPr>
            <a:spLocks noGrp="1"/>
          </p:cNvSpPr>
          <p:nvPr>
            <p:ph type="title"/>
          </p:nvPr>
        </p:nvSpPr>
        <p:spPr/>
        <p:txBody>
          <a:bodyPr/>
          <a:lstStyle/>
          <a:p>
            <a:r>
              <a:rPr lang="ro-RO" dirty="0"/>
              <a:t>Procesul ales</a:t>
            </a:r>
            <a:endParaRPr lang="en-US" dirty="0"/>
          </a:p>
        </p:txBody>
      </p:sp>
      <p:sp>
        <p:nvSpPr>
          <p:cNvPr id="9" name="Substituent conținut 8">
            <a:extLst>
              <a:ext uri="{FF2B5EF4-FFF2-40B4-BE49-F238E27FC236}">
                <a16:creationId xmlns:a16="http://schemas.microsoft.com/office/drawing/2014/main" id="{6AA71869-9F4F-A712-B9A2-02184AE3911F}"/>
              </a:ext>
            </a:extLst>
          </p:cNvPr>
          <p:cNvSpPr>
            <a:spLocks noGrp="1"/>
          </p:cNvSpPr>
          <p:nvPr>
            <p:ph idx="1"/>
          </p:nvPr>
        </p:nvSpPr>
        <p:spPr/>
        <p:txBody>
          <a:bodyPr/>
          <a:lstStyle/>
          <a:p>
            <a:r>
              <a:rPr lang="ro-RO" dirty="0"/>
              <a:t>În cadrul proiectului, am ales să analizăm două limbaje de programare: </a:t>
            </a:r>
            <a:r>
              <a:rPr lang="ro-RO" dirty="0" err="1"/>
              <a:t>Python</a:t>
            </a:r>
            <a:r>
              <a:rPr lang="ro-RO" dirty="0"/>
              <a:t> și Java. Rezultatele obținute au fost mai bune pe </a:t>
            </a:r>
            <a:r>
              <a:rPr lang="ro-RO" dirty="0" err="1"/>
              <a:t>Python</a:t>
            </a:r>
            <a:r>
              <a:rPr lang="ro-RO" dirty="0"/>
              <a:t> întrucât antrenarea modelului a fost făcută doar cu date extrase din relativ puține secvențe de cod scrise în acest limbaj. </a:t>
            </a:r>
          </a:p>
          <a:p>
            <a:r>
              <a:rPr lang="ro-RO" dirty="0"/>
              <a:t>Rapoartele generate sunt structurate pe definiții de funcții și, în cazul </a:t>
            </a:r>
            <a:r>
              <a:rPr lang="ro-RO" dirty="0" err="1"/>
              <a:t>Python</a:t>
            </a:r>
            <a:r>
              <a:rPr lang="ro-RO" dirty="0"/>
              <a:t>, cod din afara funcțiilor. Măsurile ce apar în rapoarte sunt complexitatea </a:t>
            </a:r>
            <a:r>
              <a:rPr lang="ro-RO" dirty="0" err="1"/>
              <a:t>ciclomatică</a:t>
            </a:r>
            <a:r>
              <a:rPr lang="ro-RO" dirty="0"/>
              <a:t> și lizibilitatea codului din interiorul fiecărei funcții. Pentru proiecte mai mari, există posibilitatea de parcurgere a unui folder și de generare a unor rapoarte pentru fiecare fișier de tip .</a:t>
            </a:r>
            <a:r>
              <a:rPr lang="ro-RO" dirty="0" err="1"/>
              <a:t>py</a:t>
            </a:r>
            <a:r>
              <a:rPr lang="ro-RO" dirty="0"/>
              <a:t> sau .</a:t>
            </a:r>
            <a:r>
              <a:rPr lang="ro-RO" dirty="0" err="1"/>
              <a:t>java</a:t>
            </a:r>
            <a:r>
              <a:rPr lang="ro-RO" dirty="0"/>
              <a:t>.</a:t>
            </a:r>
            <a:endParaRPr lang="en-US" dirty="0"/>
          </a:p>
        </p:txBody>
      </p:sp>
    </p:spTree>
    <p:extLst>
      <p:ext uri="{BB962C8B-B14F-4D97-AF65-F5344CB8AC3E}">
        <p14:creationId xmlns:p14="http://schemas.microsoft.com/office/powerpoint/2010/main" val="548987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ro-RO" sz="4800" i="1" dirty="0">
                <a:solidFill>
                  <a:srgbClr val="FFFFFF"/>
                </a:solidFill>
              </a:rPr>
              <a:t>Ce se mai poate valorifica și îmbunătățiri</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ro-RO" dirty="0">
                <a:solidFill>
                  <a:srgbClr val="FFFFFF"/>
                </a:solidFill>
              </a:rPr>
              <a:t>Partea 3</a:t>
            </a:r>
            <a:endParaRPr lang="en-US" dirty="0">
              <a:solidFill>
                <a:srgbClr val="FFFFFF"/>
              </a:solidFill>
            </a:endParaRPr>
          </a:p>
        </p:txBody>
      </p:sp>
    </p:spTree>
    <p:extLst>
      <p:ext uri="{BB962C8B-B14F-4D97-AF65-F5344CB8AC3E}">
        <p14:creationId xmlns:p14="http://schemas.microsoft.com/office/powerpoint/2010/main" val="1155943685"/>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Urban monochrome</Template>
  <TotalTime>346</TotalTime>
  <Words>1007</Words>
  <Application>Microsoft Office PowerPoint</Application>
  <PresentationFormat>Ecran lat</PresentationFormat>
  <Paragraphs>44</Paragraphs>
  <Slides>12</Slides>
  <Notes>0</Notes>
  <HiddenSlides>0</HiddenSlides>
  <MMClips>0</MMClips>
  <ScaleCrop>false</ScaleCrop>
  <HeadingPairs>
    <vt:vector size="6" baseType="variant">
      <vt:variant>
        <vt:lpstr>Fonturi utilizate</vt:lpstr>
      </vt:variant>
      <vt:variant>
        <vt:i4>4</vt:i4>
      </vt:variant>
      <vt:variant>
        <vt:lpstr>Temă</vt:lpstr>
      </vt:variant>
      <vt:variant>
        <vt:i4>1</vt:i4>
      </vt:variant>
      <vt:variant>
        <vt:lpstr>Titluri diapozitive</vt:lpstr>
      </vt:variant>
      <vt:variant>
        <vt:i4>12</vt:i4>
      </vt:variant>
    </vt:vector>
  </HeadingPairs>
  <TitlesOfParts>
    <vt:vector size="17" baseType="lpstr">
      <vt:lpstr>Arial</vt:lpstr>
      <vt:lpstr>Bookman Old Style</vt:lpstr>
      <vt:lpstr>Calibri</vt:lpstr>
      <vt:lpstr>Franklin Gothic Book</vt:lpstr>
      <vt:lpstr>Custom</vt:lpstr>
      <vt:lpstr>Modele AI în testare</vt:lpstr>
      <vt:lpstr>Cum impactează diferite metrici procesul de redactare al testelor?</vt:lpstr>
      <vt:lpstr>Lizibilitatea Codului</vt:lpstr>
      <vt:lpstr>Cum prezicem lizibilitatea?</vt:lpstr>
      <vt:lpstr>Complexitatea ciclomatică</vt:lpstr>
      <vt:lpstr>De ce ne raportăm la ea?</vt:lpstr>
      <vt:lpstr>Cum analizăm proiecte și ce rapoarte obținem?</vt:lpstr>
      <vt:lpstr>Procesul ales</vt:lpstr>
      <vt:lpstr>Ce se mai poate valorifica și îmbunătățiri</vt:lpstr>
      <vt:lpstr>Complexitatea problemei rezolvate</vt:lpstr>
      <vt:lpstr>Ce ar putea urma?</vt:lpstr>
      <vt:lpstr>Bibliografie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Modele AI în testare</dc:title>
  <dc:creator>Teodora Diaconescu</dc:creator>
  <cp:lastModifiedBy>Teodora Diaconescu</cp:lastModifiedBy>
  <cp:revision>1</cp:revision>
  <dcterms:created xsi:type="dcterms:W3CDTF">2024-05-12T09:21:00Z</dcterms:created>
  <dcterms:modified xsi:type="dcterms:W3CDTF">2024-05-12T15:07:29Z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