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pectra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it"/>
              <a:t>Buongiorno a tutti, sono Matteo Cavagnino, presento la mia tesi dal titolo .., il mio relatore è.., il mio correlatore è...</a:t>
            </a:r>
            <a:endParaRPr/>
          </a:p>
          <a:p>
            <a:pPr indent="0" lvl="0" marL="0" rtl="0" algn="l">
              <a:spcBef>
                <a:spcPts val="15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17d4a5a04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17d4a5a0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Il primo nuovo componente introdotto in questo lavoro e’ lo scoring system.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Questo sistema prevede che un punteggio (o score) venga assegnato ad ogni attributo in base all’impatto che l’attributo ha sulla sicurezza del sistema, e al contesto in cui il sistema e’ dispiegato.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la somma degli score degli attributi di una micro-proprieta rappresenta lo score della micro-proprieta stessa.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Lo stesso vale per le macro-proprieta.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Infine, la somma degli score di tutte le macro-proprieta rappresenta la forza del certificato una volta rilasciato.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_----------------------</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Inoltre, affinche il certificato sia valido, tale somma deve raggiungere una soglia prestabilita.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Per il momento affidiamo il compito della decisione di score e soglie ad un operatore esperto in grado di fare tale decisione basandosi sull aiuto di tassonomie, standard e conoscenza del sistema.</a:t>
            </a:r>
            <a:endParaRPr>
              <a:solidFill>
                <a:schemeClr val="dk1"/>
              </a:solidFill>
            </a:endParaRPr>
          </a:p>
          <a:p>
            <a:pPr indent="0" lvl="0" marL="0" rtl="0" algn="l">
              <a:spcBef>
                <a:spcPts val="0"/>
              </a:spcBef>
              <a:spcAft>
                <a:spcPts val="0"/>
              </a:spcAft>
              <a:buNone/>
            </a:pPr>
            <a:r>
              <a:rPr lang="it"/>
              <a:t>----------------------</a:t>
            </a:r>
            <a:endParaRPr/>
          </a:p>
          <a:p>
            <a:pPr indent="0" lvl="0" marL="0" rtl="0" algn="l">
              <a:spcBef>
                <a:spcPts val="0"/>
              </a:spcBef>
              <a:spcAft>
                <a:spcPts val="0"/>
              </a:spcAft>
              <a:buNone/>
            </a:pPr>
            <a:r>
              <a:rPr lang="it"/>
              <a:t>Una volta decisi i valori da testare sugli attributi e’ possibile definire i test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2cffbbb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2cffbbb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La maggior parte dei task del nostro schema puo essere riassunto usando la funzione Ephemeral che ha come argomenti l’insieme dei certificati precedenti e il sistema al tempo t+1 (ovvero al tempo dopo l’update) e ritorna il certification model per il sistema aggiornato.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Il certification model specifica tutte le attivita richieste per certificare un dato target affetto da un cambiamento di configurazione.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1c0b7668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1c0b7668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Una volta computato il certification model, e’ possibile utilizzare la funzione Execute, che dato il certification model restituisce l’insieme dei certificati con il nuovo certificato.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 certificati precedentemente ottenuti dal sistema sono anch’essi parte fondamentale dello schema. Infatti sono utilizzati dal componente Trigger per comparare i cambiamenti apportati al sistema con le proprieta precedentemente dimostrate.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 certificati contengono tutte le proprieta, gli score e i risultati dei test delle precedenti certificazioni.</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2cffbbbd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2cffbbbd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chemeClr val="dk1"/>
                </a:solidFill>
              </a:rPr>
              <a:t>Per dimostrare il funzionamento dello schema di certificazione proposto, e’ stato implementato un piccolo web service, composto da un entita server che permette ad eventuali client di connettersi. L’aspetto principale di questo server e’ che implementa alcune funzionalita di OpenSSL tramite la relativa libreria del linguaggio Ruby.</a:t>
            </a:r>
            <a:endParaRPr>
              <a:solidFill>
                <a:schemeClr val="dk1"/>
              </a:solidFill>
            </a:endParaRPr>
          </a:p>
          <a:p>
            <a:pPr indent="0" lvl="0" marL="0" rtl="0" algn="l">
              <a:lnSpc>
                <a:spcPct val="115000"/>
              </a:lnSpc>
              <a:spcBef>
                <a:spcPts val="0"/>
              </a:spcBef>
              <a:spcAft>
                <a:spcPts val="0"/>
              </a:spcAft>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Si e’ ipotizzato che tale web service venisse prima di tutto certificato con uno schema di certificazione tradizionale, con il quale sono state estratte e dimostrate le proprieta del sistema in tabella, arrivando ad ottenere un certificato con un formato simile a quello in figura;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Ad ogni micro-proprieta </a:t>
            </a:r>
            <a:r>
              <a:rPr b="1" lang="it">
                <a:solidFill>
                  <a:schemeClr val="dk1"/>
                </a:solidFill>
              </a:rPr>
              <a:t>p</a:t>
            </a:r>
            <a:r>
              <a:rPr lang="it">
                <a:solidFill>
                  <a:schemeClr val="dk1"/>
                </a:solidFill>
              </a:rPr>
              <a:t> e’ correlato un insieme di evidenze ognuna in supporto ad un attributo della micro-proprieta;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tutte queste micro-proprieta sono associate alla macro-proprieta </a:t>
            </a:r>
            <a:r>
              <a:rPr b="1" lang="it">
                <a:solidFill>
                  <a:schemeClr val="dk1"/>
                </a:solidFill>
              </a:rPr>
              <a:t>Confidenzialita</a:t>
            </a: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Per questa dimostrazione abbiamo appositamente scelto di implementare il server usando delle versioni di OpenSSL e Ruby di cui si e a conoscenza di determinate vulnerabilita che violano la confidenzialita del sistema, in particolare: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la prima rende vulnerabili i sistemi in fase di handshake una fase iniziale necessaria per stabilire una connessione remota sicura usando il protocollo TLS.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la seconda affligge invece la libreria di OpenSSL del linguaggio Ruby nel momento in cui si usa l’algoritmo di criptazione AES-GCM.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Una volta installato l’aggiornamento del software, date le proprieta del sistema in tabella, il trigger determina dei cambiamenti in alcune proprieta e attributi.</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2cffbbbd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2cffbbbd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Le micro-proprieta in questione sono:..........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62cffbbbd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62cffbbbd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A questo punto un esperto sara’ in grado di ottenere la lista di (micro-)proprieta e attributi ed eseguire i seguenti compiti:</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it">
                <a:solidFill>
                  <a:schemeClr val="dk1"/>
                </a:solidFill>
              </a:rPr>
              <a:t>assegnare ad ogni attributo una lista di valori che esso puo assumere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it">
                <a:solidFill>
                  <a:schemeClr val="dk1"/>
                </a:solidFill>
              </a:rPr>
              <a:t>assegnare ad ogni attributo un range di score, ogni valore dell attributo viene mappato ad un punteggio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it">
                <a:solidFill>
                  <a:schemeClr val="dk1"/>
                </a:solidFill>
              </a:rPr>
              <a:t>assegnare ad ogni macro-proprieta una soglia di score da raggiungere.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62cffbbbd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62cffbbbd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Questo schema rappresenta lo stato del modello di certificazione a questo punto del processo.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Come si puo vedere, tutte le micro proprieta sono classificate sotto la macro-proprieta Confidenzialita e ad ogni attributo sono assegnati dei possibili valori.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Dopo il calcolo degli score necessari, si ottengono gli effettivi valori che il sistema dovra’ dimostrare di possedere al fine di ottenere il certificato.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417d4a5a0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417d4a5a0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Infine e’ possibile formalizzare i risultati ottenuti, in particolare: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l’evidence collection model, che risulta essere (per ogni macro proprieta) l’insieme dei test necessari per dimostrare le micro proprieta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Il certification model, che risulta essere la coppia Confidenzialita e evidence collection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il certificato finale, ottenuto tramite la funzione execute, che complementera’ il set dei certificati precedenti.</a:t>
            </a:r>
            <a:br>
              <a:rPr lang="it">
                <a:solidFill>
                  <a:schemeClr val="dk1"/>
                </a:solidFill>
              </a:rPr>
            </a:br>
            <a:r>
              <a:rPr lang="it">
                <a:solidFill>
                  <a:schemeClr val="dk1"/>
                </a:solidFill>
              </a:rPr>
              <a:t>Il certificato rilasciato contiene una tupla per ogni micro proprieta dimostrata associata con l;insieme di evidenze che la supporta.</a:t>
            </a:r>
            <a:endParaRPr>
              <a:solidFill>
                <a:schemeClr val="dk1"/>
              </a:solidFill>
            </a:endParaRPr>
          </a:p>
          <a:p>
            <a:pPr indent="0" lvl="0" marL="0" rtl="0" algn="l">
              <a:lnSpc>
                <a:spcPct val="115000"/>
              </a:lnSpc>
              <a:spcBef>
                <a:spcPts val="0"/>
              </a:spcBef>
              <a:spcAft>
                <a:spcPts val="0"/>
              </a:spcAft>
              <a:buNone/>
            </a:pPr>
            <a:r>
              <a:rPr lang="it">
                <a:solidFill>
                  <a:schemeClr val="dk1"/>
                </a:solidFill>
              </a:rPr>
              <a:t>la durata della validita del certificato e’ relativa alle soglie stabilite per le macro-proprieta, soglie maggiori sono accompagnate da test piu elaborati e da un maggior valore e durata del certificato.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417d4a5a0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417d4a5a0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Quindi, l’obiettivo di questa tesi e’ stato quello di effettuare un primo passo verso una soluzione per uno dei problemi principali dei moderni schemi di certificazione quando applicati a sistemi altamente dinamici.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In particolare i risultati ottenuti mostrano un’evidente riduzione della ridondanza e del peso di un processo di ricertificazione.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it">
                <a:solidFill>
                  <a:schemeClr val="dk1"/>
                </a:solidFill>
              </a:rPr>
              <a:t>Queste riduzioni sono date dal fatto che e stato possibile certificare solamente le proprieta e gli attributi affetti dal cambiamento.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arenR"/>
            </a:pPr>
            <a:r>
              <a:rPr lang="it">
                <a:solidFill>
                  <a:schemeClr val="dk1"/>
                </a:solidFill>
              </a:rPr>
              <a:t>Inoltre, l’introduzione di trigger e scoring system hanno permesso un miglioramento dal punto di vista dell automazione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Alcuni punti necessari per il futuro miglioramento dello schema includono la ricerca e sviluppo degli aspetti che sono rimasti fuori dal focus di questo lavoro di tesi:</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L’implementazione effettiva del componente Trigger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L’implementazione degli automatismi che collegano ogni fase con la successiva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it">
                <a:solidFill>
                  <a:schemeClr val="dk1"/>
                </a:solidFill>
              </a:rPr>
              <a:t>L’organizzazione dei dati per la fase manuale.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Infine, lo schema proposto non nasce con l’intento di sostituire in toto gli esistenti schemi, in quanto sono necessari per effettuare la prima importante certificazione dei sistemi, ma ha lo scopo di integrarsi con essi in modo da complementarli. Ciò comporta la necessità di uno sforzo per eseguire tali integrazioni.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417d4a5a04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417d4a5a04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grazie per l'attenzione, se avete domande...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eaac6bb5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eaac6bb5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Negli ultimi anni, ricerca e sviluppo di architetture piu dinamiche e distribuite hanno portato a nuovi servizi sempre piu efficienti.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L’evoluzione da web service statici e monolitici verso i micro-servizi forniti dal cloud permise di capire come le infrastrutture dinamiche incrementino drasticamente la flessibilita di un sistema. nello specifico, i fornitori dei servizi web non devono piu preoccuparsi dell infrastruttura ma devono occuparsi solo del software, e gli utenti finali possono beneficiare di un servizio migliore e piu rapido garantito dai potenti server del cloud.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62cffbbbd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62cffbbbd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Seguendo questa linea di sviluppo, il paradigma dell edge computing miglioro il concetto di decentralizzazione, introducendo il concetto di nodi computazionali distribuiti e </a:t>
            </a:r>
            <a:r>
              <a:rPr lang="it">
                <a:solidFill>
                  <a:schemeClr val="dk1"/>
                </a:solidFill>
              </a:rPr>
              <a:t>permettendo</a:t>
            </a:r>
            <a:r>
              <a:rPr lang="it">
                <a:solidFill>
                  <a:schemeClr val="dk1"/>
                </a:solidFill>
              </a:rPr>
              <a:t> a un altra tecnologia di svilupparsi, Internet of Things (o IoT).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Questi sviluppi portarono ad avere reti di sistemi composti da un elevato numero di dispositivi dotati di relativamente poche risorse.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it">
                <a:solidFill>
                  <a:schemeClr val="dk1"/>
                </a:solidFill>
              </a:rPr>
              <a:t>Un’importante caratteristica dei sistemi IoT e’ che dipendono pesantemente dalla </a:t>
            </a:r>
            <a:r>
              <a:rPr lang="it">
                <a:solidFill>
                  <a:schemeClr val="dk1"/>
                </a:solidFill>
              </a:rPr>
              <a:t>possibilità</a:t>
            </a:r>
            <a:r>
              <a:rPr lang="it">
                <a:solidFill>
                  <a:schemeClr val="dk1"/>
                </a:solidFill>
              </a:rPr>
              <a:t> di aggiungere, rimuovere e rilocare i numerosi dispositivi nella loro rete senza bloccare l’intero sistema.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Purtroppo, l’evoluzione di queste architetture e’ stata accompagnata da una crescente mancanza di fiducia percepita nei servizi offerti.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2cffbbb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2cffbbb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it">
                <a:solidFill>
                  <a:schemeClr val="dk1"/>
                </a:solidFill>
              </a:rPr>
              <a:t>Uno dei modi per sopperire a questa mancanza sono le certificazioni.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Le certificazioni implicano l’ esecuzione di lunghi e costosi processi che, basandosi </a:t>
            </a:r>
            <a:r>
              <a:rPr lang="it">
                <a:solidFill>
                  <a:schemeClr val="dk1"/>
                </a:solidFill>
              </a:rPr>
              <a:t>sull'analisi</a:t>
            </a:r>
            <a:r>
              <a:rPr lang="it">
                <a:solidFill>
                  <a:schemeClr val="dk1"/>
                </a:solidFill>
              </a:rPr>
              <a:t> del sistema, rilasciano un certificato che attesta la presenza di determinate </a:t>
            </a:r>
            <a:r>
              <a:rPr lang="it">
                <a:solidFill>
                  <a:schemeClr val="dk1"/>
                </a:solidFill>
              </a:rPr>
              <a:t>proprietà.</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Un importante problema degli schemi di certificazione moderni e’ il fatto che ogni cambiamento alla configurazione del prodotto ha un’elevata probabilita’ di invalidare il certificato, obbligando il fornitore del servizio a ricertificare il sistema da zero.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417d4a5a0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417d4a5a0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a:solidFill>
                  <a:schemeClr val="dk1"/>
                </a:solidFill>
              </a:rPr>
              <a:t>L’obiettivo di questo lavoro di tesi e’ quindi quello di fornire un </a:t>
            </a:r>
            <a:r>
              <a:rPr lang="it">
                <a:solidFill>
                  <a:schemeClr val="dk1"/>
                </a:solidFill>
              </a:rPr>
              <a:t>primo </a:t>
            </a:r>
            <a:r>
              <a:rPr lang="it">
                <a:solidFill>
                  <a:schemeClr val="dk1"/>
                </a:solidFill>
              </a:rPr>
              <a:t>approccio a questo problema, permettendo a sistemi altamente dinamici di eseguire piccoli cambiamenti nella loro configurazione senza invalidare necessariamente l’intero certificato.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L’obiettivo e’ quindi quello di ricertificare in modo rapido solo gli aspetti interessati dal cambiamento, minimizzando la ridondanza e lo sforzo necessari.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Per far si che cio sia possibile, il modello che guida la certificazione deve evolversi assieme al sistema. Se per certificare il sistema al tempo T0 e’ necessario un dato certification model,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allora per certificare il sistema al tempo T1 e’ necessario evolvere il certification model per far si che includa i cambiamenti apportati al sistema.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2cffbbbd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2cffbbb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I componenti chiave dello schema di certificazione proposto sono proprieta e attributi, lo scoring system e il trigger.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17d4a5a0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17d4a5a0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Con micro-proprieta di un sistema ci si riferisce ad uno specifico criterio usato per valutarne l’operato.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Un esempio di micro-proprieta di un sistema puo essere </a:t>
            </a:r>
            <a:r>
              <a:rPr b="1" lang="it">
                <a:solidFill>
                  <a:schemeClr val="dk1"/>
                </a:solidFill>
              </a:rPr>
              <a:t>Encryption/Decryption, </a:t>
            </a:r>
            <a:r>
              <a:rPr lang="it">
                <a:solidFill>
                  <a:schemeClr val="dk1"/>
                </a:solidFill>
              </a:rPr>
              <a:t>ovvero l’abilita di eseguire correttamente algoritmi di criptazione per criptare e decriptare messaggi.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Ogni micro-proprieta e’ classificata sotto una macro-proprieta.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Le macro-proprieta sono :Confidenzialita, Integrita e Disponibilita.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Facendo riferimento alla proprieta </a:t>
            </a:r>
            <a:r>
              <a:rPr b="1" lang="it">
                <a:solidFill>
                  <a:schemeClr val="dk1"/>
                </a:solidFill>
              </a:rPr>
              <a:t>Encryption/Decryption</a:t>
            </a:r>
            <a:r>
              <a:rPr lang="it">
                <a:solidFill>
                  <a:schemeClr val="dk1"/>
                </a:solidFill>
              </a:rPr>
              <a:t>, essa viene classificata sotto Confidenzialita, poiche contribuisce alla confidenzialita del sistema.</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17d4a5a0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17d4a5a0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le micro-proprieta sono composte da attributi, i cui valori ne definiscono i singoli aspetti.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Un attributo per la proprieta </a:t>
            </a:r>
            <a:r>
              <a:rPr b="1" lang="it">
                <a:solidFill>
                  <a:schemeClr val="dk1"/>
                </a:solidFill>
              </a:rPr>
              <a:t>Encryption/Decryption</a:t>
            </a:r>
            <a:r>
              <a:rPr lang="it">
                <a:solidFill>
                  <a:schemeClr val="dk1"/>
                </a:solidFill>
              </a:rPr>
              <a:t> puo essere l’algoritmo specifico, ad esempio l’algoritmo AES-GCM e il valore dell’attributo e’ relativo alla lunghezza della chiave usata, ad esempio 256 bit.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Le definizioni di micro-proprieta e attributi sono derivate da modellazioni gia esistenti nei moderni schemi di certificazione.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417d4a5a0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417d4a5a0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a:solidFill>
                  <a:schemeClr val="dk1"/>
                </a:solidFill>
              </a:rPr>
              <a:t>il secondo nuovo componente introdotto e il trigger.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Il compito di questo componente e’ quello di monitorare il sistema in modo da rilevare cambiamenti alla configurazione.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Il trigger ha accesso ai certificati precedenti del sistema e ai cambiamenti apportati, in questo modo puo determinare quali sono le proprieta affette dai cambiamenti che hanno bisogno di essere rivalidate.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rPr>
              <a:t>Lo scopo di questa procedura e’ quello di garantire l’avviamento di un nuovo processo di ricertificazione minimizzandone la ridondanza. Una volta determinata la lista di proprieta e attributi modificati, il trigger avverte un operatore in modo che possa visualizzarla.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4.png"/><Relationship Id="rId7"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4600850"/>
            <a:ext cx="9144000" cy="5427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56" name="Google Shape;56;p13"/>
          <p:cNvSpPr txBox="1"/>
          <p:nvPr>
            <p:ph type="ctrTitle"/>
          </p:nvPr>
        </p:nvSpPr>
        <p:spPr>
          <a:xfrm>
            <a:off x="552450" y="1511775"/>
            <a:ext cx="8039100" cy="126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891"/>
              <a:buNone/>
            </a:pPr>
            <a:r>
              <a:rPr b="1" lang="it" sz="2302">
                <a:solidFill>
                  <a:srgbClr val="003366"/>
                </a:solidFill>
                <a:latin typeface="Times New Roman"/>
                <a:ea typeface="Times New Roman"/>
                <a:cs typeface="Times New Roman"/>
                <a:sym typeface="Times New Roman"/>
              </a:rPr>
              <a:t>DESIGN AND DEVELOPMENT OF AN ASSURANCE METHODOLOGY FOR SECURITY CERTIFICATIONS IN HIGHLY DYNAMIC ARCHITECTURES</a:t>
            </a:r>
            <a:endParaRPr b="1" sz="2302">
              <a:solidFill>
                <a:srgbClr val="003366"/>
              </a:solidFill>
              <a:latin typeface="Times New Roman"/>
              <a:ea typeface="Times New Roman"/>
              <a:cs typeface="Times New Roman"/>
              <a:sym typeface="Times New Roman"/>
            </a:endParaRPr>
          </a:p>
        </p:txBody>
      </p:sp>
      <p:sp>
        <p:nvSpPr>
          <p:cNvPr id="57" name="Google Shape;57;p13"/>
          <p:cNvSpPr txBox="1"/>
          <p:nvPr/>
        </p:nvSpPr>
        <p:spPr>
          <a:xfrm>
            <a:off x="7253450"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A.A. 2021-2022</a:t>
            </a:r>
            <a:endParaRPr i="1">
              <a:solidFill>
                <a:schemeClr val="lt1"/>
              </a:solidFill>
              <a:latin typeface="Spectral"/>
              <a:ea typeface="Spectral"/>
              <a:cs typeface="Spectral"/>
              <a:sym typeface="Spectral"/>
            </a:endParaRPr>
          </a:p>
        </p:txBody>
      </p:sp>
      <p:sp>
        <p:nvSpPr>
          <p:cNvPr id="58" name="Google Shape;58;p13"/>
          <p:cNvSpPr txBox="1"/>
          <p:nvPr/>
        </p:nvSpPr>
        <p:spPr>
          <a:xfrm>
            <a:off x="238300" y="3713650"/>
            <a:ext cx="3445500" cy="40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a:latin typeface="Spectral"/>
                <a:ea typeface="Spectral"/>
                <a:cs typeface="Spectral"/>
                <a:sym typeface="Spectral"/>
              </a:rPr>
              <a:t>Relatore: </a:t>
            </a:r>
            <a:r>
              <a:rPr b="1" i="1" lang="it">
                <a:latin typeface="Spectral"/>
                <a:ea typeface="Spectral"/>
                <a:cs typeface="Spectral"/>
                <a:sym typeface="Spectral"/>
              </a:rPr>
              <a:t>Prof. Claudio A. Ardagna</a:t>
            </a:r>
            <a:endParaRPr b="1" i="1">
              <a:latin typeface="Spectral"/>
              <a:ea typeface="Spectral"/>
              <a:cs typeface="Spectral"/>
              <a:sym typeface="Spectral"/>
            </a:endParaRPr>
          </a:p>
          <a:p>
            <a:pPr indent="0" lvl="0" marL="0" rtl="0" algn="l">
              <a:spcBef>
                <a:spcPts val="0"/>
              </a:spcBef>
              <a:spcAft>
                <a:spcPts val="0"/>
              </a:spcAft>
              <a:buNone/>
            </a:pPr>
            <a:r>
              <a:rPr i="1" lang="it">
                <a:latin typeface="Spectral"/>
                <a:ea typeface="Spectral"/>
                <a:cs typeface="Spectral"/>
                <a:sym typeface="Spectral"/>
              </a:rPr>
              <a:t>Co-Relatore: </a:t>
            </a:r>
            <a:r>
              <a:rPr b="1" i="1" lang="it">
                <a:latin typeface="Spectral"/>
                <a:ea typeface="Spectral"/>
                <a:cs typeface="Spectral"/>
                <a:sym typeface="Spectral"/>
              </a:rPr>
              <a:t>Dr Nicola Bena</a:t>
            </a:r>
            <a:endParaRPr b="1" i="1">
              <a:latin typeface="Spectral"/>
              <a:ea typeface="Spectral"/>
              <a:cs typeface="Spectral"/>
              <a:sym typeface="Spectral"/>
            </a:endParaRPr>
          </a:p>
        </p:txBody>
      </p:sp>
      <p:pic>
        <p:nvPicPr>
          <p:cNvPr id="59" name="Google Shape;59;p13"/>
          <p:cNvPicPr preferRelativeResize="0"/>
          <p:nvPr/>
        </p:nvPicPr>
        <p:blipFill>
          <a:blip r:embed="rId3">
            <a:alphaModFix/>
          </a:blip>
          <a:stretch>
            <a:fillRect/>
          </a:stretch>
        </p:blipFill>
        <p:spPr>
          <a:xfrm>
            <a:off x="238300" y="223425"/>
            <a:ext cx="4620500" cy="1075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301675" y="2851475"/>
            <a:ext cx="3287100" cy="11436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Char char="○"/>
            </a:pPr>
            <a:r>
              <a:rPr lang="it">
                <a:solidFill>
                  <a:schemeClr val="dk2"/>
                </a:solidFill>
              </a:rPr>
              <a:t>Assegnati da un esperto</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Tassonomie</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Standard</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Conoscenza del sistema</a:t>
            </a:r>
            <a:endParaRPr>
              <a:solidFill>
                <a:schemeClr val="dk2"/>
              </a:solidFill>
            </a:endParaRPr>
          </a:p>
        </p:txBody>
      </p:sp>
      <p:sp>
        <p:nvSpPr>
          <p:cNvPr id="182" name="Google Shape;18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Proprietà e attributi</a:t>
            </a:r>
            <a:br>
              <a:rPr lang="it"/>
            </a:br>
            <a:endParaRPr/>
          </a:p>
          <a:p>
            <a:pPr indent="-342900" lvl="0" marL="457200" rtl="0" algn="l">
              <a:spcBef>
                <a:spcPts val="0"/>
              </a:spcBef>
              <a:spcAft>
                <a:spcPts val="0"/>
              </a:spcAft>
              <a:buSzPts val="1800"/>
              <a:buChar char="●"/>
            </a:pPr>
            <a:r>
              <a:rPr lang="it"/>
              <a:t>Trigger</a:t>
            </a:r>
            <a:br>
              <a:rPr b="1" lang="it"/>
            </a:br>
            <a:endParaRPr b="1"/>
          </a:p>
          <a:p>
            <a:pPr indent="-342900" lvl="0" marL="457200" rtl="0" algn="l">
              <a:spcBef>
                <a:spcPts val="0"/>
              </a:spcBef>
              <a:spcAft>
                <a:spcPts val="0"/>
              </a:spcAft>
              <a:buSzPts val="1800"/>
              <a:buChar char="●"/>
            </a:pPr>
            <a:r>
              <a:rPr b="1" lang="it"/>
              <a:t>Scoring system</a:t>
            </a:r>
            <a:br>
              <a:rPr b="1" lang="it"/>
            </a:br>
            <a:endParaRPr/>
          </a:p>
        </p:txBody>
      </p:sp>
      <p:sp>
        <p:nvSpPr>
          <p:cNvPr id="183" name="Google Shape;183;p22"/>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84" name="Google Shape;184;p22"/>
          <p:cNvPicPr preferRelativeResize="0"/>
          <p:nvPr/>
        </p:nvPicPr>
        <p:blipFill>
          <a:blip r:embed="rId3">
            <a:alphaModFix/>
          </a:blip>
          <a:stretch>
            <a:fillRect/>
          </a:stretch>
        </p:blipFill>
        <p:spPr>
          <a:xfrm>
            <a:off x="5010299" y="656539"/>
            <a:ext cx="4471250" cy="3912325"/>
          </a:xfrm>
          <a:prstGeom prst="rect">
            <a:avLst/>
          </a:prstGeom>
          <a:noFill/>
          <a:ln>
            <a:noFill/>
          </a:ln>
        </p:spPr>
      </p:pic>
      <p:sp>
        <p:nvSpPr>
          <p:cNvPr id="185" name="Google Shape;185;p22"/>
          <p:cNvSpPr/>
          <p:nvPr/>
        </p:nvSpPr>
        <p:spPr>
          <a:xfrm>
            <a:off x="5775150" y="2636925"/>
            <a:ext cx="1143000" cy="4410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7589925" y="3308675"/>
            <a:ext cx="1453800" cy="210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5010300" y="3801975"/>
            <a:ext cx="885300" cy="679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90" name="Google Shape;190;p22"/>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191" name="Google Shape;191;p22"/>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92" name="Google Shape;192;p22"/>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(5)</a:t>
            </a:r>
            <a:endParaRPr b="1">
              <a:solidFill>
                <a:schemeClr val="lt1"/>
              </a:solidFill>
              <a:latin typeface="Times New Roman"/>
              <a:ea typeface="Times New Roman"/>
              <a:cs typeface="Times New Roman"/>
              <a:sym typeface="Times New Roman"/>
            </a:endParaRPr>
          </a:p>
        </p:txBody>
      </p:sp>
      <p:sp>
        <p:nvSpPr>
          <p:cNvPr id="193" name="Google Shape;193;p22"/>
          <p:cNvSpPr txBox="1"/>
          <p:nvPr/>
        </p:nvSpPr>
        <p:spPr>
          <a:xfrm>
            <a:off x="301675" y="2851475"/>
            <a:ext cx="2750700" cy="11436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Char char="○"/>
            </a:pPr>
            <a:r>
              <a:rPr lang="it">
                <a:solidFill>
                  <a:schemeClr val="dk2"/>
                </a:solidFill>
              </a:rPr>
              <a:t>Attributi</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Micro-proprietà</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Macro-proprietà</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Soglie</a:t>
            </a:r>
            <a:endParaRPr/>
          </a:p>
        </p:txBody>
      </p:sp>
      <p:sp>
        <p:nvSpPr>
          <p:cNvPr id="194" name="Google Shape;194;p22"/>
          <p:cNvSpPr txBox="1"/>
          <p:nvPr/>
        </p:nvSpPr>
        <p:spPr>
          <a:xfrm>
            <a:off x="301675" y="2851475"/>
            <a:ext cx="2750700" cy="400200"/>
          </a:xfrm>
          <a:prstGeom prst="rect">
            <a:avLst/>
          </a:prstGeom>
          <a:noFill/>
          <a:ln>
            <a:noFill/>
          </a:ln>
        </p:spPr>
        <p:txBody>
          <a:bodyPr anchorCtr="0" anchor="t" bIns="91425" lIns="91425" spcFirstLastPara="1" rIns="91425" wrap="square" tIns="91425">
            <a:spAutoFit/>
          </a:bodyPr>
          <a:lstStyle/>
          <a:p>
            <a:pPr indent="-317500" lvl="1" marL="914400" rtl="0" algn="l">
              <a:lnSpc>
                <a:spcPct val="115000"/>
              </a:lnSpc>
              <a:spcBef>
                <a:spcPts val="0"/>
              </a:spcBef>
              <a:spcAft>
                <a:spcPts val="0"/>
              </a:spcAft>
              <a:buClr>
                <a:schemeClr val="dk2"/>
              </a:buClr>
              <a:buSzPts val="1400"/>
              <a:buChar char="○"/>
            </a:pPr>
            <a:r>
              <a:rPr lang="it">
                <a:solidFill>
                  <a:schemeClr val="dk2"/>
                </a:solidFill>
              </a:rPr>
              <a:t>Definizione 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t"/>
              <a:t>    → Insieme dei certificati precedentemente ottenuti</a:t>
            </a:r>
            <a:br>
              <a:rPr lang="it"/>
            </a:br>
            <a:endParaRPr/>
          </a:p>
          <a:p>
            <a:pPr indent="-342900" lvl="0" marL="457200" rtl="0" algn="l">
              <a:spcBef>
                <a:spcPts val="0"/>
              </a:spcBef>
              <a:spcAft>
                <a:spcPts val="0"/>
              </a:spcAft>
              <a:buSzPts val="1800"/>
              <a:buChar char="●"/>
            </a:pPr>
            <a:r>
              <a:rPr lang="it"/>
              <a:t>                   → Sistema dopo l’update</a:t>
            </a:r>
            <a:br>
              <a:rPr lang="it"/>
            </a:br>
            <a:endParaRPr/>
          </a:p>
          <a:p>
            <a:pPr indent="-342900" lvl="0" marL="457200" rtl="0" algn="l">
              <a:spcBef>
                <a:spcPts val="0"/>
              </a:spcBef>
              <a:spcAft>
                <a:spcPts val="0"/>
              </a:spcAft>
              <a:buSzPts val="1800"/>
              <a:buChar char="●"/>
            </a:pPr>
            <a:r>
              <a:rPr lang="it"/>
              <a:t>            → Certification model per il sistema aggiornato</a:t>
            </a:r>
            <a:endParaRPr/>
          </a:p>
        </p:txBody>
      </p:sp>
      <p:sp>
        <p:nvSpPr>
          <p:cNvPr id="200" name="Google Shape;200;p23"/>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201" name="Google Shape;201;p23"/>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03" name="Google Shape;203;p23"/>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204" name="Google Shape;204;p23"/>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205" name="Google Shape;205;p23"/>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(7)</a:t>
            </a:r>
            <a:endParaRPr b="1">
              <a:solidFill>
                <a:schemeClr val="lt1"/>
              </a:solidFill>
              <a:latin typeface="Times New Roman"/>
              <a:ea typeface="Times New Roman"/>
              <a:cs typeface="Times New Roman"/>
              <a:sym typeface="Times New Roman"/>
            </a:endParaRPr>
          </a:p>
        </p:txBody>
      </p:sp>
      <p:grpSp>
        <p:nvGrpSpPr>
          <p:cNvPr id="206" name="Google Shape;206;p23"/>
          <p:cNvGrpSpPr/>
          <p:nvPr/>
        </p:nvGrpSpPr>
        <p:grpSpPr>
          <a:xfrm>
            <a:off x="2668494" y="1716569"/>
            <a:ext cx="3807013" cy="393599"/>
            <a:chOff x="2742650" y="2131225"/>
            <a:chExt cx="2925546" cy="274975"/>
          </a:xfrm>
        </p:grpSpPr>
        <p:pic>
          <p:nvPicPr>
            <p:cNvPr id="207" name="Google Shape;207;p23"/>
            <p:cNvPicPr preferRelativeResize="0"/>
            <p:nvPr/>
          </p:nvPicPr>
          <p:blipFill>
            <a:blip r:embed="rId4">
              <a:alphaModFix/>
            </a:blip>
            <a:stretch>
              <a:fillRect/>
            </a:stretch>
          </p:blipFill>
          <p:spPr>
            <a:xfrm>
              <a:off x="2742650" y="2131225"/>
              <a:ext cx="2334362" cy="274975"/>
            </a:xfrm>
            <a:prstGeom prst="rect">
              <a:avLst/>
            </a:prstGeom>
            <a:noFill/>
            <a:ln>
              <a:noFill/>
            </a:ln>
          </p:spPr>
        </p:pic>
        <p:pic>
          <p:nvPicPr>
            <p:cNvPr id="208" name="Google Shape;208;p23"/>
            <p:cNvPicPr preferRelativeResize="0"/>
            <p:nvPr/>
          </p:nvPicPr>
          <p:blipFill>
            <a:blip r:embed="rId5">
              <a:alphaModFix/>
            </a:blip>
            <a:stretch>
              <a:fillRect/>
            </a:stretch>
          </p:blipFill>
          <p:spPr>
            <a:xfrm>
              <a:off x="5077000" y="2131225"/>
              <a:ext cx="591196" cy="274975"/>
            </a:xfrm>
            <a:prstGeom prst="rect">
              <a:avLst/>
            </a:prstGeom>
            <a:noFill/>
            <a:ln>
              <a:noFill/>
            </a:ln>
          </p:spPr>
        </p:pic>
      </p:grpSp>
      <p:pic>
        <p:nvPicPr>
          <p:cNvPr id="209" name="Google Shape;209;p23"/>
          <p:cNvPicPr preferRelativeResize="0"/>
          <p:nvPr/>
        </p:nvPicPr>
        <p:blipFill>
          <a:blip r:embed="rId5">
            <a:alphaModFix/>
          </a:blip>
          <a:stretch>
            <a:fillRect/>
          </a:stretch>
        </p:blipFill>
        <p:spPr>
          <a:xfrm>
            <a:off x="776283" y="3854844"/>
            <a:ext cx="769324" cy="393599"/>
          </a:xfrm>
          <a:prstGeom prst="rect">
            <a:avLst/>
          </a:prstGeom>
          <a:noFill/>
          <a:ln>
            <a:noFill/>
          </a:ln>
        </p:spPr>
      </p:pic>
      <p:pic>
        <p:nvPicPr>
          <p:cNvPr id="210" name="Google Shape;210;p23"/>
          <p:cNvPicPr preferRelativeResize="0"/>
          <p:nvPr/>
        </p:nvPicPr>
        <p:blipFill>
          <a:blip r:embed="rId6">
            <a:alphaModFix/>
          </a:blip>
          <a:stretch>
            <a:fillRect/>
          </a:stretch>
        </p:blipFill>
        <p:spPr>
          <a:xfrm>
            <a:off x="776275" y="3278375"/>
            <a:ext cx="1208744" cy="274975"/>
          </a:xfrm>
          <a:prstGeom prst="rect">
            <a:avLst/>
          </a:prstGeom>
          <a:noFill/>
          <a:ln>
            <a:noFill/>
          </a:ln>
        </p:spPr>
      </p:pic>
      <p:pic>
        <p:nvPicPr>
          <p:cNvPr id="211" name="Google Shape;211;p23"/>
          <p:cNvPicPr preferRelativeResize="0"/>
          <p:nvPr/>
        </p:nvPicPr>
        <p:blipFill>
          <a:blip r:embed="rId7">
            <a:alphaModFix/>
          </a:blip>
          <a:stretch>
            <a:fillRect/>
          </a:stretch>
        </p:blipFill>
        <p:spPr>
          <a:xfrm>
            <a:off x="855838" y="2649275"/>
            <a:ext cx="166131" cy="27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it"/>
              <a:t>    → Insieme dei certificati precedentemente ottenuti</a:t>
            </a:r>
            <a:br>
              <a:rPr lang="it"/>
            </a:br>
            <a:endParaRPr/>
          </a:p>
          <a:p>
            <a:pPr indent="-342900" lvl="0" marL="457200" rtl="0" algn="l">
              <a:spcBef>
                <a:spcPts val="0"/>
              </a:spcBef>
              <a:spcAft>
                <a:spcPts val="0"/>
              </a:spcAft>
              <a:buSzPts val="1800"/>
              <a:buChar char="●"/>
            </a:pPr>
            <a:r>
              <a:rPr lang="it"/>
              <a:t>          → Nuovo certificato parziale</a:t>
            </a:r>
            <a:br>
              <a:rPr lang="it"/>
            </a:br>
            <a:endParaRPr/>
          </a:p>
          <a:p>
            <a:pPr indent="-342900" lvl="0" marL="457200" rtl="0" algn="l">
              <a:spcBef>
                <a:spcPts val="0"/>
              </a:spcBef>
              <a:spcAft>
                <a:spcPts val="0"/>
              </a:spcAft>
              <a:buSzPts val="1800"/>
              <a:buChar char="●"/>
            </a:pPr>
            <a:r>
              <a:rPr lang="it"/>
              <a:t>            → Certification model per il sistema aggiornato</a:t>
            </a:r>
            <a:endParaRPr/>
          </a:p>
        </p:txBody>
      </p:sp>
      <p:sp>
        <p:nvSpPr>
          <p:cNvPr id="217" name="Google Shape;217;p24"/>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218" name="Google Shape;218;p24"/>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20" name="Google Shape;220;p24"/>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221" name="Google Shape;221;p24"/>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222" name="Google Shape;222;p24"/>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(8)</a:t>
            </a:r>
            <a:endParaRPr b="1">
              <a:solidFill>
                <a:schemeClr val="lt1"/>
              </a:solidFill>
              <a:latin typeface="Times New Roman"/>
              <a:ea typeface="Times New Roman"/>
              <a:cs typeface="Times New Roman"/>
              <a:sym typeface="Times New Roman"/>
            </a:endParaRPr>
          </a:p>
        </p:txBody>
      </p:sp>
      <p:pic>
        <p:nvPicPr>
          <p:cNvPr id="223" name="Google Shape;223;p24"/>
          <p:cNvPicPr preferRelativeResize="0"/>
          <p:nvPr/>
        </p:nvPicPr>
        <p:blipFill>
          <a:blip r:embed="rId4">
            <a:alphaModFix/>
          </a:blip>
          <a:stretch>
            <a:fillRect/>
          </a:stretch>
        </p:blipFill>
        <p:spPr>
          <a:xfrm>
            <a:off x="776283" y="3854844"/>
            <a:ext cx="769324" cy="393599"/>
          </a:xfrm>
          <a:prstGeom prst="rect">
            <a:avLst/>
          </a:prstGeom>
          <a:noFill/>
          <a:ln>
            <a:noFill/>
          </a:ln>
        </p:spPr>
      </p:pic>
      <p:pic>
        <p:nvPicPr>
          <p:cNvPr id="224" name="Google Shape;224;p24"/>
          <p:cNvPicPr preferRelativeResize="0"/>
          <p:nvPr/>
        </p:nvPicPr>
        <p:blipFill>
          <a:blip r:embed="rId5">
            <a:alphaModFix/>
          </a:blip>
          <a:stretch>
            <a:fillRect/>
          </a:stretch>
        </p:blipFill>
        <p:spPr>
          <a:xfrm>
            <a:off x="855838" y="2649275"/>
            <a:ext cx="166131" cy="274975"/>
          </a:xfrm>
          <a:prstGeom prst="rect">
            <a:avLst/>
          </a:prstGeom>
          <a:noFill/>
          <a:ln>
            <a:noFill/>
          </a:ln>
        </p:spPr>
      </p:pic>
      <p:pic>
        <p:nvPicPr>
          <p:cNvPr id="225" name="Google Shape;225;p24"/>
          <p:cNvPicPr preferRelativeResize="0"/>
          <p:nvPr/>
        </p:nvPicPr>
        <p:blipFill>
          <a:blip r:embed="rId6">
            <a:alphaModFix/>
          </a:blip>
          <a:stretch>
            <a:fillRect/>
          </a:stretch>
        </p:blipFill>
        <p:spPr>
          <a:xfrm>
            <a:off x="2811950" y="1711850"/>
            <a:ext cx="3520106" cy="393600"/>
          </a:xfrm>
          <a:prstGeom prst="rect">
            <a:avLst/>
          </a:prstGeom>
          <a:noFill/>
          <a:ln>
            <a:noFill/>
          </a:ln>
        </p:spPr>
      </p:pic>
      <p:pic>
        <p:nvPicPr>
          <p:cNvPr id="226" name="Google Shape;226;p24"/>
          <p:cNvPicPr preferRelativeResize="0"/>
          <p:nvPr/>
        </p:nvPicPr>
        <p:blipFill>
          <a:blip r:embed="rId7">
            <a:alphaModFix/>
          </a:blip>
          <a:stretch>
            <a:fillRect/>
          </a:stretch>
        </p:blipFill>
        <p:spPr>
          <a:xfrm>
            <a:off x="879088" y="3252063"/>
            <a:ext cx="563699" cy="27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32" name="Google Shape;232;p25"/>
          <p:cNvPicPr preferRelativeResize="0"/>
          <p:nvPr/>
        </p:nvPicPr>
        <p:blipFill>
          <a:blip r:embed="rId3">
            <a:alphaModFix/>
          </a:blip>
          <a:stretch>
            <a:fillRect/>
          </a:stretch>
        </p:blipFill>
        <p:spPr>
          <a:xfrm>
            <a:off x="5093400" y="1170125"/>
            <a:ext cx="3158717" cy="3278324"/>
          </a:xfrm>
          <a:prstGeom prst="rect">
            <a:avLst/>
          </a:prstGeom>
          <a:noFill/>
          <a:ln>
            <a:noFill/>
          </a:ln>
        </p:spPr>
      </p:pic>
      <p:sp>
        <p:nvSpPr>
          <p:cNvPr id="233" name="Google Shape;233;p25"/>
          <p:cNvSpPr txBox="1"/>
          <p:nvPr/>
        </p:nvSpPr>
        <p:spPr>
          <a:xfrm>
            <a:off x="501325" y="1373600"/>
            <a:ext cx="3158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AutoNum type="arabicParenR"/>
            </a:pPr>
            <a:r>
              <a:rPr b="1" lang="it" sz="1800">
                <a:solidFill>
                  <a:schemeClr val="dk2"/>
                </a:solidFill>
              </a:rPr>
              <a:t>Prima certificazione</a:t>
            </a:r>
            <a:br>
              <a:rPr b="1" lang="it" sz="1800">
                <a:solidFill>
                  <a:schemeClr val="dk2"/>
                </a:solidFill>
              </a:rPr>
            </a:b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Software update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Ricertificazione</a:t>
            </a:r>
            <a:endParaRPr/>
          </a:p>
        </p:txBody>
      </p:sp>
      <p:sp>
        <p:nvSpPr>
          <p:cNvPr id="234" name="Google Shape;234;p25"/>
          <p:cNvSpPr txBox="1"/>
          <p:nvPr/>
        </p:nvSpPr>
        <p:spPr>
          <a:xfrm>
            <a:off x="501325" y="1373588"/>
            <a:ext cx="3158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Prima certificazione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Software update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Ricertificazione</a:t>
            </a:r>
            <a:endParaRPr/>
          </a:p>
        </p:txBody>
      </p:sp>
      <p:sp>
        <p:nvSpPr>
          <p:cNvPr id="235" name="Google Shape;235;p25"/>
          <p:cNvSpPr txBox="1"/>
          <p:nvPr/>
        </p:nvSpPr>
        <p:spPr>
          <a:xfrm>
            <a:off x="501325" y="1373600"/>
            <a:ext cx="3158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Prima certificazione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Software update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b="1" lang="it" sz="1800">
                <a:solidFill>
                  <a:schemeClr val="dk2"/>
                </a:solidFill>
              </a:rPr>
              <a:t>Ricertificazione</a:t>
            </a:r>
            <a:endParaRPr b="1"/>
          </a:p>
        </p:txBody>
      </p:sp>
      <p:sp>
        <p:nvSpPr>
          <p:cNvPr id="236" name="Google Shape;236;p25"/>
          <p:cNvSpPr txBox="1"/>
          <p:nvPr/>
        </p:nvSpPr>
        <p:spPr>
          <a:xfrm>
            <a:off x="501325" y="1373600"/>
            <a:ext cx="3158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Prima certificazione</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b="1" lang="it" sz="1800">
                <a:solidFill>
                  <a:schemeClr val="dk2"/>
                </a:solidFill>
              </a:rPr>
              <a:t>Software update</a:t>
            </a:r>
            <a:br>
              <a:rPr b="1" lang="it" sz="1800">
                <a:solidFill>
                  <a:schemeClr val="dk2"/>
                </a:solidFill>
              </a:rPr>
            </a:br>
            <a:endParaRPr b="1" sz="1800">
              <a:solidFill>
                <a:schemeClr val="dk2"/>
              </a:solidFill>
            </a:endParaRPr>
          </a:p>
          <a:p>
            <a:pPr indent="-342900" lvl="0" marL="457200" rtl="0" algn="l">
              <a:lnSpc>
                <a:spcPct val="115000"/>
              </a:lnSpc>
              <a:spcBef>
                <a:spcPts val="0"/>
              </a:spcBef>
              <a:spcAft>
                <a:spcPts val="0"/>
              </a:spcAft>
              <a:buClr>
                <a:schemeClr val="dk2"/>
              </a:buClr>
              <a:buSzPts val="1800"/>
              <a:buAutoNum type="arabicParenR"/>
            </a:pPr>
            <a:r>
              <a:rPr lang="it" sz="1800">
                <a:solidFill>
                  <a:schemeClr val="dk2"/>
                </a:solidFill>
              </a:rPr>
              <a:t>Ricertificazione</a:t>
            </a:r>
            <a:endParaRPr/>
          </a:p>
        </p:txBody>
      </p:sp>
      <p:sp>
        <p:nvSpPr>
          <p:cNvPr id="237" name="Google Shape;237;p25"/>
          <p:cNvSpPr txBox="1"/>
          <p:nvPr/>
        </p:nvSpPr>
        <p:spPr>
          <a:xfrm>
            <a:off x="4572000" y="1373600"/>
            <a:ext cx="42603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it" sz="1800">
                <a:solidFill>
                  <a:schemeClr val="dk2"/>
                </a:solidFill>
              </a:rPr>
              <a:t>CVE-2014-0224</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it" sz="1800">
                <a:solidFill>
                  <a:schemeClr val="dk2"/>
                </a:solidFill>
              </a:rPr>
              <a:t>Affligge il protocollo TLS</a:t>
            </a:r>
            <a:br>
              <a:rPr lang="it" sz="1800">
                <a:solidFill>
                  <a:schemeClr val="dk2"/>
                </a:solidFill>
              </a:rPr>
            </a:b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it" sz="1800">
                <a:solidFill>
                  <a:schemeClr val="dk2"/>
                </a:solidFill>
              </a:rPr>
              <a:t>CVE-2016-7798</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it" sz="1800">
                <a:solidFill>
                  <a:schemeClr val="dk2"/>
                </a:solidFill>
              </a:rPr>
              <a:t>Affligge la libreria di OpenSSL del linguaggio Ruby (</a:t>
            </a:r>
            <a:r>
              <a:rPr b="1" lang="it" sz="1800">
                <a:solidFill>
                  <a:schemeClr val="dk2"/>
                </a:solidFill>
              </a:rPr>
              <a:t>AES-GCM</a:t>
            </a:r>
            <a:r>
              <a:rPr lang="it" sz="1800">
                <a:solidFill>
                  <a:schemeClr val="dk2"/>
                </a:solidFill>
              </a:rPr>
              <a:t>)</a:t>
            </a:r>
            <a:endParaRPr sz="1800">
              <a:solidFill>
                <a:schemeClr val="dk2"/>
              </a:solidFill>
            </a:endParaRPr>
          </a:p>
          <a:p>
            <a:pPr indent="0" lvl="0" marL="0" rtl="0" algn="l">
              <a:lnSpc>
                <a:spcPct val="115000"/>
              </a:lnSpc>
              <a:spcBef>
                <a:spcPts val="1200"/>
              </a:spcBef>
              <a:spcAft>
                <a:spcPts val="1200"/>
              </a:spcAft>
              <a:buNone/>
            </a:pPr>
            <a:r>
              <a:t/>
            </a:r>
            <a:endParaRPr/>
          </a:p>
        </p:txBody>
      </p:sp>
      <p:pic>
        <p:nvPicPr>
          <p:cNvPr id="238" name="Google Shape;238;p25"/>
          <p:cNvPicPr preferRelativeResize="0"/>
          <p:nvPr/>
        </p:nvPicPr>
        <p:blipFill>
          <a:blip r:embed="rId4">
            <a:alphaModFix/>
          </a:blip>
          <a:stretch>
            <a:fillRect/>
          </a:stretch>
        </p:blipFill>
        <p:spPr>
          <a:xfrm>
            <a:off x="4019027" y="1222238"/>
            <a:ext cx="4993736" cy="2059000"/>
          </a:xfrm>
          <a:prstGeom prst="rect">
            <a:avLst/>
          </a:prstGeom>
          <a:noFill/>
          <a:ln>
            <a:noFill/>
          </a:ln>
        </p:spPr>
      </p:pic>
      <p:pic>
        <p:nvPicPr>
          <p:cNvPr id="239" name="Google Shape;239;p25"/>
          <p:cNvPicPr preferRelativeResize="0"/>
          <p:nvPr/>
        </p:nvPicPr>
        <p:blipFill>
          <a:blip r:embed="rId5">
            <a:alphaModFix/>
          </a:blip>
          <a:stretch>
            <a:fillRect/>
          </a:stretch>
        </p:blipFill>
        <p:spPr>
          <a:xfrm>
            <a:off x="4086163" y="3229050"/>
            <a:ext cx="4859476" cy="692200"/>
          </a:xfrm>
          <a:prstGeom prst="rect">
            <a:avLst/>
          </a:prstGeom>
          <a:noFill/>
          <a:ln>
            <a:noFill/>
          </a:ln>
        </p:spPr>
      </p:pic>
      <p:grpSp>
        <p:nvGrpSpPr>
          <p:cNvPr id="240" name="Google Shape;240;p25"/>
          <p:cNvGrpSpPr/>
          <p:nvPr/>
        </p:nvGrpSpPr>
        <p:grpSpPr>
          <a:xfrm>
            <a:off x="4140875" y="1927075"/>
            <a:ext cx="4741288" cy="1301975"/>
            <a:chOff x="4140875" y="1927075"/>
            <a:chExt cx="4741288" cy="1301975"/>
          </a:xfrm>
        </p:grpSpPr>
        <p:sp>
          <p:nvSpPr>
            <p:cNvPr id="241" name="Google Shape;241;p25"/>
            <p:cNvSpPr/>
            <p:nvPr/>
          </p:nvSpPr>
          <p:spPr>
            <a:xfrm>
              <a:off x="4140875" y="1927075"/>
              <a:ext cx="4732500" cy="205500"/>
            </a:xfrm>
            <a:prstGeom prst="rect">
              <a:avLst/>
            </a:prstGeom>
            <a:solidFill>
              <a:srgbClr val="B6F195">
                <a:alpha val="36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4140875" y="2366200"/>
              <a:ext cx="4732500" cy="205500"/>
            </a:xfrm>
            <a:prstGeom prst="rect">
              <a:avLst/>
            </a:prstGeom>
            <a:solidFill>
              <a:srgbClr val="B6F195">
                <a:alpha val="36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4149663" y="2977950"/>
              <a:ext cx="4732500" cy="251100"/>
            </a:xfrm>
            <a:prstGeom prst="rect">
              <a:avLst/>
            </a:prstGeom>
            <a:solidFill>
              <a:srgbClr val="B6F195">
                <a:alpha val="36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5"/>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46" name="Google Shape;246;p25"/>
          <p:cNvPicPr preferRelativeResize="0"/>
          <p:nvPr/>
        </p:nvPicPr>
        <p:blipFill>
          <a:blip r:embed="rId6">
            <a:alphaModFix/>
          </a:blip>
          <a:stretch>
            <a:fillRect/>
          </a:stretch>
        </p:blipFill>
        <p:spPr>
          <a:xfrm>
            <a:off x="7965774" y="4743350"/>
            <a:ext cx="1178219" cy="400200"/>
          </a:xfrm>
          <a:prstGeom prst="rect">
            <a:avLst/>
          </a:prstGeom>
          <a:noFill/>
          <a:ln>
            <a:noFill/>
          </a:ln>
        </p:spPr>
      </p:pic>
      <p:sp>
        <p:nvSpPr>
          <p:cNvPr id="247" name="Google Shape;247;p25"/>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248" name="Google Shape;248;p25"/>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Esempio di Esecuzione (1)</a:t>
            </a:r>
            <a:endParaRPr b="1">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6"/>
          <p:cNvPicPr preferRelativeResize="0"/>
          <p:nvPr/>
        </p:nvPicPr>
        <p:blipFill>
          <a:blip r:embed="rId3">
            <a:alphaModFix/>
          </a:blip>
          <a:stretch>
            <a:fillRect/>
          </a:stretch>
        </p:blipFill>
        <p:spPr>
          <a:xfrm>
            <a:off x="4507275" y="1429837"/>
            <a:ext cx="4559399" cy="2780975"/>
          </a:xfrm>
          <a:prstGeom prst="rect">
            <a:avLst/>
          </a:prstGeom>
          <a:noFill/>
          <a:ln>
            <a:noFill/>
          </a:ln>
        </p:spPr>
      </p:pic>
      <p:sp>
        <p:nvSpPr>
          <p:cNvPr id="254" name="Google Shape;254;p26"/>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255" name="Google Shape;255;p26"/>
          <p:cNvSpPr txBox="1"/>
          <p:nvPr/>
        </p:nvSpPr>
        <p:spPr>
          <a:xfrm>
            <a:off x="177100" y="807750"/>
            <a:ext cx="4539900" cy="320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b="1" sz="1800">
              <a:solidFill>
                <a:schemeClr val="dk2"/>
              </a:solidFill>
            </a:endParaRPr>
          </a:p>
          <a:p>
            <a:pPr indent="-342900" lvl="0" marL="457200" rtl="0" algn="l">
              <a:lnSpc>
                <a:spcPct val="115000"/>
              </a:lnSpc>
              <a:spcBef>
                <a:spcPts val="1200"/>
              </a:spcBef>
              <a:spcAft>
                <a:spcPts val="0"/>
              </a:spcAft>
              <a:buClr>
                <a:schemeClr val="dk2"/>
              </a:buClr>
              <a:buSzPts val="1800"/>
              <a:buChar char="●"/>
            </a:pPr>
            <a:r>
              <a:rPr b="1" lang="it" sz="1800">
                <a:solidFill>
                  <a:schemeClr val="dk2"/>
                </a:solidFill>
              </a:rPr>
              <a:t>Encryption/Decryption</a:t>
            </a:r>
            <a:endParaRPr b="1"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Condizioni AES-GCM</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Algoritmo e lunghezza della chiave</a:t>
            </a:r>
            <a:br>
              <a:rPr lang="it">
                <a:solidFill>
                  <a:schemeClr val="dk2"/>
                </a:solidFill>
              </a:rPr>
            </a:br>
            <a:endParaRPr b="1"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it" sz="1800">
                <a:solidFill>
                  <a:schemeClr val="dk2"/>
                </a:solidFill>
              </a:rPr>
              <a:t>Signing</a:t>
            </a:r>
            <a:endParaRPr b="1"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Algoritmo e lunghezza della chiave</a:t>
            </a:r>
            <a:br>
              <a:rPr lang="it">
                <a:solidFill>
                  <a:schemeClr val="dk2"/>
                </a:solidFill>
              </a:rPr>
            </a:br>
            <a:endParaRPr b="1"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it" sz="1800">
                <a:solidFill>
                  <a:schemeClr val="dk2"/>
                </a:solidFill>
              </a:rPr>
              <a:t>TLS Protocol</a:t>
            </a:r>
            <a:endParaRPr b="1" sz="1800">
              <a:solidFill>
                <a:schemeClr val="dk2"/>
              </a:solidFill>
            </a:endParaRPr>
          </a:p>
          <a:p>
            <a:pPr indent="-317500" lvl="1" marL="914400" rtl="0" algn="l">
              <a:lnSpc>
                <a:spcPct val="115000"/>
              </a:lnSpc>
              <a:spcBef>
                <a:spcPts val="0"/>
              </a:spcBef>
              <a:spcAft>
                <a:spcPts val="0"/>
              </a:spcAft>
              <a:buClr>
                <a:schemeClr val="dk2"/>
              </a:buClr>
              <a:buSzPts val="1400"/>
              <a:buChar char="○"/>
            </a:pPr>
            <a:r>
              <a:rPr lang="it">
                <a:solidFill>
                  <a:schemeClr val="dk2"/>
                </a:solidFill>
              </a:rPr>
              <a:t>Condizioni DTLS Handshake</a:t>
            </a:r>
            <a:endParaRPr/>
          </a:p>
        </p:txBody>
      </p:sp>
      <p:sp>
        <p:nvSpPr>
          <p:cNvPr id="256" name="Google Shape;256;p26"/>
          <p:cNvSpPr/>
          <p:nvPr/>
        </p:nvSpPr>
        <p:spPr>
          <a:xfrm>
            <a:off x="6246374" y="1532550"/>
            <a:ext cx="913500" cy="487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4507275" y="1532550"/>
            <a:ext cx="913500" cy="487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60" name="Google Shape;260;p26"/>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261" name="Google Shape;261;p26"/>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262" name="Google Shape;262;p26"/>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Esempio di Esecuzione (2)</a:t>
            </a:r>
            <a:endParaRPr b="1">
              <a:solidFill>
                <a:schemeClr val="lt1"/>
              </a:solidFill>
              <a:latin typeface="Times New Roman"/>
              <a:ea typeface="Times New Roman"/>
              <a:cs typeface="Times New Roman"/>
              <a:sym typeface="Times New Roman"/>
            </a:endParaRPr>
          </a:p>
        </p:txBody>
      </p:sp>
      <p:sp>
        <p:nvSpPr>
          <p:cNvPr id="263" name="Google Shape;263;p26"/>
          <p:cNvSpPr/>
          <p:nvPr/>
        </p:nvSpPr>
        <p:spPr>
          <a:xfrm>
            <a:off x="8129650" y="1429825"/>
            <a:ext cx="913500" cy="676500"/>
          </a:xfrm>
          <a:prstGeom prst="can">
            <a:avLst>
              <a:gd fmla="val 3303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a:off x="7017350" y="2516500"/>
            <a:ext cx="948425" cy="628875"/>
          </a:xfrm>
          <a:prstGeom prst="flowChartPreparation">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27"/>
          <p:cNvPicPr preferRelativeResize="0"/>
          <p:nvPr/>
        </p:nvPicPr>
        <p:blipFill>
          <a:blip r:embed="rId3">
            <a:alphaModFix/>
          </a:blip>
          <a:stretch>
            <a:fillRect/>
          </a:stretch>
        </p:blipFill>
        <p:spPr>
          <a:xfrm>
            <a:off x="4507275" y="1429837"/>
            <a:ext cx="4559399" cy="2780975"/>
          </a:xfrm>
          <a:prstGeom prst="rect">
            <a:avLst/>
          </a:prstGeom>
          <a:noFill/>
          <a:ln>
            <a:noFill/>
          </a:ln>
        </p:spPr>
      </p:pic>
      <p:sp>
        <p:nvSpPr>
          <p:cNvPr id="270" name="Google Shape;270;p27"/>
          <p:cNvSpPr txBox="1"/>
          <p:nvPr>
            <p:ph idx="1" type="body"/>
          </p:nvPr>
        </p:nvSpPr>
        <p:spPr>
          <a:xfrm>
            <a:off x="311700" y="1152475"/>
            <a:ext cx="4371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t"/>
              <a:t>Compiti operatore</a:t>
            </a:r>
            <a:endParaRPr b="1"/>
          </a:p>
          <a:p>
            <a:pPr indent="-342900" lvl="0" marL="457200" rtl="0" algn="l">
              <a:spcBef>
                <a:spcPts val="1200"/>
              </a:spcBef>
              <a:spcAft>
                <a:spcPts val="0"/>
              </a:spcAft>
              <a:buSzPts val="1800"/>
              <a:buAutoNum type="arabicParenR"/>
            </a:pPr>
            <a:r>
              <a:rPr lang="it"/>
              <a:t>Assegna una lista di valori possibili ad ogni attributo</a:t>
            </a:r>
            <a:br>
              <a:rPr lang="it"/>
            </a:br>
            <a:endParaRPr/>
          </a:p>
          <a:p>
            <a:pPr indent="-342900" lvl="0" marL="457200" rtl="0" algn="l">
              <a:spcBef>
                <a:spcPts val="0"/>
              </a:spcBef>
              <a:spcAft>
                <a:spcPts val="0"/>
              </a:spcAft>
              <a:buSzPts val="1800"/>
              <a:buAutoNum type="arabicParenR"/>
            </a:pPr>
            <a:r>
              <a:rPr lang="it"/>
              <a:t>Assegna un range di score ad ogni attributo</a:t>
            </a:r>
            <a:br>
              <a:rPr lang="it"/>
            </a:br>
            <a:endParaRPr/>
          </a:p>
          <a:p>
            <a:pPr indent="-342900" lvl="0" marL="457200" rtl="0" algn="l">
              <a:spcBef>
                <a:spcPts val="0"/>
              </a:spcBef>
              <a:spcAft>
                <a:spcPts val="0"/>
              </a:spcAft>
              <a:buSzPts val="1800"/>
              <a:buAutoNum type="arabicParenR"/>
            </a:pPr>
            <a:r>
              <a:rPr lang="it"/>
              <a:t>Assegna una soglia ad ogni macro-proprietà coinvolta</a:t>
            </a:r>
            <a:endParaRPr/>
          </a:p>
          <a:p>
            <a:pPr indent="0" lvl="0" marL="0" rtl="0" algn="l">
              <a:spcBef>
                <a:spcPts val="1200"/>
              </a:spcBef>
              <a:spcAft>
                <a:spcPts val="1200"/>
              </a:spcAft>
              <a:buNone/>
            </a:pPr>
            <a:r>
              <a:t/>
            </a:r>
            <a:endParaRPr/>
          </a:p>
        </p:txBody>
      </p:sp>
      <p:sp>
        <p:nvSpPr>
          <p:cNvPr id="271" name="Google Shape;271;p27"/>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cxnSp>
        <p:nvCxnSpPr>
          <p:cNvPr id="272" name="Google Shape;272;p27"/>
          <p:cNvCxnSpPr/>
          <p:nvPr/>
        </p:nvCxnSpPr>
        <p:spPr>
          <a:xfrm flipH="1" rot="10800000">
            <a:off x="6229350" y="4168350"/>
            <a:ext cx="788100" cy="3600"/>
          </a:xfrm>
          <a:prstGeom prst="straightConnector1">
            <a:avLst/>
          </a:prstGeom>
          <a:noFill/>
          <a:ln cap="flat" cmpd="sng" w="38100">
            <a:solidFill>
              <a:srgbClr val="FF0000"/>
            </a:solidFill>
            <a:prstDash val="solid"/>
            <a:round/>
            <a:headEnd len="med" w="med" type="none"/>
            <a:tailEnd len="med" w="med" type="none"/>
          </a:ln>
        </p:spPr>
      </p:cxnSp>
      <p:sp>
        <p:nvSpPr>
          <p:cNvPr id="273" name="Google Shape;273;p27"/>
          <p:cNvSpPr/>
          <p:nvPr/>
        </p:nvSpPr>
        <p:spPr>
          <a:xfrm>
            <a:off x="4527650" y="3527800"/>
            <a:ext cx="893100" cy="683100"/>
          </a:xfrm>
          <a:prstGeom prst="can">
            <a:avLst>
              <a:gd fmla="val 3303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276" name="Google Shape;276;p27"/>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277" name="Google Shape;277;p27"/>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278" name="Google Shape;278;p27"/>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Esempio di Esecuzione (3)</a:t>
            </a:r>
            <a:endParaRPr b="1">
              <a:solidFill>
                <a:schemeClr val="lt1"/>
              </a:solidFill>
              <a:latin typeface="Times New Roman"/>
              <a:ea typeface="Times New Roman"/>
              <a:cs typeface="Times New Roman"/>
              <a:sym typeface="Times New Roman"/>
            </a:endParaRPr>
          </a:p>
        </p:txBody>
      </p:sp>
      <p:sp>
        <p:nvSpPr>
          <p:cNvPr id="279" name="Google Shape;279;p27"/>
          <p:cNvSpPr/>
          <p:nvPr/>
        </p:nvSpPr>
        <p:spPr>
          <a:xfrm>
            <a:off x="7017350" y="2516500"/>
            <a:ext cx="948425" cy="628875"/>
          </a:xfrm>
          <a:prstGeom prst="flowChartPreparation">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285" name="Google Shape;285;p28"/>
          <p:cNvSpPr/>
          <p:nvPr/>
        </p:nvSpPr>
        <p:spPr>
          <a:xfrm>
            <a:off x="2913400" y="317825"/>
            <a:ext cx="1748100" cy="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Confidenzialità</a:t>
            </a:r>
            <a:endParaRPr b="1"/>
          </a:p>
        </p:txBody>
      </p:sp>
      <p:cxnSp>
        <p:nvCxnSpPr>
          <p:cNvPr id="286" name="Google Shape;286;p28"/>
          <p:cNvCxnSpPr/>
          <p:nvPr/>
        </p:nvCxnSpPr>
        <p:spPr>
          <a:xfrm>
            <a:off x="7319500" y="234200"/>
            <a:ext cx="16800" cy="4273800"/>
          </a:xfrm>
          <a:prstGeom prst="straightConnector1">
            <a:avLst/>
          </a:prstGeom>
          <a:noFill/>
          <a:ln cap="flat" cmpd="sng" w="28575">
            <a:solidFill>
              <a:schemeClr val="dk2"/>
            </a:solidFill>
            <a:prstDash val="solid"/>
            <a:round/>
            <a:headEnd len="med" w="med" type="none"/>
            <a:tailEnd len="med" w="med" type="none"/>
          </a:ln>
        </p:spPr>
      </p:cxnSp>
      <p:sp>
        <p:nvSpPr>
          <p:cNvPr id="287" name="Google Shape;287;p28"/>
          <p:cNvSpPr/>
          <p:nvPr/>
        </p:nvSpPr>
        <p:spPr>
          <a:xfrm>
            <a:off x="798200" y="1194325"/>
            <a:ext cx="1403700" cy="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Encryption/</a:t>
            </a:r>
            <a:endParaRPr b="1"/>
          </a:p>
          <a:p>
            <a:pPr indent="0" lvl="0" marL="0" rtl="0" algn="ctr">
              <a:spcBef>
                <a:spcPts val="0"/>
              </a:spcBef>
              <a:spcAft>
                <a:spcPts val="0"/>
              </a:spcAft>
              <a:buNone/>
            </a:pPr>
            <a:r>
              <a:rPr b="1" lang="it"/>
              <a:t>Decryption</a:t>
            </a:r>
            <a:endParaRPr b="1"/>
          </a:p>
        </p:txBody>
      </p:sp>
      <p:sp>
        <p:nvSpPr>
          <p:cNvPr id="288" name="Google Shape;288;p28"/>
          <p:cNvSpPr/>
          <p:nvPr/>
        </p:nvSpPr>
        <p:spPr>
          <a:xfrm>
            <a:off x="5465013" y="1240975"/>
            <a:ext cx="1092600" cy="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Signing</a:t>
            </a:r>
            <a:endParaRPr b="1"/>
          </a:p>
        </p:txBody>
      </p:sp>
      <p:sp>
        <p:nvSpPr>
          <p:cNvPr id="289" name="Google Shape;289;p28"/>
          <p:cNvSpPr/>
          <p:nvPr/>
        </p:nvSpPr>
        <p:spPr>
          <a:xfrm>
            <a:off x="3269950" y="1240975"/>
            <a:ext cx="1035000" cy="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TLS</a:t>
            </a:r>
            <a:endParaRPr b="1"/>
          </a:p>
        </p:txBody>
      </p:sp>
      <p:sp>
        <p:nvSpPr>
          <p:cNvPr id="290" name="Google Shape;290;p28"/>
          <p:cNvSpPr/>
          <p:nvPr/>
        </p:nvSpPr>
        <p:spPr>
          <a:xfrm>
            <a:off x="73375" y="2260875"/>
            <a:ext cx="1156200" cy="49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Condizioni</a:t>
            </a:r>
            <a:endParaRPr sz="1300"/>
          </a:p>
          <a:p>
            <a:pPr indent="0" lvl="0" marL="0" rtl="0" algn="ctr">
              <a:spcBef>
                <a:spcPts val="0"/>
              </a:spcBef>
              <a:spcAft>
                <a:spcPts val="0"/>
              </a:spcAft>
              <a:buNone/>
            </a:pPr>
            <a:r>
              <a:rPr b="1" lang="it" sz="1300"/>
              <a:t>AES-GCM</a:t>
            </a:r>
            <a:endParaRPr b="1" sz="1300"/>
          </a:p>
        </p:txBody>
      </p:sp>
      <p:sp>
        <p:nvSpPr>
          <p:cNvPr id="291" name="Google Shape;291;p28"/>
          <p:cNvSpPr/>
          <p:nvPr/>
        </p:nvSpPr>
        <p:spPr>
          <a:xfrm>
            <a:off x="1373850" y="2241975"/>
            <a:ext cx="14037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Algoritmo e lunghezza della chiave</a:t>
            </a:r>
            <a:endParaRPr sz="1300"/>
          </a:p>
        </p:txBody>
      </p:sp>
      <p:sp>
        <p:nvSpPr>
          <p:cNvPr id="292" name="Google Shape;292;p28"/>
          <p:cNvSpPr/>
          <p:nvPr/>
        </p:nvSpPr>
        <p:spPr>
          <a:xfrm>
            <a:off x="3154450" y="2297625"/>
            <a:ext cx="12660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Condizioni handshake </a:t>
            </a:r>
            <a:r>
              <a:rPr b="1" lang="it"/>
              <a:t>DTLS</a:t>
            </a:r>
            <a:endParaRPr b="1"/>
          </a:p>
        </p:txBody>
      </p:sp>
      <p:sp>
        <p:nvSpPr>
          <p:cNvPr id="293" name="Google Shape;293;p28"/>
          <p:cNvSpPr/>
          <p:nvPr/>
        </p:nvSpPr>
        <p:spPr>
          <a:xfrm>
            <a:off x="5137275" y="2241975"/>
            <a:ext cx="17481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it" sz="1300">
                <a:solidFill>
                  <a:schemeClr val="dk1"/>
                </a:solidFill>
              </a:rPr>
              <a:t>Algoritmo e lunghezza della chiave</a:t>
            </a:r>
            <a:endParaRPr b="1"/>
          </a:p>
        </p:txBody>
      </p:sp>
      <p:cxnSp>
        <p:nvCxnSpPr>
          <p:cNvPr id="294" name="Google Shape;294;p28"/>
          <p:cNvCxnSpPr>
            <a:stCxn id="285" idx="2"/>
            <a:endCxn id="288" idx="0"/>
          </p:cNvCxnSpPr>
          <p:nvPr/>
        </p:nvCxnSpPr>
        <p:spPr>
          <a:xfrm>
            <a:off x="3787450" y="811325"/>
            <a:ext cx="2223900" cy="4296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8"/>
          <p:cNvCxnSpPr>
            <a:stCxn id="285" idx="2"/>
            <a:endCxn id="289" idx="0"/>
          </p:cNvCxnSpPr>
          <p:nvPr/>
        </p:nvCxnSpPr>
        <p:spPr>
          <a:xfrm>
            <a:off x="3787450" y="811325"/>
            <a:ext cx="0" cy="4296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8"/>
          <p:cNvCxnSpPr>
            <a:stCxn id="285" idx="2"/>
            <a:endCxn id="287" idx="0"/>
          </p:cNvCxnSpPr>
          <p:nvPr/>
        </p:nvCxnSpPr>
        <p:spPr>
          <a:xfrm flipH="1">
            <a:off x="1499950" y="811325"/>
            <a:ext cx="2287500" cy="383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8"/>
          <p:cNvSpPr txBox="1"/>
          <p:nvPr/>
        </p:nvSpPr>
        <p:spPr>
          <a:xfrm>
            <a:off x="7496450" y="364475"/>
            <a:ext cx="15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Macro-Proprietà</a:t>
            </a:r>
            <a:endParaRPr/>
          </a:p>
        </p:txBody>
      </p:sp>
      <p:sp>
        <p:nvSpPr>
          <p:cNvPr id="298" name="Google Shape;298;p28"/>
          <p:cNvSpPr txBox="1"/>
          <p:nvPr/>
        </p:nvSpPr>
        <p:spPr>
          <a:xfrm>
            <a:off x="7546250" y="1287625"/>
            <a:ext cx="14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Micro-Proprietà</a:t>
            </a:r>
            <a:endParaRPr/>
          </a:p>
        </p:txBody>
      </p:sp>
      <p:sp>
        <p:nvSpPr>
          <p:cNvPr id="299" name="Google Shape;299;p28"/>
          <p:cNvSpPr txBox="1"/>
          <p:nvPr/>
        </p:nvSpPr>
        <p:spPr>
          <a:xfrm>
            <a:off x="7546250" y="2439063"/>
            <a:ext cx="81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Attributi</a:t>
            </a:r>
            <a:endParaRPr/>
          </a:p>
        </p:txBody>
      </p:sp>
      <p:sp>
        <p:nvSpPr>
          <p:cNvPr id="300" name="Google Shape;300;p28"/>
          <p:cNvSpPr txBox="1"/>
          <p:nvPr/>
        </p:nvSpPr>
        <p:spPr>
          <a:xfrm>
            <a:off x="7588050" y="3710575"/>
            <a:ext cx="6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Valori</a:t>
            </a:r>
            <a:endParaRPr/>
          </a:p>
        </p:txBody>
      </p:sp>
      <p:cxnSp>
        <p:nvCxnSpPr>
          <p:cNvPr id="301" name="Google Shape;301;p28"/>
          <p:cNvCxnSpPr>
            <a:stCxn id="287" idx="2"/>
            <a:endCxn id="290" idx="0"/>
          </p:cNvCxnSpPr>
          <p:nvPr/>
        </p:nvCxnSpPr>
        <p:spPr>
          <a:xfrm flipH="1">
            <a:off x="651350" y="1687825"/>
            <a:ext cx="848700" cy="5730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28"/>
          <p:cNvCxnSpPr>
            <a:stCxn id="287" idx="2"/>
            <a:endCxn id="291" idx="0"/>
          </p:cNvCxnSpPr>
          <p:nvPr/>
        </p:nvCxnSpPr>
        <p:spPr>
          <a:xfrm>
            <a:off x="1500050" y="1687825"/>
            <a:ext cx="575700" cy="5541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28"/>
          <p:cNvCxnSpPr>
            <a:stCxn id="289" idx="2"/>
            <a:endCxn id="292" idx="0"/>
          </p:cNvCxnSpPr>
          <p:nvPr/>
        </p:nvCxnSpPr>
        <p:spPr>
          <a:xfrm>
            <a:off x="3787450" y="1734475"/>
            <a:ext cx="0" cy="5631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28"/>
          <p:cNvCxnSpPr>
            <a:stCxn id="288" idx="2"/>
            <a:endCxn id="293" idx="0"/>
          </p:cNvCxnSpPr>
          <p:nvPr/>
        </p:nvCxnSpPr>
        <p:spPr>
          <a:xfrm>
            <a:off x="6011313" y="1734475"/>
            <a:ext cx="0" cy="507600"/>
          </a:xfrm>
          <a:prstGeom prst="straightConnector1">
            <a:avLst/>
          </a:prstGeom>
          <a:noFill/>
          <a:ln cap="flat" cmpd="sng" w="9525">
            <a:solidFill>
              <a:schemeClr val="dk2"/>
            </a:solidFill>
            <a:prstDash val="solid"/>
            <a:round/>
            <a:headEnd len="med" w="med" type="none"/>
            <a:tailEnd len="med" w="med" type="triangle"/>
          </a:ln>
        </p:spPr>
      </p:cxnSp>
      <p:grpSp>
        <p:nvGrpSpPr>
          <p:cNvPr id="305" name="Google Shape;305;p28"/>
          <p:cNvGrpSpPr/>
          <p:nvPr/>
        </p:nvGrpSpPr>
        <p:grpSpPr>
          <a:xfrm>
            <a:off x="73375" y="3448825"/>
            <a:ext cx="7049900" cy="923700"/>
            <a:chOff x="73375" y="3448825"/>
            <a:chExt cx="7049900" cy="923700"/>
          </a:xfrm>
        </p:grpSpPr>
        <p:sp>
          <p:nvSpPr>
            <p:cNvPr id="306" name="Google Shape;306;p28"/>
            <p:cNvSpPr/>
            <p:nvPr/>
          </p:nvSpPr>
          <p:spPr>
            <a:xfrm>
              <a:off x="73375" y="3569125"/>
              <a:ext cx="11562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Condizioni soddisfatte</a:t>
              </a:r>
              <a:endParaRPr sz="1300"/>
            </a:p>
            <a:p>
              <a:pPr indent="0" lvl="0" marL="0" rtl="0" algn="ctr">
                <a:spcBef>
                  <a:spcPts val="0"/>
                </a:spcBef>
                <a:spcAft>
                  <a:spcPts val="0"/>
                </a:spcAft>
                <a:buNone/>
              </a:pPr>
              <a:r>
                <a:rPr lang="it" sz="1300"/>
                <a:t>[0,1]</a:t>
              </a:r>
              <a:endParaRPr sz="1300"/>
            </a:p>
          </p:txBody>
        </p:sp>
        <p:sp>
          <p:nvSpPr>
            <p:cNvPr id="307" name="Google Shape;307;p28"/>
            <p:cNvSpPr/>
            <p:nvPr/>
          </p:nvSpPr>
          <p:spPr>
            <a:xfrm>
              <a:off x="1348350" y="3448825"/>
              <a:ext cx="1454700" cy="92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Lunghezza chiave (bit) </a:t>
              </a:r>
              <a:r>
                <a:rPr lang="it" sz="1300"/>
                <a:t>AES-GCM</a:t>
              </a:r>
              <a:endParaRPr sz="1300"/>
            </a:p>
            <a:p>
              <a:pPr indent="0" lvl="0" marL="0" rtl="0" algn="ctr">
                <a:spcBef>
                  <a:spcPts val="0"/>
                </a:spcBef>
                <a:spcAft>
                  <a:spcPts val="0"/>
                </a:spcAft>
                <a:buNone/>
              </a:pPr>
              <a:r>
                <a:rPr lang="it" sz="1300"/>
                <a:t>[128, 192, 256]</a:t>
              </a:r>
              <a:endParaRPr sz="1300"/>
            </a:p>
          </p:txBody>
        </p:sp>
        <p:sp>
          <p:nvSpPr>
            <p:cNvPr id="308" name="Google Shape;308;p28"/>
            <p:cNvSpPr/>
            <p:nvPr/>
          </p:nvSpPr>
          <p:spPr>
            <a:xfrm>
              <a:off x="3209350" y="3569125"/>
              <a:ext cx="11562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Condizioni soddisfatte</a:t>
              </a:r>
              <a:endParaRPr sz="1300"/>
            </a:p>
            <a:p>
              <a:pPr indent="0" lvl="0" marL="0" rtl="0" algn="ctr">
                <a:spcBef>
                  <a:spcPts val="0"/>
                </a:spcBef>
                <a:spcAft>
                  <a:spcPts val="0"/>
                </a:spcAft>
                <a:buNone/>
              </a:pPr>
              <a:r>
                <a:rPr lang="it" sz="1300"/>
                <a:t>[0,1]</a:t>
              </a:r>
              <a:endParaRPr sz="1300"/>
            </a:p>
          </p:txBody>
        </p:sp>
        <p:sp>
          <p:nvSpPr>
            <p:cNvPr id="309" name="Google Shape;309;p28"/>
            <p:cNvSpPr/>
            <p:nvPr/>
          </p:nvSpPr>
          <p:spPr>
            <a:xfrm>
              <a:off x="4899375" y="3513475"/>
              <a:ext cx="22239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RSA</a:t>
              </a:r>
              <a:endParaRPr sz="1300"/>
            </a:p>
            <a:p>
              <a:pPr indent="0" lvl="0" marL="0" rtl="0" algn="ctr">
                <a:spcBef>
                  <a:spcPts val="0"/>
                </a:spcBef>
                <a:spcAft>
                  <a:spcPts val="0"/>
                </a:spcAft>
                <a:buNone/>
              </a:pPr>
              <a:r>
                <a:rPr lang="it" sz="1300"/>
                <a:t>[sha-1, sha-224, sha-256, sha-384, sha-512]</a:t>
              </a:r>
              <a:endParaRPr sz="1300"/>
            </a:p>
          </p:txBody>
        </p:sp>
      </p:grpSp>
      <p:cxnSp>
        <p:nvCxnSpPr>
          <p:cNvPr id="310" name="Google Shape;310;p28"/>
          <p:cNvCxnSpPr>
            <a:stCxn id="290" idx="2"/>
            <a:endCxn id="306" idx="0"/>
          </p:cNvCxnSpPr>
          <p:nvPr/>
        </p:nvCxnSpPr>
        <p:spPr>
          <a:xfrm>
            <a:off x="651475" y="2754375"/>
            <a:ext cx="0" cy="8148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8"/>
          <p:cNvCxnSpPr>
            <a:stCxn id="291" idx="2"/>
            <a:endCxn id="307" idx="0"/>
          </p:cNvCxnSpPr>
          <p:nvPr/>
        </p:nvCxnSpPr>
        <p:spPr>
          <a:xfrm>
            <a:off x="2075700" y="3036375"/>
            <a:ext cx="0" cy="4125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28"/>
          <p:cNvCxnSpPr>
            <a:stCxn id="292" idx="2"/>
            <a:endCxn id="308" idx="0"/>
          </p:cNvCxnSpPr>
          <p:nvPr/>
        </p:nvCxnSpPr>
        <p:spPr>
          <a:xfrm>
            <a:off x="3787450" y="2980725"/>
            <a:ext cx="0" cy="5883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8"/>
          <p:cNvCxnSpPr>
            <a:stCxn id="293" idx="2"/>
            <a:endCxn id="309" idx="0"/>
          </p:cNvCxnSpPr>
          <p:nvPr/>
        </p:nvCxnSpPr>
        <p:spPr>
          <a:xfrm>
            <a:off x="6011325" y="3036375"/>
            <a:ext cx="0" cy="477000"/>
          </a:xfrm>
          <a:prstGeom prst="straightConnector1">
            <a:avLst/>
          </a:prstGeom>
          <a:noFill/>
          <a:ln cap="flat" cmpd="sng" w="9525">
            <a:solidFill>
              <a:schemeClr val="dk2"/>
            </a:solidFill>
            <a:prstDash val="solid"/>
            <a:round/>
            <a:headEnd len="med" w="med" type="none"/>
            <a:tailEnd len="med" w="med" type="triangle"/>
          </a:ln>
        </p:spPr>
      </p:cxnSp>
      <p:grpSp>
        <p:nvGrpSpPr>
          <p:cNvPr id="314" name="Google Shape;314;p28"/>
          <p:cNvGrpSpPr/>
          <p:nvPr/>
        </p:nvGrpSpPr>
        <p:grpSpPr>
          <a:xfrm>
            <a:off x="73375" y="3448813"/>
            <a:ext cx="7049900" cy="923700"/>
            <a:chOff x="73375" y="3448825"/>
            <a:chExt cx="7049900" cy="923700"/>
          </a:xfrm>
        </p:grpSpPr>
        <p:sp>
          <p:nvSpPr>
            <p:cNvPr id="315" name="Google Shape;315;p28"/>
            <p:cNvSpPr/>
            <p:nvPr/>
          </p:nvSpPr>
          <p:spPr>
            <a:xfrm>
              <a:off x="73375" y="3569125"/>
              <a:ext cx="11562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Condizioni soddisfatte</a:t>
              </a:r>
              <a:endParaRPr sz="1300"/>
            </a:p>
            <a:p>
              <a:pPr indent="0" lvl="0" marL="0" rtl="0" algn="ctr">
                <a:spcBef>
                  <a:spcPts val="0"/>
                </a:spcBef>
                <a:spcAft>
                  <a:spcPts val="0"/>
                </a:spcAft>
                <a:buNone/>
              </a:pPr>
              <a:r>
                <a:rPr lang="it" sz="1300">
                  <a:solidFill>
                    <a:srgbClr val="FF0000"/>
                  </a:solidFill>
                </a:rPr>
                <a:t>[1]</a:t>
              </a:r>
              <a:endParaRPr sz="1300">
                <a:solidFill>
                  <a:srgbClr val="FF0000"/>
                </a:solidFill>
              </a:endParaRPr>
            </a:p>
          </p:txBody>
        </p:sp>
        <p:sp>
          <p:nvSpPr>
            <p:cNvPr id="316" name="Google Shape;316;p28"/>
            <p:cNvSpPr/>
            <p:nvPr/>
          </p:nvSpPr>
          <p:spPr>
            <a:xfrm>
              <a:off x="1348350" y="3448825"/>
              <a:ext cx="1454700" cy="92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Lunghezza chiave (bit) AES-GCM</a:t>
              </a:r>
              <a:endParaRPr sz="1300"/>
            </a:p>
            <a:p>
              <a:pPr indent="0" lvl="0" marL="0" rtl="0" algn="ctr">
                <a:spcBef>
                  <a:spcPts val="0"/>
                </a:spcBef>
                <a:spcAft>
                  <a:spcPts val="0"/>
                </a:spcAft>
                <a:buNone/>
              </a:pPr>
              <a:r>
                <a:rPr lang="it" sz="1300">
                  <a:solidFill>
                    <a:srgbClr val="FF0000"/>
                  </a:solidFill>
                </a:rPr>
                <a:t>[256]</a:t>
              </a:r>
              <a:endParaRPr sz="1300">
                <a:solidFill>
                  <a:srgbClr val="FF0000"/>
                </a:solidFill>
              </a:endParaRPr>
            </a:p>
          </p:txBody>
        </p:sp>
        <p:sp>
          <p:nvSpPr>
            <p:cNvPr id="317" name="Google Shape;317;p28"/>
            <p:cNvSpPr/>
            <p:nvPr/>
          </p:nvSpPr>
          <p:spPr>
            <a:xfrm>
              <a:off x="3209350" y="3569125"/>
              <a:ext cx="1156200" cy="68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Condizioni soddisfatte</a:t>
              </a:r>
              <a:endParaRPr sz="1300"/>
            </a:p>
            <a:p>
              <a:pPr indent="0" lvl="0" marL="0" rtl="0" algn="ctr">
                <a:spcBef>
                  <a:spcPts val="0"/>
                </a:spcBef>
                <a:spcAft>
                  <a:spcPts val="0"/>
                </a:spcAft>
                <a:buNone/>
              </a:pPr>
              <a:r>
                <a:rPr lang="it" sz="1300">
                  <a:solidFill>
                    <a:srgbClr val="FF0000"/>
                  </a:solidFill>
                </a:rPr>
                <a:t>[1]</a:t>
              </a:r>
              <a:endParaRPr sz="1300">
                <a:solidFill>
                  <a:srgbClr val="FF0000"/>
                </a:solidFill>
              </a:endParaRPr>
            </a:p>
          </p:txBody>
        </p:sp>
        <p:sp>
          <p:nvSpPr>
            <p:cNvPr id="318" name="Google Shape;318;p28"/>
            <p:cNvSpPr/>
            <p:nvPr/>
          </p:nvSpPr>
          <p:spPr>
            <a:xfrm>
              <a:off x="4899375" y="3513475"/>
              <a:ext cx="2223900" cy="79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t>RSA</a:t>
              </a:r>
              <a:endParaRPr sz="1300"/>
            </a:p>
            <a:p>
              <a:pPr indent="0" lvl="0" marL="0" rtl="0" algn="ctr">
                <a:spcBef>
                  <a:spcPts val="0"/>
                </a:spcBef>
                <a:spcAft>
                  <a:spcPts val="0"/>
                </a:spcAft>
                <a:buNone/>
              </a:pPr>
              <a:r>
                <a:rPr lang="it" sz="1300">
                  <a:solidFill>
                    <a:srgbClr val="FF0000"/>
                  </a:solidFill>
                </a:rPr>
                <a:t>[sha-256]</a:t>
              </a:r>
              <a:endParaRPr sz="1300">
                <a:solidFill>
                  <a:srgbClr val="FF0000"/>
                </a:solidFill>
              </a:endParaRPr>
            </a:p>
          </p:txBody>
        </p:sp>
      </p:grpSp>
      <p:sp>
        <p:nvSpPr>
          <p:cNvPr id="319" name="Google Shape;319;p28"/>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321" name="Google Shape;321;p28"/>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322" name="Google Shape;322;p28"/>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9"/>
          <p:cNvSpPr txBox="1"/>
          <p:nvPr>
            <p:ph idx="1" type="body"/>
          </p:nvPr>
        </p:nvSpPr>
        <p:spPr>
          <a:xfrm>
            <a:off x="311700" y="1152475"/>
            <a:ext cx="4371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Rilascio del certificato</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328" name="Google Shape;328;p29"/>
          <p:cNvPicPr preferRelativeResize="0"/>
          <p:nvPr/>
        </p:nvPicPr>
        <p:blipFill>
          <a:blip r:embed="rId3">
            <a:alphaModFix/>
          </a:blip>
          <a:stretch>
            <a:fillRect/>
          </a:stretch>
        </p:blipFill>
        <p:spPr>
          <a:xfrm>
            <a:off x="4507275" y="1429837"/>
            <a:ext cx="4559399" cy="2780975"/>
          </a:xfrm>
          <a:prstGeom prst="rect">
            <a:avLst/>
          </a:prstGeom>
          <a:noFill/>
          <a:ln>
            <a:noFill/>
          </a:ln>
        </p:spPr>
      </p:pic>
      <p:sp>
        <p:nvSpPr>
          <p:cNvPr id="329" name="Google Shape;329;p29"/>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330" name="Google Shape;330;p29"/>
          <p:cNvPicPr preferRelativeResize="0"/>
          <p:nvPr/>
        </p:nvPicPr>
        <p:blipFill rotWithShape="1">
          <a:blip r:embed="rId4">
            <a:alphaModFix/>
          </a:blip>
          <a:srcRect b="0" l="2505" r="0" t="0"/>
          <a:stretch/>
        </p:blipFill>
        <p:spPr>
          <a:xfrm>
            <a:off x="311700" y="2941900"/>
            <a:ext cx="5181874" cy="508750"/>
          </a:xfrm>
          <a:prstGeom prst="rect">
            <a:avLst/>
          </a:prstGeom>
          <a:noFill/>
          <a:ln>
            <a:noFill/>
          </a:ln>
        </p:spPr>
      </p:pic>
      <p:pic>
        <p:nvPicPr>
          <p:cNvPr id="331" name="Google Shape;331;p29"/>
          <p:cNvPicPr preferRelativeResize="0"/>
          <p:nvPr/>
        </p:nvPicPr>
        <p:blipFill>
          <a:blip r:embed="rId5">
            <a:alphaModFix/>
          </a:blip>
          <a:stretch>
            <a:fillRect/>
          </a:stretch>
        </p:blipFill>
        <p:spPr>
          <a:xfrm>
            <a:off x="282198" y="2374161"/>
            <a:ext cx="1597750" cy="567728"/>
          </a:xfrm>
          <a:prstGeom prst="rect">
            <a:avLst/>
          </a:prstGeom>
          <a:noFill/>
          <a:ln>
            <a:noFill/>
          </a:ln>
        </p:spPr>
      </p:pic>
      <p:sp>
        <p:nvSpPr>
          <p:cNvPr id="332" name="Google Shape;332;p29"/>
          <p:cNvSpPr/>
          <p:nvPr/>
        </p:nvSpPr>
        <p:spPr>
          <a:xfrm>
            <a:off x="8150950" y="3623400"/>
            <a:ext cx="915600" cy="4590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8150950" y="1429825"/>
            <a:ext cx="915600" cy="680400"/>
          </a:xfrm>
          <a:prstGeom prst="can">
            <a:avLst>
              <a:gd fmla="val 3303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9"/>
          <p:cNvPicPr preferRelativeResize="0"/>
          <p:nvPr/>
        </p:nvPicPr>
        <p:blipFill>
          <a:blip r:embed="rId6">
            <a:alphaModFix/>
          </a:blip>
          <a:stretch>
            <a:fillRect/>
          </a:stretch>
        </p:blipFill>
        <p:spPr>
          <a:xfrm>
            <a:off x="263672" y="1851988"/>
            <a:ext cx="4199022" cy="607200"/>
          </a:xfrm>
          <a:prstGeom prst="rect">
            <a:avLst/>
          </a:prstGeom>
          <a:noFill/>
          <a:ln>
            <a:noFill/>
          </a:ln>
        </p:spPr>
      </p:pic>
      <p:sp>
        <p:nvSpPr>
          <p:cNvPr id="335" name="Google Shape;335;p29"/>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337" name="Google Shape;337;p29"/>
          <p:cNvPicPr preferRelativeResize="0"/>
          <p:nvPr/>
        </p:nvPicPr>
        <p:blipFill>
          <a:blip r:embed="rId7">
            <a:alphaModFix/>
          </a:blip>
          <a:stretch>
            <a:fillRect/>
          </a:stretch>
        </p:blipFill>
        <p:spPr>
          <a:xfrm>
            <a:off x="7965774" y="4743350"/>
            <a:ext cx="1178219" cy="400200"/>
          </a:xfrm>
          <a:prstGeom prst="rect">
            <a:avLst/>
          </a:prstGeom>
          <a:noFill/>
          <a:ln>
            <a:noFill/>
          </a:ln>
        </p:spPr>
      </p:pic>
      <p:sp>
        <p:nvSpPr>
          <p:cNvPr id="338" name="Google Shape;338;p29"/>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339" name="Google Shape;339;p29"/>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Esempio di Esecuzione (4)</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0"/>
          <p:cNvSpPr txBox="1"/>
          <p:nvPr>
            <p:ph idx="1" type="body"/>
          </p:nvPr>
        </p:nvSpPr>
        <p:spPr>
          <a:xfrm>
            <a:off x="311700" y="767825"/>
            <a:ext cx="8494500" cy="411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it"/>
              <a:t>Risultati ottenuti:</a:t>
            </a:r>
            <a:endParaRPr b="1"/>
          </a:p>
          <a:p>
            <a:pPr indent="-317182" lvl="0" marL="457200" rtl="0" algn="l">
              <a:spcBef>
                <a:spcPts val="1200"/>
              </a:spcBef>
              <a:spcAft>
                <a:spcPts val="0"/>
              </a:spcAft>
              <a:buSzPct val="100000"/>
              <a:buChar char="●"/>
            </a:pPr>
            <a:r>
              <a:rPr lang="it"/>
              <a:t>Riduzione della ridondanza</a:t>
            </a:r>
            <a:br>
              <a:rPr lang="it"/>
            </a:br>
            <a:endParaRPr/>
          </a:p>
          <a:p>
            <a:pPr indent="-317182" lvl="0" marL="457200" rtl="0" algn="l">
              <a:spcBef>
                <a:spcPts val="0"/>
              </a:spcBef>
              <a:spcAft>
                <a:spcPts val="0"/>
              </a:spcAft>
              <a:buSzPct val="100000"/>
              <a:buChar char="●"/>
            </a:pPr>
            <a:r>
              <a:rPr lang="it"/>
              <a:t>Riduzione del peso sulle risorse del sistema</a:t>
            </a:r>
            <a:br>
              <a:rPr lang="it"/>
            </a:br>
            <a:endParaRPr/>
          </a:p>
          <a:p>
            <a:pPr indent="-317182" lvl="0" marL="457200" rtl="0" algn="l">
              <a:spcBef>
                <a:spcPts val="0"/>
              </a:spcBef>
              <a:spcAft>
                <a:spcPts val="0"/>
              </a:spcAft>
              <a:buSzPct val="100000"/>
              <a:buChar char="●"/>
            </a:pPr>
            <a:r>
              <a:rPr lang="it"/>
              <a:t>Maggiore automazione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it"/>
              <a:t>Sviluppi futuri:</a:t>
            </a:r>
            <a:endParaRPr/>
          </a:p>
          <a:p>
            <a:pPr indent="-317182" lvl="0" marL="457200" rtl="0" algn="l">
              <a:spcBef>
                <a:spcPts val="1200"/>
              </a:spcBef>
              <a:spcAft>
                <a:spcPts val="0"/>
              </a:spcAft>
              <a:buSzPct val="100000"/>
              <a:buChar char="●"/>
            </a:pPr>
            <a:r>
              <a:rPr lang="it"/>
              <a:t>Implementazione del componente Trigger</a:t>
            </a:r>
            <a:br>
              <a:rPr lang="it"/>
            </a:br>
            <a:endParaRPr/>
          </a:p>
          <a:p>
            <a:pPr indent="-317182" lvl="0" marL="457200" rtl="0" algn="l">
              <a:spcBef>
                <a:spcPts val="0"/>
              </a:spcBef>
              <a:spcAft>
                <a:spcPts val="0"/>
              </a:spcAft>
              <a:buSzPct val="100000"/>
              <a:buChar char="●"/>
            </a:pPr>
            <a:r>
              <a:rPr lang="it"/>
              <a:t>Implementazione degli automatismi che collegano ogni fase con la successiva</a:t>
            </a:r>
            <a:br>
              <a:rPr lang="it"/>
            </a:br>
            <a:endParaRPr/>
          </a:p>
          <a:p>
            <a:pPr indent="-317182" lvl="0" marL="457200" rtl="0" algn="l">
              <a:spcBef>
                <a:spcPts val="0"/>
              </a:spcBef>
              <a:spcAft>
                <a:spcPts val="0"/>
              </a:spcAft>
              <a:buSzPct val="100000"/>
              <a:buChar char="●"/>
            </a:pPr>
            <a:r>
              <a:rPr lang="it"/>
              <a:t>Organizzazione dei dati per la fase manuale</a:t>
            </a:r>
            <a:br>
              <a:rPr lang="it"/>
            </a:br>
            <a:endParaRPr/>
          </a:p>
          <a:p>
            <a:pPr indent="-317182" lvl="0" marL="457200" rtl="0" algn="l">
              <a:spcBef>
                <a:spcPts val="0"/>
              </a:spcBef>
              <a:spcAft>
                <a:spcPts val="0"/>
              </a:spcAft>
              <a:buSzPct val="100000"/>
              <a:buChar char="●"/>
            </a:pPr>
            <a:r>
              <a:rPr lang="it"/>
              <a:t>Integrazione dello schema proposto con gli schemi di certificazione esistenti</a:t>
            </a:r>
            <a:endParaRPr/>
          </a:p>
        </p:txBody>
      </p:sp>
      <p:sp>
        <p:nvSpPr>
          <p:cNvPr id="345" name="Google Shape;345;p30"/>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346" name="Google Shape;346;p30"/>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348" name="Google Shape;348;p30"/>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349" name="Google Shape;349;p30"/>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350" name="Google Shape;350;p30"/>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Conclusioni e Sviluppi Futuri</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p:nvPr/>
        </p:nvSpPr>
        <p:spPr>
          <a:xfrm>
            <a:off x="0" y="4600850"/>
            <a:ext cx="9144000" cy="5427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357" name="Google Shape;357;p31"/>
          <p:cNvSpPr txBox="1"/>
          <p:nvPr>
            <p:ph type="ctrTitle"/>
          </p:nvPr>
        </p:nvSpPr>
        <p:spPr>
          <a:xfrm>
            <a:off x="552450" y="1305750"/>
            <a:ext cx="8039100" cy="126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891"/>
              <a:buNone/>
            </a:pPr>
            <a:r>
              <a:rPr b="1" lang="it" sz="2302">
                <a:solidFill>
                  <a:srgbClr val="003366"/>
                </a:solidFill>
                <a:latin typeface="Times New Roman"/>
                <a:ea typeface="Times New Roman"/>
                <a:cs typeface="Times New Roman"/>
                <a:sym typeface="Times New Roman"/>
              </a:rPr>
              <a:t>Grazie per l’attenzione</a:t>
            </a:r>
            <a:endParaRPr b="1" sz="2302">
              <a:solidFill>
                <a:srgbClr val="003366"/>
              </a:solidFill>
              <a:latin typeface="Times New Roman"/>
              <a:ea typeface="Times New Roman"/>
              <a:cs typeface="Times New Roman"/>
              <a:sym typeface="Times New Roman"/>
            </a:endParaRPr>
          </a:p>
        </p:txBody>
      </p:sp>
      <p:sp>
        <p:nvSpPr>
          <p:cNvPr id="358" name="Google Shape;358;p31"/>
          <p:cNvSpPr txBox="1"/>
          <p:nvPr/>
        </p:nvSpPr>
        <p:spPr>
          <a:xfrm>
            <a:off x="7253450"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A.A. 2021-2022</a:t>
            </a:r>
            <a:endParaRPr i="1">
              <a:solidFill>
                <a:schemeClr val="lt1"/>
              </a:solidFill>
              <a:latin typeface="Spectral"/>
              <a:ea typeface="Spectral"/>
              <a:cs typeface="Spectral"/>
              <a:sym typeface="Spectral"/>
            </a:endParaRPr>
          </a:p>
        </p:txBody>
      </p:sp>
      <p:pic>
        <p:nvPicPr>
          <p:cNvPr id="359" name="Google Shape;359;p31"/>
          <p:cNvPicPr preferRelativeResize="0"/>
          <p:nvPr/>
        </p:nvPicPr>
        <p:blipFill>
          <a:blip r:embed="rId3">
            <a:alphaModFix/>
          </a:blip>
          <a:stretch>
            <a:fillRect/>
          </a:stretch>
        </p:blipFill>
        <p:spPr>
          <a:xfrm>
            <a:off x="238300" y="223425"/>
            <a:ext cx="4620500" cy="1075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Contesto (1)</a:t>
            </a:r>
            <a:endParaRPr b="1">
              <a:solidFill>
                <a:schemeClr val="lt1"/>
              </a:solidFill>
              <a:latin typeface="Times New Roman"/>
              <a:ea typeface="Times New Roman"/>
              <a:cs typeface="Times New Roman"/>
              <a:sym typeface="Times New Roman"/>
            </a:endParaRPr>
          </a:p>
        </p:txBody>
      </p:sp>
      <p:sp>
        <p:nvSpPr>
          <p:cNvPr id="65" name="Google Shape;65;p14"/>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67" name="Google Shape;67;p14"/>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68" name="Google Shape;68;p14"/>
          <p:cNvSpPr txBox="1"/>
          <p:nvPr>
            <p:ph idx="1" type="body"/>
          </p:nvPr>
        </p:nvSpPr>
        <p:spPr>
          <a:xfrm>
            <a:off x="311700" y="11010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it"/>
              <a:t>Web service tradizionali</a:t>
            </a:r>
            <a:endParaRPr/>
          </a:p>
          <a:p>
            <a:pPr indent="-342900" lvl="0" marL="457200" rtl="0" algn="l">
              <a:spcBef>
                <a:spcPts val="1200"/>
              </a:spcBef>
              <a:spcAft>
                <a:spcPts val="0"/>
              </a:spcAft>
              <a:buSzPts val="1800"/>
              <a:buChar char="●"/>
            </a:pPr>
            <a:r>
              <a:rPr lang="it"/>
              <a:t>Statici e monolitici </a:t>
            </a:r>
            <a:endParaRPr/>
          </a:p>
          <a:p>
            <a:pPr indent="-342900" lvl="0" marL="457200" rtl="0" algn="l">
              <a:spcBef>
                <a:spcPts val="0"/>
              </a:spcBef>
              <a:spcAft>
                <a:spcPts val="0"/>
              </a:spcAft>
              <a:buSzPts val="1800"/>
              <a:buChar char="●"/>
            </a:pPr>
            <a:r>
              <a:rPr lang="it"/>
              <a:t>I fornitori dei servizi web erano costretti a gestire l’intera infrastruttura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b="1" lang="it"/>
              <a:t>Cloud </a:t>
            </a:r>
            <a:endParaRPr/>
          </a:p>
          <a:p>
            <a:pPr indent="-342900" lvl="0" marL="457200" rtl="0" algn="l">
              <a:spcBef>
                <a:spcPts val="1200"/>
              </a:spcBef>
              <a:spcAft>
                <a:spcPts val="0"/>
              </a:spcAft>
              <a:buSzPts val="1800"/>
              <a:buChar char="●"/>
            </a:pPr>
            <a:r>
              <a:rPr lang="it"/>
              <a:t>Dinamico e flessibile</a:t>
            </a:r>
            <a:endParaRPr/>
          </a:p>
          <a:p>
            <a:pPr indent="-342900" lvl="0" marL="457200" rtl="0" algn="l">
              <a:spcBef>
                <a:spcPts val="0"/>
              </a:spcBef>
              <a:spcAft>
                <a:spcPts val="0"/>
              </a:spcAft>
              <a:buSzPts val="1800"/>
              <a:buChar char="●"/>
            </a:pPr>
            <a:r>
              <a:rPr lang="it"/>
              <a:t>I fornitori dei servizi web devono solo pensare al software del proprio servizio</a:t>
            </a:r>
            <a:endParaRPr/>
          </a:p>
          <a:p>
            <a:pPr indent="-342900" lvl="0" marL="457200" rtl="0" algn="l">
              <a:spcBef>
                <a:spcPts val="0"/>
              </a:spcBef>
              <a:spcAft>
                <a:spcPts val="0"/>
              </a:spcAft>
              <a:buSzPts val="1800"/>
              <a:buChar char="●"/>
            </a:pPr>
            <a:r>
              <a:rPr lang="it"/>
              <a:t>Servizio migliore e rapido per gli utenti</a:t>
            </a:r>
            <a:endParaRPr sz="140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69" name="Google Shape;69;p14"/>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/19</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Contesto (2)</a:t>
            </a:r>
            <a:endParaRPr b="1">
              <a:solidFill>
                <a:schemeClr val="lt1"/>
              </a:solidFill>
              <a:latin typeface="Times New Roman"/>
              <a:ea typeface="Times New Roman"/>
              <a:cs typeface="Times New Roman"/>
              <a:sym typeface="Times New Roman"/>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it" sz="1900"/>
              <a:t>Edge</a:t>
            </a:r>
            <a:endParaRPr sz="1900"/>
          </a:p>
          <a:p>
            <a:pPr indent="-325755" lvl="0" marL="457200" rtl="0" algn="l">
              <a:spcBef>
                <a:spcPts val="1200"/>
              </a:spcBef>
              <a:spcAft>
                <a:spcPts val="0"/>
              </a:spcAft>
              <a:buSzPct val="100000"/>
              <a:buChar char="●"/>
            </a:pPr>
            <a:r>
              <a:rPr lang="it"/>
              <a:t>Migliora il concetto di decentralizzazione</a:t>
            </a:r>
            <a:endParaRPr/>
          </a:p>
          <a:p>
            <a:pPr indent="-325755" lvl="0" marL="457200" rtl="0" algn="l">
              <a:spcBef>
                <a:spcPts val="0"/>
              </a:spcBef>
              <a:spcAft>
                <a:spcPts val="0"/>
              </a:spcAft>
              <a:buSzPct val="100000"/>
              <a:buChar char="●"/>
            </a:pPr>
            <a:r>
              <a:rPr lang="it"/>
              <a:t>Introduce i nodi computazionali distribuiti per </a:t>
            </a:r>
            <a:r>
              <a:rPr lang="it"/>
              <a:t>basse latenze e analisi in prossimità dei punti di acquisizione dei dati</a:t>
            </a:r>
            <a:endParaRPr/>
          </a:p>
          <a:p>
            <a:pPr indent="-325755" lvl="0" marL="457200" rtl="0" algn="l">
              <a:spcBef>
                <a:spcPts val="0"/>
              </a:spcBef>
              <a:spcAft>
                <a:spcPts val="0"/>
              </a:spcAft>
              <a:buSzPct val="100000"/>
              <a:buChar char="●"/>
            </a:pPr>
            <a:r>
              <a:rPr lang="it"/>
              <a:t>Permette ai sistemi IoT di svilupparsi ulteriormente</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it" sz="1900"/>
              <a:t>IoT</a:t>
            </a:r>
            <a:endParaRPr sz="1900"/>
          </a:p>
          <a:p>
            <a:pPr indent="-325755" lvl="0" marL="457200" rtl="0" algn="l">
              <a:spcBef>
                <a:spcPts val="1200"/>
              </a:spcBef>
              <a:spcAft>
                <a:spcPts val="0"/>
              </a:spcAft>
              <a:buSzPct val="100000"/>
              <a:buChar char="●"/>
            </a:pPr>
            <a:r>
              <a:rPr lang="it"/>
              <a:t>Numer</a:t>
            </a:r>
            <a:r>
              <a:rPr lang="it"/>
              <a:t>osi dispositivi coinvolti</a:t>
            </a:r>
            <a:endParaRPr/>
          </a:p>
          <a:p>
            <a:pPr indent="-325755" lvl="0" marL="457200" rtl="0" algn="l">
              <a:spcBef>
                <a:spcPts val="0"/>
              </a:spcBef>
              <a:spcAft>
                <a:spcPts val="0"/>
              </a:spcAft>
              <a:buSzPct val="100000"/>
              <a:buChar char="●"/>
            </a:pPr>
            <a:r>
              <a:rPr lang="it"/>
              <a:t>In continuo cambiamento</a:t>
            </a:r>
            <a:endParaRPr/>
          </a:p>
          <a:p>
            <a:pPr indent="-325755" lvl="0" marL="457200" rtl="0" algn="l">
              <a:spcBef>
                <a:spcPts val="0"/>
              </a:spcBef>
              <a:spcAft>
                <a:spcPts val="0"/>
              </a:spcAft>
              <a:buSzPct val="100000"/>
              <a:buChar char="●"/>
            </a:pPr>
            <a:r>
              <a:rPr lang="it"/>
              <a:t>Il cambiamento di un dispositivo non deve bloccare il sistema</a:t>
            </a:r>
            <a:endParaRPr/>
          </a:p>
          <a:p>
            <a:pPr indent="0" lvl="0" marL="0" rtl="0" algn="l">
              <a:spcBef>
                <a:spcPts val="1200"/>
              </a:spcBef>
              <a:spcAft>
                <a:spcPts val="1200"/>
              </a:spcAft>
              <a:buNone/>
            </a:pPr>
            <a:r>
              <a:t/>
            </a:r>
            <a:endParaRPr>
              <a:solidFill>
                <a:schemeClr val="dk1"/>
              </a:solidFill>
            </a:endParaRPr>
          </a:p>
        </p:txBody>
      </p:sp>
      <p:sp>
        <p:nvSpPr>
          <p:cNvPr id="76" name="Google Shape;76;p15"/>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77" name="Google Shape;77;p15"/>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79" name="Google Shape;79;p15"/>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80" name="Google Shape;80;p15"/>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Schemi di certificazione sono sempre più utilizzati per garantire e dimostrare la sicurezza dei sistemi informatici</a:t>
            </a:r>
            <a:endParaRPr/>
          </a:p>
          <a:p>
            <a:pPr indent="-342900" lvl="0" marL="457200" rtl="0" algn="l">
              <a:spcBef>
                <a:spcPts val="1200"/>
              </a:spcBef>
              <a:spcAft>
                <a:spcPts val="0"/>
              </a:spcAft>
              <a:buSzPts val="1800"/>
              <a:buChar char="●"/>
            </a:pPr>
            <a:r>
              <a:rPr lang="it"/>
              <a:t>Lunga e costosa a</a:t>
            </a:r>
            <a:r>
              <a:rPr lang="it"/>
              <a:t>nalisi del sistema</a:t>
            </a:r>
            <a:br>
              <a:rPr lang="it"/>
            </a:br>
            <a:endParaRPr/>
          </a:p>
          <a:p>
            <a:pPr indent="-342900" lvl="0" marL="457200" rtl="0" algn="l">
              <a:spcBef>
                <a:spcPts val="0"/>
              </a:spcBef>
              <a:spcAft>
                <a:spcPts val="0"/>
              </a:spcAft>
              <a:buSzPts val="1800"/>
              <a:buChar char="●"/>
            </a:pPr>
            <a:r>
              <a:rPr lang="it"/>
              <a:t>Rilasciano un certificato che attesta la presenza di determinate </a:t>
            </a:r>
            <a:r>
              <a:rPr lang="it"/>
              <a:t>proprietà</a:t>
            </a:r>
            <a:br>
              <a:rPr lang="it"/>
            </a:br>
            <a:endParaRPr/>
          </a:p>
          <a:p>
            <a:pPr indent="-342900" lvl="0" marL="457200" rtl="0" algn="l">
              <a:spcBef>
                <a:spcPts val="0"/>
              </a:spcBef>
              <a:spcAft>
                <a:spcPts val="0"/>
              </a:spcAft>
              <a:buSzPts val="1800"/>
              <a:buChar char="●"/>
            </a:pPr>
            <a:r>
              <a:rPr lang="it"/>
              <a:t>Non contemplano cambiamenti nella configurazione del sistema</a:t>
            </a:r>
            <a:endParaRPr/>
          </a:p>
          <a:p>
            <a:pPr indent="0" lvl="0" marL="0" rtl="0" algn="l">
              <a:spcBef>
                <a:spcPts val="1200"/>
              </a:spcBef>
              <a:spcAft>
                <a:spcPts val="1200"/>
              </a:spcAft>
              <a:buNone/>
            </a:pPr>
            <a:r>
              <a:t/>
            </a:r>
            <a:endParaRPr>
              <a:solidFill>
                <a:schemeClr val="dk1"/>
              </a:solidFill>
            </a:endParaRPr>
          </a:p>
        </p:txBody>
      </p:sp>
      <p:sp>
        <p:nvSpPr>
          <p:cNvPr id="86" name="Google Shape;86;p16"/>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87" name="Google Shape;87;p16"/>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89" name="Google Shape;89;p16"/>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90" name="Google Shape;90;p16"/>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91" name="Google Shape;91;p16"/>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Certificazione</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 implementare un nuovo schema di certificazione che:</a:t>
            </a:r>
            <a:endParaRPr/>
          </a:p>
          <a:p>
            <a:pPr indent="-342900" lvl="0" marL="457200" rtl="0" algn="l">
              <a:spcBef>
                <a:spcPts val="1200"/>
              </a:spcBef>
              <a:spcAft>
                <a:spcPts val="0"/>
              </a:spcAft>
              <a:buSzPts val="1800"/>
              <a:buChar char="●"/>
            </a:pPr>
            <a:r>
              <a:rPr lang="it"/>
              <a:t>Gestisca i cambiamenti della configurazione del sistema</a:t>
            </a:r>
            <a:endParaRPr/>
          </a:p>
          <a:p>
            <a:pPr indent="-342900" lvl="0" marL="457200" rtl="0" algn="l">
              <a:spcBef>
                <a:spcPts val="0"/>
              </a:spcBef>
              <a:spcAft>
                <a:spcPts val="0"/>
              </a:spcAft>
              <a:buSzPts val="1800"/>
              <a:buChar char="●"/>
            </a:pPr>
            <a:r>
              <a:rPr lang="it"/>
              <a:t>Supporti una verifica incrementale dei soli aspetti modificati</a:t>
            </a:r>
            <a:endParaRPr/>
          </a:p>
          <a:p>
            <a:pPr indent="-342900" lvl="0" marL="457200" rtl="0" algn="l">
              <a:spcBef>
                <a:spcPts val="0"/>
              </a:spcBef>
              <a:spcAft>
                <a:spcPts val="0"/>
              </a:spcAft>
              <a:buSzPts val="1800"/>
              <a:buChar char="●"/>
            </a:pPr>
            <a:r>
              <a:rPr lang="it"/>
              <a:t>Sia rapido, leggero e meno ridondante</a:t>
            </a:r>
            <a:endParaRPr/>
          </a:p>
          <a:p>
            <a:pPr indent="-317500" lvl="1" marL="914400" rtl="0" algn="l">
              <a:spcBef>
                <a:spcPts val="0"/>
              </a:spcBef>
              <a:spcAft>
                <a:spcPts val="0"/>
              </a:spcAft>
              <a:buSzPts val="1400"/>
              <a:buChar char="○"/>
            </a:pPr>
            <a:r>
              <a:rPr lang="it"/>
              <a:t>Il modello deve evolversi assieme al sistema</a:t>
            </a:r>
            <a:endParaRPr sz="1700"/>
          </a:p>
          <a:p>
            <a:pPr indent="0" lvl="0" marL="0" rtl="0" algn="l">
              <a:spcBef>
                <a:spcPts val="1200"/>
              </a:spcBef>
              <a:spcAft>
                <a:spcPts val="1200"/>
              </a:spcAft>
              <a:buNone/>
            </a:pPr>
            <a:r>
              <a:t/>
            </a:r>
            <a:endParaRPr>
              <a:solidFill>
                <a:schemeClr val="dk1"/>
              </a:solidFill>
            </a:endParaRPr>
          </a:p>
        </p:txBody>
      </p:sp>
      <p:sp>
        <p:nvSpPr>
          <p:cNvPr id="97" name="Google Shape;97;p17"/>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sp>
        <p:nvSpPr>
          <p:cNvPr id="98" name="Google Shape;98;p17"/>
          <p:cNvSpPr/>
          <p:nvPr/>
        </p:nvSpPr>
        <p:spPr>
          <a:xfrm>
            <a:off x="2135925" y="3481385"/>
            <a:ext cx="1962600" cy="8478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a:off x="2135925" y="3481363"/>
            <a:ext cx="1371600" cy="84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Sistema</a:t>
            </a:r>
            <a:endParaRPr/>
          </a:p>
          <a:p>
            <a:pPr indent="0" lvl="0" marL="0" rtl="0" algn="ctr">
              <a:spcBef>
                <a:spcPts val="0"/>
              </a:spcBef>
              <a:spcAft>
                <a:spcPts val="0"/>
              </a:spcAft>
              <a:buNone/>
            </a:pPr>
            <a:r>
              <a:rPr lang="it"/>
              <a:t>T</a:t>
            </a:r>
            <a:r>
              <a:rPr baseline="-25000" lang="it"/>
              <a:t>0</a:t>
            </a:r>
            <a:endParaRPr baseline="-25000"/>
          </a:p>
        </p:txBody>
      </p:sp>
      <p:sp>
        <p:nvSpPr>
          <p:cNvPr id="100" name="Google Shape;100;p17"/>
          <p:cNvSpPr/>
          <p:nvPr/>
        </p:nvSpPr>
        <p:spPr>
          <a:xfrm>
            <a:off x="2135950" y="3481398"/>
            <a:ext cx="1371600" cy="847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Sistema</a:t>
            </a:r>
            <a:endParaRPr/>
          </a:p>
          <a:p>
            <a:pPr indent="0" lvl="0" marL="0" rtl="0" algn="ctr">
              <a:spcBef>
                <a:spcPts val="0"/>
              </a:spcBef>
              <a:spcAft>
                <a:spcPts val="0"/>
              </a:spcAft>
              <a:buNone/>
            </a:pPr>
            <a:r>
              <a:rPr lang="it"/>
              <a:t>T</a:t>
            </a:r>
            <a:r>
              <a:rPr baseline="-25000" lang="it"/>
              <a:t>1</a:t>
            </a:r>
            <a:endParaRPr baseline="-25000"/>
          </a:p>
        </p:txBody>
      </p:sp>
      <p:sp>
        <p:nvSpPr>
          <p:cNvPr id="101" name="Google Shape;101;p17"/>
          <p:cNvSpPr/>
          <p:nvPr/>
        </p:nvSpPr>
        <p:spPr>
          <a:xfrm>
            <a:off x="5045475" y="3481375"/>
            <a:ext cx="1962600" cy="847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Certification model</a:t>
            </a:r>
            <a:endParaRPr/>
          </a:p>
          <a:p>
            <a:pPr indent="0" lvl="0" marL="0" rtl="0" algn="ctr">
              <a:spcBef>
                <a:spcPts val="0"/>
              </a:spcBef>
              <a:spcAft>
                <a:spcPts val="0"/>
              </a:spcAft>
              <a:buNone/>
            </a:pPr>
            <a:r>
              <a:rPr lang="it"/>
              <a:t>T</a:t>
            </a:r>
            <a:r>
              <a:rPr baseline="-25000" lang="it"/>
              <a:t>0</a:t>
            </a:r>
            <a:endParaRPr baseline="-25000"/>
          </a:p>
        </p:txBody>
      </p:sp>
      <p:sp>
        <p:nvSpPr>
          <p:cNvPr id="102" name="Google Shape;102;p17"/>
          <p:cNvSpPr/>
          <p:nvPr/>
        </p:nvSpPr>
        <p:spPr>
          <a:xfrm>
            <a:off x="3826573" y="3749900"/>
            <a:ext cx="1027200" cy="31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4290300" y="3749898"/>
            <a:ext cx="563400" cy="310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5045475" y="3481398"/>
            <a:ext cx="1962600" cy="847800"/>
          </a:xfrm>
          <a:prstGeom prst="flowChartPreparation">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Certification model</a:t>
            </a:r>
            <a:endParaRPr/>
          </a:p>
          <a:p>
            <a:pPr indent="0" lvl="0" marL="0" rtl="0" algn="ctr">
              <a:spcBef>
                <a:spcPts val="0"/>
              </a:spcBef>
              <a:spcAft>
                <a:spcPts val="0"/>
              </a:spcAft>
              <a:buNone/>
            </a:pPr>
            <a:r>
              <a:rPr lang="it"/>
              <a:t>T</a:t>
            </a:r>
            <a:r>
              <a:rPr baseline="-25000" lang="it"/>
              <a:t>1</a:t>
            </a:r>
            <a:endParaRPr baseline="-25000"/>
          </a:p>
        </p:txBody>
      </p:sp>
      <p:sp>
        <p:nvSpPr>
          <p:cNvPr id="105" name="Google Shape;105;p17"/>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07" name="Google Shape;107;p17"/>
          <p:cNvPicPr preferRelativeResize="0"/>
          <p:nvPr/>
        </p:nvPicPr>
        <p:blipFill>
          <a:blip r:embed="rId3">
            <a:alphaModFix/>
          </a:blip>
          <a:stretch>
            <a:fillRect/>
          </a:stretch>
        </p:blipFill>
        <p:spPr>
          <a:xfrm>
            <a:off x="7965774" y="4743350"/>
            <a:ext cx="1178219" cy="400200"/>
          </a:xfrm>
          <a:prstGeom prst="rect">
            <a:avLst/>
          </a:prstGeom>
          <a:noFill/>
          <a:ln>
            <a:noFill/>
          </a:ln>
        </p:spPr>
      </p:pic>
      <p:sp>
        <p:nvSpPr>
          <p:cNvPr id="108" name="Google Shape;108;p17"/>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09" name="Google Shape;109;p17"/>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Obiettivi della Tesi</a:t>
            </a:r>
            <a:endParaRPr b="1">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it"/>
              <a:t>Proprietà</a:t>
            </a:r>
            <a:r>
              <a:rPr b="1" lang="it"/>
              <a:t> e attributi</a:t>
            </a:r>
            <a:endParaRPr b="1"/>
          </a:p>
          <a:p>
            <a:pPr indent="-317500" lvl="1" marL="914400" rtl="0" algn="l">
              <a:lnSpc>
                <a:spcPct val="100000"/>
              </a:lnSpc>
              <a:spcBef>
                <a:spcPts val="0"/>
              </a:spcBef>
              <a:spcAft>
                <a:spcPts val="0"/>
              </a:spcAft>
              <a:buSzPts val="1400"/>
              <a:buChar char="○"/>
            </a:pPr>
            <a:r>
              <a:rPr lang="it" sz="1200">
                <a:solidFill>
                  <a:schemeClr val="dk1"/>
                </a:solidFill>
              </a:rPr>
              <a:t>a = attributo</a:t>
            </a:r>
            <a:endParaRPr sz="1200">
              <a:solidFill>
                <a:schemeClr val="dk1"/>
              </a:solidFill>
            </a:endParaRPr>
          </a:p>
          <a:p>
            <a:pPr indent="-317500" lvl="1" marL="914400" rtl="0" algn="l">
              <a:lnSpc>
                <a:spcPct val="100000"/>
              </a:lnSpc>
              <a:spcBef>
                <a:spcPts val="0"/>
              </a:spcBef>
              <a:spcAft>
                <a:spcPts val="0"/>
              </a:spcAft>
              <a:buSzPts val="1400"/>
              <a:buChar char="○"/>
            </a:pPr>
            <a:r>
              <a:rPr lang="it" sz="1200">
                <a:solidFill>
                  <a:schemeClr val="dk1"/>
                </a:solidFill>
              </a:rPr>
              <a:t>p = micro-proprietà</a:t>
            </a:r>
            <a:endParaRPr sz="1200">
              <a:solidFill>
                <a:schemeClr val="dk1"/>
              </a:solidFill>
            </a:endParaRPr>
          </a:p>
          <a:p>
            <a:pPr indent="-317500" lvl="1" marL="914400" rtl="0" algn="l">
              <a:lnSpc>
                <a:spcPct val="100000"/>
              </a:lnSpc>
              <a:spcBef>
                <a:spcPts val="0"/>
              </a:spcBef>
              <a:spcAft>
                <a:spcPts val="0"/>
              </a:spcAft>
              <a:buSzPts val="1400"/>
              <a:buChar char="○"/>
            </a:pPr>
            <a:r>
              <a:rPr lang="it" sz="1200">
                <a:solidFill>
                  <a:schemeClr val="dk1"/>
                </a:solidFill>
              </a:rPr>
              <a:t>t = soglia</a:t>
            </a:r>
            <a:endParaRPr sz="1200">
              <a:solidFill>
                <a:schemeClr val="dk1"/>
              </a:solidFill>
            </a:endParaRPr>
          </a:p>
          <a:p>
            <a:pPr indent="-317500" lvl="1" marL="914400" rtl="0" algn="l">
              <a:lnSpc>
                <a:spcPct val="100000"/>
              </a:lnSpc>
              <a:spcBef>
                <a:spcPts val="0"/>
              </a:spcBef>
              <a:spcAft>
                <a:spcPts val="0"/>
              </a:spcAft>
              <a:buSzPts val="1400"/>
              <a:buChar char="○"/>
            </a:pPr>
            <a:r>
              <a:rPr lang="it" sz="1200">
                <a:solidFill>
                  <a:schemeClr val="dk1"/>
                </a:solidFill>
              </a:rPr>
              <a:t>C = Confidenzialità</a:t>
            </a:r>
            <a:endParaRPr sz="1200">
              <a:solidFill>
                <a:schemeClr val="dk1"/>
              </a:solidFill>
            </a:endParaRPr>
          </a:p>
          <a:p>
            <a:pPr indent="-317500" lvl="1" marL="914400" rtl="0" algn="l">
              <a:lnSpc>
                <a:spcPct val="100000"/>
              </a:lnSpc>
              <a:spcBef>
                <a:spcPts val="0"/>
              </a:spcBef>
              <a:spcAft>
                <a:spcPts val="0"/>
              </a:spcAft>
              <a:buSzPts val="1400"/>
              <a:buChar char="○"/>
            </a:pPr>
            <a:r>
              <a:rPr lang="it" sz="1200">
                <a:solidFill>
                  <a:schemeClr val="dk1"/>
                </a:solidFill>
              </a:rPr>
              <a:t>I = Integrità</a:t>
            </a:r>
            <a:endParaRPr sz="1200">
              <a:solidFill>
                <a:schemeClr val="dk1"/>
              </a:solidFill>
            </a:endParaRPr>
          </a:p>
          <a:p>
            <a:pPr indent="-317500" lvl="1" marL="914400" rtl="0" algn="l">
              <a:lnSpc>
                <a:spcPct val="100000"/>
              </a:lnSpc>
              <a:spcBef>
                <a:spcPts val="0"/>
              </a:spcBef>
              <a:spcAft>
                <a:spcPts val="0"/>
              </a:spcAft>
              <a:buSzPts val="1400"/>
              <a:buChar char="○"/>
            </a:pPr>
            <a:r>
              <a:rPr lang="it" sz="1200">
                <a:solidFill>
                  <a:schemeClr val="dk1"/>
                </a:solidFill>
              </a:rPr>
              <a:t>A = Disponibilità</a:t>
            </a:r>
            <a:br>
              <a:rPr b="1" lang="it"/>
            </a:br>
            <a:endParaRPr b="1"/>
          </a:p>
          <a:p>
            <a:pPr indent="-342900" lvl="0" marL="457200" rtl="0" algn="l">
              <a:spcBef>
                <a:spcPts val="0"/>
              </a:spcBef>
              <a:spcAft>
                <a:spcPts val="0"/>
              </a:spcAft>
              <a:buSzPts val="1800"/>
              <a:buChar char="●"/>
            </a:pPr>
            <a:r>
              <a:rPr lang="it"/>
              <a:t>Trigger</a:t>
            </a:r>
            <a:br>
              <a:rPr lang="it"/>
            </a:br>
            <a:endParaRPr/>
          </a:p>
          <a:p>
            <a:pPr indent="-342900" lvl="0" marL="457200" rtl="0" algn="l">
              <a:spcBef>
                <a:spcPts val="0"/>
              </a:spcBef>
              <a:spcAft>
                <a:spcPts val="0"/>
              </a:spcAft>
              <a:buSzPts val="1800"/>
              <a:buChar char="●"/>
            </a:pPr>
            <a:r>
              <a:rPr lang="it"/>
              <a:t>Scoring system</a:t>
            </a:r>
            <a:endParaRPr/>
          </a:p>
        </p:txBody>
      </p:sp>
      <p:sp>
        <p:nvSpPr>
          <p:cNvPr id="115" name="Google Shape;115;p18"/>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16" name="Google Shape;116;p18"/>
          <p:cNvPicPr preferRelativeResize="0"/>
          <p:nvPr/>
        </p:nvPicPr>
        <p:blipFill>
          <a:blip r:embed="rId3">
            <a:alphaModFix/>
          </a:blip>
          <a:stretch>
            <a:fillRect/>
          </a:stretch>
        </p:blipFill>
        <p:spPr>
          <a:xfrm>
            <a:off x="5010299" y="656539"/>
            <a:ext cx="4471250" cy="3912325"/>
          </a:xfrm>
          <a:prstGeom prst="rect">
            <a:avLst/>
          </a:prstGeom>
          <a:noFill/>
          <a:ln>
            <a:noFill/>
          </a:ln>
        </p:spPr>
      </p:pic>
      <p:sp>
        <p:nvSpPr>
          <p:cNvPr id="117" name="Google Shape;117;p18"/>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19" name="Google Shape;119;p18"/>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120" name="Google Shape;120;p18"/>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21" name="Google Shape;121;p18"/>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(1)</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idx="1" type="body"/>
          </p:nvPr>
        </p:nvSpPr>
        <p:spPr>
          <a:xfrm>
            <a:off x="311700" y="1152475"/>
            <a:ext cx="496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Proprietà e attributi</a:t>
            </a:r>
            <a:endParaRPr b="1"/>
          </a:p>
          <a:p>
            <a:pPr indent="0" lvl="0" marL="0" rtl="0" algn="l">
              <a:spcBef>
                <a:spcPts val="1200"/>
              </a:spcBef>
              <a:spcAft>
                <a:spcPts val="0"/>
              </a:spcAft>
              <a:buNone/>
            </a:pPr>
            <a:r>
              <a:rPr b="1" lang="it"/>
              <a:t>Micro-proprietà: </a:t>
            </a:r>
            <a:r>
              <a:rPr lang="it"/>
              <a:t>Specifico criterio usato per valutare l’operato del sistema.</a:t>
            </a:r>
            <a:br>
              <a:rPr lang="it"/>
            </a:br>
            <a:endParaRPr/>
          </a:p>
          <a:p>
            <a:pPr indent="0" lvl="0" marL="0" rtl="0" algn="l">
              <a:spcBef>
                <a:spcPts val="1200"/>
              </a:spcBef>
              <a:spcAft>
                <a:spcPts val="1200"/>
              </a:spcAft>
              <a:buNone/>
            </a:pPr>
            <a:br>
              <a:rPr b="1" lang="it"/>
            </a:br>
            <a:endParaRPr b="1"/>
          </a:p>
        </p:txBody>
      </p:sp>
      <p:sp>
        <p:nvSpPr>
          <p:cNvPr id="127" name="Google Shape;127;p19"/>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28" name="Google Shape;128;p19"/>
          <p:cNvPicPr preferRelativeResize="0"/>
          <p:nvPr/>
        </p:nvPicPr>
        <p:blipFill>
          <a:blip r:embed="rId3">
            <a:alphaModFix/>
          </a:blip>
          <a:stretch>
            <a:fillRect/>
          </a:stretch>
        </p:blipFill>
        <p:spPr>
          <a:xfrm>
            <a:off x="5010299" y="656539"/>
            <a:ext cx="4471250" cy="3912325"/>
          </a:xfrm>
          <a:prstGeom prst="rect">
            <a:avLst/>
          </a:prstGeom>
          <a:noFill/>
          <a:ln>
            <a:noFill/>
          </a:ln>
        </p:spPr>
      </p:pic>
      <p:sp>
        <p:nvSpPr>
          <p:cNvPr id="129" name="Google Shape;129;p19"/>
          <p:cNvSpPr txBox="1"/>
          <p:nvPr/>
        </p:nvSpPr>
        <p:spPr>
          <a:xfrm>
            <a:off x="311700" y="2927675"/>
            <a:ext cx="37398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t" sz="1800">
                <a:solidFill>
                  <a:schemeClr val="dk2"/>
                </a:solidFill>
              </a:rPr>
              <a:t>Macro-proprietà:</a:t>
            </a:r>
            <a:endParaRPr b="1" sz="1800">
              <a:solidFill>
                <a:schemeClr val="dk2"/>
              </a:solidFill>
            </a:endParaRPr>
          </a:p>
          <a:p>
            <a:pPr indent="-342900" lvl="0" marL="457200" rtl="0" algn="l">
              <a:lnSpc>
                <a:spcPct val="115000"/>
              </a:lnSpc>
              <a:spcBef>
                <a:spcPts val="1200"/>
              </a:spcBef>
              <a:spcAft>
                <a:spcPts val="0"/>
              </a:spcAft>
              <a:buClr>
                <a:schemeClr val="dk2"/>
              </a:buClr>
              <a:buSzPts val="1800"/>
              <a:buChar char="●"/>
            </a:pPr>
            <a:r>
              <a:rPr b="1" lang="it">
                <a:solidFill>
                  <a:schemeClr val="dk2"/>
                </a:solidFill>
              </a:rPr>
              <a:t>Confidenzialità (C)</a:t>
            </a:r>
            <a:endParaRPr b="1">
              <a:solidFill>
                <a:schemeClr val="dk2"/>
              </a:solidFill>
            </a:endParaRPr>
          </a:p>
          <a:p>
            <a:pPr indent="-342900" lvl="0" marL="457200" rtl="0" algn="l">
              <a:lnSpc>
                <a:spcPct val="115000"/>
              </a:lnSpc>
              <a:spcBef>
                <a:spcPts val="0"/>
              </a:spcBef>
              <a:spcAft>
                <a:spcPts val="0"/>
              </a:spcAft>
              <a:buClr>
                <a:schemeClr val="dk2"/>
              </a:buClr>
              <a:buSzPts val="1800"/>
              <a:buChar char="●"/>
            </a:pPr>
            <a:r>
              <a:rPr b="1" lang="it">
                <a:solidFill>
                  <a:schemeClr val="dk2"/>
                </a:solidFill>
              </a:rPr>
              <a:t>Integrità (I)</a:t>
            </a:r>
            <a:endParaRPr b="1">
              <a:solidFill>
                <a:schemeClr val="dk2"/>
              </a:solidFill>
            </a:endParaRPr>
          </a:p>
          <a:p>
            <a:pPr indent="-342900" lvl="0" marL="457200" rtl="0" algn="l">
              <a:lnSpc>
                <a:spcPct val="115000"/>
              </a:lnSpc>
              <a:spcBef>
                <a:spcPts val="0"/>
              </a:spcBef>
              <a:spcAft>
                <a:spcPts val="0"/>
              </a:spcAft>
              <a:buClr>
                <a:schemeClr val="dk2"/>
              </a:buClr>
              <a:buSzPts val="1800"/>
              <a:buChar char="●"/>
            </a:pPr>
            <a:r>
              <a:rPr b="1" lang="it">
                <a:solidFill>
                  <a:schemeClr val="dk2"/>
                </a:solidFill>
              </a:rPr>
              <a:t>Disponibilità (A)</a:t>
            </a:r>
            <a:endParaRPr/>
          </a:p>
        </p:txBody>
      </p:sp>
      <p:grpSp>
        <p:nvGrpSpPr>
          <p:cNvPr id="130" name="Google Shape;130;p19"/>
          <p:cNvGrpSpPr/>
          <p:nvPr/>
        </p:nvGrpSpPr>
        <p:grpSpPr>
          <a:xfrm>
            <a:off x="311700" y="2571750"/>
            <a:ext cx="3534318" cy="1779674"/>
            <a:chOff x="681778" y="1017721"/>
            <a:chExt cx="6416700" cy="1627800"/>
          </a:xfrm>
        </p:grpSpPr>
        <p:sp>
          <p:nvSpPr>
            <p:cNvPr id="131" name="Google Shape;131;p19"/>
            <p:cNvSpPr/>
            <p:nvPr/>
          </p:nvSpPr>
          <p:spPr>
            <a:xfrm>
              <a:off x="681778" y="1017721"/>
              <a:ext cx="6416700" cy="1627800"/>
            </a:xfrm>
            <a:prstGeom prst="roundRect">
              <a:avLst>
                <a:gd fmla="val 16667" name="adj"/>
              </a:avLst>
            </a:prstGeom>
            <a:solidFill>
              <a:srgbClr val="F2FF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2"/>
                </a:solidFill>
              </a:endParaRPr>
            </a:p>
            <a:p>
              <a:pPr indent="0" lvl="0" marL="0" rtl="0" algn="l">
                <a:lnSpc>
                  <a:spcPct val="115000"/>
                </a:lnSpc>
                <a:spcBef>
                  <a:spcPts val="1200"/>
                </a:spcBef>
                <a:spcAft>
                  <a:spcPts val="0"/>
                </a:spcAft>
                <a:buNone/>
              </a:pPr>
              <a:r>
                <a:rPr b="1" lang="it" sz="1600">
                  <a:solidFill>
                    <a:schemeClr val="dk2"/>
                  </a:solidFill>
                </a:rPr>
                <a:t>Encryption/Decryption</a:t>
              </a:r>
              <a:endParaRPr b="1" sz="1600">
                <a:solidFill>
                  <a:schemeClr val="dk2"/>
                </a:solidFill>
              </a:endParaRPr>
            </a:p>
            <a:p>
              <a:pPr indent="0" lvl="0" marL="0" rtl="0" algn="l">
                <a:lnSpc>
                  <a:spcPct val="115000"/>
                </a:lnSpc>
                <a:spcBef>
                  <a:spcPts val="1200"/>
                </a:spcBef>
                <a:spcAft>
                  <a:spcPts val="0"/>
                </a:spcAft>
                <a:buNone/>
              </a:pPr>
              <a:r>
                <a:rPr lang="it" sz="1500">
                  <a:solidFill>
                    <a:schemeClr val="dk2"/>
                  </a:solidFill>
                </a:rPr>
                <a:t>Abilità di un sistema di eseguire correttamente algoritmi di criptazione per cifrare e decifrare messaggi</a:t>
              </a:r>
              <a:endParaRPr sz="1100">
                <a:solidFill>
                  <a:schemeClr val="dk1"/>
                </a:solidFill>
              </a:endParaRPr>
            </a:p>
            <a:p>
              <a:pPr indent="0" lvl="0" marL="0" rtl="0" algn="l">
                <a:spcBef>
                  <a:spcPts val="1200"/>
                </a:spcBef>
                <a:spcAft>
                  <a:spcPts val="0"/>
                </a:spcAft>
                <a:buNone/>
              </a:pPr>
              <a:r>
                <a:t/>
              </a:r>
              <a:endParaRPr/>
            </a:p>
          </p:txBody>
        </p:sp>
        <p:sp>
          <p:nvSpPr>
            <p:cNvPr id="132" name="Google Shape;132;p19"/>
            <p:cNvSpPr/>
            <p:nvPr/>
          </p:nvSpPr>
          <p:spPr>
            <a:xfrm>
              <a:off x="681778" y="1017722"/>
              <a:ext cx="6416700" cy="286800"/>
            </a:xfrm>
            <a:prstGeom prst="round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t>Esempio</a:t>
              </a:r>
              <a:endParaRPr b="1"/>
            </a:p>
          </p:txBody>
        </p:sp>
      </p:grpSp>
      <p:grpSp>
        <p:nvGrpSpPr>
          <p:cNvPr id="133" name="Google Shape;133;p19"/>
          <p:cNvGrpSpPr/>
          <p:nvPr/>
        </p:nvGrpSpPr>
        <p:grpSpPr>
          <a:xfrm>
            <a:off x="6055900" y="1584150"/>
            <a:ext cx="581400" cy="2767275"/>
            <a:chOff x="6055900" y="1584150"/>
            <a:chExt cx="581400" cy="2767275"/>
          </a:xfrm>
        </p:grpSpPr>
        <p:sp>
          <p:nvSpPr>
            <p:cNvPr id="134" name="Google Shape;134;p19"/>
            <p:cNvSpPr/>
            <p:nvPr/>
          </p:nvSpPr>
          <p:spPr>
            <a:xfrm>
              <a:off x="6055900" y="1584150"/>
              <a:ext cx="581400" cy="76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6055900" y="3481125"/>
              <a:ext cx="581400" cy="870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9"/>
          <p:cNvGrpSpPr/>
          <p:nvPr/>
        </p:nvGrpSpPr>
        <p:grpSpPr>
          <a:xfrm>
            <a:off x="5444300" y="1824800"/>
            <a:ext cx="441300" cy="2658900"/>
            <a:chOff x="5444300" y="1824800"/>
            <a:chExt cx="441300" cy="2658900"/>
          </a:xfrm>
        </p:grpSpPr>
        <p:sp>
          <p:nvSpPr>
            <p:cNvPr id="137" name="Google Shape;137;p19"/>
            <p:cNvSpPr/>
            <p:nvPr/>
          </p:nvSpPr>
          <p:spPr>
            <a:xfrm>
              <a:off x="5444300" y="1824800"/>
              <a:ext cx="441300" cy="67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5444300" y="3812000"/>
              <a:ext cx="441300" cy="671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9"/>
          <p:cNvGrpSpPr/>
          <p:nvPr/>
        </p:nvGrpSpPr>
        <p:grpSpPr>
          <a:xfrm>
            <a:off x="5444300" y="1824800"/>
            <a:ext cx="441300" cy="2216525"/>
            <a:chOff x="5444300" y="1824800"/>
            <a:chExt cx="441300" cy="2216525"/>
          </a:xfrm>
        </p:grpSpPr>
        <p:sp>
          <p:nvSpPr>
            <p:cNvPr id="140" name="Google Shape;140;p19"/>
            <p:cNvSpPr/>
            <p:nvPr/>
          </p:nvSpPr>
          <p:spPr>
            <a:xfrm>
              <a:off x="5444300" y="1824800"/>
              <a:ext cx="441300" cy="240900"/>
            </a:xfrm>
            <a:prstGeom prst="rect">
              <a:avLst/>
            </a:prstGeom>
            <a:solidFill>
              <a:srgbClr val="F7C9C9">
                <a:alpha val="235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5444300" y="3800425"/>
              <a:ext cx="441300" cy="240900"/>
            </a:xfrm>
            <a:prstGeom prst="rect">
              <a:avLst/>
            </a:prstGeom>
            <a:solidFill>
              <a:srgbClr val="F7C9C9">
                <a:alpha val="235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9"/>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44" name="Google Shape;144;p19"/>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145" name="Google Shape;145;p19"/>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46" name="Google Shape;146;p19"/>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(2)</a:t>
            </a:r>
            <a:endParaRPr b="1">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idx="1" type="body"/>
          </p:nvPr>
        </p:nvSpPr>
        <p:spPr>
          <a:xfrm>
            <a:off x="311700" y="1152475"/>
            <a:ext cx="463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t>Proprietà e attributi</a:t>
            </a:r>
            <a:endParaRPr b="1"/>
          </a:p>
          <a:p>
            <a:pPr indent="0" lvl="0" marL="0" rtl="0" algn="l">
              <a:spcBef>
                <a:spcPts val="1200"/>
              </a:spcBef>
              <a:spcAft>
                <a:spcPts val="0"/>
              </a:spcAft>
              <a:buNone/>
            </a:pPr>
            <a:r>
              <a:rPr b="1" lang="it"/>
              <a:t>Attributi: </a:t>
            </a:r>
            <a:r>
              <a:rPr lang="it"/>
              <a:t>Componenti delle micro-proprietà</a:t>
            </a:r>
            <a:br>
              <a:rPr lang="it"/>
            </a:br>
            <a:endParaRPr/>
          </a:p>
          <a:p>
            <a:pPr indent="0" lvl="0" marL="0" rtl="0" algn="l">
              <a:spcBef>
                <a:spcPts val="1200"/>
              </a:spcBef>
              <a:spcAft>
                <a:spcPts val="1200"/>
              </a:spcAft>
              <a:buNone/>
            </a:pPr>
            <a:br>
              <a:rPr b="1" lang="it"/>
            </a:br>
            <a:endParaRPr b="1"/>
          </a:p>
        </p:txBody>
      </p:sp>
      <p:sp>
        <p:nvSpPr>
          <p:cNvPr id="152" name="Google Shape;152;p20"/>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53" name="Google Shape;153;p20"/>
          <p:cNvPicPr preferRelativeResize="0"/>
          <p:nvPr/>
        </p:nvPicPr>
        <p:blipFill>
          <a:blip r:embed="rId3">
            <a:alphaModFix/>
          </a:blip>
          <a:stretch>
            <a:fillRect/>
          </a:stretch>
        </p:blipFill>
        <p:spPr>
          <a:xfrm>
            <a:off x="5010299" y="656539"/>
            <a:ext cx="4471250" cy="3912325"/>
          </a:xfrm>
          <a:prstGeom prst="rect">
            <a:avLst/>
          </a:prstGeom>
          <a:noFill/>
          <a:ln>
            <a:noFill/>
          </a:ln>
        </p:spPr>
      </p:pic>
      <p:sp>
        <p:nvSpPr>
          <p:cNvPr id="154" name="Google Shape;154;p20"/>
          <p:cNvSpPr/>
          <p:nvPr/>
        </p:nvSpPr>
        <p:spPr>
          <a:xfrm>
            <a:off x="6767775" y="1303450"/>
            <a:ext cx="581400" cy="75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p:nvPr/>
        </p:nvSpPr>
        <p:spPr>
          <a:xfrm>
            <a:off x="6767775" y="3140250"/>
            <a:ext cx="621600" cy="89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0"/>
          <p:cNvGrpSpPr/>
          <p:nvPr/>
        </p:nvGrpSpPr>
        <p:grpSpPr>
          <a:xfrm>
            <a:off x="363008" y="2634479"/>
            <a:ext cx="3619661" cy="1237735"/>
            <a:chOff x="681784" y="838740"/>
            <a:chExt cx="6416701" cy="2406173"/>
          </a:xfrm>
        </p:grpSpPr>
        <p:sp>
          <p:nvSpPr>
            <p:cNvPr id="157" name="Google Shape;157;p20"/>
            <p:cNvSpPr/>
            <p:nvPr/>
          </p:nvSpPr>
          <p:spPr>
            <a:xfrm>
              <a:off x="681784" y="1017712"/>
              <a:ext cx="6416700" cy="2227200"/>
            </a:xfrm>
            <a:prstGeom prst="roundRect">
              <a:avLst>
                <a:gd fmla="val 16667" name="adj"/>
              </a:avLst>
            </a:prstGeom>
            <a:solidFill>
              <a:srgbClr val="F2FF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800">
                <a:solidFill>
                  <a:schemeClr val="dk2"/>
                </a:solidFill>
              </a:endParaRPr>
            </a:p>
            <a:p>
              <a:pPr indent="0" lvl="0" marL="0" rtl="0" algn="l">
                <a:lnSpc>
                  <a:spcPct val="115000"/>
                </a:lnSpc>
                <a:spcBef>
                  <a:spcPts val="1200"/>
                </a:spcBef>
                <a:spcAft>
                  <a:spcPts val="0"/>
                </a:spcAft>
                <a:buNone/>
              </a:pPr>
              <a:r>
                <a:rPr b="1" lang="it" sz="1600">
                  <a:solidFill>
                    <a:schemeClr val="dk2"/>
                  </a:solidFill>
                </a:rPr>
                <a:t>Encryption/Decryption</a:t>
              </a:r>
              <a:endParaRPr sz="1500">
                <a:solidFill>
                  <a:schemeClr val="dk2"/>
                </a:solidFill>
              </a:endParaRPr>
            </a:p>
            <a:p>
              <a:pPr indent="0" lvl="0" marL="0" rtl="0" algn="l">
                <a:lnSpc>
                  <a:spcPct val="115000"/>
                </a:lnSpc>
                <a:spcBef>
                  <a:spcPts val="1200"/>
                </a:spcBef>
                <a:spcAft>
                  <a:spcPts val="0"/>
                </a:spcAft>
                <a:buNone/>
              </a:pPr>
              <a:r>
                <a:rPr lang="it" sz="1500">
                  <a:solidFill>
                    <a:schemeClr val="dk2"/>
                  </a:solidFill>
                </a:rPr>
                <a:t>Lunghezza chiave AES-GCM </a:t>
              </a:r>
              <a:r>
                <a:rPr lang="it" sz="1500">
                  <a:solidFill>
                    <a:schemeClr val="dk2"/>
                  </a:solidFill>
                </a:rPr>
                <a:t>⇒</a:t>
              </a:r>
              <a:r>
                <a:rPr lang="it" sz="1500">
                  <a:solidFill>
                    <a:schemeClr val="dk2"/>
                  </a:solidFill>
                </a:rPr>
                <a:t> 256 bit</a:t>
              </a:r>
              <a:endParaRPr>
                <a:solidFill>
                  <a:schemeClr val="dk2"/>
                </a:solidFill>
              </a:endParaRPr>
            </a:p>
            <a:p>
              <a:pPr indent="0" lvl="0" marL="0" rtl="0" algn="l">
                <a:spcBef>
                  <a:spcPts val="1200"/>
                </a:spcBef>
                <a:spcAft>
                  <a:spcPts val="0"/>
                </a:spcAft>
                <a:buNone/>
              </a:pPr>
              <a:r>
                <a:t/>
              </a:r>
              <a:endParaRPr/>
            </a:p>
          </p:txBody>
        </p:sp>
        <p:sp>
          <p:nvSpPr>
            <p:cNvPr id="158" name="Google Shape;158;p20"/>
            <p:cNvSpPr/>
            <p:nvPr/>
          </p:nvSpPr>
          <p:spPr>
            <a:xfrm>
              <a:off x="681785" y="838740"/>
              <a:ext cx="6416700" cy="579000"/>
            </a:xfrm>
            <a:prstGeom prst="round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it"/>
                <a:t>Esempio</a:t>
              </a:r>
              <a:endParaRPr b="1"/>
            </a:p>
          </p:txBody>
        </p:sp>
      </p:grpSp>
      <p:sp>
        <p:nvSpPr>
          <p:cNvPr id="159" name="Google Shape;159;p20"/>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61" name="Google Shape;161;p20"/>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162" name="Google Shape;162;p20"/>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63" name="Google Shape;163;p20"/>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a:t>
            </a:r>
            <a:r>
              <a:rPr b="1" lang="it">
                <a:solidFill>
                  <a:schemeClr val="lt1"/>
                </a:solidFill>
                <a:latin typeface="Times New Roman"/>
                <a:ea typeface="Times New Roman"/>
                <a:cs typeface="Times New Roman"/>
                <a:sym typeface="Times New Roman"/>
              </a:rPr>
              <a:t>Schema di Certificazione Effimera (3)</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Proprietà e attributi</a:t>
            </a:r>
            <a:br>
              <a:rPr b="1" lang="it"/>
            </a:br>
            <a:endParaRPr b="1"/>
          </a:p>
          <a:p>
            <a:pPr indent="-342900" lvl="0" marL="457200" rtl="0" algn="l">
              <a:spcBef>
                <a:spcPts val="0"/>
              </a:spcBef>
              <a:spcAft>
                <a:spcPts val="0"/>
              </a:spcAft>
              <a:buSzPts val="1800"/>
              <a:buChar char="●"/>
            </a:pPr>
            <a:r>
              <a:rPr b="1" lang="it"/>
              <a:t>Trigger</a:t>
            </a:r>
            <a:endParaRPr b="1"/>
          </a:p>
          <a:p>
            <a:pPr indent="-317500" lvl="1" marL="914400" rtl="0" algn="l">
              <a:spcBef>
                <a:spcPts val="0"/>
              </a:spcBef>
              <a:spcAft>
                <a:spcPts val="0"/>
              </a:spcAft>
              <a:buSzPts val="1400"/>
              <a:buChar char="○"/>
            </a:pPr>
            <a:r>
              <a:rPr lang="it"/>
              <a:t>Monitoring</a:t>
            </a:r>
            <a:endParaRPr/>
          </a:p>
          <a:p>
            <a:pPr indent="-317500" lvl="1" marL="914400" rtl="0" algn="l">
              <a:spcBef>
                <a:spcPts val="0"/>
              </a:spcBef>
              <a:spcAft>
                <a:spcPts val="0"/>
              </a:spcAft>
              <a:buSzPts val="1400"/>
              <a:buChar char="○"/>
            </a:pPr>
            <a:r>
              <a:rPr lang="it"/>
              <a:t>Valutazione cambiamenti</a:t>
            </a:r>
            <a:endParaRPr/>
          </a:p>
          <a:p>
            <a:pPr indent="-317500" lvl="1" marL="914400" rtl="0" algn="l">
              <a:spcBef>
                <a:spcPts val="0"/>
              </a:spcBef>
              <a:spcAft>
                <a:spcPts val="0"/>
              </a:spcAft>
              <a:buSzPts val="1400"/>
              <a:buChar char="○"/>
            </a:pPr>
            <a:r>
              <a:rPr lang="it" sz="1400"/>
              <a:t>Avviamento del processo</a:t>
            </a:r>
            <a:br>
              <a:rPr lang="it"/>
            </a:br>
            <a:endParaRPr/>
          </a:p>
          <a:p>
            <a:pPr indent="-342900" lvl="0" marL="457200" rtl="0" algn="l">
              <a:spcBef>
                <a:spcPts val="0"/>
              </a:spcBef>
              <a:spcAft>
                <a:spcPts val="0"/>
              </a:spcAft>
              <a:buSzPts val="1800"/>
              <a:buChar char="●"/>
            </a:pPr>
            <a:r>
              <a:rPr lang="it"/>
              <a:t>Scoring system</a:t>
            </a:r>
            <a:endParaRPr/>
          </a:p>
        </p:txBody>
      </p:sp>
      <p:sp>
        <p:nvSpPr>
          <p:cNvPr id="169" name="Google Shape;169;p21"/>
          <p:cNvSpPr txBox="1"/>
          <p:nvPr/>
        </p:nvSpPr>
        <p:spPr>
          <a:xfrm>
            <a:off x="301675" y="467210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70" name="Google Shape;170;p21"/>
          <p:cNvPicPr preferRelativeResize="0"/>
          <p:nvPr/>
        </p:nvPicPr>
        <p:blipFill>
          <a:blip r:embed="rId3">
            <a:alphaModFix/>
          </a:blip>
          <a:stretch>
            <a:fillRect/>
          </a:stretch>
        </p:blipFill>
        <p:spPr>
          <a:xfrm>
            <a:off x="5010299" y="656539"/>
            <a:ext cx="4471250" cy="3912325"/>
          </a:xfrm>
          <a:prstGeom prst="rect">
            <a:avLst/>
          </a:prstGeom>
          <a:noFill/>
          <a:ln>
            <a:noFill/>
          </a:ln>
        </p:spPr>
      </p:pic>
      <p:sp>
        <p:nvSpPr>
          <p:cNvPr id="171" name="Google Shape;171;p21"/>
          <p:cNvSpPr/>
          <p:nvPr/>
        </p:nvSpPr>
        <p:spPr>
          <a:xfrm>
            <a:off x="5915525" y="782050"/>
            <a:ext cx="862200" cy="46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0" y="4743350"/>
            <a:ext cx="9144000" cy="400200"/>
          </a:xfrm>
          <a:prstGeom prst="rect">
            <a:avLst/>
          </a:prstGeom>
          <a:gradFill>
            <a:gsLst>
              <a:gs pos="0">
                <a:srgbClr val="BFBFBF"/>
              </a:gs>
              <a:gs pos="0">
                <a:srgbClr val="003366"/>
              </a:gs>
              <a:gs pos="100000">
                <a:srgbClr val="000000"/>
              </a:gs>
              <a:gs pos="100000">
                <a:srgbClr val="73737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txBox="1"/>
          <p:nvPr/>
        </p:nvSpPr>
        <p:spPr>
          <a:xfrm>
            <a:off x="159500" y="4743350"/>
            <a:ext cx="15588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it">
                <a:solidFill>
                  <a:schemeClr val="lt1"/>
                </a:solidFill>
                <a:latin typeface="Spectral"/>
                <a:ea typeface="Spectral"/>
                <a:cs typeface="Spectral"/>
                <a:sym typeface="Spectral"/>
              </a:rPr>
              <a:t>Matteo Cavagnino</a:t>
            </a:r>
            <a:endParaRPr i="1">
              <a:solidFill>
                <a:schemeClr val="lt1"/>
              </a:solidFill>
              <a:latin typeface="Spectral"/>
              <a:ea typeface="Spectral"/>
              <a:cs typeface="Spectral"/>
              <a:sym typeface="Spectral"/>
            </a:endParaRPr>
          </a:p>
        </p:txBody>
      </p:sp>
      <p:pic>
        <p:nvPicPr>
          <p:cNvPr id="174" name="Google Shape;174;p21"/>
          <p:cNvPicPr preferRelativeResize="0"/>
          <p:nvPr/>
        </p:nvPicPr>
        <p:blipFill>
          <a:blip r:embed="rId4">
            <a:alphaModFix/>
          </a:blip>
          <a:stretch>
            <a:fillRect/>
          </a:stretch>
        </p:blipFill>
        <p:spPr>
          <a:xfrm>
            <a:off x="7965774" y="4743350"/>
            <a:ext cx="1178219" cy="400200"/>
          </a:xfrm>
          <a:prstGeom prst="rect">
            <a:avLst/>
          </a:prstGeom>
          <a:noFill/>
          <a:ln>
            <a:noFill/>
          </a:ln>
        </p:spPr>
      </p:pic>
      <p:sp>
        <p:nvSpPr>
          <p:cNvPr id="175" name="Google Shape;175;p21"/>
          <p:cNvSpPr txBox="1"/>
          <p:nvPr>
            <p:ph idx="12" type="sldNum"/>
          </p:nvPr>
        </p:nvSpPr>
        <p:spPr>
          <a:xfrm>
            <a:off x="7293208" y="47466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solidFill>
                  <a:schemeClr val="lt1"/>
                </a:solidFill>
              </a:rPr>
              <a:t>‹#›</a:t>
            </a:fld>
            <a:r>
              <a:rPr lang="it">
                <a:solidFill>
                  <a:schemeClr val="lt1"/>
                </a:solidFill>
              </a:rPr>
              <a:t>/</a:t>
            </a:r>
            <a:r>
              <a:rPr lang="it">
                <a:solidFill>
                  <a:schemeClr val="lt1"/>
                </a:solidFill>
              </a:rPr>
              <a:t>19</a:t>
            </a:r>
            <a:endParaRPr>
              <a:solidFill>
                <a:schemeClr val="lt1"/>
              </a:solidFill>
            </a:endParaRPr>
          </a:p>
        </p:txBody>
      </p:sp>
      <p:sp>
        <p:nvSpPr>
          <p:cNvPr id="176" name="Google Shape;176;p21"/>
          <p:cNvSpPr txBox="1"/>
          <p:nvPr>
            <p:ph type="title"/>
          </p:nvPr>
        </p:nvSpPr>
        <p:spPr>
          <a:xfrm>
            <a:off x="0" y="0"/>
            <a:ext cx="9144000" cy="572700"/>
          </a:xfrm>
          <a:prstGeom prst="rect">
            <a:avLst/>
          </a:prstGeom>
          <a:gradFill>
            <a:gsLst>
              <a:gs pos="0">
                <a:srgbClr val="BFBFBF"/>
              </a:gs>
              <a:gs pos="0">
                <a:srgbClr val="003366"/>
              </a:gs>
              <a:gs pos="77000">
                <a:srgbClr val="001A33"/>
              </a:gs>
              <a:gs pos="100000">
                <a:srgbClr val="000000"/>
              </a:gs>
              <a:gs pos="100000">
                <a:srgbClr val="737373"/>
              </a:gs>
            </a:gsLst>
            <a:lin ang="5400700" scaled="0"/>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solidFill>
                  <a:schemeClr val="lt1"/>
                </a:solidFill>
                <a:latin typeface="Times New Roman"/>
                <a:ea typeface="Times New Roman"/>
                <a:cs typeface="Times New Roman"/>
                <a:sym typeface="Times New Roman"/>
              </a:rPr>
              <a:t>    Schema di Certificazione Effimera (4)</a:t>
            </a:r>
            <a:endParaRPr b="1">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