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fals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false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" altLang="en-US" sz="6000"/>
              <a:t>Olist</a:t>
            </a:r>
            <a:endParaRPr lang="" altLang="en-US" sz="600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" altLang="en-US" sz="3600">
                <a:solidFill>
                  <a:schemeClr val="accent6">
                    <a:lumMod val="20000"/>
                    <a:lumOff val="80000"/>
                  </a:schemeClr>
                </a:solidFill>
              </a:rPr>
              <a:t>Modelo Anti-Churn</a:t>
            </a:r>
            <a:endParaRPr lang="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" altLang="en-US" sz="1800">
                <a:solidFill>
                  <a:schemeClr val="accent6">
                    <a:lumMod val="20000"/>
                    <a:lumOff val="80000"/>
                  </a:schemeClr>
                </a:solidFill>
              </a:rPr>
              <a:t>Analytics - Data Science</a:t>
            </a:r>
            <a:endParaRPr lang="" altLang="en-US" sz="18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Motivação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Alguns números</a:t>
            </a:r>
            <a:endParaRPr lang="" altLang="en-US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marL="0" indent="0">
              <a:buNone/>
            </a:pPr>
            <a:endParaRPr lang="" altLang="en-US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1">
              <a:buFont typeface="Arial" panose="02080604020202020204" pitchFamily="34" charset="0"/>
              <a:buChar char="•"/>
            </a:pPr>
            <a:r>
              <a:rPr lang="" altLang="en-US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Base ativa: 1.231 sellers</a:t>
            </a:r>
            <a:endParaRPr lang="" altLang="en-US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1">
              <a:buFont typeface="Arial" panose="02080604020202020204" pitchFamily="34" charset="0"/>
              <a:buChar char="•"/>
            </a:pPr>
            <a:endParaRPr lang="" altLang="en-US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1">
              <a:buFont typeface="Arial" panose="02080604020202020204" pitchFamily="34" charset="0"/>
              <a:buChar char="•"/>
            </a:pPr>
            <a:r>
              <a:rPr lang="" altLang="en-US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200 (16,25%) sellers deixam a base nos próximos 3 meses</a:t>
            </a:r>
            <a:endParaRPr lang="" altLang="en-US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1">
              <a:buFont typeface="Arial" panose="02080604020202020204" pitchFamily="34" charset="0"/>
              <a:buChar char="•"/>
            </a:pPr>
            <a:endParaRPr lang="" altLang="en-US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1">
              <a:buFont typeface="Arial" panose="02080604020202020204" pitchFamily="34" charset="0"/>
              <a:buChar char="•"/>
            </a:pPr>
            <a:r>
              <a:rPr lang="" altLang="en-US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R$ 1,6MM / Ano de potêncial de receita em vendas</a:t>
            </a:r>
            <a:endParaRPr lang="" alt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O que é Chrun?</a:t>
            </a:r>
            <a:endParaRPr lang="" alt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591310" y="2688590"/>
            <a:ext cx="9724390" cy="520700"/>
            <a:chOff x="1895" y="3835"/>
            <a:chExt cx="15314" cy="820"/>
          </a:xfrm>
        </p:grpSpPr>
        <p:sp>
          <p:nvSpPr>
            <p:cNvPr id="5" name="Rounded Rectangle 4"/>
            <p:cNvSpPr/>
            <p:nvPr/>
          </p:nvSpPr>
          <p:spPr>
            <a:xfrm>
              <a:off x="1895" y="3835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11" y="3835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27" y="3835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43" y="3835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159" y="3835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5" y="3835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791" y="3835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07" y="3835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423" y="3835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739" y="3835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055" y="3835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371" y="3835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591310" y="4202430"/>
            <a:ext cx="9724390" cy="520700"/>
            <a:chOff x="1895" y="6833"/>
            <a:chExt cx="15314" cy="820"/>
          </a:xfrm>
        </p:grpSpPr>
        <p:sp>
          <p:nvSpPr>
            <p:cNvPr id="32" name="Rounded Rectangle 31"/>
            <p:cNvSpPr/>
            <p:nvPr/>
          </p:nvSpPr>
          <p:spPr>
            <a:xfrm>
              <a:off x="1895" y="6833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211" y="6833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527" y="6833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843" y="6833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159" y="6833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475" y="6833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791" y="6833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1107" y="6833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2423" y="6833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739" y="6833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5055" y="6833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6371" y="6833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91310" y="3445510"/>
            <a:ext cx="9724390" cy="520700"/>
            <a:chOff x="1895" y="5334"/>
            <a:chExt cx="15314" cy="820"/>
          </a:xfrm>
        </p:grpSpPr>
        <p:sp>
          <p:nvSpPr>
            <p:cNvPr id="19" name="Rounded Rectangle 18"/>
            <p:cNvSpPr/>
            <p:nvPr/>
          </p:nvSpPr>
          <p:spPr>
            <a:xfrm>
              <a:off x="1895" y="5334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11" y="5334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527" y="5334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43" y="5334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59" y="5334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75" y="5334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791" y="5334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1107" y="5334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2423" y="5334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739" y="5334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055" y="5334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6371" y="5334"/>
              <a:ext cx="838" cy="821"/>
            </a:xfrm>
            <a:prstGeom prst="roundRect">
              <a:avLst/>
            </a:prstGeom>
            <a:solidFill>
              <a:srgbClr val="FF330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2423" y="5334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739" y="5334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5055" y="5334"/>
              <a:ext cx="838" cy="821"/>
            </a:xfrm>
            <a:prstGeom prst="roundRect">
              <a:avLst/>
            </a:prstGeom>
            <a:solidFill>
              <a:srgbClr val="00B050"/>
            </a:solidFill>
            <a:ln w="222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591310" y="1918335"/>
            <a:ext cx="9724390" cy="520700"/>
            <a:chOff x="1895" y="2787"/>
            <a:chExt cx="15314" cy="820"/>
          </a:xfrm>
        </p:grpSpPr>
        <p:sp>
          <p:nvSpPr>
            <p:cNvPr id="47" name="Rounded Rectangle 46"/>
            <p:cNvSpPr/>
            <p:nvPr/>
          </p:nvSpPr>
          <p:spPr>
            <a:xfrm>
              <a:off x="1895" y="2787"/>
              <a:ext cx="838" cy="821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211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527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843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159" y="2787"/>
              <a:ext cx="838" cy="821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475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9791" y="2787"/>
              <a:ext cx="838" cy="821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1107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2423" y="2787"/>
              <a:ext cx="838" cy="821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3739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5055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6371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12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895" y="2787"/>
              <a:ext cx="838" cy="821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211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527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843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159" y="2787"/>
              <a:ext cx="838" cy="821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475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9791" y="2787"/>
              <a:ext cx="838" cy="821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1107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2423" y="2787"/>
              <a:ext cx="838" cy="821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3739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895" y="2787"/>
              <a:ext cx="838" cy="821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11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527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843" y="2787"/>
              <a:ext cx="838" cy="82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159" y="2787"/>
              <a:ext cx="838" cy="821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5055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11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475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6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791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7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1107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8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2423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9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3739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10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895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1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211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2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527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3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843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4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159" y="2787"/>
              <a:ext cx="838" cy="82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false" compatLnSpc="true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" altLang="zh-CN" sz="1800" b="1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anose="02080604020202020204" pitchFamily="34" charset="0"/>
                  <a:ea typeface="SimSun" pitchFamily="2" charset="-122"/>
                </a:rPr>
                <a:t>5</a:t>
              </a:r>
              <a:endParaRPr kumimoji="0" lang="" altLang="zh-CN" sz="1800" b="1" i="0" u="none" strike="noStrike" cap="none" normalizeH="0" baseline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80604020202020204" pitchFamily="34" charset="0"/>
                <a:ea typeface="SimSun" pitchFamily="2" charset="-122"/>
              </a:endParaRPr>
            </a:p>
          </p:txBody>
        </p:sp>
      </p:grpSp>
      <p:pic>
        <p:nvPicPr>
          <p:cNvPr id="90" name="Picture 8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2627630"/>
            <a:ext cx="642620" cy="64262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3354705"/>
            <a:ext cx="642620" cy="64262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4081780"/>
            <a:ext cx="642620" cy="642620"/>
          </a:xfrm>
          <a:prstGeom prst="rect">
            <a:avLst/>
          </a:prstGeom>
        </p:spPr>
      </p:pic>
      <p:sp>
        <p:nvSpPr>
          <p:cNvPr id="93" name="Text Box 92"/>
          <p:cNvSpPr txBox="true"/>
          <p:nvPr/>
        </p:nvSpPr>
        <p:spPr>
          <a:xfrm>
            <a:off x="1591310" y="5482590"/>
            <a:ext cx="7061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>
                <a:solidFill>
                  <a:schemeClr val="bg2">
                    <a:lumMod val="50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Como conseguimos prever 3 blocos consecutivos?</a:t>
            </a:r>
            <a:endParaRPr lang="" altLang="en-US" sz="2400">
              <a:solidFill>
                <a:schemeClr val="bg2">
                  <a:lumMod val="50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" name="Right Arrow 164"/>
          <p:cNvSpPr/>
          <p:nvPr/>
        </p:nvSpPr>
        <p:spPr>
          <a:xfrm>
            <a:off x="5367655" y="3447415"/>
            <a:ext cx="1876425" cy="612140"/>
          </a:xfrm>
          <a:prstGeom prst="rightArrow">
            <a:avLst>
              <a:gd name="adj1" fmla="val 50000"/>
              <a:gd name="adj2" fmla="val 6473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Como funciona um modelo?</a:t>
            </a:r>
            <a:endParaRPr lang="" alt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609600" y="2049145"/>
            <a:ext cx="3152775" cy="3545205"/>
            <a:chOff x="960" y="3557"/>
            <a:chExt cx="4965" cy="5253"/>
          </a:xfrm>
        </p:grpSpPr>
        <p:pic>
          <p:nvPicPr>
            <p:cNvPr id="3" name="Picture 2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3" y="4441"/>
              <a:ext cx="1015" cy="83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6" y="4441"/>
              <a:ext cx="1015" cy="83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" y="4442"/>
              <a:ext cx="1015" cy="83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57" y="4442"/>
              <a:ext cx="1015" cy="83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" y="3557"/>
              <a:ext cx="1014" cy="83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2" y="3557"/>
              <a:ext cx="1014" cy="83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6" y="3557"/>
              <a:ext cx="1014" cy="833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69" y="3557"/>
              <a:ext cx="1014" cy="8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" y="5326"/>
              <a:ext cx="1015" cy="83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46" y="5326"/>
              <a:ext cx="1015" cy="833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7" y="5326"/>
              <a:ext cx="1015" cy="833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" y="5326"/>
              <a:ext cx="1015" cy="833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11" y="7978"/>
              <a:ext cx="1014" cy="833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" y="7978"/>
              <a:ext cx="1014" cy="833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4" y="7978"/>
              <a:ext cx="1014" cy="833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7" y="7978"/>
              <a:ext cx="1014" cy="83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" y="7094"/>
              <a:ext cx="1014" cy="833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7" y="7094"/>
              <a:ext cx="1014" cy="833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1" y="7094"/>
              <a:ext cx="1014" cy="833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4" y="7094"/>
              <a:ext cx="1014" cy="83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4" y="6210"/>
              <a:ext cx="1014" cy="83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" y="6210"/>
              <a:ext cx="1014" cy="83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1" y="6210"/>
              <a:ext cx="1014" cy="833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7" y="6210"/>
              <a:ext cx="1014" cy="833"/>
            </a:xfrm>
            <a:prstGeom prst="rect">
              <a:avLst/>
            </a:prstGeom>
          </p:spPr>
        </p:pic>
      </p:grpSp>
      <p:sp>
        <p:nvSpPr>
          <p:cNvPr id="130" name="Cube 129"/>
          <p:cNvSpPr/>
          <p:nvPr/>
        </p:nvSpPr>
        <p:spPr>
          <a:xfrm>
            <a:off x="4575810" y="3147695"/>
            <a:ext cx="1916430" cy="132461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131" name="Picture 13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3811905"/>
            <a:ext cx="622300" cy="6223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915" y="3504565"/>
            <a:ext cx="792480" cy="792480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  <p:grpSp>
        <p:nvGrpSpPr>
          <p:cNvPr id="166" name="Group 165"/>
          <p:cNvGrpSpPr/>
          <p:nvPr/>
        </p:nvGrpSpPr>
        <p:grpSpPr>
          <a:xfrm>
            <a:off x="7700645" y="2049145"/>
            <a:ext cx="3152775" cy="3545205"/>
            <a:chOff x="12127" y="3557"/>
            <a:chExt cx="4965" cy="5253"/>
          </a:xfrm>
        </p:grpSpPr>
        <p:pic>
          <p:nvPicPr>
            <p:cNvPr id="134" name="Picture 13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69" y="7978"/>
              <a:ext cx="1015" cy="833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13" y="4441"/>
              <a:ext cx="1015" cy="833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1" y="4442"/>
              <a:ext cx="1015" cy="833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761" y="7978"/>
              <a:ext cx="1015" cy="833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2" y="3557"/>
              <a:ext cx="1014" cy="833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9" y="3557"/>
              <a:ext cx="1014" cy="833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4" y="3557"/>
              <a:ext cx="1014" cy="833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004" y="7094"/>
              <a:ext cx="1014" cy="833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80" y="5326"/>
              <a:ext cx="1015" cy="833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02" y="7145"/>
              <a:ext cx="1015" cy="833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4" y="5326"/>
              <a:ext cx="1015" cy="833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43" y="5326"/>
              <a:ext cx="1015" cy="833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078" y="7978"/>
              <a:ext cx="1014" cy="833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7" y="7978"/>
              <a:ext cx="1014" cy="833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81" y="4441"/>
              <a:ext cx="1014" cy="833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62" y="5326"/>
              <a:ext cx="1014" cy="833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61" y="3557"/>
              <a:ext cx="1014" cy="833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44" y="7094"/>
              <a:ext cx="1014" cy="833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4" y="4493"/>
              <a:ext cx="1014" cy="833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61" y="7094"/>
              <a:ext cx="1014" cy="833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61" y="6210"/>
              <a:ext cx="1014" cy="833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7" y="6210"/>
              <a:ext cx="1014" cy="833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8" y="6210"/>
              <a:ext cx="1014" cy="833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44" y="6210"/>
              <a:ext cx="1014" cy="8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Método</a:t>
            </a:r>
            <a:endParaRPr lang="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 sz="28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Composição da base</a:t>
            </a:r>
            <a:endParaRPr lang="en-US" altLang="en-US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1">
              <a:buFont typeface="Arial" panose="02080604020202020204" pitchFamily="34" charset="0"/>
              <a:buChar char="•"/>
            </a:pPr>
            <a:r>
              <a:rPr lang="" altLang="en-US" sz="22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13.275 sellers para treinar o algoritmo</a:t>
            </a:r>
            <a:endParaRPr lang="" altLang="en-US" sz="2200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1">
              <a:buFont typeface="Arial" panose="02080604020202020204" pitchFamily="34" charset="0"/>
              <a:buChar char="•"/>
            </a:pPr>
            <a:r>
              <a:rPr lang="" altLang="en-US" sz="22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Variáveis referentes ao book de variáveis</a:t>
            </a:r>
            <a:endParaRPr lang="" altLang="en-US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2"/>
            <a:r>
              <a:rPr lang="" altLang="en-US" sz="16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Ticket médio</a:t>
            </a:r>
            <a:endParaRPr lang="" altLang="en-US" sz="1600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2">
              <a:buFont typeface="Arial" panose="02080604020202020204" pitchFamily="34" charset="0"/>
              <a:buChar char="•"/>
            </a:pPr>
            <a:r>
              <a:rPr lang="" altLang="en-US" sz="16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Receita</a:t>
            </a:r>
            <a:endParaRPr lang="" altLang="en-US" sz="1600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2">
              <a:buFont typeface="Arial" panose="02080604020202020204" pitchFamily="34" charset="0"/>
              <a:buChar char="•"/>
            </a:pPr>
            <a:r>
              <a:rPr lang="" altLang="en-US" sz="16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Frequência</a:t>
            </a:r>
            <a:endParaRPr lang="" altLang="en-US" sz="1600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2">
              <a:buFont typeface="Arial" panose="02080604020202020204" pitchFamily="34" charset="0"/>
              <a:buChar char="•"/>
            </a:pPr>
            <a:r>
              <a:rPr lang="" altLang="en-US" sz="16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Tipo de produto</a:t>
            </a:r>
            <a:endParaRPr lang="" altLang="en-US" sz="1600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2">
              <a:buFont typeface="Arial" panose="02080604020202020204" pitchFamily="34" charset="0"/>
              <a:buChar char="•"/>
            </a:pPr>
            <a:r>
              <a:rPr lang="" altLang="en-US" sz="16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Ativação nos meses</a:t>
            </a:r>
            <a:endParaRPr lang="" altLang="en-US" sz="1600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2">
              <a:buFont typeface="Arial" panose="02080604020202020204" pitchFamily="34" charset="0"/>
              <a:buChar char="•"/>
            </a:pPr>
            <a:endParaRPr lang="" altLang="en-US" sz="1800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marL="0" lvl="0" indent="0">
              <a:buNone/>
            </a:pPr>
            <a:r>
              <a:rPr lang="" altLang="en-US" sz="28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Algoritmo de ML</a:t>
            </a:r>
            <a:endParaRPr lang="" altLang="en-US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1">
              <a:buFont typeface="Arial" panose="02080604020202020204" pitchFamily="34" charset="0"/>
              <a:buChar char="•"/>
            </a:pPr>
            <a:r>
              <a:rPr lang="" altLang="en-US" sz="22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LightGBoost</a:t>
            </a:r>
            <a:endParaRPr lang="" altLang="en-US" sz="2200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lvl="1">
              <a:buFont typeface="Arial" panose="02080604020202020204" pitchFamily="34" charset="0"/>
              <a:buChar char="•"/>
            </a:pPr>
            <a:r>
              <a:rPr lang="" altLang="en-US" sz="22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Random Search para Tunning</a:t>
            </a:r>
            <a:endParaRPr lang="" altLang="en-US" sz="2200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Resultado</a:t>
            </a:r>
            <a:endParaRPr lang="" altLang="en-US"/>
          </a:p>
        </p:txBody>
      </p:sp>
      <p:pic>
        <p:nvPicPr>
          <p:cNvPr id="4" name="Picture 3" descr="lif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94310" y="1286510"/>
            <a:ext cx="6589395" cy="4977765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true"/>
          </p:cNvSpPr>
          <p:nvPr/>
        </p:nvSpPr>
        <p:spPr>
          <a:xfrm>
            <a:off x="6082665" y="2414270"/>
            <a:ext cx="5795010" cy="2981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" altLang="en-US" sz="20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Abordando</a:t>
            </a:r>
            <a:r>
              <a:rPr lang="" altLang="en-US" sz="2000" b="1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 32%</a:t>
            </a:r>
            <a:r>
              <a:rPr lang="" altLang="en-US" sz="20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 da base ativa, conseguiríamos identificar </a:t>
            </a:r>
            <a:r>
              <a:rPr lang="" altLang="en-US" sz="2000" b="1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87% </a:t>
            </a:r>
            <a:r>
              <a:rPr lang="" altLang="en-US" sz="20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de todos os sellers que deixariam de vender com o Olist.</a:t>
            </a:r>
            <a:endParaRPr lang="" altLang="en-US" sz="2000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endParaRPr lang="" altLang="en-US" sz="2000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" altLang="en-US" sz="2000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Caso retidos, este sellers resultariam em um potencial de receita de </a:t>
            </a:r>
            <a:r>
              <a:rPr lang="" altLang="en-US" sz="2000" b="1">
                <a:solidFill>
                  <a:schemeClr val="accent6">
                    <a:lumMod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rPr>
              <a:t>1,32MM/Ano</a:t>
            </a:r>
            <a:endParaRPr lang="" altLang="en-US" sz="2000" b="1">
              <a:solidFill>
                <a:schemeClr val="accent6">
                  <a:lumMod val="75000"/>
                </a:schemeClr>
              </a:solidFill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Presentation</Application>
  <PresentationFormat>宽屏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2" baseType="lpstr">
      <vt:lpstr>Arial</vt:lpstr>
      <vt:lpstr>SimSun</vt:lpstr>
      <vt:lpstr>Wingdings</vt:lpstr>
      <vt:lpstr>Liberation Sans</vt:lpstr>
      <vt:lpstr>Arial Unicode MS</vt:lpstr>
      <vt:lpstr>Arial Black</vt:lpstr>
      <vt:lpstr>微软雅黑</vt:lpstr>
      <vt:lpstr>Noto Sans CJK SC</vt:lpstr>
      <vt:lpstr>SimSun</vt:lpstr>
      <vt:lpstr>Noto Sans Symbols2</vt:lpstr>
      <vt:lpstr>Standard Symbols PS</vt:lpstr>
      <vt:lpstr>Droid Serif</vt:lpstr>
      <vt:lpstr>Bitstream Vera Serif</vt:lpstr>
      <vt:lpstr>DejaVu Math TeX Gyre</vt:lpstr>
      <vt:lpstr>Hack</vt:lpstr>
      <vt:lpstr>Inconsolata</vt:lpstr>
      <vt:lpstr>Liberation Serif</vt:lpstr>
      <vt:lpstr>MalOtf</vt:lpstr>
      <vt:lpstr>Noto Nastaliq Urdu</vt:lpstr>
      <vt:lpstr>Noto Sans Avestan</vt:lpstr>
      <vt:lpstr>AkrutiMal1</vt:lpstr>
      <vt:lpstr>Cantarell</vt:lpstr>
      <vt:lpstr>Droid Sans [1ASC]</vt:lpstr>
      <vt:lpstr>Liberation Mono</vt:lpstr>
      <vt:lpstr>SimSun</vt:lpstr>
      <vt:lpstr>Communications and Dialogues</vt:lpstr>
      <vt:lpstr>PowerPoint 演示文稿</vt:lpstr>
      <vt:lpstr>PowerPoint 演示文稿</vt:lpstr>
      <vt:lpstr>Motivação</vt:lpstr>
      <vt:lpstr>Motivação</vt:lpstr>
      <vt:lpstr>Motivação</vt:lpstr>
      <vt:lpstr>Método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</dc:creator>
  <cp:lastModifiedBy>teo</cp:lastModifiedBy>
  <cp:revision>7</cp:revision>
  <dcterms:created xsi:type="dcterms:W3CDTF">2020-09-30T01:41:06Z</dcterms:created>
  <dcterms:modified xsi:type="dcterms:W3CDTF">2020-09-30T01:41:06Z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