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3" r:id="rId3"/>
    <p:sldId id="302" r:id="rId4"/>
    <p:sldId id="301" r:id="rId5"/>
    <p:sldId id="257" r:id="rId6"/>
    <p:sldId id="305" r:id="rId7"/>
    <p:sldId id="304" r:id="rId8"/>
    <p:sldId id="259" r:id="rId9"/>
    <p:sldId id="307" r:id="rId10"/>
    <p:sldId id="306" r:id="rId11"/>
    <p:sldId id="308" r:id="rId12"/>
    <p:sldId id="269" r:id="rId13"/>
    <p:sldId id="310" r:id="rId14"/>
    <p:sldId id="309" r:id="rId15"/>
    <p:sldId id="271" r:id="rId16"/>
    <p:sldId id="273" r:id="rId17"/>
    <p:sldId id="312" r:id="rId18"/>
    <p:sldId id="311" r:id="rId19"/>
    <p:sldId id="265" r:id="rId20"/>
    <p:sldId id="267" r:id="rId21"/>
    <p:sldId id="316" r:id="rId22"/>
    <p:sldId id="315" r:id="rId23"/>
    <p:sldId id="314" r:id="rId24"/>
    <p:sldId id="313" r:id="rId25"/>
    <p:sldId id="268" r:id="rId26"/>
    <p:sldId id="261" r:id="rId27"/>
    <p:sldId id="262" r:id="rId28"/>
    <p:sldId id="274" r:id="rId29"/>
    <p:sldId id="317" r:id="rId30"/>
    <p:sldId id="275" r:id="rId31"/>
    <p:sldId id="318" r:id="rId32"/>
    <p:sldId id="278" r:id="rId33"/>
    <p:sldId id="280" r:id="rId34"/>
    <p:sldId id="285" r:id="rId35"/>
    <p:sldId id="286" r:id="rId36"/>
    <p:sldId id="287" r:id="rId37"/>
    <p:sldId id="288" r:id="rId38"/>
    <p:sldId id="297" r:id="rId39"/>
    <p:sldId id="284" r:id="rId40"/>
    <p:sldId id="295" r:id="rId41"/>
    <p:sldId id="294" r:id="rId42"/>
    <p:sldId id="293" r:id="rId43"/>
    <p:sldId id="292" r:id="rId44"/>
    <p:sldId id="291" r:id="rId45"/>
    <p:sldId id="290" r:id="rId46"/>
    <p:sldId id="298" r:id="rId47"/>
    <p:sldId id="299" r:id="rId48"/>
    <p:sldId id="289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CE960-34DF-4993-9A9C-B6B5E393059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3E989-6161-4D91-8C9F-05614BBED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0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1AAC-11D7-BC6C-D9CB-D29E13F28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8F0E9-9F78-BA67-7AF1-B0CC0806B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E1D4-34A3-0AB1-5A9A-40741EA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B09B-771C-47C8-A345-89127983B6DC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F4ED-F203-8366-0916-A0AC298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4B71-E057-8CCB-0198-B7678326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2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8058-59B1-564B-0C78-D0092CD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4B59-DCC0-6C4B-E6B1-03A805D5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F96-49C8-D853-3007-23446A08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0B5C-EFE1-41FD-B747-F4F7899697DD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9E3A-C234-7CF7-DB90-8F84A071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E5-EAFE-BD33-031C-77B19427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36942-DE65-2DF2-0DC1-B9C830933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E942-1F47-109C-6AEA-48125ABD8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82B1-0FCF-D181-2C9E-CA62DEEA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5F0-92FF-48EB-A53A-F9C325682BE0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CDE9-672D-18A7-64CD-79DF4F6E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707D-476C-0652-5FCE-94983811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18DE-353B-A5F8-61CB-60100800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4D39-90B0-743C-C973-0F0DACA2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76C4-9DF6-8E9C-1B78-7E147153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AC4B-3FE3-47C0-8B81-75696703EBE9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941E-4972-D86B-8677-9DD3D5C2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9779-6B56-C5EA-65DD-0C2A855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5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5D69-221D-73BF-3242-52F335FF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293B-A32B-1D8F-2502-D5ABEF53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8882-1844-F566-EA63-ADB1081E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3A27-9D5A-42BC-BDBF-D92D18A7D19E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3C9C-B768-4964-A77F-EC3E737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A1F3-5F8B-56B3-0ACB-548041D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8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B63-2CD5-CF00-8C65-1F7805DC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726C-CD2F-B18E-7DF6-D30C93635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5898A-100D-D8E6-A0A2-9BCD9405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856F-EF0C-400C-30BD-45E38F10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D9ED-621F-4BB9-AF77-514025421EED}" type="datetime1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24AD2-BDB2-29CF-AD5E-B9FD3D07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51B4-034C-2813-B412-9CDF4A61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8F3F-AD2A-3B43-85B3-8FFA8E59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20E9-E882-E6F5-1CD4-EA181657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541B-9C18-AAB1-0AC2-AF754C44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E634F-CF64-0EFB-644E-AE59C53C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288D8-9FB0-2AEF-E0BC-03AB4A78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2F163-23BA-277F-ADDF-9E22D955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48E7-2797-4152-805A-EC214F5B3C09}" type="datetime1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FA6B3-8543-FA85-1278-1B4F4000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E10C7-D58A-85FD-5AD4-B257E905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3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536-8771-59DD-693C-3DC5114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7B027-5657-0F4B-6644-D38AA975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42C5-19AF-4E84-A1F1-670686490068}" type="datetime1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108E-5273-189D-55BE-FC8403C2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F92FF-78E1-D19E-2294-250F94BF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7D110-2F48-D583-79CC-9AB910A5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76B2-3448-4D08-9FE9-EFBA153905F8}" type="datetime1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0A7B3-D835-3466-156F-CD67C696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D5617-51E9-34DB-68FF-0C01DFAB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906F-FA74-9A37-A9B8-512A1687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58F9-C62C-11B1-3223-51F69B2C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454C3-9038-8058-B1AC-D240A9DC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E803-620D-8157-7DF6-87857E4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4A40-22C9-4019-87FF-C992EC70BEED}" type="datetime1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CE86-7F4D-9D9F-9763-072711D6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77AE-AD77-D486-91C5-5AF8FD89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E1C2-ABEC-EBC1-3836-9519EBD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64D62-0FD9-0FCA-168C-66375B6F9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1E994-876C-5081-3863-582344DE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ABCD-5279-1BDC-AE0D-2309B1B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2B50-B14A-4623-8B6C-C18563FE6434}" type="datetime1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8A0-C8C6-C97D-A755-4560E408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Matteo Barucco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3E1E-02E8-2FD5-7C3D-50D81399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FDA70-18EE-33AD-6A41-1679D16B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C054-1AB3-0AE7-E7F4-3C6F2ADD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07A9-4BE1-3EBA-9630-6244A8AF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7ABB-427B-42D2-9491-CA1F617A38B7}" type="datetime1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28D9-EDB6-E881-E6EA-ABD7FB31E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 Matteo Barucco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7B5C-2DB3-87DD-66DA-F67355123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6587-1282-4260-B69E-EFED46E9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5.png"/><Relationship Id="rId12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0.png"/><Relationship Id="rId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62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0.png"/><Relationship Id="rId5" Type="http://schemas.openxmlformats.org/officeDocument/2006/relationships/image" Target="../media/image63.png"/><Relationship Id="rId15" Type="http://schemas.openxmlformats.org/officeDocument/2006/relationships/image" Target="../media/image66.png"/><Relationship Id="rId10" Type="http://schemas.openxmlformats.org/officeDocument/2006/relationships/image" Target="../media/image59.png"/><Relationship Id="rId4" Type="http://schemas.openxmlformats.org/officeDocument/2006/relationships/image" Target="../media/image62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4.png"/><Relationship Id="rId12" Type="http://schemas.openxmlformats.org/officeDocument/2006/relationships/image" Target="../media/image60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9.png"/><Relationship Id="rId5" Type="http://schemas.openxmlformats.org/officeDocument/2006/relationships/image" Target="../media/image62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4.png"/><Relationship Id="rId12" Type="http://schemas.openxmlformats.org/officeDocument/2006/relationships/image" Target="../media/image60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9.png"/><Relationship Id="rId5" Type="http://schemas.openxmlformats.org/officeDocument/2006/relationships/image" Target="../media/image62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24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26" Type="http://schemas.openxmlformats.org/officeDocument/2006/relationships/image" Target="../media/image79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5" Type="http://schemas.openxmlformats.org/officeDocument/2006/relationships/image" Target="../media/image78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24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26" Type="http://schemas.openxmlformats.org/officeDocument/2006/relationships/image" Target="../media/image79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5" Type="http://schemas.openxmlformats.org/officeDocument/2006/relationships/image" Target="../media/image78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24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26" Type="http://schemas.openxmlformats.org/officeDocument/2006/relationships/image" Target="../media/image79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5" Type="http://schemas.openxmlformats.org/officeDocument/2006/relationships/image" Target="../media/image78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24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26" Type="http://schemas.openxmlformats.org/officeDocument/2006/relationships/image" Target="../media/image79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63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5" Type="http://schemas.openxmlformats.org/officeDocument/2006/relationships/image" Target="../media/image78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8.png"/><Relationship Id="rId24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57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F181-E6D8-5432-4D16-EDB5C89EA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B58E5-5B13-6616-72AC-73C611ADE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MA124 Project specifications</a:t>
            </a:r>
          </a:p>
          <a:p>
            <a:r>
              <a:rPr lang="en-GB" dirty="0"/>
              <a:t>University of Warwick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33C8B8-2A33-1C68-A37D-3D81BCDC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Matteo Barucco</a:t>
            </a:r>
          </a:p>
        </p:txBody>
      </p:sp>
    </p:spTree>
    <p:extLst>
      <p:ext uri="{BB962C8B-B14F-4D97-AF65-F5344CB8AC3E}">
        <p14:creationId xmlns:p14="http://schemas.microsoft.com/office/powerpoint/2010/main" val="204786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       TASK 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A70-5CE2-9EFE-D4AD-7715DCA4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886" y="1825624"/>
            <a:ext cx="6999914" cy="2477927"/>
          </a:xfrm>
        </p:spPr>
        <p:txBody>
          <a:bodyPr/>
          <a:lstStyle/>
          <a:p>
            <a:r>
              <a:rPr lang="en-GB" dirty="0"/>
              <a:t>3 points in the plane.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EACD9-6743-DDE6-D707-25EB7A023BB2}"/>
              </a:ext>
            </a:extLst>
          </p:cNvPr>
          <p:cNvGrpSpPr/>
          <p:nvPr/>
        </p:nvGrpSpPr>
        <p:grpSpPr>
          <a:xfrm>
            <a:off x="8839479" y="1825625"/>
            <a:ext cx="2445609" cy="2285488"/>
            <a:chOff x="8822701" y="1690688"/>
            <a:chExt cx="2445609" cy="22854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840" t="-1429" r="-103361" b="-30428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1695" t="-1429" r="-4237" b="-304286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DCB90D-4292-57A1-6435-37FEF0C6F815}"/>
                </a:ext>
              </a:extLst>
            </p:cNvPr>
            <p:cNvSpPr/>
            <p:nvPr/>
          </p:nvSpPr>
          <p:spPr>
            <a:xfrm>
              <a:off x="10124399" y="1690688"/>
              <a:ext cx="694547" cy="181591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1196EF-6700-B2D4-E41E-D66349238B12}"/>
                </a:ext>
              </a:extLst>
            </p:cNvPr>
            <p:cNvSpPr txBox="1"/>
            <p:nvPr/>
          </p:nvSpPr>
          <p:spPr>
            <a:xfrm>
              <a:off x="10287140" y="3514510"/>
              <a:ext cx="98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FFC000"/>
                  </a:solidFill>
                </a:rPr>
                <a:t>LABEL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849AE2-2300-4D2A-EB5C-F99202DF6CC6}"/>
                </a:ext>
              </a:extLst>
            </p:cNvPr>
            <p:cNvSpPr/>
            <p:nvPr/>
          </p:nvSpPr>
          <p:spPr>
            <a:xfrm>
              <a:off x="9416225" y="1708209"/>
              <a:ext cx="694547" cy="181591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300844-95CE-98DC-70D7-DDC56C3B07EA}"/>
                </a:ext>
              </a:extLst>
            </p:cNvPr>
            <p:cNvSpPr txBox="1"/>
            <p:nvPr/>
          </p:nvSpPr>
          <p:spPr>
            <a:xfrm>
              <a:off x="8822701" y="3514511"/>
              <a:ext cx="13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0F0"/>
                  </a:solidFill>
                </a:rPr>
                <a:t>FEATURE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7F6977-4890-767A-4CAD-EA00D3DF8D2E}"/>
              </a:ext>
            </a:extLst>
          </p:cNvPr>
          <p:cNvSpPr txBox="1"/>
          <p:nvPr/>
        </p:nvSpPr>
        <p:spPr>
          <a:xfrm>
            <a:off x="3907686" y="2584480"/>
            <a:ext cx="931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30F7F-BC51-590E-68E2-B4BABD52064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437531" y="2667890"/>
            <a:ext cx="16713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/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/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/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/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/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/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CDF71-77C5-E07C-8579-F6A2533E42A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438928" y="3129555"/>
            <a:ext cx="166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0C671-B6E5-C0E8-4622-519BF91D4A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452556" y="3591218"/>
            <a:ext cx="1654954" cy="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       TASK 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A70-5CE2-9EFE-D4AD-7715DCA4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886" y="1825624"/>
            <a:ext cx="6999914" cy="2477927"/>
          </a:xfrm>
        </p:spPr>
        <p:txBody>
          <a:bodyPr/>
          <a:lstStyle/>
          <a:p>
            <a:r>
              <a:rPr lang="en-GB" dirty="0"/>
              <a:t>3 points in the plane.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EACD9-6743-DDE6-D707-25EB7A023BB2}"/>
              </a:ext>
            </a:extLst>
          </p:cNvPr>
          <p:cNvGrpSpPr/>
          <p:nvPr/>
        </p:nvGrpSpPr>
        <p:grpSpPr>
          <a:xfrm>
            <a:off x="8839479" y="1825625"/>
            <a:ext cx="2445609" cy="2285488"/>
            <a:chOff x="8822701" y="1690688"/>
            <a:chExt cx="2445609" cy="22854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840" t="-1429" r="-103361" b="-30428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1695" t="-1429" r="-4237" b="-304286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DCB90D-4292-57A1-6435-37FEF0C6F815}"/>
                </a:ext>
              </a:extLst>
            </p:cNvPr>
            <p:cNvSpPr/>
            <p:nvPr/>
          </p:nvSpPr>
          <p:spPr>
            <a:xfrm>
              <a:off x="10124399" y="1690688"/>
              <a:ext cx="694547" cy="181591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1196EF-6700-B2D4-E41E-D66349238B12}"/>
                </a:ext>
              </a:extLst>
            </p:cNvPr>
            <p:cNvSpPr txBox="1"/>
            <p:nvPr/>
          </p:nvSpPr>
          <p:spPr>
            <a:xfrm>
              <a:off x="10287140" y="3514510"/>
              <a:ext cx="98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FFC000"/>
                  </a:solidFill>
                </a:rPr>
                <a:t>LABEL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849AE2-2300-4D2A-EB5C-F99202DF6CC6}"/>
                </a:ext>
              </a:extLst>
            </p:cNvPr>
            <p:cNvSpPr/>
            <p:nvPr/>
          </p:nvSpPr>
          <p:spPr>
            <a:xfrm>
              <a:off x="9416225" y="1708209"/>
              <a:ext cx="694547" cy="181591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300844-95CE-98DC-70D7-DDC56C3B07EA}"/>
                </a:ext>
              </a:extLst>
            </p:cNvPr>
            <p:cNvSpPr txBox="1"/>
            <p:nvPr/>
          </p:nvSpPr>
          <p:spPr>
            <a:xfrm>
              <a:off x="8822701" y="3514511"/>
              <a:ext cx="13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0F0"/>
                  </a:solidFill>
                </a:rPr>
                <a:t>FEATURE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7F6977-4890-767A-4CAD-EA00D3DF8D2E}"/>
              </a:ext>
            </a:extLst>
          </p:cNvPr>
          <p:cNvSpPr txBox="1"/>
          <p:nvPr/>
        </p:nvSpPr>
        <p:spPr>
          <a:xfrm>
            <a:off x="3907686" y="2584480"/>
            <a:ext cx="931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30F7F-BC51-590E-68E2-B4BABD52064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437531" y="2667890"/>
            <a:ext cx="16713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/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/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/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/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/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/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CDF71-77C5-E07C-8579-F6A2533E42A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438928" y="3129555"/>
            <a:ext cx="166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0C671-B6E5-C0E8-4622-519BF91D4A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452556" y="3591218"/>
            <a:ext cx="1654954" cy="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FE96A2F-74C0-6E2E-F344-955DF0578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886" y="4506638"/>
                <a:ext cx="6999914" cy="1762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u="sng" dirty="0"/>
                  <a:t>GOAL</a:t>
                </a:r>
                <a:r>
                  <a:rPr lang="en-GB" dirty="0"/>
                  <a:t>: find the line of best fit</a:t>
                </a:r>
              </a:p>
              <a:p>
                <a:r>
                  <a:rPr lang="en-GB" u="sng" dirty="0"/>
                  <a:t>MODEL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FE96A2F-74C0-6E2E-F344-955DF057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6" y="4506638"/>
                <a:ext cx="6999914" cy="1762243"/>
              </a:xfrm>
              <a:prstGeom prst="rect">
                <a:avLst/>
              </a:prstGeom>
              <a:blipFill>
                <a:blip r:embed="rId10"/>
                <a:stretch>
                  <a:fillRect l="-1567" t="-5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03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       TASK 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A70-5CE2-9EFE-D4AD-7715DCA4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886" y="1825624"/>
            <a:ext cx="6999914" cy="2477927"/>
          </a:xfrm>
        </p:spPr>
        <p:txBody>
          <a:bodyPr/>
          <a:lstStyle/>
          <a:p>
            <a:r>
              <a:rPr lang="en-GB" dirty="0"/>
              <a:t>3 points in the plane.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6CD9F-F3CD-F3EB-B59A-8913C3E32DE1}"/>
              </a:ext>
            </a:extLst>
          </p:cNvPr>
          <p:cNvSpPr txBox="1"/>
          <p:nvPr/>
        </p:nvSpPr>
        <p:spPr>
          <a:xfrm>
            <a:off x="7048643" y="5609034"/>
            <a:ext cx="31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PARAMETERS TO LEARN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EACD9-6743-DDE6-D707-25EB7A023BB2}"/>
              </a:ext>
            </a:extLst>
          </p:cNvPr>
          <p:cNvGrpSpPr/>
          <p:nvPr/>
        </p:nvGrpSpPr>
        <p:grpSpPr>
          <a:xfrm>
            <a:off x="8839479" y="1825625"/>
            <a:ext cx="2445609" cy="2285488"/>
            <a:chOff x="8822701" y="1690688"/>
            <a:chExt cx="2445609" cy="22854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891196"/>
                    </p:ext>
                  </p:extLst>
                </p:nvPr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en-GB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>
                  <a:extLst>
                    <a:ext uri="{FF2B5EF4-FFF2-40B4-BE49-F238E27FC236}">
                      <a16:creationId xmlns:a16="http://schemas.microsoft.com/office/drawing/2014/main" id="{EACD8CC7-D1FE-4665-7BE8-4B316C7B13C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891196"/>
                    </p:ext>
                  </p:extLst>
                </p:nvPr>
              </p:nvGraphicFramePr>
              <p:xfrm>
                <a:off x="9402597" y="1751329"/>
                <a:ext cx="1443605" cy="167767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2151">
                        <a:extLst>
                          <a:ext uri="{9D8B030D-6E8A-4147-A177-3AD203B41FA5}">
                            <a16:colId xmlns:a16="http://schemas.microsoft.com/office/drawing/2014/main" val="3286571641"/>
                          </a:ext>
                        </a:extLst>
                      </a:gridCol>
                      <a:gridCol w="721454">
                        <a:extLst>
                          <a:ext uri="{9D8B030D-6E8A-4147-A177-3AD203B41FA5}">
                            <a16:colId xmlns:a16="http://schemas.microsoft.com/office/drawing/2014/main" val="1900967129"/>
                          </a:ext>
                        </a:extLst>
                      </a:gridCol>
                    </a:tblGrid>
                    <a:tr h="42262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840" t="-1429" r="-103361" b="-30428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1695" t="-1429" r="-4237" b="-304286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63602731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179164145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4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080984616"/>
                        </a:ext>
                      </a:extLst>
                    </a:tr>
                    <a:tr h="418349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3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GB" dirty="0"/>
                              <a:t>5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2925655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DCB90D-4292-57A1-6435-37FEF0C6F815}"/>
                </a:ext>
              </a:extLst>
            </p:cNvPr>
            <p:cNvSpPr/>
            <p:nvPr/>
          </p:nvSpPr>
          <p:spPr>
            <a:xfrm>
              <a:off x="10124399" y="1690688"/>
              <a:ext cx="694547" cy="181591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1196EF-6700-B2D4-E41E-D66349238B12}"/>
                </a:ext>
              </a:extLst>
            </p:cNvPr>
            <p:cNvSpPr txBox="1"/>
            <p:nvPr/>
          </p:nvSpPr>
          <p:spPr>
            <a:xfrm>
              <a:off x="10287140" y="3514510"/>
              <a:ext cx="98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FFC000"/>
                  </a:solidFill>
                </a:rPr>
                <a:t>LABEL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849AE2-2300-4D2A-EB5C-F99202DF6CC6}"/>
                </a:ext>
              </a:extLst>
            </p:cNvPr>
            <p:cNvSpPr/>
            <p:nvPr/>
          </p:nvSpPr>
          <p:spPr>
            <a:xfrm>
              <a:off x="9416225" y="1708209"/>
              <a:ext cx="694547" cy="181591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300844-95CE-98DC-70D7-DDC56C3B07EA}"/>
                </a:ext>
              </a:extLst>
            </p:cNvPr>
            <p:cNvSpPr txBox="1"/>
            <p:nvPr/>
          </p:nvSpPr>
          <p:spPr>
            <a:xfrm>
              <a:off x="8822701" y="3514511"/>
              <a:ext cx="1378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0F0"/>
                  </a:solidFill>
                </a:rPr>
                <a:t>FEATURE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7F6977-4890-767A-4CAD-EA00D3DF8D2E}"/>
              </a:ext>
            </a:extLst>
          </p:cNvPr>
          <p:cNvSpPr txBox="1"/>
          <p:nvPr/>
        </p:nvSpPr>
        <p:spPr>
          <a:xfrm>
            <a:off x="3907686" y="2584480"/>
            <a:ext cx="931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30F7F-BC51-590E-68E2-B4BABD52064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437531" y="2667890"/>
            <a:ext cx="16713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/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/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/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/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/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/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CDF71-77C5-E07C-8579-F6A2533E42A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438928" y="3129555"/>
            <a:ext cx="166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0C671-B6E5-C0E8-4622-519BF91D4A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452556" y="3591218"/>
            <a:ext cx="1654954" cy="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FE96A2F-74C0-6E2E-F344-955DF0578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886" y="4506638"/>
                <a:ext cx="6999914" cy="1762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u="sng" dirty="0"/>
                  <a:t>GOAL</a:t>
                </a:r>
                <a:r>
                  <a:rPr lang="en-GB" dirty="0"/>
                  <a:t>: find the line of best fit</a:t>
                </a:r>
              </a:p>
              <a:p>
                <a:r>
                  <a:rPr lang="en-GB" u="sng" dirty="0"/>
                  <a:t>MODEL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>
                  <a:highlight>
                    <a:srgbClr val="FFFF00"/>
                  </a:highlight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FE96A2F-74C0-6E2E-F344-955DF057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6" y="4506638"/>
                <a:ext cx="6999914" cy="1762243"/>
              </a:xfrm>
              <a:prstGeom prst="rect">
                <a:avLst/>
              </a:prstGeom>
              <a:blipFill>
                <a:blip r:embed="rId10"/>
                <a:stretch>
                  <a:fillRect l="-1567" t="-5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1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Start with random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Initial predictions:</a:t>
                </a:r>
              </a:p>
              <a:p>
                <a:endParaRPr lang="en-GB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  <a:blipFill>
                <a:blip r:embed="rId2"/>
                <a:stretch>
                  <a:fillRect l="-1567" t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C9175-F22D-55DA-B6FA-06B9D364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894E6-A297-7268-A492-11FF76A97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0B41B-5050-3A85-5890-5962016213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How does the model learn?       TASK A2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6DFBC-7B09-6FA1-B463-E2AAA735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Start with random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Initial predictions:</a:t>
                </a:r>
              </a:p>
              <a:p>
                <a:endParaRPr lang="en-GB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200" dirty="0"/>
              </a:p>
              <a:p>
                <a:r>
                  <a:rPr lang="en-GB" u="sng" dirty="0"/>
                  <a:t>LOSS:</a:t>
                </a:r>
                <a:r>
                  <a:rPr lang="en-GB" dirty="0"/>
                  <a:t> For each point, squared distance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  </a:t>
                </a:r>
              </a:p>
              <a:p>
                <a:r>
                  <a:rPr lang="en-GB" u="sng" dirty="0"/>
                  <a:t>COST:</a:t>
                </a:r>
                <a:r>
                  <a:rPr lang="en-GB" dirty="0"/>
                  <a:t> Average of these 3 losses.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  <a:blipFill>
                <a:blip r:embed="rId2"/>
                <a:stretch>
                  <a:fillRect l="-1567" t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C9175-F22D-55DA-B6FA-06B9D364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894E6-A297-7268-A492-11FF76A97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0B41B-5050-3A85-5890-5962016213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How does the model learn?       TASK A2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40CDC-9191-01F6-F451-36B669514451}"/>
              </a:ext>
            </a:extLst>
          </p:cNvPr>
          <p:cNvCxnSpPr>
            <a:cxnSpLocks/>
          </p:cNvCxnSpPr>
          <p:nvPr/>
        </p:nvCxnSpPr>
        <p:spPr>
          <a:xfrm>
            <a:off x="7071919" y="4588778"/>
            <a:ext cx="164424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Start with random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Initial predictions:</a:t>
                </a:r>
              </a:p>
              <a:p>
                <a:endParaRPr lang="en-GB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200" dirty="0"/>
              </a:p>
              <a:p>
                <a:r>
                  <a:rPr lang="en-GB" u="sng" dirty="0"/>
                  <a:t>LOSS:</a:t>
                </a:r>
                <a:r>
                  <a:rPr lang="en-GB" dirty="0"/>
                  <a:t> For each point, squared distance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  </a:t>
                </a:r>
              </a:p>
              <a:p>
                <a:r>
                  <a:rPr lang="en-GB" u="sng" dirty="0"/>
                  <a:t>COST:</a:t>
                </a:r>
                <a:r>
                  <a:rPr lang="en-GB" dirty="0"/>
                  <a:t> Average of these 3 losses.</a:t>
                </a:r>
              </a:p>
              <a:p>
                <a:r>
                  <a:rPr lang="en-GB" u="sng" dirty="0"/>
                  <a:t>GOAL:</a:t>
                </a:r>
                <a:r>
                  <a:rPr lang="en-GB" dirty="0"/>
                  <a:t>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that minimize the COST.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1A70-5CE2-9EFE-D4AD-7715DCA4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886" y="1825624"/>
                <a:ext cx="6999914" cy="4726177"/>
              </a:xfrm>
              <a:blipFill>
                <a:blip r:embed="rId2"/>
                <a:stretch>
                  <a:fillRect l="-1567" t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C9175-F22D-55DA-B6FA-06B9D364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894E6-A297-7268-A492-11FF76A97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75263"/>
            <a:ext cx="3087278" cy="36960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0B41B-5050-3A85-5890-5962016213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How does the model learn?       TASK A2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40CDC-9191-01F6-F451-36B669514451}"/>
              </a:ext>
            </a:extLst>
          </p:cNvPr>
          <p:cNvCxnSpPr>
            <a:cxnSpLocks/>
          </p:cNvCxnSpPr>
          <p:nvPr/>
        </p:nvCxnSpPr>
        <p:spPr>
          <a:xfrm>
            <a:off x="7071919" y="4588778"/>
            <a:ext cx="164424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8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003-3552-DB8C-0271-04929C10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Optimization: Gradient descent.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420AF-1A88-7208-E5F0-AF88F13EC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444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u="sng" dirty="0"/>
                  <a:t>GOAL:</a:t>
                </a:r>
                <a:r>
                  <a:rPr lang="en-GB" dirty="0"/>
                  <a:t>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that minimize the cost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Start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Compute the direction of maximum descent 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𝑑𝑐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Take a step of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towards maximum descent:</a:t>
                </a:r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𝑑𝑚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𝑑𝑐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000" dirty="0"/>
              </a:p>
              <a:p>
                <a:r>
                  <a:rPr lang="en-GB" dirty="0"/>
                  <a:t>Repeat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until you reach the minimum.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420AF-1A88-7208-E5F0-AF88F13EC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4442" cy="4351338"/>
              </a:xfrm>
              <a:blipFill>
                <a:blip r:embed="rId2"/>
                <a:stretch>
                  <a:fillRect l="-117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6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classification: Cat or dog?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206DC4-3F7A-25BA-D3A7-4DE9139BD4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6"/>
          <a:ext cx="8368900" cy="323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3">
                  <a:extLst>
                    <a:ext uri="{9D8B030D-6E8A-4147-A177-3AD203B41FA5}">
                      <a16:colId xmlns:a16="http://schemas.microsoft.com/office/drawing/2014/main" val="484355463"/>
                    </a:ext>
                  </a:extLst>
                </a:gridCol>
                <a:gridCol w="2675860">
                  <a:extLst>
                    <a:ext uri="{9D8B030D-6E8A-4147-A177-3AD203B41FA5}">
                      <a16:colId xmlns:a16="http://schemas.microsoft.com/office/drawing/2014/main" val="3286571641"/>
                    </a:ext>
                  </a:extLst>
                </a:gridCol>
                <a:gridCol w="2929696">
                  <a:extLst>
                    <a:ext uri="{9D8B030D-6E8A-4147-A177-3AD203B41FA5}">
                      <a16:colId xmlns:a16="http://schemas.microsoft.com/office/drawing/2014/main" val="81662899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900967129"/>
                    </a:ext>
                  </a:extLst>
                </a:gridCol>
              </a:tblGrid>
              <a:tr h="7290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HEIGHT(cm)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= Cat</a:t>
                      </a:r>
                    </a:p>
                    <a:p>
                      <a:pPr algn="ctr"/>
                      <a:r>
                        <a:rPr lang="en-GB" dirty="0"/>
                        <a:t>0 =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02731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6414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84616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56559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4223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25437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0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classification: Cat or dog?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206DC4-3F7A-25BA-D3A7-4DE9139BD4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6"/>
          <a:ext cx="8368900" cy="323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3">
                  <a:extLst>
                    <a:ext uri="{9D8B030D-6E8A-4147-A177-3AD203B41FA5}">
                      <a16:colId xmlns:a16="http://schemas.microsoft.com/office/drawing/2014/main" val="484355463"/>
                    </a:ext>
                  </a:extLst>
                </a:gridCol>
                <a:gridCol w="2675860">
                  <a:extLst>
                    <a:ext uri="{9D8B030D-6E8A-4147-A177-3AD203B41FA5}">
                      <a16:colId xmlns:a16="http://schemas.microsoft.com/office/drawing/2014/main" val="3286571641"/>
                    </a:ext>
                  </a:extLst>
                </a:gridCol>
                <a:gridCol w="2929696">
                  <a:extLst>
                    <a:ext uri="{9D8B030D-6E8A-4147-A177-3AD203B41FA5}">
                      <a16:colId xmlns:a16="http://schemas.microsoft.com/office/drawing/2014/main" val="81662899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900967129"/>
                    </a:ext>
                  </a:extLst>
                </a:gridCol>
              </a:tblGrid>
              <a:tr h="7290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HEIGHT(cm)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= Cat</a:t>
                      </a:r>
                    </a:p>
                    <a:p>
                      <a:pPr algn="ctr"/>
                      <a:r>
                        <a:rPr lang="en-GB" dirty="0"/>
                        <a:t>0 =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02731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6414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84616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56559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4223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25437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01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/>
              <p:nvPr/>
            </p:nvSpPr>
            <p:spPr>
              <a:xfrm>
                <a:off x="2599193" y="5064749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93" y="5064749"/>
                <a:ext cx="7969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/>
              <p:nvPr/>
            </p:nvSpPr>
            <p:spPr>
              <a:xfrm>
                <a:off x="5475909" y="5064749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09" y="5064749"/>
                <a:ext cx="79695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A96989-05D0-BE26-2B23-1A902A169B61}"/>
              </a:ext>
            </a:extLst>
          </p:cNvPr>
          <p:cNvSpPr txBox="1"/>
          <p:nvPr/>
        </p:nvSpPr>
        <p:spPr>
          <a:xfrm>
            <a:off x="3300369" y="5952293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FEATURES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DDBA20-C3C1-0018-1B4A-0EBD9CD04796}"/>
              </a:ext>
            </a:extLst>
          </p:cNvPr>
          <p:cNvSpPr/>
          <p:nvPr/>
        </p:nvSpPr>
        <p:spPr>
          <a:xfrm>
            <a:off x="1588336" y="1612936"/>
            <a:ext cx="2698438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1350F-FBA3-F577-C2ED-4C023E7C2553}"/>
              </a:ext>
            </a:extLst>
          </p:cNvPr>
          <p:cNvSpPr/>
          <p:nvPr/>
        </p:nvSpPr>
        <p:spPr>
          <a:xfrm>
            <a:off x="4286774" y="1612935"/>
            <a:ext cx="2889994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4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classification: Cat or dog?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206DC4-3F7A-25BA-D3A7-4DE9139BD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484247"/>
              </p:ext>
            </p:extLst>
          </p:nvPr>
        </p:nvGraphicFramePr>
        <p:xfrm>
          <a:off x="838200" y="1825626"/>
          <a:ext cx="8368900" cy="323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3">
                  <a:extLst>
                    <a:ext uri="{9D8B030D-6E8A-4147-A177-3AD203B41FA5}">
                      <a16:colId xmlns:a16="http://schemas.microsoft.com/office/drawing/2014/main" val="484355463"/>
                    </a:ext>
                  </a:extLst>
                </a:gridCol>
                <a:gridCol w="2675860">
                  <a:extLst>
                    <a:ext uri="{9D8B030D-6E8A-4147-A177-3AD203B41FA5}">
                      <a16:colId xmlns:a16="http://schemas.microsoft.com/office/drawing/2014/main" val="3286571641"/>
                    </a:ext>
                  </a:extLst>
                </a:gridCol>
                <a:gridCol w="2929696">
                  <a:extLst>
                    <a:ext uri="{9D8B030D-6E8A-4147-A177-3AD203B41FA5}">
                      <a16:colId xmlns:a16="http://schemas.microsoft.com/office/drawing/2014/main" val="81662899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900967129"/>
                    </a:ext>
                  </a:extLst>
                </a:gridCol>
              </a:tblGrid>
              <a:tr h="7290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HEIGHT(cm)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= Cat</a:t>
                      </a:r>
                    </a:p>
                    <a:p>
                      <a:pPr algn="ctr"/>
                      <a:r>
                        <a:rPr lang="en-GB" dirty="0"/>
                        <a:t>0 =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02731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6414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84616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56559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42235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25437"/>
                  </a:ext>
                </a:extLst>
              </a:tr>
              <a:tr h="4183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01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/>
              <p:nvPr/>
            </p:nvSpPr>
            <p:spPr>
              <a:xfrm>
                <a:off x="2599193" y="5064749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93" y="5064749"/>
                <a:ext cx="79695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/>
              <p:nvPr/>
            </p:nvSpPr>
            <p:spPr>
              <a:xfrm>
                <a:off x="5475909" y="5064749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09" y="5064749"/>
                <a:ext cx="79695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3B39-9AD5-BB9F-1A39-5EB585C10DDF}"/>
                  </a:ext>
                </a:extLst>
              </p:cNvPr>
              <p:cNvSpPr txBox="1"/>
              <p:nvPr/>
            </p:nvSpPr>
            <p:spPr>
              <a:xfrm>
                <a:off x="7807425" y="5064749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3B39-9AD5-BB9F-1A39-5EB585C1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25" y="5064749"/>
                <a:ext cx="7969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A96989-05D0-BE26-2B23-1A902A169B61}"/>
              </a:ext>
            </a:extLst>
          </p:cNvPr>
          <p:cNvSpPr txBox="1"/>
          <p:nvPr/>
        </p:nvSpPr>
        <p:spPr>
          <a:xfrm>
            <a:off x="3300369" y="5952293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99D21-BFC1-CD6D-43AF-EFB00BCEC4A4}"/>
              </a:ext>
            </a:extLst>
          </p:cNvPr>
          <p:cNvSpPr txBox="1"/>
          <p:nvPr/>
        </p:nvSpPr>
        <p:spPr>
          <a:xfrm>
            <a:off x="7793457" y="5940119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LABELS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DDBA20-C3C1-0018-1B4A-0EBD9CD04796}"/>
              </a:ext>
            </a:extLst>
          </p:cNvPr>
          <p:cNvSpPr/>
          <p:nvPr/>
        </p:nvSpPr>
        <p:spPr>
          <a:xfrm>
            <a:off x="1588336" y="1612936"/>
            <a:ext cx="2698438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1350F-FBA3-F577-C2ED-4C023E7C2553}"/>
              </a:ext>
            </a:extLst>
          </p:cNvPr>
          <p:cNvSpPr/>
          <p:nvPr/>
        </p:nvSpPr>
        <p:spPr>
          <a:xfrm>
            <a:off x="4286774" y="1612935"/>
            <a:ext cx="2889994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36C541-6CBF-981F-1B19-E322D56E7EDE}"/>
              </a:ext>
            </a:extLst>
          </p:cNvPr>
          <p:cNvSpPr/>
          <p:nvPr/>
        </p:nvSpPr>
        <p:spPr>
          <a:xfrm>
            <a:off x="7176768" y="1535184"/>
            <a:ext cx="2030332" cy="426999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predict rent prices?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9266702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SIZE OF ROOM</a:t>
                          </a:r>
                        </a:p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9266702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63" t="-4167" r="-235079" b="-34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466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112-6F49-7B7B-19B5-DCE5DA24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32D8-5FA1-F369-1A6B-E7701FD4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training example we have: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feature vector </a:t>
                </a:r>
                <a:r>
                  <a:rPr lang="en-GB" dirty="0"/>
                  <a:t>containing the features of the animal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 label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for dog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for cat.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32D8-5FA1-F369-1A6B-E7701FD4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217" t="-6061" b="-3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57CF8-2463-95E9-0569-7EE60E1469F5}"/>
                  </a:ext>
                </a:extLst>
              </p:cNvPr>
              <p:cNvSpPr txBox="1"/>
              <p:nvPr/>
            </p:nvSpPr>
            <p:spPr>
              <a:xfrm>
                <a:off x="9458324" y="2106613"/>
                <a:ext cx="1895476" cy="80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57CF8-2463-95E9-0569-7EE60E14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24" y="2106613"/>
                <a:ext cx="1895476" cy="80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C0DCAB-323A-EFC6-FF92-B2DE69BD44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44925"/>
                <a:ext cx="10515600" cy="26479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Model:</a:t>
                </a:r>
              </a:p>
              <a:p>
                <a:r>
                  <a:rPr lang="en-US" dirty="0"/>
                  <a:t>Input: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probability it is either a cat or a dog.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   it is a cat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  it is a dog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C0DCAB-323A-EFC6-FF92-B2DE69BD4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4925"/>
                <a:ext cx="10515600" cy="2647950"/>
              </a:xfrm>
              <a:prstGeom prst="rect">
                <a:avLst/>
              </a:prstGeom>
              <a:blipFill>
                <a:blip r:embed="rId4"/>
                <a:stretch>
                  <a:fillRect l="-1217" t="-3917" b="-1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62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14" y="431550"/>
            <a:ext cx="5889386" cy="955483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EFB5F-8D4D-FCAC-947D-4B9B86FCCD46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1097532" y="3459099"/>
            <a:ext cx="1327315" cy="1031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/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/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/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6259B-7583-5E3A-1DA5-F5C70BB05DC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138" y="2445098"/>
            <a:ext cx="1359709" cy="101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163C0-613D-D05D-FE73-E5D8BC3B6ED6}"/>
              </a:ext>
            </a:extLst>
          </p:cNvPr>
          <p:cNvSpPr txBox="1"/>
          <p:nvPr/>
        </p:nvSpPr>
        <p:spPr>
          <a:xfrm>
            <a:off x="3952552" y="2272666"/>
            <a:ext cx="10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</a:t>
            </a:r>
            <a:endParaRPr lang="en-GB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E2FE2-7F2A-C393-6922-D70FA4340770}"/>
              </a:ext>
            </a:extLst>
          </p:cNvPr>
          <p:cNvSpPr txBox="1"/>
          <p:nvPr/>
        </p:nvSpPr>
        <p:spPr>
          <a:xfrm>
            <a:off x="280043" y="1454400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07762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14" y="431550"/>
            <a:ext cx="5889386" cy="955483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EFB5F-8D4D-FCAC-947D-4B9B86FCCD46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1097532" y="3459099"/>
            <a:ext cx="1327315" cy="1031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/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/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/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/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𝝈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6259B-7583-5E3A-1DA5-F5C70BB05DC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138" y="2445098"/>
            <a:ext cx="1359709" cy="101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00CB9-DBF9-4484-2227-043735328B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93113" y="3459099"/>
            <a:ext cx="1488572" cy="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163C0-613D-D05D-FE73-E5D8BC3B6ED6}"/>
              </a:ext>
            </a:extLst>
          </p:cNvPr>
          <p:cNvSpPr txBox="1"/>
          <p:nvPr/>
        </p:nvSpPr>
        <p:spPr>
          <a:xfrm>
            <a:off x="3952552" y="2272666"/>
            <a:ext cx="10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9CDFF-FF35-E399-6177-72B7C65F9986}"/>
              </a:ext>
            </a:extLst>
          </p:cNvPr>
          <p:cNvSpPr txBox="1"/>
          <p:nvPr/>
        </p:nvSpPr>
        <p:spPr>
          <a:xfrm>
            <a:off x="7966358" y="2267003"/>
            <a:ext cx="123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E2FE2-7F2A-C393-6922-D70FA4340770}"/>
              </a:ext>
            </a:extLst>
          </p:cNvPr>
          <p:cNvSpPr txBox="1"/>
          <p:nvPr/>
        </p:nvSpPr>
        <p:spPr>
          <a:xfrm>
            <a:off x="280043" y="1454400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/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7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14" y="431550"/>
            <a:ext cx="5889386" cy="955483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EFB5F-8D4D-FCAC-947D-4B9B86FCCD46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1097532" y="3459099"/>
            <a:ext cx="1327315" cy="1031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/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/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/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/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𝝈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6259B-7583-5E3A-1DA5-F5C70BB05DC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138" y="2445098"/>
            <a:ext cx="1359709" cy="101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00CB9-DBF9-4484-2227-043735328B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93113" y="3459099"/>
            <a:ext cx="1488572" cy="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F2F4EE-4654-3580-2FBE-201AA76403E2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 flipV="1">
            <a:off x="9490563" y="2137886"/>
            <a:ext cx="1229518" cy="1329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E16079-8EB7-D655-F51A-158E6C0CE00D}"/>
                  </a:ext>
                </a:extLst>
              </p:cNvPr>
              <p:cNvSpPr/>
              <p:nvPr/>
            </p:nvSpPr>
            <p:spPr>
              <a:xfrm>
                <a:off x="10360081" y="1417886"/>
                <a:ext cx="72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E16079-8EB7-D655-F51A-158E6C0CE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81" y="1417886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F985E7-AB11-3895-10BE-BBF481683CFA}"/>
                  </a:ext>
                </a:extLst>
              </p:cNvPr>
              <p:cNvSpPr/>
              <p:nvPr/>
            </p:nvSpPr>
            <p:spPr>
              <a:xfrm>
                <a:off x="10360081" y="4780314"/>
                <a:ext cx="72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F985E7-AB11-3895-10BE-BBF481683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81" y="4780314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C9163C0-613D-D05D-FE73-E5D8BC3B6ED6}"/>
              </a:ext>
            </a:extLst>
          </p:cNvPr>
          <p:cNvSpPr txBox="1"/>
          <p:nvPr/>
        </p:nvSpPr>
        <p:spPr>
          <a:xfrm>
            <a:off x="3952552" y="2272666"/>
            <a:ext cx="10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9CDFF-FF35-E399-6177-72B7C65F9986}"/>
              </a:ext>
            </a:extLst>
          </p:cNvPr>
          <p:cNvSpPr txBox="1"/>
          <p:nvPr/>
        </p:nvSpPr>
        <p:spPr>
          <a:xfrm>
            <a:off x="7966358" y="2267003"/>
            <a:ext cx="123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E2FE2-7F2A-C393-6922-D70FA4340770}"/>
              </a:ext>
            </a:extLst>
          </p:cNvPr>
          <p:cNvSpPr txBox="1"/>
          <p:nvPr/>
        </p:nvSpPr>
        <p:spPr>
          <a:xfrm>
            <a:off x="280043" y="1454400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FD613B-CB56-E942-601B-0774172EF8CF}"/>
                  </a:ext>
                </a:extLst>
              </p:cNvPr>
              <p:cNvSpPr txBox="1"/>
              <p:nvPr/>
            </p:nvSpPr>
            <p:spPr>
              <a:xfrm>
                <a:off x="10209132" y="3882242"/>
                <a:ext cx="971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FD613B-CB56-E942-601B-0774172E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32" y="3882242"/>
                <a:ext cx="9710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395C27-A361-EB40-C4CE-33CB145D2BC3}"/>
                  </a:ext>
                </a:extLst>
              </p:cNvPr>
              <p:cNvSpPr txBox="1"/>
              <p:nvPr/>
            </p:nvSpPr>
            <p:spPr>
              <a:xfrm>
                <a:off x="10209132" y="2591678"/>
                <a:ext cx="971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395C27-A361-EB40-C4CE-33CB145D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32" y="2591678"/>
                <a:ext cx="97103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210896" y="791414"/>
            <a:ext cx="11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/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8631E9-B014-696C-5CA4-116B410338B7}"/>
              </a:ext>
            </a:extLst>
          </p:cNvPr>
          <p:cNvSpPr txBox="1"/>
          <p:nvPr/>
        </p:nvSpPr>
        <p:spPr>
          <a:xfrm>
            <a:off x="11233638" y="1520098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4DA28-4325-9266-C53C-42907E514066}"/>
              </a:ext>
            </a:extLst>
          </p:cNvPr>
          <p:cNvSpPr txBox="1"/>
          <p:nvPr/>
        </p:nvSpPr>
        <p:spPr>
          <a:xfrm>
            <a:off x="11180166" y="4922328"/>
            <a:ext cx="86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A3109-4345-7F94-1ACA-9DE573600862}"/>
              </a:ext>
            </a:extLst>
          </p:cNvPr>
          <p:cNvCxnSpPr>
            <a:cxnSpLocks/>
            <a:stCxn id="10" idx="3"/>
            <a:endCxn id="30" idx="0"/>
          </p:cNvCxnSpPr>
          <p:nvPr/>
        </p:nvCxnSpPr>
        <p:spPr>
          <a:xfrm>
            <a:off x="9490563" y="3467663"/>
            <a:ext cx="1229518" cy="131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8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14" y="431550"/>
            <a:ext cx="5889386" cy="955483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EFB5F-8D4D-FCAC-947D-4B9B86FCCD46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1097532" y="3459099"/>
            <a:ext cx="1327315" cy="1031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/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49B800-7ABA-82EC-09DE-5A5D57E2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8" y="2085098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/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AB3081-50B3-AD66-73A6-6C7BCD8D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130228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/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19C7F-E201-5B6A-C222-113370C69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47" y="3099099"/>
                <a:ext cx="3768266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/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𝝈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𝒛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8E8E9B-6E5E-5FC4-BFE4-D3A2AB2D2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85" y="3107663"/>
                <a:ext cx="1808878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6259B-7583-5E3A-1DA5-F5C70BB05DC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138" y="2445098"/>
            <a:ext cx="1359709" cy="101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00CB9-DBF9-4484-2227-043735328B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93113" y="3459099"/>
            <a:ext cx="1488572" cy="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F2F4EE-4654-3580-2FBE-201AA76403E2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 flipV="1">
            <a:off x="9490563" y="2137886"/>
            <a:ext cx="1229518" cy="1329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E16079-8EB7-D655-F51A-158E6C0CE00D}"/>
                  </a:ext>
                </a:extLst>
              </p:cNvPr>
              <p:cNvSpPr/>
              <p:nvPr/>
            </p:nvSpPr>
            <p:spPr>
              <a:xfrm>
                <a:off x="10360081" y="1417886"/>
                <a:ext cx="72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E16079-8EB7-D655-F51A-158E6C0CE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81" y="1417886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F985E7-AB11-3895-10BE-BBF481683CFA}"/>
                  </a:ext>
                </a:extLst>
              </p:cNvPr>
              <p:cNvSpPr/>
              <p:nvPr/>
            </p:nvSpPr>
            <p:spPr>
              <a:xfrm>
                <a:off x="10360081" y="4780314"/>
                <a:ext cx="72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F985E7-AB11-3895-10BE-BBF481683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81" y="4780314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C9163C0-613D-D05D-FE73-E5D8BC3B6ED6}"/>
              </a:ext>
            </a:extLst>
          </p:cNvPr>
          <p:cNvSpPr txBox="1"/>
          <p:nvPr/>
        </p:nvSpPr>
        <p:spPr>
          <a:xfrm>
            <a:off x="3952552" y="2272666"/>
            <a:ext cx="104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9CDFF-FF35-E399-6177-72B7C65F9986}"/>
              </a:ext>
            </a:extLst>
          </p:cNvPr>
          <p:cNvSpPr txBox="1"/>
          <p:nvPr/>
        </p:nvSpPr>
        <p:spPr>
          <a:xfrm>
            <a:off x="7966358" y="2267003"/>
            <a:ext cx="123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E2FE2-7F2A-C393-6922-D70FA4340770}"/>
              </a:ext>
            </a:extLst>
          </p:cNvPr>
          <p:cNvSpPr txBox="1"/>
          <p:nvPr/>
        </p:nvSpPr>
        <p:spPr>
          <a:xfrm>
            <a:off x="280043" y="1454400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FD613B-CB56-E942-601B-0774172EF8CF}"/>
                  </a:ext>
                </a:extLst>
              </p:cNvPr>
              <p:cNvSpPr txBox="1"/>
              <p:nvPr/>
            </p:nvSpPr>
            <p:spPr>
              <a:xfrm>
                <a:off x="10209132" y="3882242"/>
                <a:ext cx="971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FD613B-CB56-E942-601B-0774172E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32" y="3882242"/>
                <a:ext cx="9710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395C27-A361-EB40-C4CE-33CB145D2BC3}"/>
                  </a:ext>
                </a:extLst>
              </p:cNvPr>
              <p:cNvSpPr txBox="1"/>
              <p:nvPr/>
            </p:nvSpPr>
            <p:spPr>
              <a:xfrm>
                <a:off x="10209132" y="2591678"/>
                <a:ext cx="971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395C27-A361-EB40-C4CE-33CB145D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32" y="2591678"/>
                <a:ext cx="97103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210896" y="791414"/>
            <a:ext cx="11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/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54BDAF-31FD-2F4D-7151-08716A06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19" y="4123988"/>
                <a:ext cx="1993754" cy="5833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8631E9-B014-696C-5CA4-116B410338B7}"/>
              </a:ext>
            </a:extLst>
          </p:cNvPr>
          <p:cNvSpPr txBox="1"/>
          <p:nvPr/>
        </p:nvSpPr>
        <p:spPr>
          <a:xfrm>
            <a:off x="11233638" y="1520098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4DA28-4325-9266-C53C-42907E514066}"/>
              </a:ext>
            </a:extLst>
          </p:cNvPr>
          <p:cNvSpPr txBox="1"/>
          <p:nvPr/>
        </p:nvSpPr>
        <p:spPr>
          <a:xfrm>
            <a:off x="11180166" y="4922328"/>
            <a:ext cx="86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  <a:endParaRPr lang="en-GB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6678B3-7C18-64AA-F043-CC1EF2C82F43}"/>
              </a:ext>
            </a:extLst>
          </p:cNvPr>
          <p:cNvSpPr/>
          <p:nvPr/>
        </p:nvSpPr>
        <p:spPr>
          <a:xfrm>
            <a:off x="3134444" y="2952097"/>
            <a:ext cx="536564" cy="1022565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B9EDCB-A01C-7386-6568-63C575DCBAAE}"/>
              </a:ext>
            </a:extLst>
          </p:cNvPr>
          <p:cNvSpPr/>
          <p:nvPr/>
        </p:nvSpPr>
        <p:spPr>
          <a:xfrm>
            <a:off x="5641601" y="2952097"/>
            <a:ext cx="536564" cy="1022565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FD19AE-1A0E-08ED-5275-7BD90B53ACF2}"/>
              </a:ext>
            </a:extLst>
          </p:cNvPr>
          <p:cNvSpPr/>
          <p:nvPr/>
        </p:nvSpPr>
        <p:spPr>
          <a:xfrm>
            <a:off x="4454180" y="2943573"/>
            <a:ext cx="536564" cy="1022565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98C0A-5FE9-8144-BD6B-D9E7C354B54A}"/>
              </a:ext>
            </a:extLst>
          </p:cNvPr>
          <p:cNvSpPr txBox="1"/>
          <p:nvPr/>
        </p:nvSpPr>
        <p:spPr>
          <a:xfrm>
            <a:off x="2499919" y="4197840"/>
            <a:ext cx="43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PARAMETERS TO LEARN: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CFDE18-1C31-B8CF-6926-758212E94A37}"/>
                  </a:ext>
                </a:extLst>
              </p:cNvPr>
              <p:cNvSpPr txBox="1"/>
              <p:nvPr/>
            </p:nvSpPr>
            <p:spPr>
              <a:xfrm>
                <a:off x="2688768" y="4848659"/>
                <a:ext cx="43684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CFDE18-1C31-B8CF-6926-758212E9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4848659"/>
                <a:ext cx="4368432" cy="430887"/>
              </a:xfrm>
              <a:prstGeom prst="rect">
                <a:avLst/>
              </a:prstGeom>
              <a:blipFill>
                <a:blip r:embed="rId11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A3109-4345-7F94-1ACA-9DE573600862}"/>
              </a:ext>
            </a:extLst>
          </p:cNvPr>
          <p:cNvCxnSpPr>
            <a:cxnSpLocks/>
            <a:stCxn id="10" idx="3"/>
            <a:endCxn id="30" idx="0"/>
          </p:cNvCxnSpPr>
          <p:nvPr/>
        </p:nvCxnSpPr>
        <p:spPr>
          <a:xfrm>
            <a:off x="9490563" y="3467663"/>
            <a:ext cx="1229518" cy="131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8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DA90-C725-9727-8AA5-74CFDF43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Cross-entropy Loss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3E33-F9BB-45D4-4387-393A03A9D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516"/>
                <a:ext cx="10515600" cy="17313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binary classification problems we use the following loss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3E33-F9BB-45D4-4387-393A03A9D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516"/>
                <a:ext cx="10515600" cy="1731308"/>
              </a:xfrm>
              <a:blipFill>
                <a:blip r:embed="rId2"/>
                <a:stretch>
                  <a:fillRect l="-1217" t="-5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2DD312-FF68-3F36-733A-1BC70DB06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28096"/>
                <a:ext cx="3523376" cy="1979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2DD312-FF68-3F36-733A-1BC70DB0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28096"/>
                <a:ext cx="3523376" cy="1979802"/>
              </a:xfrm>
              <a:prstGeom prst="rect">
                <a:avLst/>
              </a:prstGeom>
              <a:blipFill>
                <a:blip r:embed="rId3"/>
                <a:stretch>
                  <a:fillRect l="-3640" t="-4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58C94A7-AA47-733B-A760-6B5920406E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4879" y="4128096"/>
                <a:ext cx="3523376" cy="1979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58C94A7-AA47-733B-A760-6B5920406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79" y="4128096"/>
                <a:ext cx="3523376" cy="1979802"/>
              </a:xfrm>
              <a:prstGeom prst="rect">
                <a:avLst/>
              </a:prstGeom>
              <a:blipFill>
                <a:blip r:embed="rId4"/>
                <a:stretch>
                  <a:fillRect l="-3633" t="-4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3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68D0-8DBB-7B5C-0F0B-397BE99B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333"/>
          </a:xfrm>
        </p:spPr>
        <p:txBody>
          <a:bodyPr>
            <a:normAutofit fontScale="90000"/>
          </a:bodyPr>
          <a:lstStyle/>
          <a:p>
            <a:r>
              <a:rPr lang="en-GB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3FF2-DEAB-1B2D-9A8A-90989808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719869"/>
            <a:ext cx="10515600" cy="673333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COST</a:t>
            </a:r>
            <a:r>
              <a:rPr lang="en-GB" dirty="0"/>
              <a:t> : average of the losses on all training examples</a:t>
            </a:r>
            <a:endParaRPr lang="en-GB" sz="28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19814D-785B-B387-ED92-C7BDF388E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1808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For every training example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 Features vector.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 Label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: Prediction of the model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19814D-785B-B387-ED92-C7BDF388E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1808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26CC4-1626-CD35-DAB3-8B515B5B1DDA}"/>
                  </a:ext>
                </a:extLst>
              </p:cNvPr>
              <p:cNvSpPr txBox="1"/>
              <p:nvPr/>
            </p:nvSpPr>
            <p:spPr>
              <a:xfrm>
                <a:off x="2530908" y="4393202"/>
                <a:ext cx="595875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26CC4-1626-CD35-DAB3-8B515B5B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08" y="4393202"/>
                <a:ext cx="595875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8D7A716-8634-AFE4-2B0C-D29FCA5D6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9444" y="5749046"/>
                <a:ext cx="10515600" cy="67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u="sng" dirty="0"/>
                  <a:t>GOAL</a:t>
                </a:r>
                <a:r>
                  <a:rPr lang="en-GB" dirty="0"/>
                  <a:t> :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that minimize the total cost.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8D7A716-8634-AFE4-2B0C-D29FCA5D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4" y="5749046"/>
                <a:ext cx="10515600" cy="673333"/>
              </a:xfrm>
              <a:prstGeom prst="rect">
                <a:avLst/>
              </a:prstGeom>
              <a:blipFill>
                <a:blip r:embed="rId4"/>
                <a:stretch>
                  <a:fillRect l="-1217" t="-14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AF3829-D237-38DE-03C7-10FCB1D1E22D}"/>
                  </a:ext>
                </a:extLst>
              </p:cNvPr>
              <p:cNvSpPr txBox="1"/>
              <p:nvPr/>
            </p:nvSpPr>
            <p:spPr>
              <a:xfrm>
                <a:off x="8754142" y="5659282"/>
                <a:ext cx="2328414" cy="593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AF3829-D237-38DE-03C7-10FCB1D1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142" y="5659282"/>
                <a:ext cx="2328414" cy="593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0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23D1-9451-E069-BAE8-BA0C1A44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Optimization: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2FDED-08B7-8A89-DF54-D4CCCFEAE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Step 0 : 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randomly.</a:t>
                </a:r>
              </a:p>
              <a:p>
                <a:r>
                  <a:rPr lang="en-GB" dirty="0"/>
                  <a:t>Step 1 : Compute cost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Step 2 : Compute derivatives of cost with respect to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.</a:t>
                </a:r>
              </a:p>
              <a:p>
                <a:r>
                  <a:rPr lang="en-GB" dirty="0"/>
                  <a:t>Step 3 : Update parameters with a step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towards minimum: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2FDED-08B7-8A89-DF54-D4CCCFEAE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12263-8538-DB14-C9C2-1706AD985116}"/>
                  </a:ext>
                </a:extLst>
              </p:cNvPr>
              <p:cNvSpPr txBox="1"/>
              <p:nvPr/>
            </p:nvSpPr>
            <p:spPr>
              <a:xfrm>
                <a:off x="1291904" y="3962877"/>
                <a:ext cx="3800213" cy="765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12263-8538-DB14-C9C2-1706AD98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4" y="3962877"/>
                <a:ext cx="3800213" cy="765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D14D4-5F2F-6D29-F873-7B1BAF1D7BA1}"/>
                  </a:ext>
                </a:extLst>
              </p:cNvPr>
              <p:cNvSpPr txBox="1"/>
              <p:nvPr/>
            </p:nvSpPr>
            <p:spPr>
              <a:xfrm>
                <a:off x="1291905" y="4890741"/>
                <a:ext cx="3800212" cy="762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D14D4-5F2F-6D29-F873-7B1BAF1D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5" y="4890741"/>
                <a:ext cx="3800212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BC3E2-56E0-6C13-D713-478CBADC05E6}"/>
                  </a:ext>
                </a:extLst>
              </p:cNvPr>
              <p:cNvSpPr txBox="1"/>
              <p:nvPr/>
            </p:nvSpPr>
            <p:spPr>
              <a:xfrm>
                <a:off x="4938318" y="4458196"/>
                <a:ext cx="3800213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BC3E2-56E0-6C13-D713-478CBADC0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318" y="4458196"/>
                <a:ext cx="3800213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1F934B-3D43-ECE2-8F10-09EAC95829E1}"/>
              </a:ext>
            </a:extLst>
          </p:cNvPr>
          <p:cNvSpPr txBox="1">
            <a:spLocks/>
          </p:cNvSpPr>
          <p:nvPr/>
        </p:nvSpPr>
        <p:spPr>
          <a:xfrm>
            <a:off x="838200" y="6055674"/>
            <a:ext cx="10515600" cy="59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Repeat steps 1 to 3 till you reach minimum.</a:t>
            </a:r>
          </a:p>
        </p:txBody>
      </p:sp>
    </p:spTree>
    <p:extLst>
      <p:ext uri="{BB962C8B-B14F-4D97-AF65-F5344CB8AC3E}">
        <p14:creationId xmlns:p14="http://schemas.microsoft.com/office/powerpoint/2010/main" val="410184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840-8C7D-0024-9F73-2A1F270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Sum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4E4B-B577-8BEC-5A29-5C0E957E7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Initialize model parameters: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Train the model parameters (training loop):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Forward propagation: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Compute cost:                                         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2400" dirty="0"/>
                          <m:t> </m:t>
                        </m:r>
                      </m:e>
                    </m:nary>
                  </m:oMath>
                </a14:m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Backward propagation: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Update parameters:                               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With the trained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predict on new data (test phase):</a:t>
                </a:r>
              </a:p>
              <a:p>
                <a:pPr marL="0" indent="0">
                  <a:buNone/>
                </a:pPr>
                <a:r>
                  <a:rPr lang="en-GB" dirty="0"/>
                  <a:t>  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GB" dirty="0"/>
                  <a:t>  it is a CAT!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4E4B-B577-8BEC-5A29-5C0E957E7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7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14" y="197655"/>
            <a:ext cx="5889386" cy="955483"/>
          </a:xfrm>
        </p:spPr>
        <p:txBody>
          <a:bodyPr>
            <a:normAutofit/>
          </a:bodyPr>
          <a:lstStyle/>
          <a:p>
            <a:r>
              <a:rPr lang="en-US" dirty="0"/>
              <a:t>Neural Network model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01A6F-8FF1-D7B8-0A6C-9A47BCF297B7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 flipV="1">
            <a:off x="1619445" y="2492601"/>
            <a:ext cx="3614144" cy="2690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A6259B-7583-5E3A-1DA5-F5C70BB05DC9}"/>
              </a:ext>
            </a:extLst>
          </p:cNvPr>
          <p:cNvCxnSpPr>
            <a:cxnSpLocks/>
            <a:stCxn id="4" idx="6"/>
            <a:endCxn id="35" idx="2"/>
          </p:cNvCxnSpPr>
          <p:nvPr/>
        </p:nvCxnSpPr>
        <p:spPr>
          <a:xfrm flipV="1">
            <a:off x="1619445" y="2492601"/>
            <a:ext cx="3614144" cy="533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F2F4EE-4654-3580-2FBE-201AA76403E2}"/>
              </a:ext>
            </a:extLst>
          </p:cNvPr>
          <p:cNvCxnSpPr>
            <a:cxnSpLocks/>
            <a:stCxn id="35" idx="6"/>
            <a:endCxn id="12" idx="2"/>
          </p:cNvCxnSpPr>
          <p:nvPr/>
        </p:nvCxnSpPr>
        <p:spPr>
          <a:xfrm>
            <a:off x="5953589" y="2492601"/>
            <a:ext cx="4442887" cy="1518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163C0-613D-D05D-FE73-E5D8BC3B6ED6}"/>
              </a:ext>
            </a:extLst>
          </p:cNvPr>
          <p:cNvSpPr txBox="1"/>
          <p:nvPr/>
        </p:nvSpPr>
        <p:spPr>
          <a:xfrm>
            <a:off x="2071460" y="5637505"/>
            <a:ext cx="1958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Linear + Activation</a:t>
            </a:r>
            <a:endParaRPr lang="en-GB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C6CAD-9A1C-7F73-4C1F-F1247FEF3E59}"/>
              </a:ext>
            </a:extLst>
          </p:cNvPr>
          <p:cNvGrpSpPr/>
          <p:nvPr/>
        </p:nvGrpSpPr>
        <p:grpSpPr>
          <a:xfrm>
            <a:off x="899445" y="2132601"/>
            <a:ext cx="10217031" cy="3920403"/>
            <a:chOff x="603718" y="1382781"/>
            <a:chExt cx="10217031" cy="392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603718" y="1916529"/>
                  <a:ext cx="720000" cy="720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18" y="1916529"/>
                  <a:ext cx="720000" cy="72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603718" y="4073507"/>
                  <a:ext cx="720000" cy="720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18" y="4073507"/>
                  <a:ext cx="720000" cy="72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F197680-533A-6E7E-4AEF-67EB94EADB88}"/>
                    </a:ext>
                  </a:extLst>
                </p:cNvPr>
                <p:cNvSpPr/>
                <p:nvPr/>
              </p:nvSpPr>
              <p:spPr>
                <a:xfrm>
                  <a:off x="10100749" y="2901371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F197680-533A-6E7E-4AEF-67EB94EADB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749" y="2901371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937862" y="1382781"/>
                  <a:ext cx="720000" cy="720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862" y="1382781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937862" y="2450276"/>
                  <a:ext cx="720000" cy="720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862" y="2450276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937862" y="3516730"/>
                  <a:ext cx="720000" cy="720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862" y="3516730"/>
                  <a:ext cx="720000" cy="72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937862" y="4583184"/>
                  <a:ext cx="720000" cy="720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862" y="4583184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A539A-7D51-D272-E9AD-4377BEB5A508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1619445" y="3026349"/>
            <a:ext cx="3614144" cy="53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41D91-0985-350B-0FFD-088C54282892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 flipV="1">
            <a:off x="1619445" y="3560096"/>
            <a:ext cx="3614144" cy="1623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D08C2C-5764-195E-998E-3066BB88512A}"/>
              </a:ext>
            </a:extLst>
          </p:cNvPr>
          <p:cNvCxnSpPr>
            <a:cxnSpLocks/>
            <a:stCxn id="6" idx="6"/>
            <a:endCxn id="38" idx="2"/>
          </p:cNvCxnSpPr>
          <p:nvPr/>
        </p:nvCxnSpPr>
        <p:spPr>
          <a:xfrm flipV="1">
            <a:off x="1619445" y="4626550"/>
            <a:ext cx="3614144" cy="556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BA4296-A2BA-D183-CC2F-F0FAA70E9572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>
            <a:off x="1619445" y="5183327"/>
            <a:ext cx="3614144" cy="509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822877-0013-70DE-EBC3-BF918181CFF0}"/>
              </a:ext>
            </a:extLst>
          </p:cNvPr>
          <p:cNvCxnSpPr>
            <a:cxnSpLocks/>
            <a:stCxn id="4" idx="6"/>
            <a:endCxn id="38" idx="2"/>
          </p:cNvCxnSpPr>
          <p:nvPr/>
        </p:nvCxnSpPr>
        <p:spPr>
          <a:xfrm>
            <a:off x="1619445" y="3026349"/>
            <a:ext cx="3614144" cy="160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0D0EDC-579B-D2EC-FACD-4F8B998AF607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>
            <a:off x="1619445" y="3026349"/>
            <a:ext cx="3614144" cy="2666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6918FEC-4197-95D3-C3E7-32857BFAD94F}"/>
              </a:ext>
            </a:extLst>
          </p:cNvPr>
          <p:cNvCxnSpPr>
            <a:cxnSpLocks/>
            <a:stCxn id="36" idx="6"/>
            <a:endCxn id="12" idx="2"/>
          </p:cNvCxnSpPr>
          <p:nvPr/>
        </p:nvCxnSpPr>
        <p:spPr>
          <a:xfrm>
            <a:off x="5953589" y="3560096"/>
            <a:ext cx="4442887" cy="451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843DF-C71C-E6C7-BE3A-ECBCBFEF2C8A}"/>
              </a:ext>
            </a:extLst>
          </p:cNvPr>
          <p:cNvCxnSpPr>
            <a:cxnSpLocks/>
            <a:stCxn id="38" idx="6"/>
            <a:endCxn id="12" idx="2"/>
          </p:cNvCxnSpPr>
          <p:nvPr/>
        </p:nvCxnSpPr>
        <p:spPr>
          <a:xfrm flipV="1">
            <a:off x="5953589" y="4011191"/>
            <a:ext cx="4442887" cy="615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53E18F-088C-DA35-3968-0AEB3975F2BC}"/>
              </a:ext>
            </a:extLst>
          </p:cNvPr>
          <p:cNvCxnSpPr>
            <a:cxnSpLocks/>
            <a:stCxn id="39" idx="6"/>
            <a:endCxn id="12" idx="2"/>
          </p:cNvCxnSpPr>
          <p:nvPr/>
        </p:nvCxnSpPr>
        <p:spPr>
          <a:xfrm flipV="1">
            <a:off x="5953589" y="4011191"/>
            <a:ext cx="4442887" cy="1681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9A58D7-AD3F-1769-3848-0335DDD69925}"/>
              </a:ext>
            </a:extLst>
          </p:cNvPr>
          <p:cNvSpPr txBox="1"/>
          <p:nvPr/>
        </p:nvSpPr>
        <p:spPr>
          <a:xfrm>
            <a:off x="4496702" y="1209829"/>
            <a:ext cx="219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Hidden layer</a:t>
            </a:r>
            <a:endParaRPr lang="en-GB" sz="28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4B59-CAB3-D9FD-A15D-96D3D615EC0F}"/>
              </a:ext>
            </a:extLst>
          </p:cNvPr>
          <p:cNvSpPr txBox="1"/>
          <p:nvPr/>
        </p:nvSpPr>
        <p:spPr>
          <a:xfrm>
            <a:off x="7706348" y="5642773"/>
            <a:ext cx="1619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Linear +</a:t>
            </a:r>
          </a:p>
          <a:p>
            <a:pPr algn="ctr"/>
            <a:r>
              <a:rPr lang="en-US" sz="2400" dirty="0"/>
              <a:t>Activation</a:t>
            </a:r>
            <a:endParaRPr lang="en-GB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CC0-197B-A738-8095-0C5827A91742}"/>
              </a:ext>
            </a:extLst>
          </p:cNvPr>
          <p:cNvSpPr/>
          <p:nvPr/>
        </p:nvSpPr>
        <p:spPr>
          <a:xfrm>
            <a:off x="4783796" y="1912690"/>
            <a:ext cx="1619587" cy="437066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1846A-BE29-878D-35B2-73A16B9AA77D}"/>
              </a:ext>
            </a:extLst>
          </p:cNvPr>
          <p:cNvSpPr txBox="1"/>
          <p:nvPr/>
        </p:nvSpPr>
        <p:spPr>
          <a:xfrm>
            <a:off x="360784" y="1761368"/>
            <a:ext cx="179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Input layer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83A62-48AC-57B6-C385-C5B4668DCAE5}"/>
              </a:ext>
            </a:extLst>
          </p:cNvPr>
          <p:cNvSpPr txBox="1"/>
          <p:nvPr/>
        </p:nvSpPr>
        <p:spPr>
          <a:xfrm>
            <a:off x="9663904" y="2605452"/>
            <a:ext cx="207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Output layer</a:t>
            </a:r>
            <a:endParaRPr lang="en-GB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0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predict rent prices?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5319731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SIZE OF ROOM</a:t>
                          </a:r>
                        </a:p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5319731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63" t="-4167" r="-235079" b="-34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/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6D268F8-C28C-B4DC-F004-E2041DF1FB1D}"/>
              </a:ext>
            </a:extLst>
          </p:cNvPr>
          <p:cNvSpPr/>
          <p:nvPr/>
        </p:nvSpPr>
        <p:spPr>
          <a:xfrm>
            <a:off x="1489036" y="1518407"/>
            <a:ext cx="2059165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6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65EB-690F-7722-BD17-C6E4796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  <a:blipFill>
                <a:blip r:embed="rId2"/>
                <a:stretch>
                  <a:fillRect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085200-E580-D54A-9781-76F2754DE50D}"/>
              </a:ext>
            </a:extLst>
          </p:cNvPr>
          <p:cNvSpPr txBox="1"/>
          <p:nvPr/>
        </p:nvSpPr>
        <p:spPr>
          <a:xfrm>
            <a:off x="7109857" y="2298646"/>
            <a:ext cx="274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LINEAR LAYER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6279-6A58-F2CF-293A-5B2FCEEE9FFD}"/>
              </a:ext>
            </a:extLst>
          </p:cNvPr>
          <p:cNvSpPr txBox="1"/>
          <p:nvPr/>
        </p:nvSpPr>
        <p:spPr>
          <a:xfrm>
            <a:off x="7109857" y="3716989"/>
            <a:ext cx="394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TANH 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151086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65EB-690F-7722-BD17-C6E4796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  <a:blipFill>
                <a:blip r:embed="rId2"/>
                <a:stretch>
                  <a:fillRect l="-812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085200-E580-D54A-9781-76F2754DE50D}"/>
              </a:ext>
            </a:extLst>
          </p:cNvPr>
          <p:cNvSpPr txBox="1"/>
          <p:nvPr/>
        </p:nvSpPr>
        <p:spPr>
          <a:xfrm>
            <a:off x="7109857" y="2298646"/>
            <a:ext cx="274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LINEAR LAYER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6279-6A58-F2CF-293A-5B2FCEEE9FFD}"/>
              </a:ext>
            </a:extLst>
          </p:cNvPr>
          <p:cNvSpPr txBox="1"/>
          <p:nvPr/>
        </p:nvSpPr>
        <p:spPr>
          <a:xfrm>
            <a:off x="7109857" y="3716989"/>
            <a:ext cx="394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TANH ACTIVATION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8269-D39B-2F4F-8389-B0C1A63C5E50}"/>
              </a:ext>
            </a:extLst>
          </p:cNvPr>
          <p:cNvSpPr txBox="1"/>
          <p:nvPr/>
        </p:nvSpPr>
        <p:spPr>
          <a:xfrm>
            <a:off x="7109857" y="5042426"/>
            <a:ext cx="30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LINEAR LAYER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C4A27-98D5-1B9A-518D-FE00E5A0A7A4}"/>
              </a:ext>
            </a:extLst>
          </p:cNvPr>
          <p:cNvSpPr txBox="1"/>
          <p:nvPr/>
        </p:nvSpPr>
        <p:spPr>
          <a:xfrm>
            <a:off x="7109857" y="6026205"/>
            <a:ext cx="43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SIGMOID 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540976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65EB-690F-7722-BD17-C6E4796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400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79752-BB0B-5B04-5C8D-4954BC059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4"/>
                <a:ext cx="10515600" cy="4932726"/>
              </a:xfrm>
              <a:blipFill>
                <a:blip r:embed="rId2"/>
                <a:stretch>
                  <a:fillRect l="-812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7085200-E580-D54A-9781-76F2754DE50D}"/>
              </a:ext>
            </a:extLst>
          </p:cNvPr>
          <p:cNvSpPr txBox="1"/>
          <p:nvPr/>
        </p:nvSpPr>
        <p:spPr>
          <a:xfrm>
            <a:off x="7109857" y="2298646"/>
            <a:ext cx="274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LINEAR LAYER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6279-6A58-F2CF-293A-5B2FCEEE9FFD}"/>
              </a:ext>
            </a:extLst>
          </p:cNvPr>
          <p:cNvSpPr txBox="1"/>
          <p:nvPr/>
        </p:nvSpPr>
        <p:spPr>
          <a:xfrm>
            <a:off x="7109857" y="3716989"/>
            <a:ext cx="394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TANH ACTIVATION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8269-D39B-2F4F-8389-B0C1A63C5E50}"/>
              </a:ext>
            </a:extLst>
          </p:cNvPr>
          <p:cNvSpPr txBox="1"/>
          <p:nvPr/>
        </p:nvSpPr>
        <p:spPr>
          <a:xfrm>
            <a:off x="7109857" y="5042426"/>
            <a:ext cx="30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LINEAR LAYER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C4A27-98D5-1B9A-518D-FE00E5A0A7A4}"/>
              </a:ext>
            </a:extLst>
          </p:cNvPr>
          <p:cNvSpPr txBox="1"/>
          <p:nvPr/>
        </p:nvSpPr>
        <p:spPr>
          <a:xfrm>
            <a:off x="7109857" y="6026205"/>
            <a:ext cx="435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SIGMOID ACTIVATION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065AC-EEE7-C5DA-1FCA-EBAF8025CE4A}"/>
              </a:ext>
            </a:extLst>
          </p:cNvPr>
          <p:cNvSpPr txBox="1"/>
          <p:nvPr/>
        </p:nvSpPr>
        <p:spPr>
          <a:xfrm>
            <a:off x="3497251" y="6118483"/>
            <a:ext cx="31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PARAMETERS TO LEARN </a:t>
            </a:r>
          </a:p>
        </p:txBody>
      </p:sp>
    </p:spTree>
    <p:extLst>
      <p:ext uri="{BB962C8B-B14F-4D97-AF65-F5344CB8AC3E}">
        <p14:creationId xmlns:p14="http://schemas.microsoft.com/office/powerpoint/2010/main" val="3866748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F6F5-C4A6-8C06-D69A-C6F1D38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Network: cost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AFF5-8D0F-335A-B200-B9EE9184A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COST and LOSS same as Logistic Regression:</a:t>
                </a:r>
              </a:p>
              <a:p>
                <a:pPr marL="0" indent="0">
                  <a:buNone/>
                </a:pPr>
                <a:endParaRPr lang="en-GB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+(1−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Gradient descent to find parameters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that minimize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AFF5-8D0F-335A-B200-B9EE9184A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3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743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8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6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2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3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3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4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5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97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4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5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6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7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1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4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5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6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7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062734-EF85-E246-DDEA-708738587CDC}"/>
              </a:ext>
            </a:extLst>
          </p:cNvPr>
          <p:cNvSpPr/>
          <p:nvPr/>
        </p:nvSpPr>
        <p:spPr>
          <a:xfrm>
            <a:off x="2465746" y="4000450"/>
            <a:ext cx="7832165" cy="500316"/>
          </a:xfrm>
          <a:prstGeom prst="rightArrow">
            <a:avLst>
              <a:gd name="adj1" fmla="val 50000"/>
              <a:gd name="adj2" fmla="val 8856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801F0-2CC6-B7CA-391B-FBA0BFF41805}"/>
              </a:ext>
            </a:extLst>
          </p:cNvPr>
          <p:cNvSpPr txBox="1"/>
          <p:nvPr/>
        </p:nvSpPr>
        <p:spPr>
          <a:xfrm>
            <a:off x="3954763" y="4550043"/>
            <a:ext cx="47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3785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predict rent prices?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3606021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SIZE OF ROOM</a:t>
                          </a:r>
                        </a:p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3606021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63" t="-4167" r="-235079" b="-34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/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/>
              <p:nvPr/>
            </p:nvSpPr>
            <p:spPr>
              <a:xfrm>
                <a:off x="4415940" y="5046593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40" y="5046593"/>
                <a:ext cx="7969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5B4D42-397D-5A0E-131F-7D0895377A2E}"/>
                  </a:ext>
                </a:extLst>
              </p:cNvPr>
              <p:cNvSpPr txBox="1"/>
              <p:nvPr/>
            </p:nvSpPr>
            <p:spPr>
              <a:xfrm>
                <a:off x="6409024" y="5062550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5B4D42-397D-5A0E-131F-7D089537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4" y="5062550"/>
                <a:ext cx="7969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2F731B-2A4D-0870-4EDC-190F9E9AD1B0}"/>
                  </a:ext>
                </a:extLst>
              </p:cNvPr>
              <p:cNvSpPr txBox="1"/>
              <p:nvPr/>
            </p:nvSpPr>
            <p:spPr>
              <a:xfrm>
                <a:off x="8171580" y="5023625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2F731B-2A4D-0870-4EDC-190F9E9A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80" y="5023625"/>
                <a:ext cx="7969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A96989-05D0-BE26-2B23-1A902A169B61}"/>
              </a:ext>
            </a:extLst>
          </p:cNvPr>
          <p:cNvSpPr txBox="1"/>
          <p:nvPr/>
        </p:nvSpPr>
        <p:spPr>
          <a:xfrm>
            <a:off x="4797099" y="6005033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FEATURES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D268F8-C28C-B4DC-F004-E2041DF1FB1D}"/>
              </a:ext>
            </a:extLst>
          </p:cNvPr>
          <p:cNvSpPr/>
          <p:nvPr/>
        </p:nvSpPr>
        <p:spPr>
          <a:xfrm>
            <a:off x="1489036" y="1518407"/>
            <a:ext cx="2059165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423D5B-3C22-81F6-3E0E-ACABE11F60D9}"/>
              </a:ext>
            </a:extLst>
          </p:cNvPr>
          <p:cNvSpPr/>
          <p:nvPr/>
        </p:nvSpPr>
        <p:spPr>
          <a:xfrm>
            <a:off x="3548200" y="1557282"/>
            <a:ext cx="2372696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C03B04-E94E-D3A9-15AA-D7DB0276811D}"/>
              </a:ext>
            </a:extLst>
          </p:cNvPr>
          <p:cNvSpPr/>
          <p:nvPr/>
        </p:nvSpPr>
        <p:spPr>
          <a:xfrm>
            <a:off x="5912174" y="1557281"/>
            <a:ext cx="1763753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B4F0C7-929E-8543-421C-6B610D25A81C}"/>
              </a:ext>
            </a:extLst>
          </p:cNvPr>
          <p:cNvSpPr/>
          <p:nvPr/>
        </p:nvSpPr>
        <p:spPr>
          <a:xfrm>
            <a:off x="7694105" y="1541987"/>
            <a:ext cx="1684788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58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8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70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77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/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/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5D509-88BF-B3A5-CD3C-7A2C6CCAE6FB}"/>
              </a:ext>
            </a:extLst>
          </p:cNvPr>
          <p:cNvCxnSpPr>
            <a:cxnSpLocks/>
          </p:cNvCxnSpPr>
          <p:nvPr/>
        </p:nvCxnSpPr>
        <p:spPr>
          <a:xfrm flipH="1" flipV="1">
            <a:off x="3794048" y="4820068"/>
            <a:ext cx="615615" cy="46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1043D4-0EC9-56EC-CFB2-E865512A7203}"/>
              </a:ext>
            </a:extLst>
          </p:cNvPr>
          <p:cNvCxnSpPr>
            <a:cxnSpLocks/>
          </p:cNvCxnSpPr>
          <p:nvPr/>
        </p:nvCxnSpPr>
        <p:spPr>
          <a:xfrm flipH="1">
            <a:off x="3716658" y="5658967"/>
            <a:ext cx="693005" cy="45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27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/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/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5D509-88BF-B3A5-CD3C-7A2C6CCAE6FB}"/>
              </a:ext>
            </a:extLst>
          </p:cNvPr>
          <p:cNvCxnSpPr>
            <a:cxnSpLocks/>
          </p:cNvCxnSpPr>
          <p:nvPr/>
        </p:nvCxnSpPr>
        <p:spPr>
          <a:xfrm flipH="1" flipV="1">
            <a:off x="3794048" y="4820068"/>
            <a:ext cx="615615" cy="46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1043D4-0EC9-56EC-CFB2-E865512A7203}"/>
              </a:ext>
            </a:extLst>
          </p:cNvPr>
          <p:cNvCxnSpPr>
            <a:cxnSpLocks/>
          </p:cNvCxnSpPr>
          <p:nvPr/>
        </p:nvCxnSpPr>
        <p:spPr>
          <a:xfrm flipH="1">
            <a:off x="3716658" y="5658967"/>
            <a:ext cx="693005" cy="45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772FC8-2694-17A5-962D-F94C27DE2E8B}"/>
              </a:ext>
            </a:extLst>
          </p:cNvPr>
          <p:cNvSpPr/>
          <p:nvPr/>
        </p:nvSpPr>
        <p:spPr>
          <a:xfrm flipH="1">
            <a:off x="3037400" y="3308918"/>
            <a:ext cx="7360282" cy="500316"/>
          </a:xfrm>
          <a:prstGeom prst="rightArrow">
            <a:avLst>
              <a:gd name="adj1" fmla="val 50000"/>
              <a:gd name="adj2" fmla="val 8856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48003-006F-EE19-01E8-B4E546FFC9DA}"/>
              </a:ext>
            </a:extLst>
          </p:cNvPr>
          <p:cNvSpPr txBox="1"/>
          <p:nvPr/>
        </p:nvSpPr>
        <p:spPr>
          <a:xfrm>
            <a:off x="4312521" y="2696786"/>
            <a:ext cx="480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8506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/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/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5D509-88BF-B3A5-CD3C-7A2C6CCAE6FB}"/>
              </a:ext>
            </a:extLst>
          </p:cNvPr>
          <p:cNvCxnSpPr>
            <a:cxnSpLocks/>
          </p:cNvCxnSpPr>
          <p:nvPr/>
        </p:nvCxnSpPr>
        <p:spPr>
          <a:xfrm flipH="1" flipV="1">
            <a:off x="3794048" y="4820068"/>
            <a:ext cx="615615" cy="46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1043D4-0EC9-56EC-CFB2-E865512A7203}"/>
              </a:ext>
            </a:extLst>
          </p:cNvPr>
          <p:cNvCxnSpPr>
            <a:cxnSpLocks/>
          </p:cNvCxnSpPr>
          <p:nvPr/>
        </p:nvCxnSpPr>
        <p:spPr>
          <a:xfrm flipH="1">
            <a:off x="3716658" y="5658967"/>
            <a:ext cx="693005" cy="45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20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/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/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5D509-88BF-B3A5-CD3C-7A2C6CCAE6FB}"/>
              </a:ext>
            </a:extLst>
          </p:cNvPr>
          <p:cNvCxnSpPr>
            <a:cxnSpLocks/>
          </p:cNvCxnSpPr>
          <p:nvPr/>
        </p:nvCxnSpPr>
        <p:spPr>
          <a:xfrm flipH="1" flipV="1">
            <a:off x="3794048" y="4820068"/>
            <a:ext cx="615615" cy="46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1043D4-0EC9-56EC-CFB2-E865512A7203}"/>
              </a:ext>
            </a:extLst>
          </p:cNvPr>
          <p:cNvCxnSpPr>
            <a:cxnSpLocks/>
          </p:cNvCxnSpPr>
          <p:nvPr/>
        </p:nvCxnSpPr>
        <p:spPr>
          <a:xfrm flipH="1">
            <a:off x="3716658" y="5658967"/>
            <a:ext cx="693005" cy="45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196336-98FC-0EDC-71DF-E2DBC0EAF868}"/>
                  </a:ext>
                </a:extLst>
              </p:cNvPr>
              <p:cNvSpPr/>
              <p:nvPr/>
            </p:nvSpPr>
            <p:spPr>
              <a:xfrm>
                <a:off x="228649" y="3660978"/>
                <a:ext cx="1446925" cy="46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196336-98FC-0EDC-71DF-E2DBC0EAF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9" y="3660978"/>
                <a:ext cx="1446925" cy="468000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9D92A566-783A-0DFE-FA6D-103FCE4BE4EB}"/>
              </a:ext>
            </a:extLst>
          </p:cNvPr>
          <p:cNvCxnSpPr>
            <a:cxnSpLocks/>
          </p:cNvCxnSpPr>
          <p:nvPr/>
        </p:nvCxnSpPr>
        <p:spPr>
          <a:xfrm rot="10800000">
            <a:off x="949082" y="4230890"/>
            <a:ext cx="1928734" cy="120649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C48934D-BA1A-E9F0-E671-7958841DB352}"/>
              </a:ext>
            </a:extLst>
          </p:cNvPr>
          <p:cNvSpPr txBox="1"/>
          <p:nvPr/>
        </p:nvSpPr>
        <p:spPr>
          <a:xfrm>
            <a:off x="495130" y="5106853"/>
            <a:ext cx="1446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</a:t>
            </a:r>
          </a:p>
          <a:p>
            <a:pPr algn="ctr"/>
            <a:r>
              <a:rPr lang="en-US" sz="20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030932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BB0-42EC-E716-2C52-EBD55DA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32" y="136710"/>
            <a:ext cx="3339609" cy="955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Training Loop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32E0E-1BF1-DE35-11A9-E7B402D155F4}"/>
              </a:ext>
            </a:extLst>
          </p:cNvPr>
          <p:cNvSpPr txBox="1"/>
          <p:nvPr/>
        </p:nvSpPr>
        <p:spPr>
          <a:xfrm>
            <a:off x="10882715" y="2132054"/>
            <a:ext cx="115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  <a:p>
            <a:pPr algn="ctr"/>
            <a:r>
              <a:rPr lang="en-US" sz="2000" dirty="0"/>
              <a:t>Cost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/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GB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BFDA82-D8BA-9BD5-C4F8-393E0F0D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750" y="3661423"/>
                <a:ext cx="468000" cy="46800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E09E-2798-9CD1-1E01-8C3A51756437}"/>
              </a:ext>
            </a:extLst>
          </p:cNvPr>
          <p:cNvGrpSpPr/>
          <p:nvPr/>
        </p:nvGrpSpPr>
        <p:grpSpPr>
          <a:xfrm>
            <a:off x="2465746" y="1820615"/>
            <a:ext cx="468000" cy="1062104"/>
            <a:chOff x="869742" y="1893306"/>
            <a:chExt cx="468000" cy="1062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/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3849B800-7ABA-82EC-09DE-5A5D57E2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1893306"/>
                  <a:ext cx="468000" cy="46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/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BBCD10-A677-579F-C716-9ABA948F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2" y="2487410"/>
                  <a:ext cx="468000" cy="46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/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F197680-533A-6E7E-4AEF-67EB94EAD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11" y="2132824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C8AD9-0C28-B69E-CA33-B0C4FC7E704E}"/>
              </a:ext>
            </a:extLst>
          </p:cNvPr>
          <p:cNvGrpSpPr/>
          <p:nvPr/>
        </p:nvGrpSpPr>
        <p:grpSpPr>
          <a:xfrm>
            <a:off x="6313194" y="1232454"/>
            <a:ext cx="488923" cy="2268739"/>
            <a:chOff x="4178707" y="1299202"/>
            <a:chExt cx="488923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/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7FEBFEF-D2F7-D768-2293-F65EE4273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1299202"/>
                  <a:ext cx="468000" cy="46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/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07FF90F-442B-3D88-12F2-A7823B216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707" y="1895498"/>
                  <a:ext cx="468000" cy="46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/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BC19A17-9644-FDBC-9707-35C509920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2491794"/>
                  <a:ext cx="468000" cy="46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/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91A8166-55BB-297A-C58B-4A98AE54C9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630" y="3099941"/>
                  <a:ext cx="468000" cy="46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7A57C-FC94-9A37-2009-B66733CF1238}"/>
              </a:ext>
            </a:extLst>
          </p:cNvPr>
          <p:cNvGrpSpPr/>
          <p:nvPr/>
        </p:nvGrpSpPr>
        <p:grpSpPr>
          <a:xfrm>
            <a:off x="4491638" y="1209989"/>
            <a:ext cx="468000" cy="2268739"/>
            <a:chOff x="3392045" y="1299202"/>
            <a:chExt cx="468000" cy="2268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/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70178EB-6C88-8DAE-3B65-D4CCF758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299202"/>
                  <a:ext cx="468000" cy="46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/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905F70D-C301-88B8-F3E6-208668901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1893306"/>
                  <a:ext cx="468000" cy="46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/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07E937-07EE-295A-BA21-777D3787F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2487410"/>
                  <a:ext cx="468000" cy="468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/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D4AB78-E503-1435-0A35-C1E5B11E8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45" y="3099941"/>
                  <a:ext cx="468000" cy="46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/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43E928-FE3F-FE5B-552B-DA1BB4A29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14" y="2136945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/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89F4B-861F-CA88-450F-8564A01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52" y="1993555"/>
                <a:ext cx="886846" cy="276999"/>
              </a:xfrm>
              <a:prstGeom prst="rect">
                <a:avLst/>
              </a:prstGeom>
              <a:blipFill>
                <a:blip r:embed="rId15"/>
                <a:stretch>
                  <a:fillRect l="-5479" r="-20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/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C49D1-5967-A9B9-34C3-EE4999F7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38" y="1993556"/>
                <a:ext cx="986104" cy="276999"/>
              </a:xfrm>
              <a:prstGeom prst="rect">
                <a:avLst/>
              </a:prstGeom>
              <a:blipFill>
                <a:blip r:embed="rId16"/>
                <a:stretch>
                  <a:fillRect l="-5590" r="-559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/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B9B140-3CF9-74CC-32CC-ED2E70F1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44" y="1993557"/>
                <a:ext cx="653192" cy="276999"/>
              </a:xfrm>
              <a:prstGeom prst="rect">
                <a:avLst/>
              </a:prstGeom>
              <a:blipFill>
                <a:blip r:embed="rId17"/>
                <a:stretch>
                  <a:fillRect l="-8411" r="-373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/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03AAD0-923C-27E5-47F6-A16BCA5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59" y="1993555"/>
                <a:ext cx="517321" cy="276999"/>
              </a:xfrm>
              <a:prstGeom prst="rect">
                <a:avLst/>
              </a:prstGeom>
              <a:blipFill>
                <a:blip r:embed="rId18"/>
                <a:stretch>
                  <a:fillRect l="-5882" t="-2222" r="-152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76B5B-C57D-8A0C-D5F3-EA0DC3C86070}"/>
              </a:ext>
            </a:extLst>
          </p:cNvPr>
          <p:cNvCxnSpPr>
            <a:cxnSpLocks/>
          </p:cNvCxnSpPr>
          <p:nvPr/>
        </p:nvCxnSpPr>
        <p:spPr>
          <a:xfrm flipV="1">
            <a:off x="8761372" y="2359245"/>
            <a:ext cx="946938" cy="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24EA5-E56F-5353-BF6E-B56C075A3836}"/>
              </a:ext>
            </a:extLst>
          </p:cNvPr>
          <p:cNvCxnSpPr>
            <a:cxnSpLocks/>
          </p:cNvCxnSpPr>
          <p:nvPr/>
        </p:nvCxnSpPr>
        <p:spPr>
          <a:xfrm>
            <a:off x="6871474" y="2351667"/>
            <a:ext cx="1233182" cy="1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CDCB4E-3A5A-8A65-5F84-514E23F95D64}"/>
              </a:ext>
            </a:extLst>
          </p:cNvPr>
          <p:cNvCxnSpPr>
            <a:cxnSpLocks/>
          </p:cNvCxnSpPr>
          <p:nvPr/>
        </p:nvCxnSpPr>
        <p:spPr>
          <a:xfrm>
            <a:off x="5051063" y="2344359"/>
            <a:ext cx="120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E5494-A3CC-C6E6-D4F1-1B0483E86035}"/>
              </a:ext>
            </a:extLst>
          </p:cNvPr>
          <p:cNvCxnSpPr>
            <a:cxnSpLocks/>
          </p:cNvCxnSpPr>
          <p:nvPr/>
        </p:nvCxnSpPr>
        <p:spPr>
          <a:xfrm>
            <a:off x="3121595" y="2344359"/>
            <a:ext cx="1340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/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5512C3-B0DC-2495-F8F8-03932780D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58" y="5050042"/>
                <a:ext cx="425053" cy="765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/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1D3F2E-64AE-0729-D784-A138DA36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75" y="4128977"/>
                <a:ext cx="551433" cy="764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/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DDD2BE-E482-D416-6A2E-0B17F8E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11" y="5055116"/>
                <a:ext cx="416203" cy="7024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/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7803D-FA24-137E-AD94-C626396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72" y="5919443"/>
                <a:ext cx="391261" cy="7024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/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99D72-9957-CC01-8BB4-057C4F09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89" y="5050042"/>
                <a:ext cx="582274" cy="7646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/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D330E-258C-2BEB-3E29-E5461829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92" y="5050042"/>
                <a:ext cx="552331" cy="7646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/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F7DBDC-142B-CC3A-6BE2-4A23F6DA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00" y="4128978"/>
                <a:ext cx="636392" cy="764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/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DCC6D-2F8B-4D5F-4BAA-5E52ACBF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36" y="5888313"/>
                <a:ext cx="567720" cy="7646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442DA6-F056-5C25-284C-108B6089188B}"/>
              </a:ext>
            </a:extLst>
          </p:cNvPr>
          <p:cNvCxnSpPr>
            <a:cxnSpLocks/>
          </p:cNvCxnSpPr>
          <p:nvPr/>
        </p:nvCxnSpPr>
        <p:spPr>
          <a:xfrm flipH="1">
            <a:off x="8761372" y="5419789"/>
            <a:ext cx="946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E1BE0-D84F-A405-159A-284215F7A304}"/>
              </a:ext>
            </a:extLst>
          </p:cNvPr>
          <p:cNvCxnSpPr>
            <a:cxnSpLocks/>
          </p:cNvCxnSpPr>
          <p:nvPr/>
        </p:nvCxnSpPr>
        <p:spPr>
          <a:xfrm flipH="1" flipV="1">
            <a:off x="7597876" y="4818055"/>
            <a:ext cx="519042" cy="41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53D1BB-38E0-591C-C93F-255D76958B5A}"/>
              </a:ext>
            </a:extLst>
          </p:cNvPr>
          <p:cNvCxnSpPr>
            <a:cxnSpLocks/>
          </p:cNvCxnSpPr>
          <p:nvPr/>
        </p:nvCxnSpPr>
        <p:spPr>
          <a:xfrm flipH="1">
            <a:off x="7432189" y="5658967"/>
            <a:ext cx="672467" cy="51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1B5DE-62C6-CA9B-CD78-523CE7E523FB}"/>
              </a:ext>
            </a:extLst>
          </p:cNvPr>
          <p:cNvCxnSpPr>
            <a:cxnSpLocks/>
          </p:cNvCxnSpPr>
          <p:nvPr/>
        </p:nvCxnSpPr>
        <p:spPr>
          <a:xfrm flipH="1">
            <a:off x="7085552" y="5431953"/>
            <a:ext cx="10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1E511-8D11-B371-9DBD-9990F603293F}"/>
              </a:ext>
            </a:extLst>
          </p:cNvPr>
          <p:cNvCxnSpPr>
            <a:cxnSpLocks/>
          </p:cNvCxnSpPr>
          <p:nvPr/>
        </p:nvCxnSpPr>
        <p:spPr>
          <a:xfrm flipH="1">
            <a:off x="5164886" y="5432390"/>
            <a:ext cx="1132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5D509-88BF-B3A5-CD3C-7A2C6CCAE6FB}"/>
              </a:ext>
            </a:extLst>
          </p:cNvPr>
          <p:cNvCxnSpPr>
            <a:cxnSpLocks/>
          </p:cNvCxnSpPr>
          <p:nvPr/>
        </p:nvCxnSpPr>
        <p:spPr>
          <a:xfrm flipH="1" flipV="1">
            <a:off x="3794048" y="4820068"/>
            <a:ext cx="615615" cy="46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1043D4-0EC9-56EC-CFB2-E865512A7203}"/>
              </a:ext>
            </a:extLst>
          </p:cNvPr>
          <p:cNvCxnSpPr>
            <a:cxnSpLocks/>
          </p:cNvCxnSpPr>
          <p:nvPr/>
        </p:nvCxnSpPr>
        <p:spPr>
          <a:xfrm flipH="1">
            <a:off x="3716658" y="5658967"/>
            <a:ext cx="693005" cy="45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196336-98FC-0EDC-71DF-E2DBC0EAF868}"/>
                  </a:ext>
                </a:extLst>
              </p:cNvPr>
              <p:cNvSpPr/>
              <p:nvPr/>
            </p:nvSpPr>
            <p:spPr>
              <a:xfrm>
                <a:off x="228649" y="3660978"/>
                <a:ext cx="1446925" cy="46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GB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196336-98FC-0EDC-71DF-E2DBC0EAF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9" y="3660978"/>
                <a:ext cx="1446925" cy="468000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9D92A566-783A-0DFE-FA6D-103FCE4BE4EB}"/>
              </a:ext>
            </a:extLst>
          </p:cNvPr>
          <p:cNvCxnSpPr>
            <a:cxnSpLocks/>
          </p:cNvCxnSpPr>
          <p:nvPr/>
        </p:nvCxnSpPr>
        <p:spPr>
          <a:xfrm rot="10800000">
            <a:off x="949082" y="4230890"/>
            <a:ext cx="1928734" cy="120649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AD5B126-FE38-77F7-E798-8066120069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3314" y="2254782"/>
            <a:ext cx="1170906" cy="144692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1E3A54DD-1D18-6A5D-2F8C-2A5DF8B3F141}"/>
              </a:ext>
            </a:extLst>
          </p:cNvPr>
          <p:cNvCxnSpPr>
            <a:cxnSpLocks/>
          </p:cNvCxnSpPr>
          <p:nvPr/>
        </p:nvCxnSpPr>
        <p:spPr>
          <a:xfrm>
            <a:off x="10367025" y="2366824"/>
            <a:ext cx="1100725" cy="119525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3AAD327-3DBB-9183-8B65-A355E8B8B11C}"/>
              </a:ext>
            </a:extLst>
          </p:cNvPr>
          <p:cNvCxnSpPr>
            <a:cxnSpLocks/>
          </p:cNvCxnSpPr>
          <p:nvPr/>
        </p:nvCxnSpPr>
        <p:spPr>
          <a:xfrm rot="5400000">
            <a:off x="10328487" y="4309791"/>
            <a:ext cx="1215712" cy="10773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C48934D-BA1A-E9F0-E671-7958841DB352}"/>
              </a:ext>
            </a:extLst>
          </p:cNvPr>
          <p:cNvSpPr txBox="1"/>
          <p:nvPr/>
        </p:nvSpPr>
        <p:spPr>
          <a:xfrm>
            <a:off x="495130" y="5106853"/>
            <a:ext cx="1446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</a:t>
            </a:r>
          </a:p>
          <a:p>
            <a:pPr algn="ctr"/>
            <a:r>
              <a:rPr lang="en-US" sz="20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0629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predict rent prices?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6029957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SIZE OF ROOM</a:t>
                          </a:r>
                        </a:p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2206DC4-3F7A-25BA-D3A7-4DE9139BD4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6029957"/>
                  </p:ext>
                </p:extLst>
              </p:nvPr>
            </p:nvGraphicFramePr>
            <p:xfrm>
              <a:off x="838200" y="1825626"/>
              <a:ext cx="10515600" cy="3239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484">
                      <a:extLst>
                        <a:ext uri="{9D8B030D-6E8A-4147-A177-3AD203B41FA5}">
                          <a16:colId xmlns:a16="http://schemas.microsoft.com/office/drawing/2014/main" val="484355463"/>
                        </a:ext>
                      </a:extLst>
                    </a:gridCol>
                    <a:gridCol w="2122415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2323751">
                      <a:extLst>
                        <a:ext uri="{9D8B030D-6E8A-4147-A177-3AD203B41FA5}">
                          <a16:colId xmlns:a16="http://schemas.microsoft.com/office/drawing/2014/main" val="816628994"/>
                        </a:ext>
                      </a:extLst>
                    </a:gridCol>
                    <a:gridCol w="1778466">
                      <a:extLst>
                        <a:ext uri="{9D8B030D-6E8A-4147-A177-3AD203B41FA5}">
                          <a16:colId xmlns:a16="http://schemas.microsoft.com/office/drawing/2014/main" val="385214038"/>
                        </a:ext>
                      </a:extLst>
                    </a:gridCol>
                    <a:gridCol w="1677798">
                      <a:extLst>
                        <a:ext uri="{9D8B030D-6E8A-4147-A177-3AD203B41FA5}">
                          <a16:colId xmlns:a16="http://schemas.microsoft.com/office/drawing/2014/main" val="405697491"/>
                        </a:ext>
                      </a:extLst>
                    </a:gridCol>
                    <a:gridCol w="1991686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729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63" t="-4167" r="-235079" b="-34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PEOPLE SHARING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ENSUITE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PRICE PER MONTH</a:t>
                          </a:r>
                        </a:p>
                        <a:p>
                          <a:pPr algn="ctr"/>
                          <a:r>
                            <a:rPr lang="en-GB" dirty="0"/>
                            <a:t>(£)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EARLSDON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LEAMINGTON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KENILWORTH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64223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025437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CANLEY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201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/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4826-EE96-EDA5-6C4A-58F90423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76" y="5062550"/>
                <a:ext cx="5424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/>
              <p:nvPr/>
            </p:nvSpPr>
            <p:spPr>
              <a:xfrm>
                <a:off x="4415940" y="5046593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EABD9-93A1-79C7-0177-D114B2CF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40" y="5046593"/>
                <a:ext cx="7969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5B4D42-397D-5A0E-131F-7D0895377A2E}"/>
                  </a:ext>
                </a:extLst>
              </p:cNvPr>
              <p:cNvSpPr txBox="1"/>
              <p:nvPr/>
            </p:nvSpPr>
            <p:spPr>
              <a:xfrm>
                <a:off x="6409024" y="5062550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5B4D42-397D-5A0E-131F-7D089537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4" y="5062550"/>
                <a:ext cx="7969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2F731B-2A4D-0870-4EDC-190F9E9AD1B0}"/>
                  </a:ext>
                </a:extLst>
              </p:cNvPr>
              <p:cNvSpPr txBox="1"/>
              <p:nvPr/>
            </p:nvSpPr>
            <p:spPr>
              <a:xfrm>
                <a:off x="8171580" y="5023625"/>
                <a:ext cx="796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2F731B-2A4D-0870-4EDC-190F9E9A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80" y="5023625"/>
                <a:ext cx="7969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3B39-9AD5-BB9F-1A39-5EB585C10DDF}"/>
                  </a:ext>
                </a:extLst>
              </p:cNvPr>
              <p:cNvSpPr txBox="1"/>
              <p:nvPr/>
            </p:nvSpPr>
            <p:spPr>
              <a:xfrm>
                <a:off x="10149292" y="5062550"/>
                <a:ext cx="487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F93B39-9AD5-BB9F-1A39-5EB585C1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92" y="5062550"/>
                <a:ext cx="48795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A96989-05D0-BE26-2B23-1A902A169B61}"/>
              </a:ext>
            </a:extLst>
          </p:cNvPr>
          <p:cNvSpPr txBox="1"/>
          <p:nvPr/>
        </p:nvSpPr>
        <p:spPr>
          <a:xfrm>
            <a:off x="4797099" y="6005033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99D21-BFC1-CD6D-43AF-EFB00BCEC4A4}"/>
              </a:ext>
            </a:extLst>
          </p:cNvPr>
          <p:cNvSpPr txBox="1"/>
          <p:nvPr/>
        </p:nvSpPr>
        <p:spPr>
          <a:xfrm>
            <a:off x="9716559" y="6020327"/>
            <a:ext cx="197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LABELS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D268F8-C28C-B4DC-F004-E2041DF1FB1D}"/>
              </a:ext>
            </a:extLst>
          </p:cNvPr>
          <p:cNvSpPr/>
          <p:nvPr/>
        </p:nvSpPr>
        <p:spPr>
          <a:xfrm>
            <a:off x="1489036" y="1518407"/>
            <a:ext cx="2059165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423D5B-3C22-81F6-3E0E-ACABE11F60D9}"/>
              </a:ext>
            </a:extLst>
          </p:cNvPr>
          <p:cNvSpPr/>
          <p:nvPr/>
        </p:nvSpPr>
        <p:spPr>
          <a:xfrm>
            <a:off x="3548200" y="1557282"/>
            <a:ext cx="2372696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C03B04-E94E-D3A9-15AA-D7DB0276811D}"/>
              </a:ext>
            </a:extLst>
          </p:cNvPr>
          <p:cNvSpPr/>
          <p:nvPr/>
        </p:nvSpPr>
        <p:spPr>
          <a:xfrm>
            <a:off x="5912174" y="1557281"/>
            <a:ext cx="1763753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B4F0C7-929E-8543-421C-6B610D25A81C}"/>
              </a:ext>
            </a:extLst>
          </p:cNvPr>
          <p:cNvSpPr/>
          <p:nvPr/>
        </p:nvSpPr>
        <p:spPr>
          <a:xfrm>
            <a:off x="7694105" y="1541987"/>
            <a:ext cx="1684788" cy="426999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55340D-1B9C-F3D4-B2C5-BF68062BE5FA}"/>
              </a:ext>
            </a:extLst>
          </p:cNvPr>
          <p:cNvSpPr/>
          <p:nvPr/>
        </p:nvSpPr>
        <p:spPr>
          <a:xfrm>
            <a:off x="9378892" y="1518406"/>
            <a:ext cx="1993085" cy="426999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3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to learn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2BBE02-BC4E-1961-B6CB-77CBA20DBE51}"/>
              </a:ext>
            </a:extLst>
          </p:cNvPr>
          <p:cNvGrpSpPr/>
          <p:nvPr/>
        </p:nvGrpSpPr>
        <p:grpSpPr>
          <a:xfrm>
            <a:off x="2777192" y="1690688"/>
            <a:ext cx="5345712" cy="1413545"/>
            <a:chOff x="2748616" y="1690688"/>
            <a:chExt cx="5345712" cy="1413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E77C3A-D41B-30BC-8B5B-78205793AC19}"/>
                    </a:ext>
                  </a:extLst>
                </p:cNvPr>
                <p:cNvSpPr txBox="1"/>
                <p:nvPr/>
              </p:nvSpPr>
              <p:spPr>
                <a:xfrm>
                  <a:off x="2748616" y="1690688"/>
                  <a:ext cx="931179" cy="14135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E77C3A-D41B-30BC-8B5B-78205793A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616" y="1690688"/>
                  <a:ext cx="931179" cy="14135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5B981F-7A56-C3F9-B35C-64075CE4EF3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679795" y="2397460"/>
              <a:ext cx="379479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A0796-D2F6-BDDC-7636-6CEE1D31495D}"/>
                    </a:ext>
                  </a:extLst>
                </p:cNvPr>
                <p:cNvSpPr txBox="1"/>
                <p:nvPr/>
              </p:nvSpPr>
              <p:spPr>
                <a:xfrm>
                  <a:off x="7746186" y="2053899"/>
                  <a:ext cx="3481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2400" b="0" dirty="0"/>
                    <a:t>  </a:t>
                  </a: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A0796-D2F6-BDDC-7636-6CEE1D31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86" y="2053899"/>
                  <a:ext cx="348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5263" r="-70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AFCC5-188C-F462-A292-D6AD4536DBFB}"/>
                </a:ext>
              </a:extLst>
            </p:cNvPr>
            <p:cNvSpPr txBox="1"/>
            <p:nvPr/>
          </p:nvSpPr>
          <p:spPr>
            <a:xfrm>
              <a:off x="4614032" y="1880065"/>
              <a:ext cx="219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solidFill>
                    <a:srgbClr val="0070C0"/>
                  </a:solidFill>
                </a:rPr>
                <a:t>Unknown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93FFC2-7123-218A-0491-68FD05D18738}"/>
              </a:ext>
            </a:extLst>
          </p:cNvPr>
          <p:cNvSpPr txBox="1"/>
          <p:nvPr/>
        </p:nvSpPr>
        <p:spPr>
          <a:xfrm>
            <a:off x="6018577" y="3028890"/>
            <a:ext cx="3025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0070C0"/>
                </a:solidFill>
              </a:rPr>
              <a:t>GOAL: learn this function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67D8B01-CD38-0CB3-9F02-D00DBDD4A9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78366" y="2765392"/>
            <a:ext cx="599810" cy="26181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9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EC6-FBA3-6CEF-F12F-3D4B12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to learn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2BBE02-BC4E-1961-B6CB-77CBA20DBE51}"/>
              </a:ext>
            </a:extLst>
          </p:cNvPr>
          <p:cNvGrpSpPr/>
          <p:nvPr/>
        </p:nvGrpSpPr>
        <p:grpSpPr>
          <a:xfrm>
            <a:off x="2777192" y="1690688"/>
            <a:ext cx="5345712" cy="1413545"/>
            <a:chOff x="2748616" y="1690688"/>
            <a:chExt cx="5345712" cy="1413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E77C3A-D41B-30BC-8B5B-78205793AC19}"/>
                    </a:ext>
                  </a:extLst>
                </p:cNvPr>
                <p:cNvSpPr txBox="1"/>
                <p:nvPr/>
              </p:nvSpPr>
              <p:spPr>
                <a:xfrm>
                  <a:off x="2748616" y="1690688"/>
                  <a:ext cx="931179" cy="14135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E77C3A-D41B-30BC-8B5B-78205793A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616" y="1690688"/>
                  <a:ext cx="931179" cy="14135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5B981F-7A56-C3F9-B35C-64075CE4EF3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679795" y="2397460"/>
              <a:ext cx="379479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A0796-D2F6-BDDC-7636-6CEE1D31495D}"/>
                    </a:ext>
                  </a:extLst>
                </p:cNvPr>
                <p:cNvSpPr txBox="1"/>
                <p:nvPr/>
              </p:nvSpPr>
              <p:spPr>
                <a:xfrm>
                  <a:off x="7746186" y="2053899"/>
                  <a:ext cx="3481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2400" b="0" dirty="0"/>
                    <a:t>  </a:t>
                  </a: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A0796-D2F6-BDDC-7636-6CEE1D31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86" y="2053899"/>
                  <a:ext cx="348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5263" r="-70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AFCC5-188C-F462-A292-D6AD4536DBFB}"/>
                </a:ext>
              </a:extLst>
            </p:cNvPr>
            <p:cNvSpPr txBox="1"/>
            <p:nvPr/>
          </p:nvSpPr>
          <p:spPr>
            <a:xfrm>
              <a:off x="4614032" y="1880065"/>
              <a:ext cx="219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>
                  <a:solidFill>
                    <a:srgbClr val="0070C0"/>
                  </a:solidFill>
                </a:rPr>
                <a:t>Unknown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93FFC2-7123-218A-0491-68FD05D18738}"/>
              </a:ext>
            </a:extLst>
          </p:cNvPr>
          <p:cNvSpPr txBox="1"/>
          <p:nvPr/>
        </p:nvSpPr>
        <p:spPr>
          <a:xfrm>
            <a:off x="6018577" y="3028890"/>
            <a:ext cx="3025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0070C0"/>
                </a:solidFill>
              </a:rPr>
              <a:t>GOAL: learn this function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67D8B01-CD38-0CB3-9F02-D00DBDD4A9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78366" y="2765392"/>
            <a:ext cx="599810" cy="26181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BE5C7B1-BA57-3B9B-4295-23CBA39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1813"/>
            <a:ext cx="10515600" cy="211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u="sng" dirty="0"/>
              <a:t>HOW?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Use the data you have collected to </a:t>
            </a:r>
            <a:r>
              <a:rPr lang="en-GB" sz="2400" b="1" i="1" dirty="0"/>
              <a:t>“train” </a:t>
            </a:r>
            <a:r>
              <a:rPr lang="en-GB" sz="2400" dirty="0"/>
              <a:t>your model to recognise patterns in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Once model is trained, </a:t>
            </a:r>
            <a:r>
              <a:rPr lang="en-GB" sz="2400" b="1" i="1" dirty="0"/>
              <a:t>“test” </a:t>
            </a:r>
            <a:r>
              <a:rPr lang="en-GB" sz="2400" dirty="0"/>
              <a:t>it on new unseen data and try to predict rent of new houses.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FF12B4-F19D-CFB1-C094-8E98616D5255}"/>
              </a:ext>
            </a:extLst>
          </p:cNvPr>
          <p:cNvSpPr txBox="1">
            <a:spLocks/>
          </p:cNvSpPr>
          <p:nvPr/>
        </p:nvSpPr>
        <p:spPr>
          <a:xfrm>
            <a:off x="838200" y="6075306"/>
            <a:ext cx="7915362" cy="56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u="sng" dirty="0"/>
              <a:t>REQUIRES:</a:t>
            </a:r>
            <a:r>
              <a:rPr lang="en-GB" sz="2400" dirty="0"/>
              <a:t> A </a:t>
            </a:r>
            <a:r>
              <a:rPr lang="en-GB" sz="2400" b="1" u="sng" dirty="0"/>
              <a:t>LOT</a:t>
            </a:r>
            <a:r>
              <a:rPr lang="en-GB" sz="2400" dirty="0"/>
              <a:t> of data (10K, 100K, 1000K examples)</a:t>
            </a:r>
          </a:p>
        </p:txBody>
      </p:sp>
    </p:spTree>
    <p:extLst>
      <p:ext uri="{BB962C8B-B14F-4D97-AF65-F5344CB8AC3E}">
        <p14:creationId xmlns:p14="http://schemas.microsoft.com/office/powerpoint/2010/main" val="320133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2938-9517-3881-6096-4CEF57CC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8909807" cy="2328702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rgbClr val="0070C0"/>
                </a:solidFill>
              </a:rPr>
              <a:t>SUPERVISED LEARNING:</a:t>
            </a:r>
          </a:p>
          <a:p>
            <a:pPr marL="0" indent="0">
              <a:buNone/>
            </a:pPr>
            <a:r>
              <a:rPr lang="en-GB" dirty="0"/>
              <a:t>The model learns from being given “right answers” (labels).</a:t>
            </a:r>
          </a:p>
          <a:p>
            <a:r>
              <a:rPr lang="en-GB" sz="2000" dirty="0"/>
              <a:t>Predict house rent/house price. (Regression problems)</a:t>
            </a:r>
          </a:p>
          <a:p>
            <a:r>
              <a:rPr lang="en-GB" sz="2000" dirty="0"/>
              <a:t>Classify an image as “cat” or “dog”. (Classification problems)</a:t>
            </a:r>
          </a:p>
          <a:p>
            <a:r>
              <a:rPr lang="en-GB" sz="2000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3EA4A-BC9F-5C57-E041-413F20D9F2A0}"/>
              </a:ext>
            </a:extLst>
          </p:cNvPr>
          <p:cNvSpPr txBox="1">
            <a:spLocks/>
          </p:cNvSpPr>
          <p:nvPr/>
        </p:nvSpPr>
        <p:spPr>
          <a:xfrm>
            <a:off x="838199" y="3886521"/>
            <a:ext cx="8909807" cy="2696042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>
                <a:solidFill>
                  <a:srgbClr val="FF0000"/>
                </a:solidFill>
              </a:rPr>
              <a:t>UNSUPERVISED LEARNING: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model does not have “right answers” (labels).</a:t>
            </a:r>
          </a:p>
          <a:p>
            <a:r>
              <a:rPr lang="en-GB" sz="2000" dirty="0"/>
              <a:t>Generate new music.</a:t>
            </a:r>
          </a:p>
          <a:p>
            <a:r>
              <a:rPr lang="en-GB" sz="2000" dirty="0"/>
              <a:t>Generate a new image.</a:t>
            </a:r>
          </a:p>
          <a:p>
            <a:r>
              <a:rPr lang="en-GB" sz="2000" dirty="0"/>
              <a:t>Fly a helicopter.</a:t>
            </a:r>
          </a:p>
          <a:p>
            <a:r>
              <a:rPr lang="en-GB" sz="2000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D49ED-6A60-74C2-6372-506673C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/>
          <a:lstStyle/>
          <a:p>
            <a:pPr algn="ctr"/>
            <a:r>
              <a:rPr lang="en-GB" dirty="0"/>
              <a:t>Types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0047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3896-6E8F-8ED5-99EC-46ECCFF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model learn?       TASK 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A70-5CE2-9EFE-D4AD-7715DCA4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886" y="1825624"/>
            <a:ext cx="6999914" cy="2477927"/>
          </a:xfrm>
        </p:spPr>
        <p:txBody>
          <a:bodyPr/>
          <a:lstStyle/>
          <a:p>
            <a:r>
              <a:rPr lang="en-GB" dirty="0"/>
              <a:t>3 points in the plane.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D46C-3600-3750-4EC9-42059E84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264"/>
            <a:ext cx="3087278" cy="3696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EACD8CC7-D1FE-4665-7BE8-4B316C7B13C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419375" y="1886266"/>
              <a:ext cx="1443605" cy="167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721454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422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EACD8CC7-D1FE-4665-7BE8-4B316C7B13C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419375" y="1886266"/>
              <a:ext cx="1443605" cy="1677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2151">
                      <a:extLst>
                        <a:ext uri="{9D8B030D-6E8A-4147-A177-3AD203B41FA5}">
                          <a16:colId xmlns:a16="http://schemas.microsoft.com/office/drawing/2014/main" val="3286571641"/>
                        </a:ext>
                      </a:extLst>
                    </a:gridCol>
                    <a:gridCol w="721454">
                      <a:extLst>
                        <a:ext uri="{9D8B030D-6E8A-4147-A177-3AD203B41FA5}">
                          <a16:colId xmlns:a16="http://schemas.microsoft.com/office/drawing/2014/main" val="1900967129"/>
                        </a:ext>
                      </a:extLst>
                    </a:gridCol>
                  </a:tblGrid>
                  <a:tr h="422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429" r="-103361" b="-3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1429" r="-4237" b="-3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602731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164145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984616"/>
                      </a:ext>
                    </a:extLst>
                  </a:tr>
                  <a:tr h="418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5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B7F6977-4890-767A-4CAD-EA00D3DF8D2E}"/>
              </a:ext>
            </a:extLst>
          </p:cNvPr>
          <p:cNvSpPr txBox="1"/>
          <p:nvPr/>
        </p:nvSpPr>
        <p:spPr>
          <a:xfrm>
            <a:off x="3907686" y="2584480"/>
            <a:ext cx="931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30F7F-BC51-590E-68E2-B4BABD52064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437531" y="2667890"/>
            <a:ext cx="16713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/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BF2EF-A869-E2FD-C1EB-3C40B617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7" y="2437058"/>
                <a:ext cx="3405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/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13EC1F-B326-7DE5-48B6-3901FE789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15" y="2437057"/>
                <a:ext cx="3405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/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D1002C-C5ED-E925-B246-A54A34A5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12" y="2898722"/>
                <a:ext cx="3405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/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3EAF58-73EC-AB20-E7BB-2BA483FF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2898722"/>
                <a:ext cx="3405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/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9DE77-89E5-CE3C-7BE1-3E59F821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40" y="3360385"/>
                <a:ext cx="3405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/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400" b="0" dirty="0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D2C4F-DCEA-A954-E0B3-1B9C3FA1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0" y="3360621"/>
                <a:ext cx="34051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CDF71-77C5-E07C-8579-F6A2533E42A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438928" y="3129555"/>
            <a:ext cx="166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0C671-B6E5-C0E8-4622-519BF91D4A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452556" y="3591218"/>
            <a:ext cx="1654954" cy="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3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2122</Words>
  <Application>Microsoft Office PowerPoint</Application>
  <PresentationFormat>Widescreen</PresentationFormat>
  <Paragraphs>906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Arial</vt:lpstr>
      <vt:lpstr>Calibri</vt:lpstr>
      <vt:lpstr>Calibri Light</vt:lpstr>
      <vt:lpstr>Cambria Math</vt:lpstr>
      <vt:lpstr>Office Theme</vt:lpstr>
      <vt:lpstr>MACHINE LEARNING </vt:lpstr>
      <vt:lpstr>How to predict rent prices?</vt:lpstr>
      <vt:lpstr>How to predict rent prices?</vt:lpstr>
      <vt:lpstr>How to predict rent prices?</vt:lpstr>
      <vt:lpstr>How to predict rent prices?</vt:lpstr>
      <vt:lpstr>Function to learn</vt:lpstr>
      <vt:lpstr>Function to learn</vt:lpstr>
      <vt:lpstr>Types of learning</vt:lpstr>
      <vt:lpstr>How does the model learn?       TASK A2</vt:lpstr>
      <vt:lpstr>How does the model learn?       TASK A2</vt:lpstr>
      <vt:lpstr>How does the model learn?       TASK A2</vt:lpstr>
      <vt:lpstr>How does the model learn?       TASK A2</vt:lpstr>
      <vt:lpstr>How does the model learn?</vt:lpstr>
      <vt:lpstr>How does the model learn?</vt:lpstr>
      <vt:lpstr>How does the model learn?</vt:lpstr>
      <vt:lpstr>Optimization: Gradient descent.</vt:lpstr>
      <vt:lpstr>Binary classification: Cat or dog?</vt:lpstr>
      <vt:lpstr>Binary classification: Cat or dog?</vt:lpstr>
      <vt:lpstr>Binary classification: Cat or dog?</vt:lpstr>
      <vt:lpstr>Binary classification</vt:lpstr>
      <vt:lpstr>Logistic regression model</vt:lpstr>
      <vt:lpstr>Logistic regression model</vt:lpstr>
      <vt:lpstr>Logistic regression model</vt:lpstr>
      <vt:lpstr>Logistic regression model</vt:lpstr>
      <vt:lpstr>Binary Cross-entropy Loss</vt:lpstr>
      <vt:lpstr>Cost function</vt:lpstr>
      <vt:lpstr>Optimization: Gradient descent</vt:lpstr>
      <vt:lpstr>Logistic Regression Sum Up</vt:lpstr>
      <vt:lpstr>Neural Network model</vt:lpstr>
      <vt:lpstr>Neural Network forward propagation</vt:lpstr>
      <vt:lpstr>Neural Network forward propagation</vt:lpstr>
      <vt:lpstr>Neural Network forward propagation</vt:lpstr>
      <vt:lpstr>Neural Network: cost and loss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  <vt:lpstr>Training Loop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Barucco, Matteo</dc:creator>
  <cp:lastModifiedBy>Barucco, Matteo</cp:lastModifiedBy>
  <cp:revision>13</cp:revision>
  <dcterms:created xsi:type="dcterms:W3CDTF">2023-12-13T11:29:10Z</dcterms:created>
  <dcterms:modified xsi:type="dcterms:W3CDTF">2024-01-16T18:58:45Z</dcterms:modified>
</cp:coreProperties>
</file>