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ΣΤΑΪΚΟΣ ΘΕΟΔΩΡΟΣ" initials="ΣΘ" lastIdx="1" clrIdx="0">
    <p:extLst>
      <p:ext uri="{19B8F6BF-5375-455C-9EA6-DF929625EA0E}">
        <p15:presenceInfo xmlns:p15="http://schemas.microsoft.com/office/powerpoint/2012/main" userId="ΣΤΑΪΚΟΣ ΘΕΟΔΩΡΟ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suments\&#917;&#961;&#947;&#945;&#963;&#943;&#949;&#962;\&#915;&#961;&#945;&#956;&#956;&#953;&#954;&#942;%20&#914;&#949;&#955;&#964;&#953;&#963;&#964;&#959;&#960;&#959;&#943;&#951;&#963;&#951;\&#932;&#949;&#955;&#953;&#954;&#942;%20&#917;&#961;&#947;&#945;&#963;&#943;&#945;\Results%20i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Time to solve TSP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Φύλλο1!$B$1</c:f>
              <c:strCache>
                <c:ptCount val="1"/>
                <c:pt idx="0">
                  <c:v>Integer Programming time [s]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dLbls>
            <c:delete val="1"/>
          </c:dLbls>
          <c:xVal>
            <c:numRef>
              <c:f>Φύλλο1!$A$2:$A$14</c:f>
              <c:numCache>
                <c:formatCode>General</c:formatCode>
                <c:ptCount val="13"/>
                <c:pt idx="0">
                  <c:v>5</c:v>
                </c:pt>
                <c:pt idx="1">
                  <c:v>6</c:v>
                </c:pt>
                <c:pt idx="2">
                  <c:v>15</c:v>
                </c:pt>
                <c:pt idx="3">
                  <c:v>17</c:v>
                </c:pt>
                <c:pt idx="4">
                  <c:v>25</c:v>
                </c:pt>
                <c:pt idx="5">
                  <c:v>26</c:v>
                </c:pt>
                <c:pt idx="6">
                  <c:v>29</c:v>
                </c:pt>
                <c:pt idx="7">
                  <c:v>48</c:v>
                </c:pt>
                <c:pt idx="8">
                  <c:v>52</c:v>
                </c:pt>
                <c:pt idx="9">
                  <c:v>70</c:v>
                </c:pt>
                <c:pt idx="10">
                  <c:v>76</c:v>
                </c:pt>
                <c:pt idx="11">
                  <c:v>100</c:v>
                </c:pt>
                <c:pt idx="12">
                  <c:v>120</c:v>
                </c:pt>
              </c:numCache>
            </c:numRef>
          </c:xVal>
          <c:yVal>
            <c:numRef>
              <c:f>Φύλλο1!$B$2:$B$14</c:f>
              <c:numCache>
                <c:formatCode>General</c:formatCode>
                <c:ptCount val="13"/>
                <c:pt idx="0">
                  <c:v>0.02</c:v>
                </c:pt>
                <c:pt idx="1">
                  <c:v>0.02</c:v>
                </c:pt>
                <c:pt idx="2">
                  <c:v>0.03</c:v>
                </c:pt>
                <c:pt idx="3">
                  <c:v>0.09</c:v>
                </c:pt>
                <c:pt idx="4">
                  <c:v>0.08</c:v>
                </c:pt>
                <c:pt idx="5">
                  <c:v>0.45</c:v>
                </c:pt>
                <c:pt idx="6">
                  <c:v>0.63</c:v>
                </c:pt>
                <c:pt idx="7">
                  <c:v>117</c:v>
                </c:pt>
                <c:pt idx="8">
                  <c:v>2.78</c:v>
                </c:pt>
                <c:pt idx="9">
                  <c:v>212</c:v>
                </c:pt>
                <c:pt idx="10">
                  <c:v>3.5</c:v>
                </c:pt>
                <c:pt idx="11">
                  <c:v>270</c:v>
                </c:pt>
                <c:pt idx="12">
                  <c:v>379</c:v>
                </c:pt>
              </c:numCache>
            </c:numRef>
          </c:yVal>
          <c:smooth val="0"/>
          <c:extLst>
            <c:ext xmlns:c16="http://schemas.microsoft.com/office/drawing/2014/chart" uri="{C3380CC4-5D6E-409C-BE32-E72D297353CC}">
              <c16:uniqueId val="{00000000-42F1-4231-A74A-F40559AF3F01}"/>
            </c:ext>
          </c:extLst>
        </c:ser>
        <c:dLbls>
          <c:showLegendKey val="0"/>
          <c:showVal val="1"/>
          <c:showCatName val="0"/>
          <c:showSerName val="0"/>
          <c:showPercent val="0"/>
          <c:showBubbleSize val="0"/>
        </c:dLbls>
        <c:axId val="103731935"/>
        <c:axId val="103743583"/>
      </c:scatterChart>
      <c:valAx>
        <c:axId val="103731935"/>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3743583"/>
        <c:crosses val="autoZero"/>
        <c:crossBetween val="midCat"/>
      </c:valAx>
      <c:valAx>
        <c:axId val="10374358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37319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7-04T09:44:44.571" idx="1">
    <p:pos x="7319" y="472"/>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A06C-7C46-44AF-ABEE-9CFB0D53D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467166-22D5-499D-97B3-A5985163F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3C3CC-A91F-48AD-8E58-588EDE229473}"/>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E1A63FD3-F83C-4B36-9827-AB418EFAF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79246-90B6-480B-A082-85736849C42A}"/>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116590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0F0E-E6B8-4EE9-AFE8-ED65F45F47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229C07-ADBD-45B0-B128-59AFA11E1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A1F64-5696-40F3-83D3-59B3B0C1E97F}"/>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3FB37D02-FB20-4593-B60B-8C739C05A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F2B1-F7F0-4D3A-AE4F-0F19CCE55C85}"/>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343837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B0B22-F771-46E5-A859-9281EBAD83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751611-311B-46EB-B609-D37213D09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B0F7A-7BD8-4409-B1CE-C3C2CAA6FA8A}"/>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E71D4D7B-1503-47CC-ACEE-73D4AB598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44DC7-E5BC-4D0E-B75F-2A3E3765FDD1}"/>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39851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70C4-DFF8-4A4B-B654-1BB235D42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80AE0-F929-4E7C-A670-FAA664181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99339-F75A-467F-BC06-94B7BE7BDE7D}"/>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9D471423-4229-4A1B-96E1-6871855F3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E63C6-A89F-4C0D-9245-89D9A91021DA}"/>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107678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8D75-BC43-4D36-BE99-F8CEA2B18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8177E-F615-4F4A-BD15-AE4CC0372F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F7353-7D12-478B-A201-FCF0A1DEC0E2}"/>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F2638632-3499-4B41-BBB0-83078659B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315CE-C4E7-4B44-83D3-08A2E4F82DAE}"/>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417897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0EE7-6FEA-45DC-9B6D-1C0993D34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3E25A-F9BA-4DC0-8891-CB850E4E8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26763B-BCB0-4DF4-8021-4C00796A1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C9DE55-8007-48D9-A0CF-B393BB043657}"/>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6" name="Footer Placeholder 5">
            <a:extLst>
              <a:ext uri="{FF2B5EF4-FFF2-40B4-BE49-F238E27FC236}">
                <a16:creationId xmlns:a16="http://schemas.microsoft.com/office/drawing/2014/main" id="{826310E0-651D-4027-94FA-9C6452C81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0E577-0F14-4FD5-ACA0-E3F848C147F3}"/>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26672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3CAC-091E-44A3-A871-D82B9A5D92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6D1F2-CE19-43DC-8190-4734F73E2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F6093-9927-4CD9-9FDF-36CAB965E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75C9C0-4CFB-43D1-B293-1DFB6665F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E395E-280C-4407-954B-95CD8BAA2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07091-3B67-49E5-A5EC-D5EDB5715CF0}"/>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8" name="Footer Placeholder 7">
            <a:extLst>
              <a:ext uri="{FF2B5EF4-FFF2-40B4-BE49-F238E27FC236}">
                <a16:creationId xmlns:a16="http://schemas.microsoft.com/office/drawing/2014/main" id="{FA743899-ACA1-4DD8-975E-56131B6FA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4AD62-BB22-49DA-A424-E738E9B98EAB}"/>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11873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8EFB-AFA9-4F8D-BB71-83091F095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CCED0C-D968-4AAB-A4CD-692FB0431948}"/>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4" name="Footer Placeholder 3">
            <a:extLst>
              <a:ext uri="{FF2B5EF4-FFF2-40B4-BE49-F238E27FC236}">
                <a16:creationId xmlns:a16="http://schemas.microsoft.com/office/drawing/2014/main" id="{7CAF8535-B4FE-4BAF-A46F-2CC016261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51EBF-86F3-4E4F-8E72-0BC584D6D296}"/>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98814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DAA08-9D84-4F3E-BE37-E2EDB8622797}"/>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3" name="Footer Placeholder 2">
            <a:extLst>
              <a:ext uri="{FF2B5EF4-FFF2-40B4-BE49-F238E27FC236}">
                <a16:creationId xmlns:a16="http://schemas.microsoft.com/office/drawing/2014/main" id="{31303F87-B953-4758-8C6E-9C16358C5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83F36-48C9-4DC3-81B0-E729905A8A6B}"/>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267192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1481-D9C3-45B7-AEE8-A4F13D723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E3BED2-EFA2-4B17-8A41-B4063E103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0E1E6-7F4E-4918-B7BE-579CBB4D8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F6CBB-AF69-4BE8-AC6D-D01CFC0D06BE}"/>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6" name="Footer Placeholder 5">
            <a:extLst>
              <a:ext uri="{FF2B5EF4-FFF2-40B4-BE49-F238E27FC236}">
                <a16:creationId xmlns:a16="http://schemas.microsoft.com/office/drawing/2014/main" id="{8607F448-27EB-46CD-9E86-6007689A9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7BD80-1027-4670-AF68-6DFB4A6E4311}"/>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427923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561E-BF47-4E70-B530-3352F2887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1B20C5-1F85-4781-AC34-8BD80785F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FEC3D6-189B-4BC1-8A80-9A4CA06D5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5DFDC-7F85-4D28-9CFA-9BB6921F459E}"/>
              </a:ext>
            </a:extLst>
          </p:cNvPr>
          <p:cNvSpPr>
            <a:spLocks noGrp="1"/>
          </p:cNvSpPr>
          <p:nvPr>
            <p:ph type="dt" sz="half" idx="10"/>
          </p:nvPr>
        </p:nvSpPr>
        <p:spPr/>
        <p:txBody>
          <a:bodyPr/>
          <a:lstStyle/>
          <a:p>
            <a:fld id="{FA988837-88F8-408B-87EF-E739691246C9}" type="datetimeFigureOut">
              <a:rPr lang="en-US" smtClean="0"/>
              <a:t>04-Jul-22</a:t>
            </a:fld>
            <a:endParaRPr lang="en-US"/>
          </a:p>
        </p:txBody>
      </p:sp>
      <p:sp>
        <p:nvSpPr>
          <p:cNvPr id="6" name="Footer Placeholder 5">
            <a:extLst>
              <a:ext uri="{FF2B5EF4-FFF2-40B4-BE49-F238E27FC236}">
                <a16:creationId xmlns:a16="http://schemas.microsoft.com/office/drawing/2014/main" id="{EAFD6DC4-1E8E-48D9-8A1E-F7427D437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98174-4176-4BD0-A4AD-A8DE0834C900}"/>
              </a:ext>
            </a:extLst>
          </p:cNvPr>
          <p:cNvSpPr>
            <a:spLocks noGrp="1"/>
          </p:cNvSpPr>
          <p:nvPr>
            <p:ph type="sldNum" sz="quarter" idx="12"/>
          </p:nvPr>
        </p:nvSpPr>
        <p:spPr/>
        <p:txBody>
          <a:bodyPr/>
          <a:lstStyle/>
          <a:p>
            <a:fld id="{D31FB1E8-78E7-4135-8DBB-6E6AADA265E2}" type="slidenum">
              <a:rPr lang="en-US" smtClean="0"/>
              <a:t>‹#›</a:t>
            </a:fld>
            <a:endParaRPr lang="en-US"/>
          </a:p>
        </p:txBody>
      </p:sp>
    </p:spTree>
    <p:extLst>
      <p:ext uri="{BB962C8B-B14F-4D97-AF65-F5344CB8AC3E}">
        <p14:creationId xmlns:p14="http://schemas.microsoft.com/office/powerpoint/2010/main" val="214012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23763-A93E-43FD-BA00-16E2ABF06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713FB5-C294-4170-8CBD-F00B0DEA5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98E35-6B75-4085-B301-650272836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88837-88F8-408B-87EF-E739691246C9}" type="datetimeFigureOut">
              <a:rPr lang="en-US" smtClean="0"/>
              <a:t>04-Jul-22</a:t>
            </a:fld>
            <a:endParaRPr lang="en-US"/>
          </a:p>
        </p:txBody>
      </p:sp>
      <p:sp>
        <p:nvSpPr>
          <p:cNvPr id="5" name="Footer Placeholder 4">
            <a:extLst>
              <a:ext uri="{FF2B5EF4-FFF2-40B4-BE49-F238E27FC236}">
                <a16:creationId xmlns:a16="http://schemas.microsoft.com/office/drawing/2014/main" id="{71A52528-AC92-4F4D-8976-E3710E4AD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110F4-CC63-4449-BA67-D864E6D65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FB1E8-78E7-4135-8DBB-6E6AADA265E2}" type="slidenum">
              <a:rPr lang="en-US" smtClean="0"/>
              <a:t>‹#›</a:t>
            </a:fld>
            <a:endParaRPr lang="en-US"/>
          </a:p>
        </p:txBody>
      </p:sp>
    </p:spTree>
    <p:extLst>
      <p:ext uri="{BB962C8B-B14F-4D97-AF65-F5344CB8AC3E}">
        <p14:creationId xmlns:p14="http://schemas.microsoft.com/office/powerpoint/2010/main" val="201430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evolution-of-a-salesman-a-complete-genetic-algorithm-tutorial-for-python-6fe5d2b3ca35" TargetMode="External"/><Relationship Id="rId3" Type="http://schemas.openxmlformats.org/officeDocument/2006/relationships/hyperlink" Target="https://www.intechopen.com/chapters/12736" TargetMode="External"/><Relationship Id="rId7" Type="http://schemas.openxmlformats.org/officeDocument/2006/relationships/hyperlink" Target="http://people.hsc.edu/faculty-staff/robbk/Math111/Lectures/Fall%202016/Lecture%2033%20-%20The%20Nearest-Neighbor%20Algorithm.pdf" TargetMode="External"/><Relationship Id="rId2" Type="http://schemas.openxmlformats.org/officeDocument/2006/relationships/hyperlink" Target="https://www.researchgate.net/publication/324987377_Traveling_Salesman_Problem_A_Case_Study" TargetMode="External"/><Relationship Id="rId1" Type="http://schemas.openxmlformats.org/officeDocument/2006/relationships/slideLayout" Target="../slideLayouts/slideLayout2.xml"/><Relationship Id="rId6" Type="http://schemas.openxmlformats.org/officeDocument/2006/relationships/hyperlink" Target="http://www.opl.ufc.br/post/tsp/" TargetMode="External"/><Relationship Id="rId5" Type="http://schemas.openxmlformats.org/officeDocument/2006/relationships/hyperlink" Target="https://co-enzyme.fr/blog/traveling-salesman-problem-tsp-in-cplex-opl-with-miller-tucker-zemlin-mtz-formulation/" TargetMode="External"/><Relationship Id="rId10" Type="http://schemas.openxmlformats.org/officeDocument/2006/relationships/hyperlink" Target="https://diego.codes/post/som-tsp/" TargetMode="External"/><Relationship Id="rId4" Type="http://schemas.openxmlformats.org/officeDocument/2006/relationships/hyperlink" Target="https://hal.archives-ouvertes.fr/hal-02947086/document" TargetMode="External"/><Relationship Id="rId9" Type="http://schemas.openxmlformats.org/officeDocument/2006/relationships/hyperlink" Target="https://doi.org/10.1371/journal.pone.02018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mopt.ifi.uni-heidelberg.de/software/TSPLIB95/tsp/" TargetMode="External"/><Relationship Id="rId2" Type="http://schemas.openxmlformats.org/officeDocument/2006/relationships/hyperlink" Target="http://www.pyomo.org/" TargetMode="External"/><Relationship Id="rId1" Type="http://schemas.openxmlformats.org/officeDocument/2006/relationships/slideLayout" Target="../slideLayouts/slideLayout2.xml"/><Relationship Id="rId4" Type="http://schemas.openxmlformats.org/officeDocument/2006/relationships/hyperlink" Target="https://pypi.org/project/tsplib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281F32-1069-4A2D-84C3-6AD618F07CA8}"/>
              </a:ext>
            </a:extLst>
          </p:cNvPr>
          <p:cNvSpPr>
            <a:spLocks noGrp="1"/>
          </p:cNvSpPr>
          <p:nvPr>
            <p:ph type="ctrTitle"/>
          </p:nvPr>
        </p:nvSpPr>
        <p:spPr>
          <a:xfrm>
            <a:off x="828675" y="494414"/>
            <a:ext cx="10534650" cy="817403"/>
          </a:xfrm>
        </p:spPr>
        <p:txBody>
          <a:bodyPr anchor="b">
            <a:normAutofit/>
          </a:bodyPr>
          <a:lstStyle/>
          <a:p>
            <a:r>
              <a:rPr lang="el-GR" sz="3600"/>
              <a:t>Πρόβλημα πλανόδιου πωλητή</a:t>
            </a:r>
            <a:endParaRPr lang="en-US" sz="3600"/>
          </a:p>
        </p:txBody>
      </p:sp>
      <p:sp>
        <p:nvSpPr>
          <p:cNvPr id="3" name="Subtitle 2">
            <a:extLst>
              <a:ext uri="{FF2B5EF4-FFF2-40B4-BE49-F238E27FC236}">
                <a16:creationId xmlns:a16="http://schemas.microsoft.com/office/drawing/2014/main" id="{24E10A35-CEE3-418F-8357-3F2FBA0BACAF}"/>
              </a:ext>
            </a:extLst>
          </p:cNvPr>
          <p:cNvSpPr>
            <a:spLocks noGrp="1"/>
          </p:cNvSpPr>
          <p:nvPr>
            <p:ph type="subTitle" idx="1"/>
          </p:nvPr>
        </p:nvSpPr>
        <p:spPr>
          <a:xfrm>
            <a:off x="1882588" y="1311818"/>
            <a:ext cx="8426823" cy="397567"/>
          </a:xfrm>
        </p:spPr>
        <p:txBody>
          <a:bodyPr>
            <a:noAutofit/>
          </a:bodyPr>
          <a:lstStyle/>
          <a:p>
            <a:r>
              <a:rPr lang="el-GR" sz="1400" dirty="0"/>
              <a:t>Τελική εργασία του μαθήματος «Γραμμική &amp; Συνδυαστική Βελτιστοποίηση»</a:t>
            </a:r>
          </a:p>
          <a:p>
            <a:r>
              <a:rPr lang="el-GR" sz="1400" dirty="0"/>
              <a:t>Στάικος Θεόδωρος 1066578</a:t>
            </a:r>
            <a:endParaRPr lang="en-US" sz="1400" dirty="0"/>
          </a:p>
        </p:txBody>
      </p:sp>
      <p:pic>
        <p:nvPicPr>
          <p:cNvPr id="4" name="Picture 3">
            <a:extLst>
              <a:ext uri="{FF2B5EF4-FFF2-40B4-BE49-F238E27FC236}">
                <a16:creationId xmlns:a16="http://schemas.microsoft.com/office/drawing/2014/main" id="{1160A757-AE43-483A-8B5C-D19EA029CA08}"/>
              </a:ext>
            </a:extLst>
          </p:cNvPr>
          <p:cNvPicPr>
            <a:picLocks noChangeAspect="1"/>
          </p:cNvPicPr>
          <p:nvPr/>
        </p:nvPicPr>
        <p:blipFill>
          <a:blip r:embed="rId2"/>
          <a:stretch>
            <a:fillRect/>
          </a:stretch>
        </p:blipFill>
        <p:spPr>
          <a:xfrm>
            <a:off x="723900" y="2380895"/>
            <a:ext cx="10744200" cy="3894772"/>
          </a:xfrm>
          <a:prstGeom prst="rect">
            <a:avLst/>
          </a:prstGeom>
        </p:spPr>
      </p:pic>
    </p:spTree>
    <p:extLst>
      <p:ext uri="{BB962C8B-B14F-4D97-AF65-F5344CB8AC3E}">
        <p14:creationId xmlns:p14="http://schemas.microsoft.com/office/powerpoint/2010/main" val="205346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D972112-E17D-4E7F-8B83-68ECD189C609}"/>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Ενδεικτική λύση προβλήματος</a:t>
            </a:r>
          </a:p>
        </p:txBody>
      </p:sp>
      <p:sp>
        <p:nvSpPr>
          <p:cNvPr id="3" name="Content Placeholder 2">
            <a:extLst>
              <a:ext uri="{FF2B5EF4-FFF2-40B4-BE49-F238E27FC236}">
                <a16:creationId xmlns:a16="http://schemas.microsoft.com/office/drawing/2014/main" id="{23AFA7D2-5748-492A-A324-61FF14880AFF}"/>
              </a:ext>
            </a:extLst>
          </p:cNvPr>
          <p:cNvSpPr>
            <a:spLocks noGrp="1"/>
          </p:cNvSpPr>
          <p:nvPr>
            <p:ph idx="1"/>
          </p:nvPr>
        </p:nvSpPr>
        <p:spPr>
          <a:xfrm>
            <a:off x="497973" y="1133262"/>
            <a:ext cx="5598027" cy="393377"/>
          </a:xfrm>
        </p:spPr>
        <p:txBody>
          <a:bodyPr vert="horz" lIns="91440" tIns="45720" rIns="91440" bIns="45720" rtlCol="0">
            <a:normAutofit/>
          </a:bodyPr>
          <a:lstStyle/>
          <a:p>
            <a:pPr marL="0" indent="0">
              <a:buNone/>
            </a:pPr>
            <a:r>
              <a:rPr lang="en-US" sz="1600"/>
              <a:t>Παρακάτω φαίνεται η επίλυση ενός TSP 29 κόμβων</a:t>
            </a:r>
          </a:p>
        </p:txBody>
      </p:sp>
      <p:pic>
        <p:nvPicPr>
          <p:cNvPr id="6" name="Picture 5">
            <a:extLst>
              <a:ext uri="{FF2B5EF4-FFF2-40B4-BE49-F238E27FC236}">
                <a16:creationId xmlns:a16="http://schemas.microsoft.com/office/drawing/2014/main" id="{76CC10E9-F616-4ACA-A482-E35E46FFB0C4}"/>
              </a:ext>
            </a:extLst>
          </p:cNvPr>
          <p:cNvPicPr/>
          <p:nvPr/>
        </p:nvPicPr>
        <p:blipFill>
          <a:blip r:embed="rId2"/>
          <a:stretch>
            <a:fillRect/>
          </a:stretch>
        </p:blipFill>
        <p:spPr>
          <a:xfrm>
            <a:off x="1524000" y="2736711"/>
            <a:ext cx="4483510" cy="2566808"/>
          </a:xfrm>
          <a:prstGeom prst="rect">
            <a:avLst/>
          </a:prstGeom>
        </p:spPr>
      </p:pic>
      <p:pic>
        <p:nvPicPr>
          <p:cNvPr id="7" name="Picture 6">
            <a:extLst>
              <a:ext uri="{FF2B5EF4-FFF2-40B4-BE49-F238E27FC236}">
                <a16:creationId xmlns:a16="http://schemas.microsoft.com/office/drawing/2014/main" id="{0E294B2D-2FA1-49C1-BEB5-EAD6572C93B8}"/>
              </a:ext>
            </a:extLst>
          </p:cNvPr>
          <p:cNvPicPr/>
          <p:nvPr/>
        </p:nvPicPr>
        <p:blipFill>
          <a:blip r:embed="rId3"/>
          <a:stretch>
            <a:fillRect/>
          </a:stretch>
        </p:blipFill>
        <p:spPr>
          <a:xfrm>
            <a:off x="6204156" y="3667038"/>
            <a:ext cx="4483510" cy="706153"/>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2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E3D573-AED7-4DC8-9BE3-8960B0CD3A5F}"/>
              </a:ext>
            </a:extLst>
          </p:cNvPr>
          <p:cNvSpPr>
            <a:spLocks noGrp="1"/>
          </p:cNvSpPr>
          <p:nvPr>
            <p:ph type="title"/>
          </p:nvPr>
        </p:nvSpPr>
        <p:spPr>
          <a:xfrm>
            <a:off x="1137034" y="609597"/>
            <a:ext cx="9392421" cy="1330841"/>
          </a:xfrm>
        </p:spPr>
        <p:txBody>
          <a:bodyPr>
            <a:normAutofit/>
          </a:bodyPr>
          <a:lstStyle/>
          <a:p>
            <a:r>
              <a:rPr lang="el-GR" dirty="0"/>
              <a:t>Χρονικές απαιτήσεις ακεραίου προγραμματισμού</a:t>
            </a:r>
            <a:endParaRPr lang="en-US" dirty="0"/>
          </a:p>
        </p:txBody>
      </p:sp>
      <p:sp>
        <p:nvSpPr>
          <p:cNvPr id="3" name="Content Placeholder 2">
            <a:extLst>
              <a:ext uri="{FF2B5EF4-FFF2-40B4-BE49-F238E27FC236}">
                <a16:creationId xmlns:a16="http://schemas.microsoft.com/office/drawing/2014/main" id="{81885A37-FB65-46EE-B4C2-BE78701A5413}"/>
              </a:ext>
            </a:extLst>
          </p:cNvPr>
          <p:cNvSpPr>
            <a:spLocks noGrp="1"/>
          </p:cNvSpPr>
          <p:nvPr>
            <p:ph idx="1"/>
          </p:nvPr>
        </p:nvSpPr>
        <p:spPr>
          <a:xfrm>
            <a:off x="1137034" y="2198362"/>
            <a:ext cx="4958966" cy="3917773"/>
          </a:xfrm>
        </p:spPr>
        <p:txBody>
          <a:bodyPr>
            <a:normAutofit/>
          </a:bodyPr>
          <a:lstStyle/>
          <a:p>
            <a:r>
              <a:rPr lang="el-GR" sz="1700">
                <a:effectLst/>
                <a:latin typeface="Calibri" panose="020F0502020204030204" pitchFamily="34" charset="0"/>
                <a:ea typeface="Calibri" panose="020F0502020204030204" pitchFamily="34" charset="0"/>
                <a:cs typeface="Times New Roman" panose="02020603050405020304" pitchFamily="18" charset="0"/>
              </a:rPr>
              <a:t>Παρακάτω παρουσιάζεται ο απαιτούμενος χρόνος επίλυσης της προβλήματος </a:t>
            </a:r>
            <a:r>
              <a:rPr lang="en-US" sz="1700">
                <a:effectLst/>
                <a:latin typeface="Calibri" panose="020F0502020204030204" pitchFamily="34" charset="0"/>
                <a:ea typeface="Calibri" panose="020F0502020204030204" pitchFamily="34" charset="0"/>
                <a:cs typeface="Times New Roman" panose="02020603050405020304" pitchFamily="18" charset="0"/>
              </a:rPr>
              <a:t>TSP </a:t>
            </a:r>
            <a:r>
              <a:rPr lang="el-GR" sz="1700">
                <a:effectLst/>
                <a:latin typeface="Calibri" panose="020F0502020204030204" pitchFamily="34" charset="0"/>
                <a:ea typeface="Calibri" panose="020F0502020204030204" pitchFamily="34" charset="0"/>
                <a:cs typeface="Times New Roman" panose="02020603050405020304" pitchFamily="18" charset="0"/>
              </a:rPr>
              <a:t>συναρτήσει του πλήθους των κόμβων επίσκεψης.</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r>
              <a:rPr lang="el-GR" sz="1700">
                <a:effectLst/>
                <a:latin typeface="Calibri" panose="020F0502020204030204" pitchFamily="34" charset="0"/>
                <a:ea typeface="Calibri" panose="020F0502020204030204" pitchFamily="34" charset="0"/>
                <a:cs typeface="Times New Roman" panose="02020603050405020304" pitchFamily="18" charset="0"/>
              </a:rPr>
              <a:t>Η επίλυση προβλημάτων </a:t>
            </a:r>
            <a:r>
              <a:rPr lang="en-US" sz="1700">
                <a:effectLst/>
                <a:latin typeface="Calibri" panose="020F0502020204030204" pitchFamily="34" charset="0"/>
                <a:ea typeface="Calibri" panose="020F0502020204030204" pitchFamily="34" charset="0"/>
                <a:cs typeface="Times New Roman" panose="02020603050405020304" pitchFamily="18" charset="0"/>
              </a:rPr>
              <a:t>TSP </a:t>
            </a:r>
            <a:r>
              <a:rPr lang="el-GR" sz="1700">
                <a:effectLst/>
                <a:latin typeface="Calibri" panose="020F0502020204030204" pitchFamily="34" charset="0"/>
                <a:ea typeface="Calibri" panose="020F0502020204030204" pitchFamily="34" charset="0"/>
                <a:cs typeface="Times New Roman" panose="02020603050405020304" pitchFamily="18" charset="0"/>
              </a:rPr>
              <a:t>με βέλτιστο τρόπο είναι μια χρονοβόρα και υπολογιστικά απαιτητική διαδικασία. Ακόμα και για μικρό πλήθος κόμβων της τάξης του 10</a:t>
            </a:r>
            <a:r>
              <a:rPr lang="el-GR" sz="1700" baseline="30000">
                <a:effectLst/>
                <a:latin typeface="Calibri" panose="020F0502020204030204" pitchFamily="34" charset="0"/>
                <a:ea typeface="Calibri" panose="020F0502020204030204" pitchFamily="34" charset="0"/>
                <a:cs typeface="Times New Roman" panose="02020603050405020304" pitchFamily="18" charset="0"/>
              </a:rPr>
              <a:t>2</a:t>
            </a:r>
            <a:r>
              <a:rPr lang="el-GR" sz="1700">
                <a:effectLst/>
                <a:latin typeface="Calibri" panose="020F0502020204030204" pitchFamily="34" charset="0"/>
                <a:ea typeface="Calibri" panose="020F0502020204030204" pitchFamily="34" charset="0"/>
                <a:cs typeface="Times New Roman" panose="02020603050405020304" pitchFamily="18" charset="0"/>
              </a:rPr>
              <a:t> απαιτούνται αρκετά λεπτά σε έναν απλό υπολογιστή.</a:t>
            </a:r>
          </a:p>
          <a:p>
            <a:r>
              <a:rPr lang="el-GR" sz="1700">
                <a:effectLst/>
                <a:latin typeface="Calibri" panose="020F0502020204030204" pitchFamily="34" charset="0"/>
                <a:ea typeface="Calibri" panose="020F0502020204030204" pitchFamily="34" charset="0"/>
                <a:cs typeface="Times New Roman" panose="02020603050405020304" pitchFamily="18" charset="0"/>
              </a:rPr>
              <a:t>Υπήρχαν προβλήματα </a:t>
            </a:r>
            <a:r>
              <a:rPr lang="en-US" sz="1700">
                <a:effectLst/>
                <a:latin typeface="Calibri" panose="020F0502020204030204" pitchFamily="34" charset="0"/>
                <a:ea typeface="Calibri" panose="020F0502020204030204" pitchFamily="34" charset="0"/>
                <a:cs typeface="Times New Roman" panose="02020603050405020304" pitchFamily="18" charset="0"/>
              </a:rPr>
              <a:t>TSP</a:t>
            </a:r>
            <a:r>
              <a:rPr lang="el-GR" sz="1700">
                <a:effectLst/>
                <a:latin typeface="Calibri" panose="020F0502020204030204" pitchFamily="34" charset="0"/>
                <a:ea typeface="Calibri" panose="020F0502020204030204" pitchFamily="34" charset="0"/>
                <a:cs typeface="Times New Roman" panose="02020603050405020304" pitchFamily="18" charset="0"/>
              </a:rPr>
              <a:t> που λόγω της μορφής του πίνακα αποστάσεων, λύνονταν σε ελάχιστο χρόνο, αφού οι διαδικασίες της προεργασίας από τον επιλυτή, καθώς και τα </a:t>
            </a:r>
            <a:r>
              <a:rPr lang="en-US" sz="1700">
                <a:effectLst/>
                <a:latin typeface="Calibri" panose="020F0502020204030204" pitchFamily="34" charset="0"/>
                <a:ea typeface="Calibri" panose="020F0502020204030204" pitchFamily="34" charset="0"/>
                <a:cs typeface="Times New Roman" panose="02020603050405020304" pitchFamily="18" charset="0"/>
              </a:rPr>
              <a:t>cutoffs </a:t>
            </a:r>
            <a:r>
              <a:rPr lang="el-GR" sz="1700">
                <a:effectLst/>
                <a:latin typeface="Calibri" panose="020F0502020204030204" pitchFamily="34" charset="0"/>
                <a:ea typeface="Calibri" panose="020F0502020204030204" pitchFamily="34" charset="0"/>
                <a:cs typeface="Times New Roman" panose="02020603050405020304" pitchFamily="18" charset="0"/>
              </a:rPr>
              <a:t>στο δέντρο ήταν ιδιαίτερα αποτελεσματικές.</a:t>
            </a:r>
            <a:endParaRPr lang="en-US" sz="1700"/>
          </a:p>
        </p:txBody>
      </p:sp>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hart 3">
            <a:extLst>
              <a:ext uri="{FF2B5EF4-FFF2-40B4-BE49-F238E27FC236}">
                <a16:creationId xmlns:a16="http://schemas.microsoft.com/office/drawing/2014/main" id="{791FEB6A-3882-41CA-9A39-F68206A9EAED}"/>
              </a:ext>
            </a:extLst>
          </p:cNvPr>
          <p:cNvGraphicFramePr/>
          <p:nvPr>
            <p:extLst>
              <p:ext uri="{D42A27DB-BD31-4B8C-83A1-F6EECF244321}">
                <p14:modId xmlns:p14="http://schemas.microsoft.com/office/powerpoint/2010/main" val="3355328606"/>
              </p:ext>
            </p:extLst>
          </p:nvPr>
        </p:nvGraphicFramePr>
        <p:xfrm>
          <a:off x="6719367" y="2184914"/>
          <a:ext cx="4788505" cy="37559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268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B81506-5B54-49B4-A955-13DB01920343}"/>
              </a:ext>
            </a:extLst>
          </p:cNvPr>
          <p:cNvSpPr>
            <a:spLocks noGrp="1"/>
          </p:cNvSpPr>
          <p:nvPr>
            <p:ph type="title"/>
          </p:nvPr>
        </p:nvSpPr>
        <p:spPr>
          <a:xfrm>
            <a:off x="1137034" y="609597"/>
            <a:ext cx="9392421" cy="1330841"/>
          </a:xfrm>
        </p:spPr>
        <p:txBody>
          <a:bodyPr>
            <a:normAutofit/>
          </a:bodyPr>
          <a:lstStyle/>
          <a:p>
            <a:r>
              <a:rPr lang="el-GR" dirty="0"/>
              <a:t>Αλγόριθμος </a:t>
            </a:r>
            <a:r>
              <a:rPr lang="en-US" dirty="0"/>
              <a:t>Nearest Neighbor</a:t>
            </a:r>
          </a:p>
        </p:txBody>
      </p:sp>
      <p:sp>
        <p:nvSpPr>
          <p:cNvPr id="3" name="Content Placeholder 2">
            <a:extLst>
              <a:ext uri="{FF2B5EF4-FFF2-40B4-BE49-F238E27FC236}">
                <a16:creationId xmlns:a16="http://schemas.microsoft.com/office/drawing/2014/main" id="{66648BB3-94A9-472C-8027-048CAD28E9EB}"/>
              </a:ext>
            </a:extLst>
          </p:cNvPr>
          <p:cNvSpPr>
            <a:spLocks noGrp="1"/>
          </p:cNvSpPr>
          <p:nvPr>
            <p:ph idx="1"/>
          </p:nvPr>
        </p:nvSpPr>
        <p:spPr>
          <a:xfrm>
            <a:off x="1137034" y="2198362"/>
            <a:ext cx="4958966" cy="3917773"/>
          </a:xfrm>
        </p:spPr>
        <p:txBody>
          <a:bodyPr>
            <a:normAutofit/>
          </a:bodyPr>
          <a:lstStyle/>
          <a:p>
            <a:r>
              <a:rPr lang="el-GR" sz="1600">
                <a:effectLst/>
                <a:latin typeface="Calibri" panose="020F0502020204030204" pitchFamily="34" charset="0"/>
                <a:ea typeface="Calibri" panose="020F0502020204030204" pitchFamily="34" charset="0"/>
                <a:cs typeface="Times New Roman" panose="02020603050405020304" pitchFamily="18" charset="0"/>
              </a:rPr>
              <a:t>Ο αλγόριθμος </a:t>
            </a:r>
            <a:r>
              <a:rPr lang="en-US" sz="1600">
                <a:effectLst/>
                <a:latin typeface="Calibri" panose="020F0502020204030204" pitchFamily="34" charset="0"/>
                <a:ea typeface="Calibri" panose="020F0502020204030204" pitchFamily="34" charset="0"/>
                <a:cs typeface="Times New Roman" panose="02020603050405020304" pitchFamily="18" charset="0"/>
              </a:rPr>
              <a:t>NN </a:t>
            </a:r>
            <a:r>
              <a:rPr lang="el-GR" sz="1600">
                <a:effectLst/>
                <a:latin typeface="Calibri" panose="020F0502020204030204" pitchFamily="34" charset="0"/>
                <a:ea typeface="Calibri" panose="020F0502020204030204" pitchFamily="34" charset="0"/>
                <a:cs typeface="Times New Roman" panose="02020603050405020304" pitchFamily="18" charset="0"/>
              </a:rPr>
              <a:t>είναι μια άπληστη (</a:t>
            </a:r>
            <a:r>
              <a:rPr lang="en-US" sz="1600">
                <a:effectLst/>
                <a:latin typeface="Calibri" panose="020F0502020204030204" pitchFamily="34" charset="0"/>
                <a:ea typeface="Calibri" panose="020F0502020204030204" pitchFamily="34" charset="0"/>
                <a:cs typeface="Times New Roman" panose="02020603050405020304" pitchFamily="18" charset="0"/>
              </a:rPr>
              <a:t>greedy</a:t>
            </a:r>
            <a:r>
              <a:rPr lang="el-GR" sz="1600">
                <a:effectLst/>
                <a:latin typeface="Calibri" panose="020F0502020204030204" pitchFamily="34" charset="0"/>
                <a:ea typeface="Calibri" panose="020F0502020204030204" pitchFamily="34" charset="0"/>
                <a:cs typeface="Times New Roman" panose="02020603050405020304" pitchFamily="18" charset="0"/>
              </a:rPr>
              <a:t>) προσέγγιση στην επίλυση του προβλήματος </a:t>
            </a:r>
            <a:r>
              <a:rPr lang="en-US" sz="1600">
                <a:effectLst/>
                <a:latin typeface="Calibri" panose="020F0502020204030204" pitchFamily="34" charset="0"/>
                <a:ea typeface="Calibri" panose="020F0502020204030204" pitchFamily="34" charset="0"/>
                <a:cs typeface="Times New Roman" panose="02020603050405020304" pitchFamily="18" charset="0"/>
              </a:rPr>
              <a:t>TSP</a:t>
            </a:r>
            <a:r>
              <a:rPr lang="el-GR" sz="1600">
                <a:effectLst/>
                <a:latin typeface="Calibri" panose="020F0502020204030204" pitchFamily="34" charset="0"/>
                <a:ea typeface="Calibri" panose="020F0502020204030204" pitchFamily="34" charset="0"/>
                <a:cs typeface="Times New Roman" panose="02020603050405020304" pitchFamily="18" charset="0"/>
              </a:rPr>
              <a:t>. Επιλέγει πάντα την διαδρομή ελάχιστου κόστους από τον τρέχον κόμβο προς επόμενο που δεν βρίσκεται ήδη στην διαδρομή.</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r>
              <a:rPr lang="el-GR" sz="1600">
                <a:effectLst/>
                <a:latin typeface="Calibri" panose="020F0502020204030204" pitchFamily="34" charset="0"/>
                <a:ea typeface="Calibri" panose="020F0502020204030204" pitchFamily="34" charset="0"/>
                <a:cs typeface="Times New Roman" panose="02020603050405020304" pitchFamily="18" charset="0"/>
              </a:rPr>
              <a:t>Η λύση που δίνει ο αλγόριθμος εξαρτάται από τον κόμβο αφετηρίας. Για βελτίωση του, λοιπόν, μπορούμε να χρησιμοποιήσουμε ως αφετηρία όλες τις πόλεις του γράφου (ή μερικές με τυχαίο τρόπο αν έχουμε υψηλό πλήθος κόμβων) και να επιλέξουμε ως τελική λύση την διαδρομή με το ελάχιστο κόστος.</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r>
              <a:rPr lang="el-GR" sz="1600">
                <a:latin typeface="Calibri" panose="020F0502020204030204" pitchFamily="34" charset="0"/>
                <a:ea typeface="Calibri" panose="020F0502020204030204" pitchFamily="34" charset="0"/>
                <a:cs typeface="Times New Roman" panose="02020603050405020304" pitchFamily="18" charset="0"/>
              </a:rPr>
              <a:t>Δ</a:t>
            </a:r>
            <a:r>
              <a:rPr lang="el-GR" sz="1600">
                <a:effectLst/>
                <a:latin typeface="Calibri" panose="020F0502020204030204" pitchFamily="34" charset="0"/>
                <a:ea typeface="Calibri" panose="020F0502020204030204" pitchFamily="34" charset="0"/>
                <a:cs typeface="Times New Roman" panose="02020603050405020304" pitchFamily="18" charset="0"/>
              </a:rPr>
              <a:t>εν δίνει αναγκαστικά τη βέλτιστη λύση του </a:t>
            </a:r>
            <a:r>
              <a:rPr lang="en-US" sz="1600">
                <a:effectLst/>
                <a:latin typeface="Calibri" panose="020F0502020204030204" pitchFamily="34" charset="0"/>
                <a:ea typeface="Calibri" panose="020F0502020204030204" pitchFamily="34" charset="0"/>
                <a:cs typeface="Times New Roman" panose="02020603050405020304" pitchFamily="18" charset="0"/>
              </a:rPr>
              <a:t>TSP </a:t>
            </a:r>
            <a:r>
              <a:rPr lang="el-GR" sz="1600">
                <a:effectLst/>
                <a:latin typeface="Calibri" panose="020F0502020204030204" pitchFamily="34" charset="0"/>
                <a:ea typeface="Calibri" panose="020F0502020204030204" pitchFamily="34" charset="0"/>
                <a:cs typeface="Times New Roman" panose="02020603050405020304" pitchFamily="18" charset="0"/>
              </a:rPr>
              <a:t>αλλά όπως φαίνεται από τα αποτελέσματα παρακάτω, η λύση είναι αρκετά κοντά στη βέλτιστη. </a:t>
            </a:r>
            <a:endParaRPr lang="en-US" sz="1600"/>
          </a:p>
        </p:txBody>
      </p:sp>
      <p:pic>
        <p:nvPicPr>
          <p:cNvPr id="4" name="Picture 3">
            <a:extLst>
              <a:ext uri="{FF2B5EF4-FFF2-40B4-BE49-F238E27FC236}">
                <a16:creationId xmlns:a16="http://schemas.microsoft.com/office/drawing/2014/main" id="{2CBEF3A3-A401-4C0A-8ED6-AD664C37AFB1}"/>
              </a:ext>
            </a:extLst>
          </p:cNvPr>
          <p:cNvPicPr>
            <a:picLocks noChangeAspect="1"/>
          </p:cNvPicPr>
          <p:nvPr/>
        </p:nvPicPr>
        <p:blipFill>
          <a:blip r:embed="rId2"/>
          <a:stretch>
            <a:fillRect/>
          </a:stretch>
        </p:blipFill>
        <p:spPr>
          <a:xfrm>
            <a:off x="6719367" y="2596392"/>
            <a:ext cx="4788505" cy="293295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681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F5A859-9135-4DBB-9836-95F73DEFE321}"/>
              </a:ext>
            </a:extLst>
          </p:cNvPr>
          <p:cNvSpPr>
            <a:spLocks noGrp="1"/>
          </p:cNvSpPr>
          <p:nvPr>
            <p:ph type="title"/>
          </p:nvPr>
        </p:nvSpPr>
        <p:spPr>
          <a:xfrm>
            <a:off x="438913" y="859536"/>
            <a:ext cx="4832802" cy="1170432"/>
          </a:xfrm>
        </p:spPr>
        <p:txBody>
          <a:bodyPr anchor="b">
            <a:normAutofit/>
          </a:bodyPr>
          <a:lstStyle/>
          <a:p>
            <a:r>
              <a:rPr lang="el-GR" sz="3400"/>
              <a:t>Αξιολόγηση λύσεων ΝΝ</a:t>
            </a:r>
            <a:endParaRPr lang="en-US" sz="3400"/>
          </a:p>
        </p:txBody>
      </p:sp>
      <p:sp>
        <p:nvSpPr>
          <p:cNvPr id="25" name="Rectangle 24">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F8137D-2040-48CF-AD38-7BE516817144}"/>
              </a:ext>
            </a:extLst>
          </p:cNvPr>
          <p:cNvSpPr>
            <a:spLocks noGrp="1"/>
          </p:cNvSpPr>
          <p:nvPr>
            <p:ph idx="1"/>
          </p:nvPr>
        </p:nvSpPr>
        <p:spPr>
          <a:xfrm>
            <a:off x="438912" y="2512611"/>
            <a:ext cx="4832803" cy="3664351"/>
          </a:xfrm>
        </p:spPr>
        <p:txBody>
          <a:bodyPr>
            <a:normAutofit/>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Χρόνος που απαιτείται για τη λειτουργία του αλγορίθμου ΝΝ είναι αμελητέος μπροστά στη μέθοδο ακεραίου προγραμματισμού.</a:t>
            </a:r>
          </a:p>
          <a:p>
            <a:pPr marL="0" indent="0">
              <a:buNone/>
            </a:pP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800" dirty="0">
                <a:effectLst/>
                <a:latin typeface="Calibri" panose="020F0502020204030204" pitchFamily="34" charset="0"/>
                <a:ea typeface="Calibri" panose="020F0502020204030204" pitchFamily="34" charset="0"/>
                <a:cs typeface="Times New Roman" panose="02020603050405020304" pitchFamily="18" charset="0"/>
              </a:rPr>
              <a:t>Η καταλληλόλητα του εξαρτάται από το αν το σφάλμα στην αντικειμενική συνάρτηση (10% με 20%) θεωρείται αποδεκτό στα πλαίσια του προβλήματος.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4" name="Picture 3">
            <a:extLst>
              <a:ext uri="{FF2B5EF4-FFF2-40B4-BE49-F238E27FC236}">
                <a16:creationId xmlns:a16="http://schemas.microsoft.com/office/drawing/2014/main" id="{A6D54EDC-F9DB-4588-8FA3-4D531A3AA4E2}"/>
              </a:ext>
            </a:extLst>
          </p:cNvPr>
          <p:cNvPicPr>
            <a:picLocks noChangeAspect="1"/>
          </p:cNvPicPr>
          <p:nvPr/>
        </p:nvPicPr>
        <p:blipFill>
          <a:blip r:embed="rId2"/>
          <a:stretch>
            <a:fillRect/>
          </a:stretch>
        </p:blipFill>
        <p:spPr>
          <a:xfrm>
            <a:off x="6646749" y="517600"/>
            <a:ext cx="5085942" cy="2743200"/>
          </a:xfrm>
          <a:prstGeom prst="rect">
            <a:avLst/>
          </a:prstGeom>
        </p:spPr>
      </p:pic>
      <p:pic>
        <p:nvPicPr>
          <p:cNvPr id="5" name="Picture 4" descr="Chart, scatter chart&#10;&#10;Description automatically generated">
            <a:extLst>
              <a:ext uri="{FF2B5EF4-FFF2-40B4-BE49-F238E27FC236}">
                <a16:creationId xmlns:a16="http://schemas.microsoft.com/office/drawing/2014/main" id="{B7DEB8C5-2471-4DC7-8B14-8E237765909A}"/>
              </a:ext>
            </a:extLst>
          </p:cNvPr>
          <p:cNvPicPr>
            <a:picLocks noChangeAspect="1"/>
          </p:cNvPicPr>
          <p:nvPr/>
        </p:nvPicPr>
        <p:blipFill>
          <a:blip r:embed="rId3"/>
          <a:stretch>
            <a:fillRect/>
          </a:stretch>
        </p:blipFill>
        <p:spPr>
          <a:xfrm>
            <a:off x="6637907" y="3429000"/>
            <a:ext cx="5103625" cy="2743200"/>
          </a:xfrm>
          <a:prstGeom prst="rect">
            <a:avLst/>
          </a:prstGeom>
        </p:spPr>
      </p:pic>
    </p:spTree>
    <p:extLst>
      <p:ext uri="{BB962C8B-B14F-4D97-AF65-F5344CB8AC3E}">
        <p14:creationId xmlns:p14="http://schemas.microsoft.com/office/powerpoint/2010/main" val="40457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C31D85-4E5B-46EA-8936-2CA31B34B932}"/>
              </a:ext>
            </a:extLst>
          </p:cNvPr>
          <p:cNvSpPr>
            <a:spLocks noGrp="1"/>
          </p:cNvSpPr>
          <p:nvPr>
            <p:ph type="title"/>
          </p:nvPr>
        </p:nvSpPr>
        <p:spPr>
          <a:xfrm>
            <a:off x="1137034" y="609597"/>
            <a:ext cx="9392421" cy="1330841"/>
          </a:xfrm>
        </p:spPr>
        <p:txBody>
          <a:bodyPr>
            <a:normAutofit/>
          </a:bodyPr>
          <a:lstStyle/>
          <a:p>
            <a:r>
              <a:rPr lang="el-GR" dirty="0"/>
              <a:t>Βελτίωση λύσης με γενετικό αλγόριθμο</a:t>
            </a:r>
            <a:endParaRPr lang="en-US" dirty="0"/>
          </a:p>
        </p:txBody>
      </p:sp>
      <p:sp>
        <p:nvSpPr>
          <p:cNvPr id="3" name="Content Placeholder 2">
            <a:extLst>
              <a:ext uri="{FF2B5EF4-FFF2-40B4-BE49-F238E27FC236}">
                <a16:creationId xmlns:a16="http://schemas.microsoft.com/office/drawing/2014/main" id="{14EEDCBC-48B6-4F7C-B5FA-BCCA0D9A671A}"/>
              </a:ext>
            </a:extLst>
          </p:cNvPr>
          <p:cNvSpPr>
            <a:spLocks noGrp="1"/>
          </p:cNvSpPr>
          <p:nvPr>
            <p:ph idx="1"/>
          </p:nvPr>
        </p:nvSpPr>
        <p:spPr>
          <a:xfrm>
            <a:off x="1137034" y="2198362"/>
            <a:ext cx="4958966" cy="3917773"/>
          </a:xfrm>
        </p:spPr>
        <p:txBody>
          <a:bodyPr>
            <a:normAutofit/>
          </a:bodyPr>
          <a:lstStyle/>
          <a:p>
            <a:r>
              <a:rPr lang="el-GR" sz="2000"/>
              <a:t>Δημιουργούμε πληθυσμό λύσεων από την λύση του αλγορίθμου ΝΝ.</a:t>
            </a:r>
          </a:p>
          <a:p>
            <a:r>
              <a:rPr lang="el-GR" sz="2000"/>
              <a:t>Με διαδοχικές μεταλλάξεις κρατάμε τις καλύτερες λύσεις και επιχειρούμε εύρεση μιας καλύτερης σε κάθε επανάληψη του αλγορίθμου</a:t>
            </a:r>
          </a:p>
          <a:p>
            <a:r>
              <a:rPr lang="el-GR" sz="2000">
                <a:effectLst/>
                <a:latin typeface="Calibri" panose="020F0502020204030204" pitchFamily="34" charset="0"/>
                <a:ea typeface="Calibri" panose="020F0502020204030204" pitchFamily="34" charset="0"/>
                <a:cs typeface="Times New Roman" panose="02020603050405020304" pitchFamily="18" charset="0"/>
              </a:rPr>
              <a:t>Ως μετάλλαξη ορίζουμε την εναλλαγή δύο ενδιάμεσων πόλεων με τυχαίο τρόπο, ώστε με πολλαπλές επαναλήψεις να προκύψει πληθώρα διαφορετικών λύσεων που διαφέρουν από την αρχική.</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4" name="Picture 3">
            <a:extLst>
              <a:ext uri="{FF2B5EF4-FFF2-40B4-BE49-F238E27FC236}">
                <a16:creationId xmlns:a16="http://schemas.microsoft.com/office/drawing/2014/main" id="{5F4ACECB-2680-42C4-B33B-42B35BECBCF0}"/>
              </a:ext>
            </a:extLst>
          </p:cNvPr>
          <p:cNvPicPr/>
          <p:nvPr/>
        </p:nvPicPr>
        <p:blipFill>
          <a:blip r:embed="rId2"/>
          <a:stretch>
            <a:fillRect/>
          </a:stretch>
        </p:blipFill>
        <p:spPr>
          <a:xfrm>
            <a:off x="6719367" y="2865745"/>
            <a:ext cx="4788505" cy="2394252"/>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24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4CF2A0-38F4-4789-B36F-A68B4E9767E3}"/>
              </a:ext>
            </a:extLst>
          </p:cNvPr>
          <p:cNvSpPr>
            <a:spLocks noGrp="1"/>
          </p:cNvSpPr>
          <p:nvPr>
            <p:ph type="title"/>
          </p:nvPr>
        </p:nvSpPr>
        <p:spPr>
          <a:xfrm>
            <a:off x="1137034" y="609600"/>
            <a:ext cx="4784796" cy="1330840"/>
          </a:xfrm>
        </p:spPr>
        <p:txBody>
          <a:bodyPr>
            <a:normAutofit/>
          </a:bodyPr>
          <a:lstStyle/>
          <a:p>
            <a:r>
              <a:rPr lang="el-GR" sz="3700"/>
              <a:t>Αξιολόγηση γενετικού αλγορίθμου</a:t>
            </a:r>
            <a:endParaRPr lang="en-US" sz="3700"/>
          </a:p>
        </p:txBody>
      </p:sp>
      <p:sp>
        <p:nvSpPr>
          <p:cNvPr id="3" name="Content Placeholder 2">
            <a:extLst>
              <a:ext uri="{FF2B5EF4-FFF2-40B4-BE49-F238E27FC236}">
                <a16:creationId xmlns:a16="http://schemas.microsoft.com/office/drawing/2014/main" id="{BFDA68FF-B62F-444F-9198-CEDA8B505BA9}"/>
              </a:ext>
            </a:extLst>
          </p:cNvPr>
          <p:cNvSpPr>
            <a:spLocks noGrp="1"/>
          </p:cNvSpPr>
          <p:nvPr>
            <p:ph idx="1"/>
          </p:nvPr>
        </p:nvSpPr>
        <p:spPr>
          <a:xfrm>
            <a:off x="1137034" y="2194102"/>
            <a:ext cx="4438036" cy="3908585"/>
          </a:xfrm>
        </p:spPr>
        <p:txBody>
          <a:bodyPr>
            <a:normAutofit/>
          </a:bodyPr>
          <a:lstStyle/>
          <a:p>
            <a:r>
              <a:rPr lang="el-GR" sz="2000" dirty="0"/>
              <a:t>Είχαμε γενική βελτίωση του τελικού κόστους σε όλα τα προβλήματα.</a:t>
            </a:r>
          </a:p>
          <a:p>
            <a:r>
              <a:rPr lang="el-GR" sz="2000" dirty="0"/>
              <a:t>Για μεγάλο πλήθος κόμβων δεν καταλήξαμε στην βέλτιστη λύση</a:t>
            </a:r>
          </a:p>
          <a:p>
            <a:r>
              <a:rPr lang="el-GR" sz="2000" dirty="0"/>
              <a:t>Μη ντετερμινιστικός αλγόριθμος: Διαφορετικό αποτέλεσμα σε κάθε εκτέλεσή του</a:t>
            </a:r>
            <a:endParaRPr lang="en-US" sz="2000" dirty="0"/>
          </a:p>
        </p:txBody>
      </p:sp>
      <p:graphicFrame>
        <p:nvGraphicFramePr>
          <p:cNvPr id="4" name="Table 3">
            <a:extLst>
              <a:ext uri="{FF2B5EF4-FFF2-40B4-BE49-F238E27FC236}">
                <a16:creationId xmlns:a16="http://schemas.microsoft.com/office/drawing/2014/main" id="{B8265014-560B-4885-9C38-DC40F7320786}"/>
              </a:ext>
            </a:extLst>
          </p:cNvPr>
          <p:cNvGraphicFramePr>
            <a:graphicFrameLocks noGrp="1"/>
          </p:cNvGraphicFramePr>
          <p:nvPr>
            <p:extLst>
              <p:ext uri="{D42A27DB-BD31-4B8C-83A1-F6EECF244321}">
                <p14:modId xmlns:p14="http://schemas.microsoft.com/office/powerpoint/2010/main" val="2530352099"/>
              </p:ext>
            </p:extLst>
          </p:nvPr>
        </p:nvGraphicFramePr>
        <p:xfrm>
          <a:off x="6880610" y="1545513"/>
          <a:ext cx="4737652" cy="3789198"/>
        </p:xfrm>
        <a:graphic>
          <a:graphicData uri="http://schemas.openxmlformats.org/drawingml/2006/table">
            <a:tbl>
              <a:tblPr firstRow="1" firstCol="1" bandRow="1"/>
              <a:tblGrid>
                <a:gridCol w="799826">
                  <a:extLst>
                    <a:ext uri="{9D8B030D-6E8A-4147-A177-3AD203B41FA5}">
                      <a16:colId xmlns:a16="http://schemas.microsoft.com/office/drawing/2014/main" val="1470815361"/>
                    </a:ext>
                  </a:extLst>
                </a:gridCol>
                <a:gridCol w="805235">
                  <a:extLst>
                    <a:ext uri="{9D8B030D-6E8A-4147-A177-3AD203B41FA5}">
                      <a16:colId xmlns:a16="http://schemas.microsoft.com/office/drawing/2014/main" val="3067842341"/>
                    </a:ext>
                  </a:extLst>
                </a:gridCol>
                <a:gridCol w="805234">
                  <a:extLst>
                    <a:ext uri="{9D8B030D-6E8A-4147-A177-3AD203B41FA5}">
                      <a16:colId xmlns:a16="http://schemas.microsoft.com/office/drawing/2014/main" val="3670037367"/>
                    </a:ext>
                  </a:extLst>
                </a:gridCol>
                <a:gridCol w="754751">
                  <a:extLst>
                    <a:ext uri="{9D8B030D-6E8A-4147-A177-3AD203B41FA5}">
                      <a16:colId xmlns:a16="http://schemas.microsoft.com/office/drawing/2014/main" val="17376453"/>
                    </a:ext>
                  </a:extLst>
                </a:gridCol>
                <a:gridCol w="805235">
                  <a:extLst>
                    <a:ext uri="{9D8B030D-6E8A-4147-A177-3AD203B41FA5}">
                      <a16:colId xmlns:a16="http://schemas.microsoft.com/office/drawing/2014/main" val="1653779332"/>
                    </a:ext>
                  </a:extLst>
                </a:gridCol>
                <a:gridCol w="767371">
                  <a:extLst>
                    <a:ext uri="{9D8B030D-6E8A-4147-A177-3AD203B41FA5}">
                      <a16:colId xmlns:a16="http://schemas.microsoft.com/office/drawing/2014/main" val="767514308"/>
                    </a:ext>
                  </a:extLst>
                </a:gridCol>
              </a:tblGrid>
              <a:tr h="459846">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Cities</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Optimal Solution</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NN Solution</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Error %</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Genetic Solution</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Genetic Error %</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630279"/>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996016"/>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172615"/>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793989"/>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2178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15261"/>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993</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36100"/>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3082117"/>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2020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2134</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2035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804663"/>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33551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37928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37255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799312"/>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7542</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8181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8040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862548"/>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739</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943450"/>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35341"/>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21282</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24698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16.1%</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22597</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419550"/>
                  </a:ext>
                </a:extLst>
              </a:tr>
              <a:tr h="256104">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6942</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8438</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21.5%</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8163</a:t>
                      </a:r>
                      <a:endParaRPr lang="en-US" sz="2000" b="0" i="0" u="none" strike="noStrike">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US" sz="12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17.6%</a:t>
                      </a:r>
                      <a:endParaRPr lang="en-US" sz="2000" b="0" i="0" u="none" strike="noStrike" dirty="0">
                        <a:effectLst/>
                        <a:latin typeface="Arial" panose="020B0604020202020204" pitchFamily="34" charset="0"/>
                      </a:endParaRPr>
                    </a:p>
                  </a:txBody>
                  <a:tcPr marL="77891" marR="77891" marT="108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933711"/>
                  </a:ext>
                </a:extLst>
              </a:tr>
            </a:tbl>
          </a:graphicData>
        </a:graphic>
      </p:graphicFrame>
    </p:spTree>
    <p:extLst>
      <p:ext uri="{BB962C8B-B14F-4D97-AF65-F5344CB8AC3E}">
        <p14:creationId xmlns:p14="http://schemas.microsoft.com/office/powerpoint/2010/main" val="391961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07F661-02D3-46A3-B056-C7B276FC4A3B}"/>
              </a:ext>
            </a:extLst>
          </p:cNvPr>
          <p:cNvSpPr>
            <a:spLocks noGrp="1"/>
          </p:cNvSpPr>
          <p:nvPr>
            <p:ph type="title"/>
          </p:nvPr>
        </p:nvSpPr>
        <p:spPr>
          <a:xfrm>
            <a:off x="1137034" y="609597"/>
            <a:ext cx="9392421" cy="1330841"/>
          </a:xfrm>
        </p:spPr>
        <p:txBody>
          <a:bodyPr>
            <a:normAutofit/>
          </a:bodyPr>
          <a:lstStyle/>
          <a:p>
            <a:r>
              <a:rPr lang="el-GR" dirty="0"/>
              <a:t>Συμπεράσματα</a:t>
            </a:r>
            <a:endParaRPr lang="en-US" dirty="0"/>
          </a:p>
        </p:txBody>
      </p:sp>
      <p:sp>
        <p:nvSpPr>
          <p:cNvPr id="3" name="Content Placeholder 2">
            <a:extLst>
              <a:ext uri="{FF2B5EF4-FFF2-40B4-BE49-F238E27FC236}">
                <a16:creationId xmlns:a16="http://schemas.microsoft.com/office/drawing/2014/main" id="{41283AB7-839C-4C84-965F-2D4A4D93B147}"/>
              </a:ext>
            </a:extLst>
          </p:cNvPr>
          <p:cNvSpPr>
            <a:spLocks noGrp="1"/>
          </p:cNvSpPr>
          <p:nvPr>
            <p:ph idx="1"/>
          </p:nvPr>
        </p:nvSpPr>
        <p:spPr>
          <a:xfrm>
            <a:off x="1137034" y="2198362"/>
            <a:ext cx="4958966" cy="3917773"/>
          </a:xfrm>
        </p:spPr>
        <p:txBody>
          <a:bodyPr>
            <a:normAutofit/>
          </a:bodyPr>
          <a:lstStyle/>
          <a:p>
            <a:r>
              <a:rPr lang="el-GR" sz="1700">
                <a:effectLst/>
                <a:latin typeface="Calibri" panose="020F0502020204030204" pitchFamily="34" charset="0"/>
                <a:ea typeface="Calibri" panose="020F0502020204030204" pitchFamily="34" charset="0"/>
                <a:cs typeface="Times New Roman" panose="02020603050405020304" pitchFamily="18" charset="0"/>
              </a:rPr>
              <a:t>Η εύρεση της βέλτιστης λύσης προβλημάτων πλανόδιου πωλητή επιτυγχάνεται μόνο με μεθόδους γραμμικού προγραμματισμού ή δυναμικού προγραμματισμού, οι οποίες όμως υστερούν σε ταχύτητα και απαιτήσεις μνήμης.</a:t>
            </a:r>
          </a:p>
          <a:p>
            <a:pPr marL="0" indent="0">
              <a:buNone/>
            </a:pPr>
            <a:endParaRPr lang="el-GR" sz="1700">
              <a:effectLst/>
              <a:latin typeface="Calibri" panose="020F0502020204030204" pitchFamily="34" charset="0"/>
              <a:ea typeface="Calibri" panose="020F0502020204030204" pitchFamily="34" charset="0"/>
              <a:cs typeface="Times New Roman" panose="02020603050405020304" pitchFamily="18" charset="0"/>
            </a:endParaRPr>
          </a:p>
          <a:p>
            <a:r>
              <a:rPr lang="el-GR" sz="1700">
                <a:effectLst/>
                <a:latin typeface="Calibri" panose="020F0502020204030204" pitchFamily="34" charset="0"/>
                <a:ea typeface="Calibri" panose="020F0502020204030204" pitchFamily="34" charset="0"/>
                <a:cs typeface="Times New Roman" panose="02020603050405020304" pitchFamily="18" charset="0"/>
              </a:rPr>
              <a:t>Οι εναλλακτικές μέθοδοι που παρουσιάστηκαν παραπάνω είναι μια καλή αφετηρία για γρήγορη και σχετικά ικανοποιητική εύρεση λύσεων σε τέτοια προβλήματα, με απόκλιση από την βέλτιστη λύση περίπου 20% και σημαντική βελτίωση στην ταχύτητα εκτέλεσης.</a:t>
            </a:r>
            <a:endParaRPr lang="en-US" sz="1700"/>
          </a:p>
        </p:txBody>
      </p:sp>
      <p:pic>
        <p:nvPicPr>
          <p:cNvPr id="4" name="Picture 3">
            <a:extLst>
              <a:ext uri="{FF2B5EF4-FFF2-40B4-BE49-F238E27FC236}">
                <a16:creationId xmlns:a16="http://schemas.microsoft.com/office/drawing/2014/main" id="{D38F0615-FEB4-4C9E-A187-96D495BCF008}"/>
              </a:ext>
            </a:extLst>
          </p:cNvPr>
          <p:cNvPicPr>
            <a:picLocks noChangeAspect="1"/>
          </p:cNvPicPr>
          <p:nvPr/>
        </p:nvPicPr>
        <p:blipFill>
          <a:blip r:embed="rId2"/>
          <a:stretch>
            <a:fillRect/>
          </a:stretch>
        </p:blipFill>
        <p:spPr>
          <a:xfrm>
            <a:off x="6719367" y="2626320"/>
            <a:ext cx="4788505" cy="287310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702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A4FD37-5B51-495C-AFCB-E18B9FEFDB30}"/>
              </a:ext>
            </a:extLst>
          </p:cNvPr>
          <p:cNvSpPr>
            <a:spLocks noGrp="1"/>
          </p:cNvSpPr>
          <p:nvPr>
            <p:ph type="title"/>
          </p:nvPr>
        </p:nvSpPr>
        <p:spPr>
          <a:xfrm>
            <a:off x="1137034" y="609600"/>
            <a:ext cx="4784796" cy="1330840"/>
          </a:xfrm>
        </p:spPr>
        <p:txBody>
          <a:bodyPr>
            <a:normAutofit/>
          </a:bodyPr>
          <a:lstStyle/>
          <a:p>
            <a:r>
              <a:rPr lang="el-GR" sz="3100"/>
              <a:t>Βελτιώσεις αλγορίθμων – Εναλλακτικές προσεγγίσεις</a:t>
            </a:r>
            <a:endParaRPr lang="en-US" sz="3100"/>
          </a:p>
        </p:txBody>
      </p:sp>
      <p:sp>
        <p:nvSpPr>
          <p:cNvPr id="3" name="Content Placeholder 2">
            <a:extLst>
              <a:ext uri="{FF2B5EF4-FFF2-40B4-BE49-F238E27FC236}">
                <a16:creationId xmlns:a16="http://schemas.microsoft.com/office/drawing/2014/main" id="{EFDE5489-92EA-48C9-B335-4D44EA6C6C85}"/>
              </a:ext>
            </a:extLst>
          </p:cNvPr>
          <p:cNvSpPr>
            <a:spLocks noGrp="1"/>
          </p:cNvSpPr>
          <p:nvPr>
            <p:ph idx="1"/>
          </p:nvPr>
        </p:nvSpPr>
        <p:spPr>
          <a:xfrm>
            <a:off x="1137034" y="2194102"/>
            <a:ext cx="4438036" cy="3908585"/>
          </a:xfrm>
        </p:spPr>
        <p:txBody>
          <a:bodyPr>
            <a:normAutofit/>
          </a:bodyPr>
          <a:lstStyle/>
          <a:p>
            <a:r>
              <a:rPr lang="el-GR" sz="1700" dirty="0">
                <a:effectLst/>
                <a:latin typeface="Calibri" panose="020F0502020204030204" pitchFamily="34" charset="0"/>
                <a:ea typeface="Calibri" panose="020F0502020204030204" pitchFamily="34" charset="0"/>
                <a:cs typeface="Times New Roman" panose="02020603050405020304" pitchFamily="18" charset="0"/>
              </a:rPr>
              <a:t>Θα ήταν πιο αποδοτική η κλασσική μέθοδος αντιμετώπισης των εσωτερικών κυκλικών διαδρομών, με εισαγωγή περιορισμών μόνο όταν προκύψουν τέτοιες διαδρομές κατά την επίλυση του ακέραιου προβλήματος, αντί για εισαγωγή βοηθητικών μεταβλητών</a:t>
            </a:r>
          </a:p>
          <a:p>
            <a:r>
              <a:rPr lang="el-GR" sz="1700" dirty="0">
                <a:effectLst/>
                <a:latin typeface="Calibri" panose="020F0502020204030204" pitchFamily="34" charset="0"/>
                <a:ea typeface="Calibri" panose="020F0502020204030204" pitchFamily="34" charset="0"/>
                <a:cs typeface="Times New Roman" panose="02020603050405020304" pitchFamily="18" charset="0"/>
              </a:rPr>
              <a:t>Εφαρμογή αλγορίθμων τοπικής αναζήτησης με </a:t>
            </a:r>
            <a:r>
              <a:rPr lang="en-US" sz="1700" dirty="0">
                <a:effectLst/>
                <a:latin typeface="Calibri" panose="020F0502020204030204" pitchFamily="34" charset="0"/>
                <a:ea typeface="Calibri" panose="020F0502020204030204" pitchFamily="34" charset="0"/>
                <a:cs typeface="Times New Roman" panose="02020603050405020304" pitchFamily="18" charset="0"/>
              </a:rPr>
              <a:t>clustering</a:t>
            </a:r>
            <a:r>
              <a:rPr lang="el-GR" sz="1700" dirty="0">
                <a:effectLst/>
                <a:latin typeface="Calibri" panose="020F0502020204030204" pitchFamily="34" charset="0"/>
                <a:ea typeface="Calibri" panose="020F0502020204030204" pitchFamily="34" charset="0"/>
                <a:cs typeface="Times New Roman" panose="02020603050405020304" pitchFamily="18" charset="0"/>
              </a:rPr>
              <a:t> για εύρεση προσεγγιστικών λύσεων με αποδοτικό τρόπο.</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700" dirty="0">
                <a:effectLst/>
                <a:latin typeface="Calibri" panose="020F0502020204030204" pitchFamily="34" charset="0"/>
                <a:ea typeface="Calibri" panose="020F0502020204030204" pitchFamily="34" charset="0"/>
                <a:cs typeface="Times New Roman" panose="02020603050405020304" pitchFamily="18" charset="0"/>
              </a:rPr>
              <a:t>Εφαρμογή </a:t>
            </a:r>
            <a:r>
              <a:rPr lang="en-US" sz="1700" dirty="0">
                <a:effectLst/>
                <a:latin typeface="Calibri" panose="020F0502020204030204" pitchFamily="34" charset="0"/>
                <a:ea typeface="Calibri" panose="020F0502020204030204" pitchFamily="34" charset="0"/>
                <a:cs typeface="Times New Roman" panose="02020603050405020304" pitchFamily="18" charset="0"/>
              </a:rPr>
              <a:t>self</a:t>
            </a:r>
            <a:r>
              <a:rPr lang="el-GR" sz="1700" dirty="0">
                <a:effectLst/>
                <a:latin typeface="Calibri" panose="020F0502020204030204" pitchFamily="34" charset="0"/>
                <a:ea typeface="Calibri" panose="020F0502020204030204" pitchFamily="34" charset="0"/>
                <a:cs typeface="Times New Roman" panose="02020603050405020304" pitchFamily="18" charset="0"/>
              </a:rPr>
              <a:t> – </a:t>
            </a:r>
            <a:r>
              <a:rPr lang="en-US" sz="1700" dirty="0">
                <a:effectLst/>
                <a:latin typeface="Calibri" panose="020F0502020204030204" pitchFamily="34" charset="0"/>
                <a:ea typeface="Calibri" panose="020F0502020204030204" pitchFamily="34" charset="0"/>
                <a:cs typeface="Times New Roman" panose="02020603050405020304" pitchFamily="18" charset="0"/>
              </a:rPr>
              <a:t>organizing maps </a:t>
            </a:r>
            <a:r>
              <a:rPr lang="el-GR" sz="1700" dirty="0">
                <a:effectLst/>
                <a:latin typeface="Calibri" panose="020F0502020204030204" pitchFamily="34" charset="0"/>
                <a:ea typeface="Calibri" panose="020F0502020204030204" pitchFamily="34" charset="0"/>
                <a:cs typeface="Times New Roman" panose="02020603050405020304" pitchFamily="18" charset="0"/>
              </a:rPr>
              <a:t>στα προβλήματα 2</a:t>
            </a:r>
            <a:r>
              <a:rPr lang="en-US" sz="1700" dirty="0">
                <a:effectLst/>
                <a:latin typeface="Calibri" panose="020F0502020204030204" pitchFamily="34" charset="0"/>
                <a:ea typeface="Calibri" panose="020F0502020204030204" pitchFamily="34" charset="0"/>
                <a:cs typeface="Times New Roman" panose="02020603050405020304" pitchFamily="18" charset="0"/>
              </a:rPr>
              <a:t>D </a:t>
            </a:r>
            <a:r>
              <a:rPr lang="el-GR"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a:effectLst/>
                <a:latin typeface="Calibri" panose="020F0502020204030204" pitchFamily="34" charset="0"/>
                <a:ea typeface="Calibri" panose="020F0502020204030204" pitchFamily="34" charset="0"/>
                <a:cs typeface="Times New Roman" panose="02020603050405020304" pitchFamily="18" charset="0"/>
              </a:rPr>
              <a:t>plane TSP </a:t>
            </a:r>
            <a:r>
              <a:rPr lang="el-GR" sz="1700" dirty="0">
                <a:effectLst/>
                <a:latin typeface="Calibri" panose="020F0502020204030204" pitchFamily="34" charset="0"/>
                <a:ea typeface="Calibri" panose="020F0502020204030204" pitchFamily="34" charset="0"/>
                <a:cs typeface="Times New Roman" panose="02020603050405020304" pitchFamily="18" charset="0"/>
              </a:rPr>
              <a:t>για γρήγορη και με μικρό σφάλμα λύση. Η επίλυση με </a:t>
            </a:r>
            <a:r>
              <a:rPr lang="en-US" sz="1700" dirty="0">
                <a:effectLst/>
                <a:latin typeface="Calibri" panose="020F0502020204030204" pitchFamily="34" charset="0"/>
                <a:ea typeface="Calibri" panose="020F0502020204030204" pitchFamily="34" charset="0"/>
                <a:cs typeface="Times New Roman" panose="02020603050405020304" pitchFamily="18" charset="0"/>
              </a:rPr>
              <a:t>self</a:t>
            </a:r>
            <a:r>
              <a:rPr lang="el-GR" sz="1700" dirty="0">
                <a:effectLst/>
                <a:latin typeface="Calibri" panose="020F0502020204030204" pitchFamily="34" charset="0"/>
                <a:ea typeface="Calibri" panose="020F0502020204030204" pitchFamily="34" charset="0"/>
                <a:cs typeface="Times New Roman" panose="02020603050405020304" pitchFamily="18" charset="0"/>
              </a:rPr>
              <a:t> – </a:t>
            </a:r>
            <a:r>
              <a:rPr lang="en-US" sz="1700" dirty="0">
                <a:effectLst/>
                <a:latin typeface="Calibri" panose="020F0502020204030204" pitchFamily="34" charset="0"/>
                <a:ea typeface="Calibri" panose="020F0502020204030204" pitchFamily="34" charset="0"/>
                <a:cs typeface="Times New Roman" panose="02020603050405020304" pitchFamily="18" charset="0"/>
              </a:rPr>
              <a:t>organizing map </a:t>
            </a:r>
            <a:r>
              <a:rPr lang="el-GR" sz="1700" dirty="0">
                <a:effectLst/>
                <a:latin typeface="Calibri" panose="020F0502020204030204" pitchFamily="34" charset="0"/>
                <a:ea typeface="Calibri" panose="020F0502020204030204" pitchFamily="34" charset="0"/>
                <a:cs typeface="Times New Roman" panose="02020603050405020304" pitchFamily="18" charset="0"/>
              </a:rPr>
              <a:t>είναι από τις προτιμότερες μεθόδους στον ακαδημαϊκό – ερευνητικό κύκλο.</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l-GR" sz="1700" dirty="0"/>
          </a:p>
          <a:p>
            <a:pPr marL="0" indent="0">
              <a:buNone/>
            </a:pPr>
            <a:endParaRPr lang="en-US" sz="1700" dirty="0"/>
          </a:p>
        </p:txBody>
      </p:sp>
      <p:pic>
        <p:nvPicPr>
          <p:cNvPr id="4" name="Picture 3" descr="Greece 9,882 Point Set">
            <a:extLst>
              <a:ext uri="{FF2B5EF4-FFF2-40B4-BE49-F238E27FC236}">
                <a16:creationId xmlns:a16="http://schemas.microsoft.com/office/drawing/2014/main" id="{AB58B109-5A61-4674-B147-5BC88AE73975}"/>
              </a:ext>
              <a:ext uri="{C183D7F6-B498-43B3-948B-1728B52AA6E4}">
                <adec:decorative xmlns:adec="http://schemas.microsoft.com/office/drawing/2017/decorative" val="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80610" y="749708"/>
            <a:ext cx="4737650" cy="5380798"/>
          </a:xfrm>
          <a:prstGeom prst="rect">
            <a:avLst/>
          </a:prstGeom>
          <a:noFill/>
        </p:spPr>
      </p:pic>
      <p:sp>
        <p:nvSpPr>
          <p:cNvPr id="8" name="TextBox 7">
            <a:extLst>
              <a:ext uri="{FF2B5EF4-FFF2-40B4-BE49-F238E27FC236}">
                <a16:creationId xmlns:a16="http://schemas.microsoft.com/office/drawing/2014/main" id="{61310BA3-E0A2-4E7F-9742-EA137711DD98}"/>
              </a:ext>
            </a:extLst>
          </p:cNvPr>
          <p:cNvSpPr txBox="1"/>
          <p:nvPr/>
        </p:nvSpPr>
        <p:spPr>
          <a:xfrm>
            <a:off x="6880610" y="6124921"/>
            <a:ext cx="6096000" cy="369332"/>
          </a:xfrm>
          <a:prstGeom prst="rect">
            <a:avLst/>
          </a:prstGeom>
          <a:noFill/>
        </p:spPr>
        <p:txBody>
          <a:bodyPr wrap="square">
            <a:spAutoFit/>
          </a:bodyPr>
          <a:lstStyle/>
          <a:p>
            <a:pPr>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TSP</a:t>
            </a:r>
            <a:r>
              <a:rPr lang="el-GR"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9,882 πόλεων της Ελλάδας</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862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981A-13DD-4563-A816-F820B74E982A}"/>
              </a:ext>
            </a:extLst>
          </p:cNvPr>
          <p:cNvSpPr>
            <a:spLocks noGrp="1"/>
          </p:cNvSpPr>
          <p:nvPr>
            <p:ph type="title"/>
          </p:nvPr>
        </p:nvSpPr>
        <p:spPr/>
        <p:txBody>
          <a:bodyPr/>
          <a:lstStyle/>
          <a:p>
            <a:r>
              <a:rPr lang="el-GR" dirty="0"/>
              <a:t>Βιβλιογραφία</a:t>
            </a:r>
            <a:endParaRPr lang="en-US" dirty="0"/>
          </a:p>
        </p:txBody>
      </p:sp>
      <p:sp>
        <p:nvSpPr>
          <p:cNvPr id="3" name="Content Placeholder 2">
            <a:extLst>
              <a:ext uri="{FF2B5EF4-FFF2-40B4-BE49-F238E27FC236}">
                <a16:creationId xmlns:a16="http://schemas.microsoft.com/office/drawing/2014/main" id="{91CF1540-A8C0-4460-B11D-2445B94B4476}"/>
              </a:ext>
            </a:extLst>
          </p:cNvPr>
          <p:cNvSpPr>
            <a:spLocks noGrp="1"/>
          </p:cNvSpPr>
          <p:nvPr>
            <p:ph idx="1"/>
          </p:nvPr>
        </p:nvSpPr>
        <p:spPr/>
        <p:txBody>
          <a:bodyPr>
            <a:normAutofit fontScale="62500" lnSpcReduction="20000"/>
          </a:bodyPr>
          <a:lstStyle/>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[1] Σ. Δασκαλάκη, Τμήμα ΗΜ&amp;ΤΥ Πανεπιστημίου Πάτρας – “Διαφάνειες μαθήματος Γραμμικής &amp; Συνδυαστικής βελτιστοποίησης“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Dr. Leena Jain, Mr. Amit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Bhanot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Traveling Salesman Problem: A Case Study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Rajesh Matai, Surya Prakash Singh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Murari</a:t>
            </a:r>
            <a:r>
              <a:rPr lang="en-US" sz="1800" dirty="0">
                <a:effectLst/>
                <a:latin typeface="Calibri" panose="020F0502020204030204" pitchFamily="34" charset="0"/>
                <a:ea typeface="Calibri" panose="020F0502020204030204" pitchFamily="34" charset="0"/>
                <a:cs typeface="Times New Roman" panose="02020603050405020304" pitchFamily="18" charset="0"/>
              </a:rPr>
              <a:t> Lal Mittal,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Traveling Salesman Problem: An Overview of Applications, Formulations, and Solution Approaches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yuan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yuan</a:t>
            </a:r>
            <a:r>
              <a:rPr lang="en-US" sz="1800" dirty="0">
                <a:effectLst/>
                <a:latin typeface="Calibri" panose="020F0502020204030204" pitchFamily="34" charset="0"/>
                <a:ea typeface="Calibri" panose="020F0502020204030204" pitchFamily="34" charset="0"/>
                <a:cs typeface="Times New Roman" panose="02020603050405020304" pitchFamily="18" charset="0"/>
              </a:rPr>
              <a:t>, Diego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Cattaruzza</a:t>
            </a:r>
            <a:r>
              <a:rPr lang="en-US" sz="1800" dirty="0">
                <a:effectLst/>
                <a:latin typeface="Calibri" panose="020F0502020204030204" pitchFamily="34" charset="0"/>
                <a:ea typeface="Calibri" panose="020F0502020204030204" pitchFamily="34" charset="0"/>
                <a:cs typeface="Times New Roman" panose="02020603050405020304" pitchFamily="18" charset="0"/>
              </a:rPr>
              <a:t>, Maxime Ogier, Frédéric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Semet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 note on the lifted Miller-Tucker-</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Zemlin</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subtour elimination constraints for routing problems with time windows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Diego Olivier Fernandez,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Traveling Salesman Problem (TSP) with Miller-Tucker-</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Zemlin</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 (MTZ) in CPLEX/OPL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Claudemir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Woche</a:t>
            </a:r>
            <a:r>
              <a:rPr lang="en-US" sz="1800" dirty="0">
                <a:effectLst/>
                <a:latin typeface="Calibri" panose="020F0502020204030204" pitchFamily="34" charset="0"/>
                <a:ea typeface="Calibri" panose="020F0502020204030204" pitchFamily="34" charset="0"/>
                <a:cs typeface="Times New Roman" panose="02020603050405020304" pitchFamily="18" charset="0"/>
              </a:rPr>
              <a:t> V.C,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Modeling and solving the Traveling salesman problem with Python and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Pyomo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Robb 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Koether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The Traveling Salesman Problem Nearest-Neighbor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 Eric Stoltz, “</a:t>
            </a:r>
            <a:r>
              <a:rPr lang="en-US"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Evolution</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 of a salesman: A complete genetic algorithm tutorial for Python</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 Gustavo Erick Anaya Fuentes, Eva Selene Hernández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Juan Carlos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Tuoh</a:t>
            </a:r>
            <a:r>
              <a:rPr lang="en-US" sz="1800" dirty="0">
                <a:effectLst/>
                <a:latin typeface="Calibri" panose="020F0502020204030204" pitchFamily="34" charset="0"/>
                <a:ea typeface="Calibri" panose="020F0502020204030204" pitchFamily="34" charset="0"/>
                <a:cs typeface="Times New Roman" panose="02020603050405020304" pitchFamily="18" charset="0"/>
              </a:rPr>
              <a:t> Mora, Joselito Medina Marín,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Solution to travelling salesman problem by clusters and a modified multi-restart iterated local search metaheuristic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ts val="2025"/>
              </a:lnSpc>
              <a:spcBef>
                <a:spcPts val="1200"/>
              </a:spcBef>
              <a:spcAft>
                <a:spcPts val="675"/>
              </a:spcAft>
            </a:pPr>
            <a:r>
              <a:rPr lang="en-US"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Diego Vicente “</a:t>
            </a:r>
            <a:r>
              <a:rPr lang="en-US" sz="1800" u="sng"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hlinkClick r:id="rId10"/>
              </a:rPr>
              <a:t>Using Self-Organizing Maps to solve the Traveling Salesman Problem</a:t>
            </a:r>
            <a:r>
              <a:rPr lang="en-US"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8080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C959-B5AE-44E1-A534-7D5577FB769C}"/>
              </a:ext>
            </a:extLst>
          </p:cNvPr>
          <p:cNvSpPr>
            <a:spLocks noGrp="1"/>
          </p:cNvSpPr>
          <p:nvPr>
            <p:ph type="title"/>
          </p:nvPr>
        </p:nvSpPr>
        <p:spPr/>
        <p:txBody>
          <a:bodyPr/>
          <a:lstStyle/>
          <a:p>
            <a:r>
              <a:rPr lang="el-GR" dirty="0"/>
              <a:t>Τέλος Παρουσίασης</a:t>
            </a:r>
            <a:endParaRPr lang="en-US" dirty="0"/>
          </a:p>
        </p:txBody>
      </p:sp>
      <p:sp>
        <p:nvSpPr>
          <p:cNvPr id="3" name="Content Placeholder 2">
            <a:extLst>
              <a:ext uri="{FF2B5EF4-FFF2-40B4-BE49-F238E27FC236}">
                <a16:creationId xmlns:a16="http://schemas.microsoft.com/office/drawing/2014/main" id="{59A5350C-B642-443D-A922-99DF0F8E27BE}"/>
              </a:ext>
            </a:extLst>
          </p:cNvPr>
          <p:cNvSpPr>
            <a:spLocks noGrp="1"/>
          </p:cNvSpPr>
          <p:nvPr>
            <p:ph idx="1"/>
          </p:nvPr>
        </p:nvSpPr>
        <p:spPr/>
        <p:txBody>
          <a:bodyPr/>
          <a:lstStyle/>
          <a:p>
            <a:pPr marL="0" indent="0">
              <a:buNone/>
            </a:pPr>
            <a:r>
              <a:rPr lang="el-GR" dirty="0"/>
              <a:t>Ερωτήσεις, παρατηρήσεις και σχόλια…</a:t>
            </a:r>
          </a:p>
          <a:p>
            <a:pPr marL="0" indent="0">
              <a:buNone/>
            </a:pPr>
            <a:endParaRPr lang="el-GR" dirty="0"/>
          </a:p>
          <a:p>
            <a:pPr marL="0" indent="0">
              <a:buNone/>
            </a:pPr>
            <a:r>
              <a:rPr lang="el-GR" dirty="0"/>
              <a:t>Ευχαριστώ για την προσοχή σας.</a:t>
            </a:r>
            <a:endParaRPr lang="en-US" dirty="0"/>
          </a:p>
        </p:txBody>
      </p:sp>
    </p:spTree>
    <p:extLst>
      <p:ext uri="{BB962C8B-B14F-4D97-AF65-F5344CB8AC3E}">
        <p14:creationId xmlns:p14="http://schemas.microsoft.com/office/powerpoint/2010/main" val="177868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B3EE-B2E1-47C0-A8EC-E638246C9009}"/>
              </a:ext>
            </a:extLst>
          </p:cNvPr>
          <p:cNvSpPr>
            <a:spLocks noGrp="1"/>
          </p:cNvSpPr>
          <p:nvPr>
            <p:ph type="title"/>
          </p:nvPr>
        </p:nvSpPr>
        <p:spPr/>
        <p:txBody>
          <a:bodyPr/>
          <a:lstStyle/>
          <a:p>
            <a:r>
              <a:rPr lang="el-GR" dirty="0"/>
              <a:t>Περιγραφή του προβλήματος</a:t>
            </a:r>
            <a:endParaRPr lang="en-US" dirty="0"/>
          </a:p>
        </p:txBody>
      </p:sp>
      <p:sp>
        <p:nvSpPr>
          <p:cNvPr id="3" name="Content Placeholder 2">
            <a:extLst>
              <a:ext uri="{FF2B5EF4-FFF2-40B4-BE49-F238E27FC236}">
                <a16:creationId xmlns:a16="http://schemas.microsoft.com/office/drawing/2014/main" id="{AB3A1124-D629-4F7C-900A-997A8E536CFA}"/>
              </a:ext>
            </a:extLst>
          </p:cNvPr>
          <p:cNvSpPr>
            <a:spLocks noGrp="1"/>
          </p:cNvSpPr>
          <p:nvPr>
            <p:ph idx="1"/>
          </p:nvPr>
        </p:nvSpPr>
        <p:spPr/>
        <p:txBody>
          <a:bodyPr/>
          <a:lstStyle/>
          <a:p>
            <a:r>
              <a:rPr lang="el-GR" sz="1800" dirty="0">
                <a:effectLst/>
                <a:latin typeface="Calibri" panose="020F0502020204030204" pitchFamily="34" charset="0"/>
                <a:ea typeface="Calibri" panose="020F0502020204030204" pitchFamily="34" charset="0"/>
                <a:cs typeface="Times New Roman" panose="02020603050405020304" pitchFamily="18" charset="0"/>
              </a:rPr>
              <a:t>Έστω ένας πλήρως συνδεδεμένο δίκτυο πόλεων που απέχουν μεταξύ τους συγκεκριμένες αποστάσεις. Ποιος είναι ο βέλτιστος δρόμος, δηλαδή ακολουθία πόλεων, με την ελάχιστη συνολική απόσταση διαδρομής που πρέπει να ακολουθήσει ένας πλανόδιος πωλητής για να επισκεφθεί όλες τις πόλεις και να επιστρέψει στην αφετηρία.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Symmetric TSP</a:t>
            </a:r>
            <a:r>
              <a:rPr lang="el-GR" sz="1800" dirty="0">
                <a:effectLst/>
                <a:latin typeface="Calibri" panose="020F0502020204030204" pitchFamily="34" charset="0"/>
                <a:ea typeface="Calibri" panose="020F0502020204030204" pitchFamily="34" charset="0"/>
                <a:cs typeface="Times New Roman" panose="02020603050405020304" pitchFamily="18" charset="0"/>
              </a:rPr>
              <a:t>: Οι πόλεις έχουν ανά δύο ίδιο κόστος μετακίνησης από τη μία στην άλλη ανεξάρτητα της κατεύθυνσης. Δηλαδή ο πίνακας αποστάσεων είναι συμμετρικός.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Asymmetric TSP</a:t>
            </a:r>
            <a:r>
              <a:rPr lang="el-GR" sz="1800" dirty="0">
                <a:effectLst/>
                <a:latin typeface="Calibri" panose="020F0502020204030204" pitchFamily="34" charset="0"/>
                <a:ea typeface="Calibri" panose="020F0502020204030204" pitchFamily="34" charset="0"/>
                <a:cs typeface="Times New Roman" panose="02020603050405020304" pitchFamily="18" charset="0"/>
              </a:rPr>
              <a:t>: Αν υπάρχει έστω και ένα ζεύγος πόλεων που έχει διαφορετικό κόστος μετακίνησης από τη μία στην άλλη ανάλογα την κατεύθυνση τότε το πρόβλημα είναι μη-συμμετρικό </a:t>
            </a:r>
            <a:r>
              <a:rPr lang="en-US" sz="1800" dirty="0">
                <a:effectLst/>
                <a:latin typeface="Calibri" panose="020F0502020204030204" pitchFamily="34" charset="0"/>
                <a:ea typeface="Calibri" panose="020F0502020204030204" pitchFamily="34" charset="0"/>
                <a:cs typeface="Times New Roman" panose="02020603050405020304" pitchFamily="18" charset="0"/>
              </a:rPr>
              <a:t>TSP</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mTSP</a:t>
            </a:r>
            <a:r>
              <a:rPr lang="el-GR" sz="1800" dirty="0">
                <a:effectLst/>
                <a:latin typeface="Calibri" panose="020F0502020204030204" pitchFamily="34" charset="0"/>
                <a:ea typeface="Calibri" panose="020F0502020204030204" pitchFamily="34" charset="0"/>
                <a:cs typeface="Times New Roman" panose="02020603050405020304" pitchFamily="18" charset="0"/>
              </a:rPr>
              <a:t>: Αφορά </a:t>
            </a:r>
            <a:r>
              <a:rPr lang="en-US" sz="1800" dirty="0">
                <a:effectLst/>
                <a:latin typeface="Calibri" panose="020F0502020204030204" pitchFamily="34" charset="0"/>
                <a:ea typeface="Calibri" panose="020F0502020204030204" pitchFamily="34" charset="0"/>
                <a:cs typeface="Times New Roman" panose="02020603050405020304" pitchFamily="18" charset="0"/>
              </a:rPr>
              <a:t>m </a:t>
            </a:r>
            <a:r>
              <a:rPr lang="el-GR" sz="1800" dirty="0">
                <a:effectLst/>
                <a:latin typeface="Calibri" panose="020F0502020204030204" pitchFamily="34" charset="0"/>
                <a:ea typeface="Calibri" panose="020F0502020204030204" pitchFamily="34" charset="0"/>
                <a:cs typeface="Times New Roman" panose="02020603050405020304" pitchFamily="18" charset="0"/>
              </a:rPr>
              <a:t>πωλητές που έχουν κοινή ή ξεχωριστή αφετηρία και πρέπει να καλύψουν ένα δίκτυο πόλεων με βέλτιστο τρόπο, επιστρέφοντας στην αφετηρία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1974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3AA387-6F1C-4929-BBCB-5E00A6097F05}"/>
              </a:ext>
            </a:extLst>
          </p:cNvPr>
          <p:cNvSpPr>
            <a:spLocks noGrp="1"/>
          </p:cNvSpPr>
          <p:nvPr>
            <p:ph type="title"/>
          </p:nvPr>
        </p:nvSpPr>
        <p:spPr>
          <a:xfrm>
            <a:off x="1137034" y="609597"/>
            <a:ext cx="9392421" cy="1330841"/>
          </a:xfrm>
        </p:spPr>
        <p:txBody>
          <a:bodyPr>
            <a:normAutofit/>
          </a:bodyPr>
          <a:lstStyle/>
          <a:p>
            <a:r>
              <a:rPr lang="el-GR" dirty="0"/>
              <a:t>Περιγραφή του προβλήματος</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E904F1-E842-4130-A8C7-43AB4CD94DED}"/>
                  </a:ext>
                </a:extLst>
              </p:cNvPr>
              <p:cNvSpPr>
                <a:spLocks noGrp="1"/>
              </p:cNvSpPr>
              <p:nvPr>
                <p:ph idx="1"/>
              </p:nvPr>
            </p:nvSpPr>
            <p:spPr>
              <a:xfrm>
                <a:off x="1137034" y="2198362"/>
                <a:ext cx="4958966" cy="3917773"/>
              </a:xfrm>
            </p:spPr>
            <p:txBody>
              <a:bodyPr>
                <a:normAutofit/>
              </a:bodyPr>
              <a:lstStyle/>
              <a:p>
                <a:r>
                  <a:rPr lang="el-GR" sz="2000">
                    <a:effectLst/>
                    <a:latin typeface="Calibri" panose="020F0502020204030204" pitchFamily="34" charset="0"/>
                    <a:ea typeface="Calibri" panose="020F0502020204030204" pitchFamily="34" charset="0"/>
                    <a:cs typeface="Times New Roman" panose="02020603050405020304" pitchFamily="18" charset="0"/>
                  </a:rPr>
                  <a:t>Το </a:t>
                </a:r>
                <a:r>
                  <a:rPr lang="en-US" sz="2000">
                    <a:effectLst/>
                    <a:latin typeface="Calibri" panose="020F0502020204030204" pitchFamily="34" charset="0"/>
                    <a:ea typeface="Calibri" panose="020F0502020204030204" pitchFamily="34" charset="0"/>
                    <a:cs typeface="Times New Roman" panose="02020603050405020304" pitchFamily="18" charset="0"/>
                  </a:rPr>
                  <a:t>TSP </a:t>
                </a:r>
                <a:r>
                  <a:rPr lang="el-GR" sz="2000">
                    <a:effectLst/>
                    <a:latin typeface="Calibri" panose="020F0502020204030204" pitchFamily="34" charset="0"/>
                    <a:ea typeface="Calibri" panose="020F0502020204030204" pitchFamily="34" charset="0"/>
                    <a:cs typeface="Times New Roman" panose="02020603050405020304" pitchFamily="18" charset="0"/>
                  </a:rPr>
                  <a:t>είναι πρόβλημα συνδυαστικής βελτιστοποίησης, δηλαδή ανήκει στην οικογένεια προβλημάτων εύρεσης της βέλτιστης λύσης ενός προβλήματος μέσα από ένα σετ λύσεων πεπερασμένου πλήθους.</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l-GR" sz="2000"/>
              </a:p>
              <a:p>
                <a:r>
                  <a:rPr lang="el-GR" sz="2000"/>
                  <a:t>Συγκεκριμένα, για </a:t>
                </a:r>
                <a:r>
                  <a:rPr lang="en-US" sz="2000"/>
                  <a:t>n </a:t>
                </a:r>
                <a:r>
                  <a:rPr lang="el-GR" sz="2000"/>
                  <a:t>κόμβους, ο πωλητής μπορεί να ακολουθήσει </a:t>
                </a:r>
                <a14:m>
                  <m:oMath xmlns:m="http://schemas.openxmlformats.org/officeDocument/2006/math">
                    <m:f>
                      <m:fPr>
                        <m:ctrlPr>
                          <a:rPr lang="en-US" sz="2000" i="1">
                            <a:effectLst/>
                            <a:latin typeface="Cambria Math" panose="02040503050406030204" pitchFamily="18" charset="0"/>
                          </a:rPr>
                        </m:ctrlPr>
                      </m:fPr>
                      <m:num>
                        <m:d>
                          <m:dPr>
                            <m:ctrlPr>
                              <a:rPr lang="en-US" sz="2000" i="1">
                                <a:effectLst/>
                                <a:latin typeface="Cambria Math" panose="02040503050406030204" pitchFamily="18" charset="0"/>
                              </a:rPr>
                            </m:ctrlPr>
                          </m:dPr>
                          <m:e>
                            <m:r>
                              <a:rPr lang="el-GR" sz="2000" i="1">
                                <a:effectLst/>
                                <a:latin typeface="Cambria Math" panose="02040503050406030204" pitchFamily="18" charset="0"/>
                                <a:ea typeface="Calibri" panose="020F0502020204030204" pitchFamily="34" charset="0"/>
                                <a:cs typeface="Times New Roman" panose="02020603050405020304" pitchFamily="18" charset="0"/>
                              </a:rPr>
                              <m:t>𝑛</m:t>
                            </m:r>
                            <m:r>
                              <a:rPr lang="el-GR" sz="2000" i="1">
                                <a:effectLst/>
                                <a:latin typeface="Cambria Math" panose="02040503050406030204" pitchFamily="18" charset="0"/>
                                <a:ea typeface="Calibri" panose="020F0502020204030204" pitchFamily="34" charset="0"/>
                                <a:cs typeface="Times New Roman" panose="02020603050405020304" pitchFamily="18" charset="0"/>
                              </a:rPr>
                              <m:t>−1</m:t>
                            </m:r>
                          </m:e>
                        </m:d>
                        <m:r>
                          <a:rPr lang="el-GR"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l-GR" sz="2000" i="1">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2000">
                    <a:effectLst/>
                    <a:latin typeface="Calibri" panose="020F0502020204030204" pitchFamily="34" charset="0"/>
                    <a:ea typeface="Times New Roman" panose="02020603050405020304" pitchFamily="18" charset="0"/>
                    <a:cs typeface="Times New Roman" panose="02020603050405020304" pitchFamily="18" charset="0"/>
                  </a:rPr>
                  <a:t>  πιθανές διαδρομές και σκοπός είναι η επιλογή αυτής με το μικρότερο κόστος (συνολική απόσταση).</a:t>
                </a:r>
              </a:p>
              <a:p>
                <a:endParaRPr lang="en-US" sz="2000"/>
              </a:p>
            </p:txBody>
          </p:sp>
        </mc:Choice>
        <mc:Fallback>
          <p:sp>
            <p:nvSpPr>
              <p:cNvPr id="3" name="Content Placeholder 2">
                <a:extLst>
                  <a:ext uri="{FF2B5EF4-FFF2-40B4-BE49-F238E27FC236}">
                    <a16:creationId xmlns:a16="http://schemas.microsoft.com/office/drawing/2014/main" id="{15E904F1-E842-4130-A8C7-43AB4CD94DED}"/>
                  </a:ext>
                </a:extLst>
              </p:cNvPr>
              <p:cNvSpPr>
                <a:spLocks noGrp="1" noRot="1" noChangeAspect="1" noMove="1" noResize="1" noEditPoints="1" noAdjustHandles="1" noChangeArrowheads="1" noChangeShapeType="1" noTextEdit="1"/>
              </p:cNvSpPr>
              <p:nvPr>
                <p:ph idx="1"/>
              </p:nvPr>
            </p:nvSpPr>
            <p:spPr>
              <a:xfrm>
                <a:off x="1137034" y="2198362"/>
                <a:ext cx="4958966" cy="3917773"/>
              </a:xfrm>
              <a:blipFill>
                <a:blip r:embed="rId2"/>
                <a:stretch>
                  <a:fillRect l="-1107" t="-171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EA174D9-579B-4045-9386-34B1179398D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719367" y="2481051"/>
            <a:ext cx="4788505" cy="3163641"/>
          </a:xfrm>
          <a:prstGeom prst="rect">
            <a:avLst/>
          </a:prstGeom>
          <a:noFill/>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779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180E7-1EC1-421D-B7C2-37CD94133F09}"/>
              </a:ext>
            </a:extLst>
          </p:cNvPr>
          <p:cNvSpPr>
            <a:spLocks noGrp="1"/>
          </p:cNvSpPr>
          <p:nvPr>
            <p:ph type="title"/>
          </p:nvPr>
        </p:nvSpPr>
        <p:spPr>
          <a:xfrm>
            <a:off x="1137034" y="609597"/>
            <a:ext cx="9392421" cy="1330841"/>
          </a:xfrm>
        </p:spPr>
        <p:txBody>
          <a:bodyPr>
            <a:normAutofit/>
          </a:bodyPr>
          <a:lstStyle/>
          <a:p>
            <a:r>
              <a:rPr lang="el-GR" dirty="0"/>
              <a:t>Πρακτικές εφαρμογές του </a:t>
            </a:r>
            <a:r>
              <a:rPr lang="en-US" dirty="0"/>
              <a:t>TSP</a:t>
            </a:r>
          </a:p>
        </p:txBody>
      </p:sp>
      <p:sp>
        <p:nvSpPr>
          <p:cNvPr id="3" name="Content Placeholder 2">
            <a:extLst>
              <a:ext uri="{FF2B5EF4-FFF2-40B4-BE49-F238E27FC236}">
                <a16:creationId xmlns:a16="http://schemas.microsoft.com/office/drawing/2014/main" id="{A7A8B468-0C71-4F0D-B53A-990D7C4B74A7}"/>
              </a:ext>
            </a:extLst>
          </p:cNvPr>
          <p:cNvSpPr>
            <a:spLocks noGrp="1"/>
          </p:cNvSpPr>
          <p:nvPr>
            <p:ph idx="1"/>
          </p:nvPr>
        </p:nvSpPr>
        <p:spPr>
          <a:xfrm>
            <a:off x="1137034" y="2198362"/>
            <a:ext cx="4958966" cy="3917773"/>
          </a:xfrm>
        </p:spPr>
        <p:txBody>
          <a:bodyPr>
            <a:normAutofit/>
          </a:bodyPr>
          <a:lstStyle/>
          <a:p>
            <a:r>
              <a:rPr lang="en-US" sz="1400" dirty="0" err="1">
                <a:effectLst/>
                <a:latin typeface="Calibri" panose="020F0502020204030204" pitchFamily="34" charset="0"/>
                <a:ea typeface="Calibri" panose="020F0502020204030204" pitchFamily="34" charset="0"/>
                <a:cs typeface="Times New Roman" panose="02020603050405020304" pitchFamily="18" charset="0"/>
              </a:rPr>
              <a:t>sTSP</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l-GR" sz="1400" dirty="0">
                <a:effectLst/>
                <a:latin typeface="Calibri" panose="020F0502020204030204" pitchFamily="34" charset="0"/>
                <a:ea typeface="Calibri" panose="020F0502020204030204" pitchFamily="34" charset="0"/>
                <a:cs typeface="Times New Roman" panose="02020603050405020304" pitchFamily="18" charset="0"/>
              </a:rPr>
              <a:t>χρησιμοποιούνται για δρομολόγηση οχημάτων ταχυδρομείου και μεταφορικών εταιριών, καθώς και για κατασκευή διαδρομών φορτηγών πλοίων και κρουαζιέρων, όπου η σύνδεση με το πρόβλημα </a:t>
            </a:r>
            <a:r>
              <a:rPr lang="en-US" sz="1400" dirty="0">
                <a:effectLst/>
                <a:latin typeface="Calibri" panose="020F0502020204030204" pitchFamily="34" charset="0"/>
                <a:ea typeface="Calibri" panose="020F0502020204030204" pitchFamily="34" charset="0"/>
                <a:cs typeface="Times New Roman" panose="02020603050405020304" pitchFamily="18" charset="0"/>
              </a:rPr>
              <a:t>TSP </a:t>
            </a:r>
            <a:r>
              <a:rPr lang="el-GR" sz="1400" dirty="0">
                <a:effectLst/>
                <a:latin typeface="Calibri" panose="020F0502020204030204" pitchFamily="34" charset="0"/>
                <a:ea typeface="Calibri" panose="020F0502020204030204" pitchFamily="34" charset="0"/>
                <a:cs typeface="Times New Roman" panose="02020603050405020304" pitchFamily="18" charset="0"/>
              </a:rPr>
              <a:t>είναι προφανής.</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B</a:t>
            </a:r>
            <a:r>
              <a:rPr lang="el-GR" sz="1400" dirty="0" err="1">
                <a:effectLst/>
                <a:latin typeface="Calibri" panose="020F0502020204030204" pitchFamily="34" charset="0"/>
                <a:ea typeface="Calibri" panose="020F0502020204030204" pitchFamily="34" charset="0"/>
                <a:cs typeface="Times New Roman" panose="02020603050405020304" pitchFamily="18" charset="0"/>
              </a:rPr>
              <a:t>ιομηχανία</a:t>
            </a:r>
            <a:r>
              <a:rPr lang="el-GR" sz="1400" dirty="0">
                <a:effectLst/>
                <a:latin typeface="Calibri" panose="020F0502020204030204" pitchFamily="34" charset="0"/>
                <a:ea typeface="Calibri" panose="020F0502020204030204" pitchFamily="34" charset="0"/>
                <a:cs typeface="Times New Roman" panose="02020603050405020304" pitchFamily="18" charset="0"/>
              </a:rPr>
              <a:t> των ημιαγωγών</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l-GR" sz="1400" dirty="0">
                <a:effectLst/>
                <a:latin typeface="Calibri" panose="020F0502020204030204" pitchFamily="34" charset="0"/>
                <a:ea typeface="Calibri" panose="020F0502020204030204" pitchFamily="34" charset="0"/>
                <a:cs typeface="Times New Roman" panose="02020603050405020304" pitchFamily="18" charset="0"/>
              </a:rPr>
              <a:t>βέλτιστη κατασκευή μασκών πυριτίου, ελάχιστη διαδρομή της κεφαλής εργαλείου κατά την διάτρηση μεταξύ επιπέδων πλακών πυριτίου και βέλτιστη καλωδίωση των παραπάνω πλακών ώστε να αποφεύγεται η περιττή χρήση υλικού.</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400" dirty="0">
                <a:latin typeface="Calibri" panose="020F0502020204030204" pitchFamily="34" charset="0"/>
                <a:ea typeface="Calibri" panose="020F0502020204030204" pitchFamily="34" charset="0"/>
                <a:cs typeface="Times New Roman" panose="02020603050405020304" pitchFamily="18" charset="0"/>
              </a:rPr>
              <a:t>Β</a:t>
            </a:r>
            <a:r>
              <a:rPr lang="el-GR" sz="1400" dirty="0">
                <a:effectLst/>
                <a:latin typeface="Calibri" panose="020F0502020204030204" pitchFamily="34" charset="0"/>
                <a:ea typeface="Calibri" panose="020F0502020204030204" pitchFamily="34" charset="0"/>
                <a:cs typeface="Times New Roman" panose="02020603050405020304" pitchFamily="18" charset="0"/>
              </a:rPr>
              <a:t>έλτιστη χρήση και εναλλαγή αισθητήρων στην κρυσταλλογραφία</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r>
              <a:rPr lang="el-GR" sz="1400" dirty="0">
                <a:effectLst/>
                <a:latin typeface="Calibri" panose="020F0502020204030204" pitchFamily="34" charset="0"/>
                <a:ea typeface="Calibri" panose="020F0502020204030204" pitchFamily="34" charset="0"/>
                <a:cs typeface="Times New Roman" panose="02020603050405020304" pitchFamily="18" charset="0"/>
              </a:rPr>
              <a:t>Βέλτιστη τοποθέτηση διαφημιστικών πινακίδων για μεγιστοποίηση της επιτυχίας μιας διαφημιστικής καμπάνιας</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p>
        </p:txBody>
      </p:sp>
      <p:pic>
        <p:nvPicPr>
          <p:cNvPr id="4" name="Picture 3">
            <a:extLst>
              <a:ext uri="{FF2B5EF4-FFF2-40B4-BE49-F238E27FC236}">
                <a16:creationId xmlns:a16="http://schemas.microsoft.com/office/drawing/2014/main" id="{E0DEC57D-8648-42A6-BAC2-D5E3F3A6840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032878" y="2184914"/>
            <a:ext cx="4161483" cy="3755915"/>
          </a:xfrm>
          <a:prstGeom prst="rect">
            <a:avLst/>
          </a:prstGeom>
          <a:noFill/>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814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A198-A9AB-4003-9AD0-E6ACD9D2CF08}"/>
              </a:ext>
            </a:extLst>
          </p:cNvPr>
          <p:cNvSpPr>
            <a:spLocks noGrp="1"/>
          </p:cNvSpPr>
          <p:nvPr>
            <p:ph type="title"/>
          </p:nvPr>
        </p:nvSpPr>
        <p:spPr/>
        <p:txBody>
          <a:bodyPr/>
          <a:lstStyle/>
          <a:p>
            <a:r>
              <a:rPr lang="el-GR" dirty="0"/>
              <a:t>Μέθοδοι επίλυσης του </a:t>
            </a:r>
            <a:r>
              <a:rPr lang="en-US" dirty="0"/>
              <a:t>TSP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CDE95E-5EE9-4D3E-BA4A-B64D99D60911}"/>
                  </a:ext>
                </a:extLst>
              </p:cNvPr>
              <p:cNvSpPr>
                <a:spLocks noGrp="1"/>
              </p:cNvSpPr>
              <p:nvPr>
                <p:ph idx="1"/>
              </p:nvPr>
            </p:nvSpPr>
            <p:spPr/>
            <p:txBody>
              <a:bodyPr>
                <a:normAutofit/>
              </a:bodyPr>
              <a:lstStyle/>
              <a:p>
                <a:pPr marL="342900" indent="-342900">
                  <a:buFont typeface="+mj-lt"/>
                  <a:buAutoNum type="arabicPeriod"/>
                </a:pPr>
                <a:r>
                  <a:rPr lang="en-US" sz="1800" dirty="0"/>
                  <a:t>Brute Force: </a:t>
                </a:r>
                <a:r>
                  <a:rPr lang="el-GR" sz="1800" dirty="0">
                    <a:effectLst/>
                    <a:latin typeface="Calibri" panose="020F0502020204030204" pitchFamily="34" charset="0"/>
                    <a:ea typeface="Calibri" panose="020F0502020204030204" pitchFamily="34" charset="0"/>
                    <a:cs typeface="Times New Roman" panose="02020603050405020304" pitchFamily="18" charset="0"/>
                  </a:rPr>
                  <a:t>Εύρεση όλων των πιθανών κυκλικών διαδρομών με μια συγκεκριμένη αφετηρία.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Έχοντας συνολικά </a:t>
                </a:r>
                <a:r>
                  <a:rPr lang="en-US" sz="1800" dirty="0">
                    <a:effectLst/>
                    <a:latin typeface="Calibri" panose="020F0502020204030204" pitchFamily="34" charset="0"/>
                    <a:ea typeface="Calibri" panose="020F0502020204030204" pitchFamily="34" charset="0"/>
                    <a:cs typeface="Times New Roman" panose="02020603050405020304" pitchFamily="18" charset="0"/>
                  </a:rPr>
                  <a:t>n</a:t>
                </a:r>
                <a:r>
                  <a:rPr lang="el-GR" sz="1800" dirty="0">
                    <a:effectLst/>
                    <a:latin typeface="Calibri" panose="020F0502020204030204" pitchFamily="34" charset="0"/>
                    <a:ea typeface="Calibri" panose="020F0502020204030204" pitchFamily="34" charset="0"/>
                    <a:cs typeface="Times New Roman" panose="02020603050405020304" pitchFamily="18" charset="0"/>
                  </a:rPr>
                  <a:t> κόμβους – πόλεις, το πλήθος των πιθανών λύσεων είναι  </a:t>
                </a:r>
                <a14:m>
                  <m:oMath xmlns:m="http://schemas.openxmlformats.org/officeDocument/2006/math">
                    <m:f>
                      <m:fPr>
                        <m:ctrlPr>
                          <a:rPr lang="en-US" sz="1800" i="1">
                            <a:effectLst/>
                            <a:latin typeface="Cambria Math" panose="02040503050406030204" pitchFamily="18" charset="0"/>
                          </a:rPr>
                        </m:ctrlPr>
                      </m:fPr>
                      <m:num>
                        <m:d>
                          <m:dPr>
                            <m:ctrlPr>
                              <a:rPr lang="en-US" sz="1800" i="1">
                                <a:effectLst/>
                                <a:latin typeface="Cambria Math" panose="020405030504060302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𝑛</m:t>
                            </m:r>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l-GR" sz="1800" i="1">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Ακέραιος προγραμματισμός</a:t>
                </a:r>
                <a:r>
                  <a:rPr lang="en-US" sz="1800" dirty="0">
                    <a:latin typeface="Calibri" panose="020F0502020204030204" pitchFamily="34" charset="0"/>
                    <a:ea typeface="Times New Roman" panose="02020603050405020304" pitchFamily="18" charset="0"/>
                    <a:cs typeface="Times New Roman" panose="02020603050405020304" pitchFamily="18" charset="0"/>
                  </a:rPr>
                  <a:t>: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Με κατάλληλη μοντελοποίηση του προβλήματος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TSP</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(περιγράφεται παρακάτω) μπορούμε να χρησιμοποιήσουμε εργαλεία επίλυσης προβλημάτων ακεραίου προγραμματισμού</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br>
                  <a:rPr lang="en-US" sz="1800" dirty="0">
                    <a:latin typeface="Calibri" panose="020F0502020204030204" pitchFamily="34" charset="0"/>
                    <a:ea typeface="Times New Roman" panose="02020603050405020304" pitchFamily="18" charset="0"/>
                    <a:cs typeface="Times New Roman" panose="02020603050405020304" pitchFamily="18" charset="0"/>
                  </a:rPr>
                </a:b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Repetitive Nearest Neighbor: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Πρόκειται για απλή προσεγγιστική μέθοδο που υπολογίζει τη διαδρομή με βάση τον κοντινότερο κόμβο της τρέχουσας πόλης</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indent="-342900">
                  <a:buFont typeface="+mj-lt"/>
                  <a:buAutoNum type="arabicPeriod"/>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Genetic Algorithm: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Χρήση γενετικού αλγόριθμου για βελτίωση της λύσης που δίνει η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repetitive NN.</a:t>
                </a:r>
              </a:p>
              <a:p>
                <a:endParaRPr lang="en-US" sz="1800" dirty="0"/>
              </a:p>
            </p:txBody>
          </p:sp>
        </mc:Choice>
        <mc:Fallback>
          <p:sp>
            <p:nvSpPr>
              <p:cNvPr id="3" name="Content Placeholder 2">
                <a:extLst>
                  <a:ext uri="{FF2B5EF4-FFF2-40B4-BE49-F238E27FC236}">
                    <a16:creationId xmlns:a16="http://schemas.microsoft.com/office/drawing/2014/main" id="{A5CDE95E-5EE9-4D3E-BA4A-B64D99D60911}"/>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404013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038-CD22-4CF2-BB8A-D98DD9A760F7}"/>
              </a:ext>
            </a:extLst>
          </p:cNvPr>
          <p:cNvSpPr>
            <a:spLocks noGrp="1"/>
          </p:cNvSpPr>
          <p:nvPr>
            <p:ph type="title"/>
          </p:nvPr>
        </p:nvSpPr>
        <p:spPr/>
        <p:txBody>
          <a:bodyPr/>
          <a:lstStyle/>
          <a:p>
            <a:r>
              <a:rPr lang="el-GR" dirty="0"/>
              <a:t>Επίλυση με ακέραιο προγραμματισμό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7EB7DF-E96C-4A16-99F8-5CD295B3DEBA}"/>
                  </a:ext>
                </a:extLst>
              </p:cNvPr>
              <p:cNvSpPr>
                <a:spLocks noGrp="1"/>
              </p:cNvSpPr>
              <p:nvPr>
                <p:ph idx="1"/>
              </p:nvPr>
            </p:nvSpPr>
            <p:spPr/>
            <p:txBody>
              <a:bodyPr/>
              <a:lstStyle/>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Έστω </a:t>
                </a:r>
                <a:r>
                  <a:rPr lang="en-US" sz="1800" dirty="0">
                    <a:effectLst/>
                    <a:latin typeface="Calibri" panose="020F0502020204030204" pitchFamily="34" charset="0"/>
                    <a:ea typeface="Calibri" panose="020F0502020204030204" pitchFamily="34" charset="0"/>
                    <a:cs typeface="Times New Roman" panose="02020603050405020304" pitchFamily="18" charset="0"/>
                  </a:rPr>
                  <a:t>n </a:t>
                </a:r>
                <a:r>
                  <a:rPr lang="el-GR" sz="1800" dirty="0">
                    <a:effectLst/>
                    <a:latin typeface="Calibri" panose="020F0502020204030204" pitchFamily="34" charset="0"/>
                    <a:ea typeface="Calibri" panose="020F0502020204030204" pitchFamily="34" charset="0"/>
                    <a:cs typeface="Times New Roman" panose="02020603050405020304" pitchFamily="18" charset="0"/>
                  </a:rPr>
                  <a:t>πόλεις με πόλη αφετηρίας την πόλη 1.</a:t>
                </a:r>
                <a:br>
                  <a:rPr lang="el-GR" sz="1800" dirty="0">
                    <a:latin typeface="Calibri" panose="020F0502020204030204" pitchFamily="34" charset="0"/>
                    <a:ea typeface="Calibri" panose="020F0502020204030204" pitchFamily="34" charset="0"/>
                    <a:cs typeface="Times New Roman" panose="02020603050405020304" pitchFamily="18" charset="0"/>
                  </a:rPr>
                </a:br>
                <a:r>
                  <a:rPr lang="el-GR" sz="1800" dirty="0">
                    <a:effectLst/>
                    <a:latin typeface="Calibri" panose="020F0502020204030204" pitchFamily="34" charset="0"/>
                    <a:ea typeface="Calibri" panose="020F0502020204030204" pitchFamily="34" charset="0"/>
                    <a:cs typeface="Times New Roman" panose="02020603050405020304" pitchFamily="18" charset="0"/>
                  </a:rPr>
                  <a:t>Έχω της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δυϊκές</a:t>
                </a:r>
                <a:r>
                  <a:rPr lang="el-GR" sz="1800" dirty="0">
                    <a:effectLst/>
                    <a:latin typeface="Calibri" panose="020F0502020204030204" pitchFamily="34" charset="0"/>
                    <a:ea typeface="Calibri" panose="020F0502020204030204" pitchFamily="34" charset="0"/>
                    <a:cs typeface="Times New Roman" panose="02020603050405020304" pitchFamily="18" charset="0"/>
                  </a:rPr>
                  <a:t> μεταβλητές απόφασης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ij</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που υποδηλώνουν διαδρομή από την πόλη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προς την πόλη </a:t>
                </a:r>
                <a:r>
                  <a:rPr lang="en-US" sz="1800" dirty="0">
                    <a:effectLst/>
                    <a:latin typeface="Calibri" panose="020F0502020204030204" pitchFamily="34" charset="0"/>
                    <a:ea typeface="Calibri" panose="020F0502020204030204" pitchFamily="34" charset="0"/>
                    <a:cs typeface="Times New Roman" panose="02020603050405020304" pitchFamily="18" charset="0"/>
                  </a:rPr>
                  <a:t>j</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br>
                  <a:rPr lang="el-GR" sz="1800" dirty="0">
                    <a:latin typeface="Calibri" panose="020F0502020204030204" pitchFamily="34" charset="0"/>
                    <a:ea typeface="Calibri" panose="020F0502020204030204" pitchFamily="34" charset="0"/>
                    <a:cs typeface="Times New Roman" panose="02020603050405020304" pitchFamily="18" charset="0"/>
                  </a:rPr>
                </a:br>
                <a:r>
                  <a:rPr lang="el-GR" sz="1800" dirty="0">
                    <a:effectLst/>
                    <a:latin typeface="Calibri" panose="020F0502020204030204" pitchFamily="34" charset="0"/>
                    <a:ea typeface="Calibri" panose="020F0502020204030204" pitchFamily="34" charset="0"/>
                    <a:cs typeface="Times New Roman" panose="02020603050405020304" pitchFamily="18" charset="0"/>
                  </a:rPr>
                  <a:t>Παίρνουν τιμή 1 αν η σύνδεση μεταξύ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j </a:t>
                </a:r>
                <a:r>
                  <a:rPr lang="el-GR" sz="1800" dirty="0">
                    <a:effectLst/>
                    <a:latin typeface="Calibri" panose="020F0502020204030204" pitchFamily="34" charset="0"/>
                    <a:ea typeface="Calibri" panose="020F0502020204030204" pitchFamily="34" charset="0"/>
                    <a:cs typeface="Times New Roman" panose="02020603050405020304" pitchFamily="18" charset="0"/>
                  </a:rPr>
                  <a:t>ανήκει στη διαδρομή του πωλητή και τιμή 0 αν δεν ανήκει.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l-G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Άρα έχω πρόβλημα ελαχιστοποίησης</a:t>
                </a:r>
                <a:br>
                  <a:rPr lang="el-GR" sz="1800" dirty="0">
                    <a:latin typeface="Calibri" panose="020F0502020204030204" pitchFamily="34" charset="0"/>
                    <a:ea typeface="Times New Roman" panose="02020603050405020304" pitchFamily="18" charset="0"/>
                    <a:cs typeface="Times New Roman" panose="02020603050405020304" pitchFamily="18" charset="0"/>
                  </a:rPr>
                </a:br>
                <a14:m>
                  <m:oMath xmlns:m="http://schemas.openxmlformats.org/officeDocument/2006/math">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l-GR" sz="1800">
                            <a:effectLst/>
                            <a:latin typeface="Cambria Math" panose="02040503050406030204" pitchFamily="18" charset="0"/>
                            <a:ea typeface="Times New Roman" panose="02020603050405020304" pitchFamily="18" charset="0"/>
                            <a:cs typeface="Times New Roman" panose="02020603050405020304" pitchFamily="18" charset="0"/>
                          </a:rPr>
                          <m:t>min</m:t>
                        </m:r>
                      </m:fName>
                      <m:e>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nary>
                              <m:naryPr>
                                <m:chr m:val="∑"/>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e>
                        </m:nary>
                      </m:e>
                    </m:func>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DB7EB7DF-E96C-4A16-99F8-5CD295B3DEBA}"/>
                  </a:ext>
                </a:extLst>
              </p:cNvPr>
              <p:cNvSpPr>
                <a:spLocks noGrp="1" noRot="1" noChangeAspect="1" noMove="1" noResize="1" noEditPoints="1" noAdjustHandles="1" noChangeArrowheads="1" noChangeShapeType="1" noTextEdit="1"/>
              </p:cNvSpPr>
              <p:nvPr>
                <p:ph idx="1"/>
              </p:nvPr>
            </p:nvSpPr>
            <p:spPr>
              <a:blipFill>
                <a:blip r:embed="rId2"/>
                <a:stretch>
                  <a:fillRect l="-406" t="-560"/>
                </a:stretch>
              </a:blipFill>
            </p:spPr>
            <p:txBody>
              <a:bodyPr/>
              <a:lstStyle/>
              <a:p>
                <a:r>
                  <a:rPr lang="en-US">
                    <a:noFill/>
                  </a:rPr>
                  <a:t> </a:t>
                </a:r>
              </a:p>
            </p:txBody>
          </p:sp>
        </mc:Fallback>
      </mc:AlternateContent>
    </p:spTree>
    <p:extLst>
      <p:ext uri="{BB962C8B-B14F-4D97-AF65-F5344CB8AC3E}">
        <p14:creationId xmlns:p14="http://schemas.microsoft.com/office/powerpoint/2010/main" val="374691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2235-3019-4D48-A9AE-0396F6A8F012}"/>
              </a:ext>
            </a:extLst>
          </p:cNvPr>
          <p:cNvSpPr>
            <a:spLocks noGrp="1"/>
          </p:cNvSpPr>
          <p:nvPr>
            <p:ph type="title"/>
          </p:nvPr>
        </p:nvSpPr>
        <p:spPr/>
        <p:txBody>
          <a:bodyPr/>
          <a:lstStyle/>
          <a:p>
            <a:r>
              <a:rPr lang="el-GR" dirty="0"/>
              <a:t>Περιορισμοί μοντέλου ακεραίου προγραμματισμού</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1775CF-0679-4F03-A626-879DFD28FAAE}"/>
                  </a:ext>
                </a:extLst>
              </p:cNvPr>
              <p:cNvSpPr>
                <a:spLocks noGrp="1"/>
              </p:cNvSpPr>
              <p:nvPr>
                <p:ph idx="1"/>
              </p:nvPr>
            </p:nvSpPr>
            <p:spPr/>
            <p:txBody>
              <a:bodyPr/>
              <a:lstStyle/>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Περιορισμός 1</a:t>
                </a:r>
                <a:r>
                  <a:rPr lang="el-GR" sz="1800" baseline="30000" dirty="0">
                    <a:effectLst/>
                    <a:latin typeface="Calibri" panose="020F0502020204030204" pitchFamily="34" charset="0"/>
                    <a:ea typeface="Calibri" panose="020F0502020204030204" pitchFamily="34" charset="0"/>
                    <a:cs typeface="Times New Roman" panose="02020603050405020304" pitchFamily="18" charset="0"/>
                  </a:rPr>
                  <a:t>ος</a:t>
                </a:r>
                <a:r>
                  <a:rPr lang="el-GR" sz="1800" dirty="0">
                    <a:effectLst/>
                    <a:latin typeface="Calibri" panose="020F0502020204030204" pitchFamily="34" charset="0"/>
                    <a:ea typeface="Calibri" panose="020F0502020204030204" pitchFamily="34" charset="0"/>
                    <a:cs typeface="Times New Roman" panose="02020603050405020304" pitchFamily="18" charset="0"/>
                  </a:rPr>
                  <a:t>: Άφιξη σε κάθε πόλη ακριβώς μία φορά</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𝛾𝜄𝛼</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Περιορισμός 2</a:t>
                </a:r>
                <a:r>
                  <a:rPr lang="el-GR" sz="1800" baseline="30000" dirty="0">
                    <a:effectLst/>
                    <a:latin typeface="Calibri" panose="020F0502020204030204" pitchFamily="34" charset="0"/>
                    <a:ea typeface="Calibri" panose="020F0502020204030204" pitchFamily="34" charset="0"/>
                    <a:cs typeface="Times New Roman" panose="02020603050405020304" pitchFamily="18" charset="0"/>
                  </a:rPr>
                  <a:t>ος</a:t>
                </a:r>
                <a:r>
                  <a:rPr lang="el-GR" sz="1800" dirty="0">
                    <a:effectLst/>
                    <a:latin typeface="Calibri" panose="020F0502020204030204" pitchFamily="34" charset="0"/>
                    <a:ea typeface="Calibri" panose="020F0502020204030204" pitchFamily="34" charset="0"/>
                    <a:cs typeface="Times New Roman" panose="02020603050405020304" pitchFamily="18" charset="0"/>
                  </a:rPr>
                  <a:t>: Αναχώρηση από κάθε πόλη ακριβώς μία φορά</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𝛾𝜄𝛼</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Περιορισμός 4</a:t>
                </a:r>
                <a:r>
                  <a:rPr lang="el-GR" sz="1800" baseline="30000" dirty="0">
                    <a:effectLst/>
                    <a:latin typeface="Calibri" panose="020F0502020204030204" pitchFamily="34" charset="0"/>
                    <a:ea typeface="Calibri" panose="020F0502020204030204" pitchFamily="34" charset="0"/>
                    <a:cs typeface="Times New Roman" panose="02020603050405020304" pitchFamily="18" charset="0"/>
                  </a:rPr>
                  <a:t>ος</a:t>
                </a:r>
                <a:r>
                  <a:rPr lang="el-GR" sz="1800" dirty="0">
                    <a:effectLst/>
                    <a:latin typeface="Calibri" panose="020F0502020204030204" pitchFamily="34" charset="0"/>
                    <a:ea typeface="Calibri" panose="020F0502020204030204" pitchFamily="34" charset="0"/>
                    <a:cs typeface="Times New Roman" panose="02020603050405020304" pitchFamily="18" charset="0"/>
                  </a:rPr>
                  <a:t>: Ακέραιες μεταβλητές απόφασης</a:t>
                </a: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0, 1</m:t>
                          </m:r>
                        </m:e>
                      </m:d>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𝜇𝜀</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C51775CF-0679-4F03-A626-879DFD28FAAE}"/>
                  </a:ext>
                </a:extLst>
              </p:cNvPr>
              <p:cNvSpPr>
                <a:spLocks noGrp="1" noRot="1" noChangeAspect="1" noMove="1" noResize="1" noEditPoints="1" noAdjustHandles="1" noChangeArrowheads="1" noChangeShapeType="1" noTextEdit="1"/>
              </p:cNvSpPr>
              <p:nvPr>
                <p:ph idx="1"/>
              </p:nvPr>
            </p:nvSpPr>
            <p:spPr>
              <a:blipFill>
                <a:blip r:embed="rId2"/>
                <a:stretch>
                  <a:fillRect l="-406" t="-560"/>
                </a:stretch>
              </a:blipFill>
            </p:spPr>
            <p:txBody>
              <a:bodyPr/>
              <a:lstStyle/>
              <a:p>
                <a:r>
                  <a:rPr lang="en-US">
                    <a:noFill/>
                  </a:rPr>
                  <a:t> </a:t>
                </a:r>
              </a:p>
            </p:txBody>
          </p:sp>
        </mc:Fallback>
      </mc:AlternateContent>
    </p:spTree>
    <p:extLst>
      <p:ext uri="{BB962C8B-B14F-4D97-AF65-F5344CB8AC3E}">
        <p14:creationId xmlns:p14="http://schemas.microsoft.com/office/powerpoint/2010/main" val="257998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DECA68-EA58-41B7-960E-6BBD3F0289AB}"/>
              </a:ext>
            </a:extLst>
          </p:cNvPr>
          <p:cNvSpPr>
            <a:spLocks noGrp="1"/>
          </p:cNvSpPr>
          <p:nvPr>
            <p:ph type="title"/>
          </p:nvPr>
        </p:nvSpPr>
        <p:spPr>
          <a:xfrm>
            <a:off x="1137034" y="609600"/>
            <a:ext cx="6881026" cy="1322887"/>
          </a:xfrm>
        </p:spPr>
        <p:txBody>
          <a:bodyPr>
            <a:normAutofit/>
          </a:bodyPr>
          <a:lstStyle/>
          <a:p>
            <a:r>
              <a:rPr lang="el-GR" dirty="0"/>
              <a:t>Περιορισμοί μοντέλου ακεραίου προγραμματισμού</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CF2087-F4CC-421A-88E4-3032BF7998E9}"/>
                  </a:ext>
                </a:extLst>
              </p:cNvPr>
              <p:cNvSpPr>
                <a:spLocks noGrp="1"/>
              </p:cNvSpPr>
              <p:nvPr>
                <p:ph idx="1"/>
              </p:nvPr>
            </p:nvSpPr>
            <p:spPr>
              <a:xfrm>
                <a:off x="1137034" y="2194102"/>
                <a:ext cx="6573951" cy="3908585"/>
              </a:xfrm>
            </p:spPr>
            <p:txBody>
              <a:bodyPr>
                <a:normAutofit/>
              </a:bodyPr>
              <a:lstStyle/>
              <a:p>
                <a:r>
                  <a:rPr lang="el-GR" sz="1400">
                    <a:effectLst/>
                    <a:latin typeface="Calibri" panose="020F0502020204030204" pitchFamily="34" charset="0"/>
                    <a:ea typeface="Times New Roman" panose="02020603050405020304" pitchFamily="18" charset="0"/>
                    <a:cs typeface="Times New Roman" panose="02020603050405020304" pitchFamily="18" charset="0"/>
                  </a:rPr>
                  <a:t>Ο 3</a:t>
                </a:r>
                <a:r>
                  <a:rPr lang="el-GR" sz="1400" baseline="30000">
                    <a:effectLst/>
                    <a:latin typeface="Calibri" panose="020F0502020204030204" pitchFamily="34" charset="0"/>
                    <a:ea typeface="Times New Roman" panose="02020603050405020304" pitchFamily="18" charset="0"/>
                    <a:cs typeface="Times New Roman" panose="02020603050405020304" pitchFamily="18" charset="0"/>
                  </a:rPr>
                  <a:t>ος</a:t>
                </a:r>
                <a:r>
                  <a:rPr lang="el-GR" sz="1400">
                    <a:effectLst/>
                    <a:latin typeface="Calibri" panose="020F0502020204030204" pitchFamily="34" charset="0"/>
                    <a:ea typeface="Times New Roman" panose="02020603050405020304" pitchFamily="18" charset="0"/>
                    <a:cs typeface="Times New Roman" panose="02020603050405020304" pitchFamily="18" charset="0"/>
                  </a:rPr>
                  <a:t> περιορισμός είναι πιο πολύπλοκος και αφορά την μη-ύπαρξη εσωτερικών κυκλικών διαδρομών. Υπάρχουν λύσεις που συμμορφώνονται στους δύο πρώτους περιορισμούς, αλλά δεν είναι εφικτές στην πραγματικότητα αφού υπάρχουν αποκομμένοι κύκλοι στην διαδρομή.</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l-GR" sz="1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nary>
                        <m:naryPr>
                          <m:chr m:val="∑"/>
                          <m:limLoc m:val="undOvr"/>
                          <m:supHide m:val="on"/>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400" i="1">
                              <a:effectLst/>
                              <a:latin typeface="Cambria Math" panose="02040503050406030204" pitchFamily="18" charset="0"/>
                              <a:ea typeface="Calibri" panose="020F0502020204030204" pitchFamily="34" charset="0"/>
                              <a:cs typeface="Times New Roman" panose="02020603050405020304" pitchFamily="18" charset="0"/>
                            </a:rPr>
                            <m:t> ∈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𝑆</m:t>
                          </m:r>
                        </m:sub>
                        <m:sup/>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4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40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400" i="1">
                                  <a:effectLst/>
                                  <a:latin typeface="Cambria Math" panose="02040503050406030204" pitchFamily="18" charset="0"/>
                                  <a:ea typeface="Calibri" panose="020F0502020204030204" pitchFamily="34" charset="0"/>
                                  <a:cs typeface="Times New Roman" panose="02020603050405020304" pitchFamily="18" charset="0"/>
                                </a:rPr>
                                <m:t>𝑆</m:t>
                              </m:r>
                            </m:e>
                          </m:d>
                        </m:e>
                      </m:nary>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𝛾𝜄𝛼</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l-GR" sz="1400" i="1">
                          <a:effectLst/>
                          <a:latin typeface="Cambria Math" panose="02040503050406030204" pitchFamily="18" charset="0"/>
                          <a:ea typeface="Times New Roman" panose="02020603050405020304" pitchFamily="18" charset="0"/>
                          <a:cs typeface="Times New Roman" panose="02020603050405020304" pitchFamily="18" charset="0"/>
                        </a:rPr>
                        <m:t>ό</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𝜆𝛼</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𝜏𝛼</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𝛾𝜈𝜂𝜎𝜄𝛼</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𝜇𝜂</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𝜅𝜀𝜈</m:t>
                      </m:r>
                      <m:r>
                        <a:rPr lang="en-US" sz="1400" b="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𝜐𝜋𝜊𝜎</m:t>
                      </m:r>
                      <m:r>
                        <m:rPr>
                          <m:sty m:val="p"/>
                        </m:rPr>
                        <a:rPr lang="el-GR" sz="1400" i="1">
                          <a:effectLst/>
                          <a:latin typeface="Cambria Math" panose="02040503050406030204" pitchFamily="18" charset="0"/>
                          <a:ea typeface="Times New Roman" panose="02020603050405020304" pitchFamily="18" charset="0"/>
                          <a:cs typeface="Times New Roman" panose="02020603050405020304" pitchFamily="18" charset="0"/>
                        </a:rPr>
                        <m:t>ύ</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𝜈𝜊𝜆𝛼</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⊂{1,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l-GR" sz="1400">
                    <a:effectLst/>
                    <a:latin typeface="Calibri" panose="020F0502020204030204" pitchFamily="34" charset="0"/>
                    <a:ea typeface="Times New Roman" panose="02020603050405020304" pitchFamily="18" charset="0"/>
                    <a:cs typeface="Times New Roman" panose="02020603050405020304" pitchFamily="18" charset="0"/>
                  </a:rPr>
                  <a:t>Με χρήση βοηθητικών μεταβλητών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400">
                    <a:effectLst/>
                    <a:latin typeface="Calibri" panose="020F0502020204030204" pitchFamily="34" charset="0"/>
                    <a:ea typeface="Times New Roman" panose="02020603050405020304" pitchFamily="18" charset="0"/>
                    <a:cs typeface="Times New Roman" panose="02020603050405020304" pitchFamily="18" charset="0"/>
                  </a:rPr>
                  <a:t> </a:t>
                </a:r>
                <a:r>
                  <a:rPr lang="el-GR" sz="1400">
                    <a:effectLst/>
                    <a:latin typeface="Calibri" panose="020F0502020204030204" pitchFamily="34" charset="0"/>
                    <a:ea typeface="Times New Roman" panose="02020603050405020304" pitchFamily="18" charset="0"/>
                    <a:cs typeface="Times New Roman" panose="02020603050405020304" pitchFamily="18" charset="0"/>
                  </a:rPr>
                  <a:t>μπορώ να εξαλείψω τις κυκλικές διαδρομές ως</a:t>
                </a:r>
                <a:br>
                  <a:rPr lang="en-US" sz="1400">
                    <a:effectLst/>
                    <a:latin typeface="Calibri" panose="020F0502020204030204" pitchFamily="34" charset="0"/>
                    <a:ea typeface="Times New Roman" panose="02020603050405020304" pitchFamily="18" charset="0"/>
                    <a:cs typeface="Times New Roman" panose="02020603050405020304" pitchFamily="18" charset="0"/>
                  </a:rPr>
                </a:br>
                <a:r>
                  <a:rPr lang="el-GR" sz="1400">
                    <a:effectLst/>
                    <a:latin typeface="Calibri" panose="020F0502020204030204" pitchFamily="34" charset="0"/>
                    <a:ea typeface="Times New Roman" panose="02020603050405020304" pitchFamily="18" charset="0"/>
                    <a:cs typeface="Times New Roman" panose="02020603050405020304" pitchFamily="18" charset="0"/>
                  </a:rPr>
                  <a:t>εξής: Αν </a:t>
                </a:r>
                <a14:m>
                  <m:oMath xmlns:m="http://schemas.openxmlformats.org/officeDocument/2006/math">
                    <m:sSub>
                      <m:sSubPr>
                        <m:ctrlPr>
                          <a:rPr lang="en-US" sz="1400" i="1">
                            <a:effectLst/>
                            <a:latin typeface="Cambria Math" panose="02040503050406030204" pitchFamily="18" charset="0"/>
                          </a:rPr>
                        </m:ctrlPr>
                      </m:sSubPr>
                      <m:e>
                        <m:r>
                          <a:rPr lang="el-GR"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4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l-GR" sz="1400">
                    <a:effectLst/>
                    <a:latin typeface="Calibri" panose="020F0502020204030204" pitchFamily="34" charset="0"/>
                    <a:ea typeface="Times New Roman" panose="02020603050405020304" pitchFamily="18" charset="0"/>
                    <a:cs typeface="Times New Roman" panose="02020603050405020304" pitchFamily="18" charset="0"/>
                  </a:rPr>
                  <a:t> τότε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rPr>
                        </m:ctrlPr>
                      </m:sSub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n-US" sz="1400" i="1">
                            <a:effectLst/>
                            <a:latin typeface="Cambria Math" panose="02040503050406030204" pitchFamily="18" charset="0"/>
                            <a:ea typeface="Times New Roman" panose="02020603050405020304" pitchFamily="18" charset="0"/>
                          </a:rPr>
                        </m:ctrlPr>
                      </m:sSub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l-GR" sz="1400">
                    <a:effectLst/>
                    <a:latin typeface="Calibri" panose="020F0502020204030204" pitchFamily="34" charset="0"/>
                    <a:ea typeface="Times New Roman" panose="02020603050405020304" pitchFamily="18" charset="0"/>
                    <a:cs typeface="Times New Roman" panose="02020603050405020304" pitchFamily="18" charset="0"/>
                  </a:rPr>
                  <a:t> (Ο κόμβος </a:t>
                </a:r>
                <a:r>
                  <a:rPr lang="en-US" sz="1400">
                    <a:effectLst/>
                    <a:latin typeface="Calibri" panose="020F0502020204030204" pitchFamily="34" charset="0"/>
                    <a:ea typeface="Times New Roman" panose="02020603050405020304" pitchFamily="18" charset="0"/>
                    <a:cs typeface="Times New Roman" panose="02020603050405020304" pitchFamily="18" charset="0"/>
                  </a:rPr>
                  <a:t>i </a:t>
                </a:r>
                <a:r>
                  <a:rPr lang="el-GR" sz="1400">
                    <a:effectLst/>
                    <a:latin typeface="Calibri" panose="020F0502020204030204" pitchFamily="34" charset="0"/>
                    <a:ea typeface="Times New Roman" panose="02020603050405020304" pitchFamily="18" charset="0"/>
                    <a:cs typeface="Times New Roman" panose="02020603050405020304" pitchFamily="18" charset="0"/>
                  </a:rPr>
                  <a:t>υστερεί κατά 1 θέση του κόμβου </a:t>
                </a:r>
                <a:r>
                  <a:rPr lang="en-US" sz="1400">
                    <a:effectLst/>
                    <a:latin typeface="Calibri" panose="020F0502020204030204" pitchFamily="34" charset="0"/>
                    <a:ea typeface="Times New Roman" panose="02020603050405020304" pitchFamily="18" charset="0"/>
                    <a:cs typeface="Times New Roman" panose="02020603050405020304" pitchFamily="18" charset="0"/>
                  </a:rPr>
                  <a:t>j</a:t>
                </a:r>
                <a:r>
                  <a:rPr lang="el-GR" sz="140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800"/>
                  </a:spcAft>
                </a:pPr>
                <a:r>
                  <a:rPr lang="en-US" sz="1400">
                    <a:latin typeface="Calibri" panose="020F0502020204030204" pitchFamily="34" charset="0"/>
                    <a:cs typeface="Times New Roman" panose="02020603050405020304" pitchFamily="18" charset="0"/>
                  </a:rPr>
                  <a:t>Big M: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1400" i="1">
                        <a:effectLst/>
                        <a:latin typeface="Cambria Math" panose="02040503050406030204" pitchFamily="18" charset="0"/>
                        <a:ea typeface="Times New Roman" panose="02020603050405020304" pitchFamily="18" charset="0"/>
                        <a:cs typeface="Times New Roman" panose="02020603050405020304" pitchFamily="18" charset="0"/>
                      </a:rPr>
                      <m:t>𝑛</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4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l-GR" sz="1400" i="1">
                        <a:effectLst/>
                        <a:latin typeface="Cambria Math" panose="02040503050406030204" pitchFamily="18" charset="0"/>
                        <a:ea typeface="Calibri" panose="020F0502020204030204" pitchFamily="34" charset="0"/>
                        <a:cs typeface="Times New Roman" panose="02020603050405020304" pitchFamily="18" charset="0"/>
                      </a:rPr>
                      <m:t> ≤</m:t>
                    </m:r>
                    <m:r>
                      <a:rPr lang="el-GR" sz="1400" i="1">
                        <a:effectLst/>
                        <a:latin typeface="Cambria Math" panose="02040503050406030204" pitchFamily="18" charset="0"/>
                        <a:ea typeface="Calibri" panose="020F0502020204030204" pitchFamily="34" charset="0"/>
                        <a:cs typeface="Times New Roman" panose="02020603050405020304" pitchFamily="18" charset="0"/>
                      </a:rPr>
                      <m:t>𝑛</m:t>
                    </m:r>
                    <m:r>
                      <a:rPr lang="el-GR" sz="1400" i="1">
                        <a:effectLst/>
                        <a:latin typeface="Cambria Math" panose="02040503050406030204" pitchFamily="18" charset="0"/>
                        <a:ea typeface="Calibri" panose="020F0502020204030204" pitchFamily="34" charset="0"/>
                        <a:cs typeface="Times New Roman" panose="02020603050405020304" pitchFamily="18" charset="0"/>
                      </a:rPr>
                      <m:t>−1 </m:t>
                    </m:r>
                    <m:r>
                      <a:rPr lang="el-GR" sz="1400" i="1">
                        <a:effectLst/>
                        <a:latin typeface="Cambria Math" panose="02040503050406030204" pitchFamily="18" charset="0"/>
                        <a:ea typeface="Calibri" panose="020F0502020204030204" pitchFamily="34" charset="0"/>
                        <a:cs typeface="Times New Roman" panose="02020603050405020304" pitchFamily="18" charset="0"/>
                      </a:rPr>
                      <m:t>𝜇𝜀</m:t>
                    </m:r>
                    <m:r>
                      <a:rPr lang="el-GR" sz="1400" i="1">
                        <a:effectLst/>
                        <a:latin typeface="Cambria Math" panose="02040503050406030204" pitchFamily="18" charset="0"/>
                        <a:ea typeface="Calibri" panose="020F0502020204030204" pitchFamily="34" charset="0"/>
                        <a:cs typeface="Times New Roman" panose="02020603050405020304" pitchFamily="18" charset="0"/>
                      </a:rPr>
                      <m:t> 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l-GR" sz="1400" i="1">
                        <a:effectLst/>
                        <a:latin typeface="Cambria Math" panose="02040503050406030204" pitchFamily="18" charset="0"/>
                        <a:ea typeface="Calibri" panose="020F0502020204030204" pitchFamily="34" charset="0"/>
                        <a:cs typeface="Times New Roman" panose="02020603050405020304" pitchFamily="18" charset="0"/>
                      </a:rPr>
                      <m:t>𝜅𝛼𝜄</m:t>
                    </m:r>
                    <m:r>
                      <a:rPr lang="el-GR"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sz="1400">
                    <a:effectLst/>
                    <a:latin typeface="Calibri" panose="020F0502020204030204" pitchFamily="34" charset="0"/>
                    <a:ea typeface="Calibri" panose="020F0502020204030204" pitchFamily="34" charset="0"/>
                    <a:cs typeface="Times New Roman" panose="02020603050405020304" pitchFamily="18" charset="0"/>
                  </a:rPr>
                  <a:t> (3</a:t>
                </a:r>
                <a:r>
                  <a:rPr lang="el-GR" sz="1400" baseline="30000">
                    <a:effectLst/>
                    <a:latin typeface="Calibri" panose="020F0502020204030204" pitchFamily="34" charset="0"/>
                    <a:ea typeface="Calibri" panose="020F0502020204030204" pitchFamily="34" charset="0"/>
                    <a:cs typeface="Times New Roman" panose="02020603050405020304" pitchFamily="18" charset="0"/>
                  </a:rPr>
                  <a:t>ος</a:t>
                </a:r>
                <a:r>
                  <a:rPr lang="el-GR" sz="1400">
                    <a:effectLst/>
                    <a:latin typeface="Calibri" panose="020F0502020204030204" pitchFamily="34" charset="0"/>
                    <a:ea typeface="Calibri" panose="020F0502020204030204" pitchFamily="34" charset="0"/>
                    <a:cs typeface="Times New Roman" panose="02020603050405020304" pitchFamily="18" charset="0"/>
                  </a:rPr>
                  <a:t> περιορισμός)</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US" sz="1400"/>
              </a:p>
            </p:txBody>
          </p:sp>
        </mc:Choice>
        <mc:Fallback>
          <p:sp>
            <p:nvSpPr>
              <p:cNvPr id="3" name="Content Placeholder 2">
                <a:extLst>
                  <a:ext uri="{FF2B5EF4-FFF2-40B4-BE49-F238E27FC236}">
                    <a16:creationId xmlns:a16="http://schemas.microsoft.com/office/drawing/2014/main" id="{C8CF2087-F4CC-421A-88E4-3032BF7998E9}"/>
                  </a:ext>
                </a:extLst>
              </p:cNvPr>
              <p:cNvSpPr>
                <a:spLocks noGrp="1" noRot="1" noChangeAspect="1" noMove="1" noResize="1" noEditPoints="1" noAdjustHandles="1" noChangeArrowheads="1" noChangeShapeType="1" noTextEdit="1"/>
              </p:cNvSpPr>
              <p:nvPr>
                <p:ph idx="1"/>
              </p:nvPr>
            </p:nvSpPr>
            <p:spPr>
              <a:xfrm>
                <a:off x="1137034" y="2194102"/>
                <a:ext cx="6573951" cy="3908585"/>
              </a:xfrm>
              <a:blipFill>
                <a:blip r:embed="rId2"/>
                <a:stretch>
                  <a:fillRect l="-7978" t="-78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721297F-6576-4E08-8DF2-EE69946CD358}"/>
              </a:ext>
            </a:extLst>
          </p:cNvPr>
          <p:cNvPicPr>
            <a:picLocks noChangeAspect="1"/>
          </p:cNvPicPr>
          <p:nvPr/>
        </p:nvPicPr>
        <p:blipFill>
          <a:blip r:embed="rId3"/>
          <a:stretch>
            <a:fillRect/>
          </a:stretch>
        </p:blipFill>
        <p:spPr>
          <a:xfrm>
            <a:off x="8795981" y="1883876"/>
            <a:ext cx="2906973" cy="3119678"/>
          </a:xfrm>
          <a:prstGeom prst="rect">
            <a:avLst/>
          </a:prstGeom>
        </p:spPr>
      </p:pic>
    </p:spTree>
    <p:extLst>
      <p:ext uri="{BB962C8B-B14F-4D97-AF65-F5344CB8AC3E}">
        <p14:creationId xmlns:p14="http://schemas.microsoft.com/office/powerpoint/2010/main" val="353532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A972-A8F8-475B-BA54-2824A0C0D6CB}"/>
              </a:ext>
            </a:extLst>
          </p:cNvPr>
          <p:cNvSpPr>
            <a:spLocks noGrp="1"/>
          </p:cNvSpPr>
          <p:nvPr>
            <p:ph type="title"/>
          </p:nvPr>
        </p:nvSpPr>
        <p:spPr/>
        <p:txBody>
          <a:bodyPr/>
          <a:lstStyle/>
          <a:p>
            <a:r>
              <a:rPr lang="el-GR" dirty="0"/>
              <a:t>Μοντελοποίηση – Επίλυση σε </a:t>
            </a:r>
            <a:r>
              <a:rPr lang="en-US" dirty="0"/>
              <a:t>Python</a:t>
            </a:r>
          </a:p>
        </p:txBody>
      </p:sp>
      <p:sp>
        <p:nvSpPr>
          <p:cNvPr id="3" name="Content Placeholder 2">
            <a:extLst>
              <a:ext uri="{FF2B5EF4-FFF2-40B4-BE49-F238E27FC236}">
                <a16:creationId xmlns:a16="http://schemas.microsoft.com/office/drawing/2014/main" id="{1E0D5502-6CC4-40FA-8247-886DE1840ADC}"/>
              </a:ext>
            </a:extLst>
          </p:cNvPr>
          <p:cNvSpPr>
            <a:spLocks noGrp="1"/>
          </p:cNvSpPr>
          <p:nvPr>
            <p:ph idx="1"/>
          </p:nvPr>
        </p:nvSpPr>
        <p:spPr/>
        <p:txBody>
          <a:bodyPr/>
          <a:lstStyle/>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Η μοντελοποίηση και επίλυση του προβλήματος έγινε σε </a:t>
            </a:r>
            <a:r>
              <a:rPr lang="en-US" sz="1800" dirty="0">
                <a:effectLst/>
                <a:latin typeface="Calibri" panose="020F0502020204030204" pitchFamily="34" charset="0"/>
                <a:ea typeface="Calibri" panose="020F0502020204030204" pitchFamily="34" charset="0"/>
                <a:cs typeface="Times New Roman" panose="02020603050405020304" pitchFamily="18" charset="0"/>
              </a:rPr>
              <a:t>Python</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Συγκεκριμένα η μοντελοποίηση έγινε με το πακέτο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Pyomo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και η επίλυση του μοντέλου με τον </a:t>
            </a:r>
            <a:r>
              <a:rPr lang="en-US" sz="1800" dirty="0">
                <a:effectLst/>
                <a:latin typeface="Calibri" panose="020F0502020204030204" pitchFamily="34" charset="0"/>
                <a:ea typeface="Calibri" panose="020F0502020204030204" pitchFamily="34" charset="0"/>
                <a:cs typeface="Times New Roman" panose="02020603050405020304" pitchFamily="18" charset="0"/>
              </a:rPr>
              <a:t>IBM CPLEX solver</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Για έλεγχο του μοντέλου μου, χρησιμοποίησα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από την βιβλιοθήκη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TSPLIB</a:t>
            </a:r>
            <a:r>
              <a:rPr lang="el-GR" sz="1800" dirty="0">
                <a:effectLst/>
                <a:latin typeface="Calibri" panose="020F0502020204030204" pitchFamily="34" charset="0"/>
                <a:ea typeface="Calibri" panose="020F0502020204030204" pitchFamily="34" charset="0"/>
                <a:cs typeface="Times New Roman" panose="02020603050405020304" pitchFamily="18" charset="0"/>
              </a:rPr>
              <a:t>, που περιέχει σετ λυμένων προβλημάτων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TSP </a:t>
            </a:r>
            <a:r>
              <a:rPr lang="el-GR" sz="1800" dirty="0">
                <a:effectLst/>
                <a:latin typeface="Calibri" panose="020F0502020204030204" pitchFamily="34" charset="0"/>
                <a:ea typeface="Calibri" panose="020F0502020204030204" pitchFamily="34" charset="0"/>
                <a:cs typeface="Times New Roman" panose="02020603050405020304" pitchFamily="18" charset="0"/>
              </a:rPr>
              <a:t>με διαφορετικό πλήθος κόμβων. Τα δεδομένα είτε περιέχουν πίνακες αποστάσεων για της κόμβους, είτε συντεταγμένες των κόμβων.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Η διαχείριση των αρχείων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tsp </a:t>
            </a:r>
            <a:r>
              <a:rPr lang="el-GR" sz="1800" dirty="0">
                <a:effectLst/>
                <a:latin typeface="Calibri" panose="020F0502020204030204" pitchFamily="34" charset="0"/>
                <a:ea typeface="Calibri" panose="020F0502020204030204" pitchFamily="34" charset="0"/>
                <a:cs typeface="Times New Roman" panose="02020603050405020304" pitchFamily="18" charset="0"/>
              </a:rPr>
              <a:t>έγινε με την βιβλιοθήκη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tsplib</a:t>
            </a:r>
            <a:r>
              <a:rPr lang="el-G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95</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Σε περίπτωση που έχω τις συντεταγμένες, ο πίνακας αποστάσεων υπολογίζεται από την ευκλείδεια απόσταση μεταξύ των κόμβων.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855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1636</Words>
  <Application>Microsoft Office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Πρόβλημα πλανόδιου πωλητή</vt:lpstr>
      <vt:lpstr>Περιγραφή του προβλήματος</vt:lpstr>
      <vt:lpstr>Περιγραφή του προβλήματος</vt:lpstr>
      <vt:lpstr>Πρακτικές εφαρμογές του TSP</vt:lpstr>
      <vt:lpstr>Μέθοδοι επίλυσης του TSP</vt:lpstr>
      <vt:lpstr>Επίλυση με ακέραιο προγραμματισμό</vt:lpstr>
      <vt:lpstr>Περιορισμοί μοντέλου ακεραίου προγραμματισμού</vt:lpstr>
      <vt:lpstr>Περιορισμοί μοντέλου ακεραίου προγραμματισμού</vt:lpstr>
      <vt:lpstr>Μοντελοποίηση – Επίλυση σε Python</vt:lpstr>
      <vt:lpstr>Ενδεικτική λύση προβλήματος</vt:lpstr>
      <vt:lpstr>Χρονικές απαιτήσεις ακεραίου προγραμματισμού</vt:lpstr>
      <vt:lpstr>Αλγόριθμος Nearest Neighbor</vt:lpstr>
      <vt:lpstr>Αξιολόγηση λύσεων ΝΝ</vt:lpstr>
      <vt:lpstr>Βελτίωση λύσης με γενετικό αλγόριθμο</vt:lpstr>
      <vt:lpstr>Αξιολόγηση γενετικού αλγορίθμου</vt:lpstr>
      <vt:lpstr>Συμπεράσματα</vt:lpstr>
      <vt:lpstr>Βελτιώσεις αλγορίθμων – Εναλλακτικές προσεγγίσεις</vt:lpstr>
      <vt:lpstr>Βιβλιογραφία</vt:lpstr>
      <vt:lpstr>Τέλος Παρουσίασης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Πρόβλημα πλανόδιου πωλητή</dc:title>
  <dc:creator>ΣΤΑΪΚΟΣ ΘΕΟΔΩΡΟΣ</dc:creator>
  <cp:lastModifiedBy>ΣΤΑΪΚΟΣ ΘΕΟΔΩΡΟΣ</cp:lastModifiedBy>
  <cp:revision>17</cp:revision>
  <dcterms:created xsi:type="dcterms:W3CDTF">2022-07-04T06:08:13Z</dcterms:created>
  <dcterms:modified xsi:type="dcterms:W3CDTF">2022-07-04T07:36:14Z</dcterms:modified>
</cp:coreProperties>
</file>