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1"/>
  </p:notesMasterIdLst>
  <p:sldIdLst>
    <p:sldId id="256" r:id="rId2"/>
    <p:sldId id="257" r:id="rId3"/>
    <p:sldId id="258" r:id="rId4"/>
    <p:sldId id="259" r:id="rId5"/>
    <p:sldId id="260" r:id="rId6"/>
    <p:sldId id="266" r:id="rId7"/>
    <p:sldId id="267" r:id="rId8"/>
    <p:sldId id="265"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éo chapon" initials="tc" lastIdx="1" clrIdx="0">
    <p:extLst>
      <p:ext uri="{19B8F6BF-5375-455C-9EA6-DF929625EA0E}">
        <p15:presenceInfo xmlns:p15="http://schemas.microsoft.com/office/powerpoint/2012/main" userId="cda15b416ef196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387" autoAdjust="0"/>
  </p:normalViewPr>
  <p:slideViewPr>
    <p:cSldViewPr snapToGrid="0">
      <p:cViewPr varScale="1">
        <p:scale>
          <a:sx n="59" d="100"/>
          <a:sy n="59" d="100"/>
        </p:scale>
        <p:origin x="14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1-08T09:19:37.820"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CE672-8BCE-4C91-9E85-C53B13DB3D70}" type="datetimeFigureOut">
              <a:rPr lang="fr-FR" smtClean="0"/>
              <a:t>09/01/2015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E5A68-3599-4829-A29A-D6C72F1990A2}" type="slidenum">
              <a:rPr lang="fr-FR" smtClean="0"/>
              <a:t>‹N°›</a:t>
            </a:fld>
            <a:endParaRPr lang="fr-FR"/>
          </a:p>
        </p:txBody>
      </p:sp>
    </p:spTree>
    <p:extLst>
      <p:ext uri="{BB962C8B-B14F-4D97-AF65-F5344CB8AC3E}">
        <p14:creationId xmlns:p14="http://schemas.microsoft.com/office/powerpoint/2010/main" val="2382977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Chine est-elle</a:t>
            </a:r>
            <a:r>
              <a:rPr lang="fr-FR" baseline="0" dirty="0" smtClean="0"/>
              <a:t> vraiment la première puissance mondiale ? Ou est-ce une question de chiffres ?</a:t>
            </a:r>
            <a:endParaRPr lang="fr-FR" dirty="0"/>
          </a:p>
        </p:txBody>
      </p:sp>
      <p:sp>
        <p:nvSpPr>
          <p:cNvPr id="4" name="Espace réservé du numéro de diapositive 3"/>
          <p:cNvSpPr>
            <a:spLocks noGrp="1"/>
          </p:cNvSpPr>
          <p:nvPr>
            <p:ph type="sldNum" sz="quarter" idx="10"/>
          </p:nvPr>
        </p:nvSpPr>
        <p:spPr/>
        <p:txBody>
          <a:bodyPr/>
          <a:lstStyle/>
          <a:p>
            <a:fld id="{643E5A68-3599-4829-A29A-D6C72F1990A2}" type="slidenum">
              <a:rPr lang="fr-FR" smtClean="0"/>
              <a:t>1</a:t>
            </a:fld>
            <a:endParaRPr lang="fr-FR"/>
          </a:p>
        </p:txBody>
      </p:sp>
    </p:spTree>
    <p:extLst>
      <p:ext uri="{BB962C8B-B14F-4D97-AF65-F5344CB8AC3E}">
        <p14:creationId xmlns:p14="http://schemas.microsoft.com/office/powerpoint/2010/main" val="486025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La Chine est un pays d’Asie de l’Est dont deux Etats contemporains prétendent actuellement détenir la souveraineté : la République populaire de Chine qui contrôle 99,6 % de son territoire et la République de Chine, qui contrôle essentiellement Taïwan.  La Chine s'étend des côtes de l’océan pacifique au Tian Shan, et du désert de Gobi à l'Himalaya aux confins de la péninsule indochinoise, couvrant ainsi 9 677 009 kilomètres carrés. Avec sa population de plus de 1 350 millions d'habitants, elle représente un peu moins du cinquième de la population mondiale. La principale monnaie utilisée en chine est le Yuan chinois.</a:t>
            </a:r>
          </a:p>
          <a:p>
            <a:r>
              <a:rPr lang="fr-FR" dirty="0" smtClean="0"/>
              <a:t/>
            </a:r>
            <a:br>
              <a:rPr lang="fr-FR" dirty="0" smtClean="0"/>
            </a:br>
            <a:r>
              <a:rPr lang="fr-FR" sz="1200" b="0" i="0" kern="1200" dirty="0" smtClean="0">
                <a:solidFill>
                  <a:schemeClr val="tx1"/>
                </a:solidFill>
                <a:effectLst/>
                <a:latin typeface="+mn-lt"/>
                <a:ea typeface="+mn-ea"/>
                <a:cs typeface="+mn-cs"/>
              </a:rPr>
              <a:t>Elle possède un PIB de 17,6 Billion de dollars et est donc </a:t>
            </a:r>
            <a:r>
              <a:rPr lang="fr-FR" sz="1200" b="0" i="0" u="none" strike="noStrike" kern="1200" dirty="0" smtClean="0">
                <a:solidFill>
                  <a:schemeClr val="tx1"/>
                </a:solidFill>
                <a:effectLst/>
                <a:latin typeface="+mn-lt"/>
                <a:ea typeface="+mn-ea"/>
                <a:cs typeface="+mn-cs"/>
              </a:rPr>
              <a:t>aujourd'hui</a:t>
            </a:r>
            <a:r>
              <a:rPr lang="fr-FR" sz="1200" b="0" i="0" kern="1200" dirty="0" smtClean="0">
                <a:solidFill>
                  <a:schemeClr val="tx1"/>
                </a:solidFill>
                <a:effectLst/>
                <a:latin typeface="+mn-lt"/>
                <a:ea typeface="+mn-ea"/>
                <a:cs typeface="+mn-cs"/>
              </a:rPr>
              <a:t> la première puissance mondiale au point de vue de ce chiffre. Elle possède également un fort taux de croissance (l’un des plus élevé du monde avec 7,7%). Le taux d’alphabétisation n’est, quant à lui, pas encore à la hauteur des pays développés tel que la France avec ses 99%. Mais cela est en fort augmentation depuis 20 ans.</a:t>
            </a:r>
          </a:p>
          <a:p>
            <a:r>
              <a:rPr lang="fr-FR" dirty="0" smtClean="0"/>
              <a:t/>
            </a:r>
            <a:br>
              <a:rPr lang="fr-FR" dirty="0" smtClean="0"/>
            </a:br>
            <a:r>
              <a:rPr lang="fr-FR" sz="1200" b="0" i="0" kern="1200" dirty="0" smtClean="0">
                <a:solidFill>
                  <a:schemeClr val="tx1"/>
                </a:solidFill>
                <a:effectLst/>
                <a:latin typeface="+mn-lt"/>
                <a:ea typeface="+mn-ea"/>
                <a:cs typeface="+mn-cs"/>
              </a:rPr>
              <a:t>Concernant l’Indicateur de Développement Humain, elle ne se place qu’au 91e rang des nations (0,8 </a:t>
            </a:r>
            <a:r>
              <a:rPr lang="fr-FR" sz="1200" b="0" i="0" u="none" strike="noStrike" kern="1200" dirty="0" smtClean="0">
                <a:solidFill>
                  <a:schemeClr val="tx1"/>
                </a:solidFill>
                <a:effectLst/>
                <a:latin typeface="+mn-lt"/>
                <a:ea typeface="+mn-ea"/>
                <a:cs typeface="+mn-cs"/>
              </a:rPr>
              <a:t>aujourd’hui</a:t>
            </a:r>
            <a:r>
              <a:rPr lang="fr-FR" sz="1200" b="0" i="0" kern="1200" dirty="0" smtClean="0">
                <a:solidFill>
                  <a:schemeClr val="tx1"/>
                </a:solidFill>
                <a:effectLst/>
                <a:latin typeface="+mn-lt"/>
                <a:ea typeface="+mn-ea"/>
                <a:cs typeface="+mn-cs"/>
              </a:rPr>
              <a:t> ), car il ne faut pas oublier que même si la Chine est une grande puissance mondiale, sa population est tellement nombreuse que le niveau de vie est très difficile à améliorer.</a:t>
            </a:r>
            <a:endParaRPr lang="fr-FR" dirty="0"/>
          </a:p>
        </p:txBody>
      </p:sp>
      <p:sp>
        <p:nvSpPr>
          <p:cNvPr id="4" name="Espace réservé du numéro de diapositive 3"/>
          <p:cNvSpPr>
            <a:spLocks noGrp="1"/>
          </p:cNvSpPr>
          <p:nvPr>
            <p:ph type="sldNum" sz="quarter" idx="10"/>
          </p:nvPr>
        </p:nvSpPr>
        <p:spPr/>
        <p:txBody>
          <a:bodyPr/>
          <a:lstStyle/>
          <a:p>
            <a:fld id="{643E5A68-3599-4829-A29A-D6C72F1990A2}" type="slidenum">
              <a:rPr lang="fr-FR" smtClean="0"/>
              <a:t>2</a:t>
            </a:fld>
            <a:endParaRPr lang="fr-FR"/>
          </a:p>
        </p:txBody>
      </p:sp>
    </p:spTree>
    <p:extLst>
      <p:ext uri="{BB962C8B-B14F-4D97-AF65-F5344CB8AC3E}">
        <p14:creationId xmlns:p14="http://schemas.microsoft.com/office/powerpoint/2010/main" val="2665658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Qu’est-ce qu’une puissance mondiale?</a:t>
            </a:r>
            <a:r>
              <a:rPr lang="fr-FR" dirty="0" smtClean="0"/>
              <a:t/>
            </a:r>
            <a:br>
              <a:rPr lang="fr-FR" dirty="0" smtClean="0"/>
            </a:br>
            <a:r>
              <a:rPr lang="fr-FR" dirty="0" smtClean="0"/>
              <a:t/>
            </a:r>
            <a:br>
              <a:rPr lang="fr-FR" dirty="0" smtClean="0"/>
            </a:br>
            <a:r>
              <a:rPr lang="fr-FR" sz="1200" b="0" i="0" kern="1200" dirty="0" smtClean="0">
                <a:solidFill>
                  <a:schemeClr val="tx1"/>
                </a:solidFill>
                <a:effectLst/>
                <a:latin typeface="+mn-lt"/>
                <a:ea typeface="+mn-ea"/>
                <a:cs typeface="+mn-cs"/>
              </a:rPr>
              <a:t>Le terme grande puissance est généralement attribué aux pays qui, au travers de leur économie, leur politique étrangère et leur force militaire, ont un rayonnement et une influence au niveau mondial. Les décisions prises par les grandes puissances ont souvent un impact sur les autres nations qui les prennent en compte pour leur propre politique, décision militaire ou diplomatique. De manière générale, les grandes puissances ont la capacité d'intervenir tout autour du monde.</a:t>
            </a:r>
            <a:r>
              <a:rPr lang="fr-FR" dirty="0" smtClean="0"/>
              <a:t/>
            </a:r>
            <a:br>
              <a:rPr lang="fr-FR" dirty="0" smtClean="0"/>
            </a:br>
            <a:r>
              <a:rPr lang="fr-FR" dirty="0" smtClean="0"/>
              <a:t/>
            </a:r>
            <a:br>
              <a:rPr lang="fr-FR" dirty="0" smtClean="0"/>
            </a:br>
            <a:r>
              <a:rPr lang="fr-FR" sz="1200" b="0" i="0" kern="1200" dirty="0" smtClean="0">
                <a:solidFill>
                  <a:schemeClr val="tx1"/>
                </a:solidFill>
                <a:effectLst/>
                <a:latin typeface="+mn-lt"/>
                <a:ea typeface="+mn-ea"/>
                <a:cs typeface="+mn-cs"/>
              </a:rPr>
              <a:t>Mais comment dire que tel pays est LA première puissance mondiale ?</a:t>
            </a:r>
            <a:r>
              <a:rPr lang="fr-FR" dirty="0" smtClean="0"/>
              <a:t/>
            </a:r>
            <a:br>
              <a:rPr lang="fr-FR" dirty="0" smtClean="0"/>
            </a:br>
            <a:r>
              <a:rPr lang="fr-FR" dirty="0" smtClean="0"/>
              <a:t/>
            </a:r>
            <a:br>
              <a:rPr lang="fr-FR" dirty="0" smtClean="0"/>
            </a:br>
            <a:r>
              <a:rPr lang="fr-FR" dirty="0" smtClean="0"/>
              <a:t>Pour ê</a:t>
            </a:r>
            <a:r>
              <a:rPr lang="fr-FR" sz="1200" b="0" i="0" kern="1200" dirty="0" smtClean="0">
                <a:solidFill>
                  <a:schemeClr val="tx1"/>
                </a:solidFill>
                <a:effectLst/>
                <a:latin typeface="+mn-lt"/>
                <a:ea typeface="+mn-ea"/>
                <a:cs typeface="+mn-cs"/>
              </a:rPr>
              <a:t>tre une puissance économique majeure, il faut avoir un haut niveau économique et un grand marché intérieur. De nombreux chiffres économiques montrent cela. Les trois principaux sont la PPA (parité de pouvoir d’achat), le PIB (produit intérieur</a:t>
            </a:r>
            <a:r>
              <a:rPr lang="fr-FR" sz="1200" b="0" i="0" kern="1200" baseline="0" dirty="0" smtClean="0">
                <a:solidFill>
                  <a:schemeClr val="tx1"/>
                </a:solidFill>
                <a:effectLst/>
                <a:latin typeface="+mn-lt"/>
                <a:ea typeface="+mn-ea"/>
                <a:cs typeface="+mn-cs"/>
              </a:rPr>
              <a:t> brut)</a:t>
            </a:r>
            <a:r>
              <a:rPr lang="fr-FR" sz="1200" b="0" i="0" kern="1200" dirty="0" smtClean="0">
                <a:solidFill>
                  <a:schemeClr val="tx1"/>
                </a:solidFill>
                <a:effectLst/>
                <a:latin typeface="+mn-lt"/>
                <a:ea typeface="+mn-ea"/>
                <a:cs typeface="+mn-cs"/>
              </a:rPr>
              <a:t>, ou alors</a:t>
            </a:r>
            <a:r>
              <a:rPr lang="fr-FR" sz="1200" b="0" i="0" kern="1200" baseline="0" dirty="0" smtClean="0">
                <a:solidFill>
                  <a:schemeClr val="tx1"/>
                </a:solidFill>
                <a:effectLst/>
                <a:latin typeface="+mn-lt"/>
                <a:ea typeface="+mn-ea"/>
                <a:cs typeface="+mn-cs"/>
              </a:rPr>
              <a:t> le</a:t>
            </a:r>
            <a:r>
              <a:rPr lang="fr-FR" sz="1200" b="0" i="0" kern="1200" dirty="0" smtClean="0">
                <a:solidFill>
                  <a:schemeClr val="tx1"/>
                </a:solidFill>
                <a:effectLst/>
                <a:latin typeface="+mn-lt"/>
                <a:ea typeface="+mn-ea"/>
                <a:cs typeface="+mn-cs"/>
              </a:rPr>
              <a:t> taux de croissance. Mais c’est également la capacité du pays à contribuer à l'ordre mondial ou encore la cohésion interne ou d’être une puissance militaire majeure, avec la possibilité de rivaliser avec d'autres puissances dans une guerre conventionnelle.</a:t>
            </a:r>
            <a:r>
              <a:rPr lang="fr-FR" sz="1200" b="0" i="0" kern="1200" baseline="0" dirty="0" smtClean="0">
                <a:solidFill>
                  <a:schemeClr val="tx1"/>
                </a:solidFill>
                <a:effectLst/>
                <a:latin typeface="+mn-lt"/>
                <a:ea typeface="+mn-ea"/>
                <a:cs typeface="+mn-cs"/>
              </a:rPr>
              <a:t> </a:t>
            </a:r>
          </a:p>
          <a:p>
            <a:r>
              <a:rPr lang="fr-FR" dirty="0" smtClean="0"/>
              <a:t/>
            </a:r>
            <a:br>
              <a:rPr lang="fr-FR" dirty="0" smtClean="0"/>
            </a:br>
            <a:r>
              <a:rPr lang="fr-FR" sz="1200" b="0" i="0" kern="1200" dirty="0" smtClean="0">
                <a:solidFill>
                  <a:schemeClr val="tx1"/>
                </a:solidFill>
                <a:effectLst/>
                <a:latin typeface="+mn-lt"/>
                <a:ea typeface="+mn-ea"/>
                <a:cs typeface="+mn-cs"/>
              </a:rPr>
              <a:t>Il faut également être reconnu par l’OMC (organisation mondiale du commerce).</a:t>
            </a:r>
            <a:endParaRPr lang="fr-FR" dirty="0"/>
          </a:p>
        </p:txBody>
      </p:sp>
      <p:sp>
        <p:nvSpPr>
          <p:cNvPr id="4" name="Espace réservé du numéro de diapositive 3"/>
          <p:cNvSpPr>
            <a:spLocks noGrp="1"/>
          </p:cNvSpPr>
          <p:nvPr>
            <p:ph type="sldNum" sz="quarter" idx="10"/>
          </p:nvPr>
        </p:nvSpPr>
        <p:spPr/>
        <p:txBody>
          <a:bodyPr/>
          <a:lstStyle/>
          <a:p>
            <a:fld id="{643E5A68-3599-4829-A29A-D6C72F1990A2}" type="slidenum">
              <a:rPr lang="fr-FR" smtClean="0"/>
              <a:t>3</a:t>
            </a:fld>
            <a:endParaRPr lang="fr-FR"/>
          </a:p>
        </p:txBody>
      </p:sp>
    </p:spTree>
    <p:extLst>
      <p:ext uri="{BB962C8B-B14F-4D97-AF65-F5344CB8AC3E}">
        <p14:creationId xmlns:p14="http://schemas.microsoft.com/office/powerpoint/2010/main" val="3841804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La Chine est devenue membre de l’Organisation Mondiale du commerce dans les années 2000. Elle est devenue aujourd’hui la plus grande nation commerciale. Elle le premier exportateur mondial depuis 2009 et a un poids dans les échanges internationaux (importation + exportation) qui dépasse celui des Etats-Unis. On peut voir que ses exportations et importations sont en hausse continuelle depuis de nombreuses années.</a:t>
            </a:r>
          </a:p>
          <a:p>
            <a:r>
              <a:rPr lang="fr-FR" sz="1200" kern="1200" dirty="0" smtClean="0">
                <a:solidFill>
                  <a:schemeClr val="tx1"/>
                </a:solidFill>
                <a:effectLst/>
                <a:latin typeface="+mn-lt"/>
                <a:ea typeface="+mn-ea"/>
                <a:cs typeface="+mn-cs"/>
              </a:rPr>
              <a:t>C‘est aussi l’un des plus gros investisseurs au monde. Les investissements chinois à l’étranger représentent 87 milliards de dollars, ce qui correspond à une augmentation de 17% par rapport à 2011. Ces investissements sont diversifiés et couvrent des domaines importants comme la finance et les services commerciaux.</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Ce qui est aussi</a:t>
            </a:r>
            <a:r>
              <a:rPr lang="fr-FR" sz="1200" kern="1200" baseline="0" dirty="0" smtClean="0">
                <a:solidFill>
                  <a:schemeClr val="tx1"/>
                </a:solidFill>
                <a:effectLst/>
                <a:latin typeface="+mn-lt"/>
                <a:ea typeface="+mn-ea"/>
                <a:cs typeface="+mn-cs"/>
              </a:rPr>
              <a:t> intéressant, c’est l’importance liée aux importations. Cela est dû à la sous-traitance faite par la Chine auprès des Tigres (pays en voie de développement en Asie du sud-est comme la Thaïlande, le Viet Nam ou les Philippines).</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Malgré cela, la Chine n’a ni la volonté ni la capacité de mener les affaires commerciales internationales. D’une part, car elle ne respecte pas toujours certains principes-clés de l’OMC comme ceux de non-discrimination, de transparence et de prépondérance des lois, mais aussi la Chine attache une plus grande importance à ses propres intérêts qu’à la survie et à la stabilité du système en lui-même. Elle doit également faire évoluer son système commerciale car avant, ses exportations étaient surtout basées sur des produits bas de gamme mais aujourd’hui les coûts de mains d’œuvre ont augmentés et d’autres pays sont devenus plus avantageux.</a:t>
            </a:r>
          </a:p>
          <a:p>
            <a:endParaRPr lang="fr-FR" dirty="0"/>
          </a:p>
        </p:txBody>
      </p:sp>
      <p:sp>
        <p:nvSpPr>
          <p:cNvPr id="4" name="Espace réservé du numéro de diapositive 3"/>
          <p:cNvSpPr>
            <a:spLocks noGrp="1"/>
          </p:cNvSpPr>
          <p:nvPr>
            <p:ph type="sldNum" sz="quarter" idx="10"/>
          </p:nvPr>
        </p:nvSpPr>
        <p:spPr/>
        <p:txBody>
          <a:bodyPr/>
          <a:lstStyle/>
          <a:p>
            <a:fld id="{643E5A68-3599-4829-A29A-D6C72F1990A2}" type="slidenum">
              <a:rPr lang="fr-FR" smtClean="0"/>
              <a:t>4</a:t>
            </a:fld>
            <a:endParaRPr lang="fr-FR"/>
          </a:p>
        </p:txBody>
      </p:sp>
    </p:spTree>
    <p:extLst>
      <p:ext uri="{BB962C8B-B14F-4D97-AF65-F5344CB8AC3E}">
        <p14:creationId xmlns:p14="http://schemas.microsoft.com/office/powerpoint/2010/main" val="259770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Un taux de change d'une devise est fixe lorsque le cours de la devise est fixé par rapport à un étalon (monnaie ou panier de monnaies comme le dollar, l’euro, le yen et le won) par la banque centrale. Comme le régime de change de la Chine est fixé par la Banque Populaire de Chine, le Yuan est une monnaie fixe qui dépend du Dollar Américain.</a:t>
            </a:r>
            <a:r>
              <a:rPr lang="fr-FR" baseline="0" dirty="0" smtClean="0"/>
              <a:t> Ceci est montré dans les deux graphiques (EURO/YUAN, EURO/USD), puisque les deux courbes sont quasiment pareilles</a:t>
            </a:r>
            <a:r>
              <a:rPr lang="fr-FR" baseline="0" dirty="0" smtClean="0"/>
              <a:t>.</a:t>
            </a:r>
          </a:p>
          <a:p>
            <a:r>
              <a:rPr lang="fr-FR" baseline="0" dirty="0" smtClean="0"/>
              <a:t>C’est moins le cas aujourd’hui car la Chine, sous la demande américaine, a assoupli l’indexation du Yuan sur le Dollar.</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r>
              <a:rPr lang="fr-FR" dirty="0" smtClean="0"/>
              <a:t>La Chine est ainsi accusée de ne pas jouer le jeu des changes flottants contrairement à la plupart des pays développés.</a:t>
            </a:r>
            <a:r>
              <a:rPr lang="fr-FR" baseline="0" dirty="0" smtClean="0"/>
              <a:t> Ainsi, elle maintient une</a:t>
            </a:r>
            <a:r>
              <a:rPr lang="fr-FR" dirty="0" smtClean="0"/>
              <a:t> devise sous-évaluée afin de rendre le travail chinois moins cher, plus compétitif et ainsi de favoriser les exportations</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r>
              <a:rPr lang="fr-FR" baseline="0" dirty="0" smtClean="0"/>
              <a:t>Le but de la fluctuation est de doper d’autres domaines en réévaluant ou en dévaluant leur monnaie.</a:t>
            </a:r>
            <a:endParaRPr lang="fr-FR" baseline="0" dirty="0" smtClean="0"/>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dirty="0" smtClean="0">
                <a:solidFill>
                  <a:schemeClr val="tx1"/>
                </a:solidFill>
                <a:effectLst/>
                <a:latin typeface="+mn-lt"/>
                <a:ea typeface="+mn-ea"/>
                <a:cs typeface="+mn-cs"/>
              </a:rPr>
              <a:t>Décembre 2014 :</a:t>
            </a:r>
            <a:r>
              <a:rPr lang="fr-FR" sz="1200" b="0" i="0" kern="1200" dirty="0" smtClean="0">
                <a:solidFill>
                  <a:schemeClr val="tx1"/>
                </a:solidFill>
                <a:effectLst/>
                <a:latin typeface="+mn-lt"/>
                <a:ea typeface="+mn-ea"/>
                <a:cs typeface="+mn-cs"/>
              </a:rPr>
              <a:t> 3.820 milliards de dollars : record des réserves de change de la Chine (réserves en bons du Trésor US)</a:t>
            </a:r>
            <a:r>
              <a:rPr lang="fr-FR" dirty="0" smtClean="0"/>
              <a:t/>
            </a:r>
            <a:br>
              <a:rPr lang="fr-FR" dirty="0" smtClean="0"/>
            </a:br>
            <a:r>
              <a:rPr lang="fr-FR" sz="1200" b="0" i="0" kern="1200" dirty="0" smtClean="0">
                <a:solidFill>
                  <a:schemeClr val="tx1"/>
                </a:solidFill>
                <a:effectLst/>
                <a:latin typeface="+mn-lt"/>
                <a:ea typeface="+mn-ea"/>
                <a:cs typeface="+mn-cs"/>
              </a:rPr>
              <a:t>Un bon du Trésor est un titre d'emprunt émis par l’État et remboursable à échéance. </a:t>
            </a:r>
            <a:r>
              <a:rPr lang="fr-FR" dirty="0" smtClean="0"/>
              <a:t/>
            </a:r>
            <a:br>
              <a:rPr lang="fr-FR" dirty="0" smtClean="0"/>
            </a:br>
            <a:r>
              <a:rPr lang="fr-FR" sz="1200" b="0" i="0" kern="1200" dirty="0" smtClean="0">
                <a:solidFill>
                  <a:schemeClr val="tx1"/>
                </a:solidFill>
                <a:effectLst/>
                <a:latin typeface="+mn-lt"/>
                <a:ea typeface="+mn-ea"/>
                <a:cs typeface="+mn-cs"/>
              </a:rPr>
              <a:t>La Chine utilise aussi une partie de ces réserves pour investir dans des entreprises à l'étranger</a:t>
            </a:r>
            <a:endParaRPr lang="fr-FR" dirty="0"/>
          </a:p>
        </p:txBody>
      </p:sp>
      <p:sp>
        <p:nvSpPr>
          <p:cNvPr id="4" name="Espace réservé du numéro de diapositive 3"/>
          <p:cNvSpPr>
            <a:spLocks noGrp="1"/>
          </p:cNvSpPr>
          <p:nvPr>
            <p:ph type="sldNum" sz="quarter" idx="10"/>
          </p:nvPr>
        </p:nvSpPr>
        <p:spPr/>
        <p:txBody>
          <a:bodyPr/>
          <a:lstStyle/>
          <a:p>
            <a:fld id="{643E5A68-3599-4829-A29A-D6C72F1990A2}" type="slidenum">
              <a:rPr lang="fr-FR" smtClean="0"/>
              <a:t>5</a:t>
            </a:fld>
            <a:endParaRPr lang="fr-FR"/>
          </a:p>
        </p:txBody>
      </p:sp>
    </p:spTree>
    <p:extLst>
      <p:ext uri="{BB962C8B-B14F-4D97-AF65-F5344CB8AC3E}">
        <p14:creationId xmlns:p14="http://schemas.microsoft.com/office/powerpoint/2010/main" val="124373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ayant</a:t>
            </a:r>
            <a:r>
              <a:rPr lang="fr-FR" baseline="0" dirty="0" smtClean="0"/>
              <a:t> le plus gros taux de croissance parmi les pays développés ou en voie de développement, la Chine apparait comme la locomotive mondiale dans ce domaine.</a:t>
            </a:r>
            <a:endParaRPr lang="fr-FR" dirty="0" smtClean="0"/>
          </a:p>
          <a:p>
            <a:endParaRPr lang="fr-FR" baseline="0" dirty="0" smtClean="0"/>
          </a:p>
          <a:p>
            <a:r>
              <a:rPr lang="fr-FR" baseline="0" dirty="0" smtClean="0"/>
              <a:t>Le taux croissance de la Chine a régressé depuis quelques années, cela est considéré comme sain et normale par les institutions économiques mondiales.</a:t>
            </a:r>
          </a:p>
          <a:p>
            <a:endParaRPr lang="fr-FR" baseline="0" dirty="0" smtClean="0"/>
          </a:p>
          <a:p>
            <a:r>
              <a:rPr lang="fr-FR" baseline="0" dirty="0" smtClean="0"/>
              <a:t>Ce taux de croissance se base sur deux points forts pour la Chine :</a:t>
            </a:r>
          </a:p>
          <a:p>
            <a:r>
              <a:rPr lang="fr-FR" baseline="0" dirty="0" smtClean="0"/>
              <a:t>	- le commerce (import/export) de marchandises et en moindre mesure de services</a:t>
            </a:r>
          </a:p>
          <a:p>
            <a:r>
              <a:rPr lang="fr-FR" baseline="0" dirty="0" smtClean="0"/>
              <a:t>	- des investissements bilatéraux</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 l’immobilier</a:t>
            </a:r>
          </a:p>
          <a:p>
            <a:endParaRPr lang="fr-FR" baseline="0" dirty="0" smtClean="0"/>
          </a:p>
          <a:p>
            <a:r>
              <a:rPr lang="fr-FR" baseline="0" dirty="0" smtClean="0"/>
              <a:t>Toutefois, le pilier que représentent l’immobilier pour la croissance Chinoise commence a s’affaiblir. En effet, le gouvernement à produit un grand nombre de logements pour répondre à la hausse de la qualité de vie et à l’exode rural vers les grandes villes côtières. Cela a entrainé de la productivité et donc de la croissance. Mais l’exode touche à sa et il sera difficile pour la Chine de maintenir un tel niveau de construction au risque de déséquilibrer le marché immobilier. Le Chine se doit de trouver une source </a:t>
            </a:r>
            <a:r>
              <a:rPr lang="fr-FR" baseline="0" smtClean="0"/>
              <a:t>de production.  </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643E5A68-3599-4829-A29A-D6C72F1990A2}" type="slidenum">
              <a:rPr lang="fr-FR" smtClean="0"/>
              <a:t>6</a:t>
            </a:fld>
            <a:endParaRPr lang="fr-FR"/>
          </a:p>
        </p:txBody>
      </p:sp>
    </p:spTree>
    <p:extLst>
      <p:ext uri="{BB962C8B-B14F-4D97-AF65-F5344CB8AC3E}">
        <p14:creationId xmlns:p14="http://schemas.microsoft.com/office/powerpoint/2010/main" val="1962896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a:t>
            </a:r>
            <a:r>
              <a:rPr lang="fr-FR" baseline="0" dirty="0" smtClean="0"/>
              <a:t> la Chine veut devenir la première puissance mondiale, elle se doit d’imposer le Yuan comme monnaie d’étalonnage pour les échanges commerciaux. Mais pour cela, elle se doit d’être convertible en devise et donc elle se doit d’intégrer le panier DTS ( Droits de tirages spéciaux ). </a:t>
            </a:r>
          </a:p>
          <a:p>
            <a:endParaRPr lang="fr-FR" baseline="0" dirty="0" smtClean="0"/>
          </a:p>
          <a:p>
            <a:r>
              <a:rPr lang="fr-FR" baseline="0" dirty="0" smtClean="0"/>
              <a:t>Autre problème de la monnaie Chinoise, c’est qu’elle est sous-évaluée. Outre le fait que cela entraine la grogne de nombreux pays (USA en </a:t>
            </a:r>
            <a:r>
              <a:rPr lang="fr-FR" baseline="0" dirty="0" err="1" smtClean="0"/>
              <a:t>têté</a:t>
            </a:r>
            <a:r>
              <a:rPr lang="fr-FR" baseline="0" dirty="0" smtClean="0"/>
              <a:t>) qui l’accuse de tricher pour gagner des parts marché et doper ses exportations, cela entraine des risques au près de pays en voie de développement. Pays dans lesquels la Chine investit énormément et injecte de grandes quantités de capitaux (sous-évalué). Cela entraine pour ces pays un fort taux de production, mais qui provoque aujourd’hui des pressions inflationniste et des signes de surchauffe.</a:t>
            </a:r>
          </a:p>
          <a:p>
            <a:endParaRPr lang="fr-FR" baseline="0" dirty="0" smtClean="0"/>
          </a:p>
          <a:p>
            <a:r>
              <a:rPr lang="fr-FR" baseline="0" dirty="0" smtClean="0"/>
              <a:t>La première puissance mondiale se doit d’être avant-gardiste auprès des droits civiques et libéraux.</a:t>
            </a:r>
          </a:p>
          <a:p>
            <a:endParaRPr lang="fr-FR" baseline="0" dirty="0" smtClean="0"/>
          </a:p>
          <a:p>
            <a:r>
              <a:rPr lang="fr-FR" baseline="0" dirty="0" smtClean="0"/>
              <a:t>Le vieillissement de la population entraine une baisse de production et par conséquent du taux de croissance si on ne prend pas des mesures d’ouvertures des frontières afin d’injecter de la main d’œuvre. D’ici une vingtaine d’année, si la Chine ne règle pas le problème lié au vieillissement et à l’immobilier, le pays pourrait se retrouver dans le même cas que le Japon des années 90.</a:t>
            </a:r>
            <a:endParaRPr lang="fr-FR" dirty="0"/>
          </a:p>
        </p:txBody>
      </p:sp>
      <p:sp>
        <p:nvSpPr>
          <p:cNvPr id="4" name="Espace réservé du numéro de diapositive 3"/>
          <p:cNvSpPr>
            <a:spLocks noGrp="1"/>
          </p:cNvSpPr>
          <p:nvPr>
            <p:ph type="sldNum" sz="quarter" idx="10"/>
          </p:nvPr>
        </p:nvSpPr>
        <p:spPr/>
        <p:txBody>
          <a:bodyPr/>
          <a:lstStyle/>
          <a:p>
            <a:fld id="{643E5A68-3599-4829-A29A-D6C72F1990A2}" type="slidenum">
              <a:rPr lang="fr-FR" smtClean="0"/>
              <a:t>7</a:t>
            </a:fld>
            <a:endParaRPr lang="fr-FR"/>
          </a:p>
        </p:txBody>
      </p:sp>
    </p:spTree>
    <p:extLst>
      <p:ext uri="{BB962C8B-B14F-4D97-AF65-F5344CB8AC3E}">
        <p14:creationId xmlns:p14="http://schemas.microsoft.com/office/powerpoint/2010/main" val="3620598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Sur le critère du PIB, la Chine va appuyer sa domination dans les futurs années puisqu’en 2018, la Chine atteindra 25 Billions de PIB contre 22 pour les USA. Ainsi, dans 10 ans, on estime que la Chine aura une économie de 20% supérieure à celle des USA. Cela signifiera aussi que la Chine devancera les Etats-Unis sur le PPA, véritable marqueur économique utilisé pour établir le classement des puissances mondiales.</a:t>
            </a:r>
            <a:r>
              <a:rPr lang="fr-FR" dirty="0" smtClean="0"/>
              <a:t/>
            </a:r>
            <a:br>
              <a:rPr lang="fr-FR" dirty="0" smtClean="0"/>
            </a:br>
            <a:r>
              <a:rPr lang="fr-FR" dirty="0" smtClean="0"/>
              <a:t/>
            </a:r>
            <a:br>
              <a:rPr lang="fr-FR" dirty="0" smtClean="0"/>
            </a:br>
            <a:r>
              <a:rPr lang="fr-FR" sz="1200" b="0" i="0" kern="1200" dirty="0" smtClean="0">
                <a:solidFill>
                  <a:schemeClr val="tx1"/>
                </a:solidFill>
                <a:effectLst/>
                <a:latin typeface="+mn-lt"/>
                <a:ea typeface="+mn-ea"/>
                <a:cs typeface="+mn-cs"/>
              </a:rPr>
              <a:t>La Chine revient actuellement sur ses principaux concurrents sur certains indicateurs comme le PIB/hab. Ainsi, elle sera comparable aux autres puissances d’ici 2030. L’IDH de la Chine a, quant à lui, rattrapé de moitié son retard depuis 10 ans</a:t>
            </a:r>
            <a:r>
              <a:rPr lang="fr-FR" sz="1200" b="0" i="0" kern="1200" dirty="0" smtClean="0">
                <a:solidFill>
                  <a:schemeClr val="tx1"/>
                </a:solidFill>
                <a:effectLst/>
                <a:latin typeface="+mn-lt"/>
                <a:ea typeface="+mn-ea"/>
                <a:cs typeface="+mn-cs"/>
              </a:rPr>
              <a:t>.</a:t>
            </a:r>
            <a:endParaRPr lang="fr-FR" baseline="0" dirty="0" smtClean="0"/>
          </a:p>
        </p:txBody>
      </p:sp>
      <p:sp>
        <p:nvSpPr>
          <p:cNvPr id="4" name="Espace réservé du numéro de diapositive 3"/>
          <p:cNvSpPr>
            <a:spLocks noGrp="1"/>
          </p:cNvSpPr>
          <p:nvPr>
            <p:ph type="sldNum" sz="quarter" idx="10"/>
          </p:nvPr>
        </p:nvSpPr>
        <p:spPr/>
        <p:txBody>
          <a:bodyPr/>
          <a:lstStyle/>
          <a:p>
            <a:fld id="{A98CDF36-C2CC-4783-B134-3E3AF6D0DD14}" type="slidenum">
              <a:rPr lang="fr-FR" smtClean="0"/>
              <a:t>8</a:t>
            </a:fld>
            <a:endParaRPr lang="fr-FR"/>
          </a:p>
        </p:txBody>
      </p:sp>
    </p:spTree>
    <p:extLst>
      <p:ext uri="{BB962C8B-B14F-4D97-AF65-F5344CB8AC3E}">
        <p14:creationId xmlns:p14="http://schemas.microsoft.com/office/powerpoint/2010/main" val="3155393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On a donc vu que la Chine est devenue la première puissance économique.</a:t>
            </a:r>
            <a:r>
              <a:rPr lang="fr-FR" dirty="0" smtClean="0"/>
              <a:t/>
            </a:r>
            <a:br>
              <a:rPr lang="fr-FR" dirty="0" smtClean="0"/>
            </a:br>
            <a:r>
              <a:rPr lang="fr-FR" dirty="0" smtClean="0"/>
              <a:t/>
            </a:r>
            <a:br>
              <a:rPr lang="fr-FR" dirty="0" smtClean="0"/>
            </a:br>
            <a:r>
              <a:rPr lang="fr-FR" sz="1200" b="0" i="0" kern="1200" dirty="0" smtClean="0">
                <a:solidFill>
                  <a:schemeClr val="tx1"/>
                </a:solidFill>
                <a:effectLst/>
                <a:latin typeface="+mn-lt"/>
                <a:ea typeface="+mn-ea"/>
                <a:cs typeface="+mn-cs"/>
              </a:rPr>
              <a:t>Cela s’est fait grâce à son système commercial: la Chine est l’usine du monde, et le pays est une place forte pour les flux commerciaux en étant le pays le plus exportateur.</a:t>
            </a:r>
            <a:r>
              <a:rPr lang="fr-FR" dirty="0" smtClean="0"/>
              <a:t/>
            </a:r>
            <a:br>
              <a:rPr lang="fr-FR" dirty="0" smtClean="0"/>
            </a:br>
            <a:r>
              <a:rPr lang="fr-FR" dirty="0" smtClean="0"/>
              <a:t/>
            </a:r>
            <a:br>
              <a:rPr lang="fr-FR" dirty="0" smtClean="0"/>
            </a:br>
            <a:r>
              <a:rPr lang="fr-FR" sz="1200" b="0" i="0" kern="1200" dirty="0" smtClean="0">
                <a:solidFill>
                  <a:schemeClr val="tx1"/>
                </a:solidFill>
                <a:effectLst/>
                <a:latin typeface="+mn-lt"/>
                <a:ea typeface="+mn-ea"/>
                <a:cs typeface="+mn-cs"/>
              </a:rPr>
              <a:t>Cependant, on ne peut pas encore la considérer comme la première puissance mondiale car elle reste inférieure aux USA en terme de puissance militaire et au niveau social. De plus, son influence par rapport aux pays occidentaux est</a:t>
            </a:r>
            <a:r>
              <a:rPr lang="fr-FR" sz="1200" b="0" i="0" kern="1200" baseline="0" dirty="0" smtClean="0">
                <a:solidFill>
                  <a:schemeClr val="tx1"/>
                </a:solidFill>
                <a:effectLst/>
                <a:latin typeface="+mn-lt"/>
                <a:ea typeface="+mn-ea"/>
                <a:cs typeface="+mn-cs"/>
              </a:rPr>
              <a:t> moins importante que celle des USA</a:t>
            </a:r>
            <a:r>
              <a:rPr lang="fr-FR" sz="1200" b="0" i="0" kern="1200" dirty="0" smtClean="0">
                <a:solidFill>
                  <a:schemeClr val="tx1"/>
                </a:solidFill>
                <a:effectLst/>
                <a:latin typeface="+mn-lt"/>
                <a:ea typeface="+mn-ea"/>
                <a:cs typeface="+mn-cs"/>
              </a:rPr>
              <a:t>.</a:t>
            </a:r>
            <a:r>
              <a:rPr lang="fr-FR" dirty="0" smtClean="0"/>
              <a:t/>
            </a:r>
            <a:br>
              <a:rPr lang="fr-FR" dirty="0" smtClean="0"/>
            </a:br>
            <a:r>
              <a:rPr lang="fr-FR" dirty="0" smtClean="0"/>
              <a:t/>
            </a:r>
            <a:br>
              <a:rPr lang="fr-FR" dirty="0" smtClean="0"/>
            </a:br>
            <a:r>
              <a:rPr lang="fr-FR" sz="1200" b="0" i="0" kern="1200" dirty="0" smtClean="0">
                <a:solidFill>
                  <a:schemeClr val="tx1"/>
                </a:solidFill>
                <a:effectLst/>
                <a:latin typeface="+mn-lt"/>
                <a:ea typeface="+mn-ea"/>
                <a:cs typeface="+mn-cs"/>
              </a:rPr>
              <a:t>Mais comme le pays est encore en développement, cela pourrait changer dans les années à venir … permettant</a:t>
            </a:r>
            <a:r>
              <a:rPr lang="fr-FR" sz="1200" b="0" i="0" kern="1200" baseline="0" dirty="0" smtClean="0">
                <a:solidFill>
                  <a:schemeClr val="tx1"/>
                </a:solidFill>
                <a:effectLst/>
                <a:latin typeface="+mn-lt"/>
                <a:ea typeface="+mn-ea"/>
                <a:cs typeface="+mn-cs"/>
              </a:rPr>
              <a:t> à la Chine de</a:t>
            </a:r>
            <a:r>
              <a:rPr lang="fr-FR" baseline="0" dirty="0" smtClean="0"/>
              <a:t> reprendre la place qui était la sienne il y a 400 ans.  </a:t>
            </a:r>
            <a:endParaRPr lang="fr-FR" dirty="0"/>
          </a:p>
        </p:txBody>
      </p:sp>
      <p:sp>
        <p:nvSpPr>
          <p:cNvPr id="4" name="Espace réservé du numéro de diapositive 3"/>
          <p:cNvSpPr>
            <a:spLocks noGrp="1"/>
          </p:cNvSpPr>
          <p:nvPr>
            <p:ph type="sldNum" sz="quarter" idx="10"/>
          </p:nvPr>
        </p:nvSpPr>
        <p:spPr/>
        <p:txBody>
          <a:bodyPr/>
          <a:lstStyle/>
          <a:p>
            <a:fld id="{643E5A68-3599-4829-A29A-D6C72F1990A2}" type="slidenum">
              <a:rPr lang="fr-FR" smtClean="0"/>
              <a:t>9</a:t>
            </a:fld>
            <a:endParaRPr lang="fr-FR"/>
          </a:p>
        </p:txBody>
      </p:sp>
    </p:spTree>
    <p:extLst>
      <p:ext uri="{BB962C8B-B14F-4D97-AF65-F5344CB8AC3E}">
        <p14:creationId xmlns:p14="http://schemas.microsoft.com/office/powerpoint/2010/main" val="248581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9FBB3D87-FB59-4842-BEDF-C7E889FD65EE}" type="datetimeFigureOut">
              <a:rPr lang="fr-FR" smtClean="0"/>
              <a:t>09/01/2015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66850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FBB3D87-FB59-4842-BEDF-C7E889FD65EE}" type="datetimeFigureOut">
              <a:rPr lang="fr-FR" smtClean="0"/>
              <a:t>09/01/2015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324100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FBB3D87-FB59-4842-BEDF-C7E889FD65EE}" type="datetimeFigureOut">
              <a:rPr lang="fr-FR" smtClean="0"/>
              <a:t>09/01/2015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66CC30-FF1F-4FC9-A2BA-61778CA2A88B}"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0878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FBB3D87-FB59-4842-BEDF-C7E889FD65EE}" type="datetimeFigureOut">
              <a:rPr lang="fr-FR" smtClean="0"/>
              <a:t>09/01/2015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319447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FBB3D87-FB59-4842-BEDF-C7E889FD65EE}" type="datetimeFigureOut">
              <a:rPr lang="fr-FR" smtClean="0"/>
              <a:t>09/01/2015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66CC30-FF1F-4FC9-A2BA-61778CA2A88B}"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8600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FBB3D87-FB59-4842-BEDF-C7E889FD65EE}" type="datetimeFigureOut">
              <a:rPr lang="fr-FR" smtClean="0"/>
              <a:t>09/01/2015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4195566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FBB3D87-FB59-4842-BEDF-C7E889FD65EE}" type="datetimeFigureOut">
              <a:rPr lang="fr-FR" smtClean="0"/>
              <a:t>09/01/2015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524229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FBB3D87-FB59-4842-BEDF-C7E889FD65EE}" type="datetimeFigureOut">
              <a:rPr lang="fr-FR" smtClean="0"/>
              <a:t>09/01/2015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299862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FBB3D87-FB59-4842-BEDF-C7E889FD65EE}" type="datetimeFigureOut">
              <a:rPr lang="fr-FR" smtClean="0"/>
              <a:t>09/01/2015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1561930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FBB3D87-FB59-4842-BEDF-C7E889FD65EE}" type="datetimeFigureOut">
              <a:rPr lang="fr-FR" smtClean="0"/>
              <a:t>09/01/2015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149978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FBB3D87-FB59-4842-BEDF-C7E889FD65EE}" type="datetimeFigureOut">
              <a:rPr lang="fr-FR" smtClean="0"/>
              <a:t>09/01/2015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114681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FBB3D87-FB59-4842-BEDF-C7E889FD65EE}" type="datetimeFigureOut">
              <a:rPr lang="fr-FR" smtClean="0"/>
              <a:t>09/01/2015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141576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FBB3D87-FB59-4842-BEDF-C7E889FD65EE}" type="datetimeFigureOut">
              <a:rPr lang="fr-FR" smtClean="0"/>
              <a:t>09/01/2015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368693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B3D87-FB59-4842-BEDF-C7E889FD65EE}" type="datetimeFigureOut">
              <a:rPr lang="fr-FR" smtClean="0"/>
              <a:t>09/01/2015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34536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FBB3D87-FB59-4842-BEDF-C7E889FD65EE}" type="datetimeFigureOut">
              <a:rPr lang="fr-FR" smtClean="0"/>
              <a:t>09/01/2015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198046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FBB3D87-FB59-4842-BEDF-C7E889FD65EE}" type="datetimeFigureOut">
              <a:rPr lang="fr-FR" smtClean="0"/>
              <a:t>09/01/2015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666CC30-FF1F-4FC9-A2BA-61778CA2A88B}" type="slidenum">
              <a:rPr lang="fr-FR" smtClean="0"/>
              <a:t>‹N°›</a:t>
            </a:fld>
            <a:endParaRPr lang="fr-FR"/>
          </a:p>
        </p:txBody>
      </p:sp>
    </p:spTree>
    <p:extLst>
      <p:ext uri="{BB962C8B-B14F-4D97-AF65-F5344CB8AC3E}">
        <p14:creationId xmlns:p14="http://schemas.microsoft.com/office/powerpoint/2010/main" val="428280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BB3D87-FB59-4842-BEDF-C7E889FD65EE}" type="datetimeFigureOut">
              <a:rPr lang="fr-FR" smtClean="0"/>
              <a:t>09/01/2015</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66CC30-FF1F-4FC9-A2BA-61778CA2A88B}" type="slidenum">
              <a:rPr lang="fr-FR" smtClean="0"/>
              <a:t>‹N°›</a:t>
            </a:fld>
            <a:endParaRPr lang="fr-FR"/>
          </a:p>
        </p:txBody>
      </p:sp>
    </p:spTree>
    <p:extLst>
      <p:ext uri="{BB962C8B-B14F-4D97-AF65-F5344CB8AC3E}">
        <p14:creationId xmlns:p14="http://schemas.microsoft.com/office/powerpoint/2010/main" val="95620986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l"/>
            <a:r>
              <a:rPr lang="fr-FR" dirty="0" smtClean="0"/>
              <a:t>La Chine, première puissance mondiale ?</a:t>
            </a:r>
            <a:endParaRPr lang="fr-FR" dirty="0"/>
          </a:p>
        </p:txBody>
      </p:sp>
      <p:pic>
        <p:nvPicPr>
          <p:cNvPr id="4" name="Image 3"/>
          <p:cNvPicPr>
            <a:picLocks noChangeAspect="1"/>
          </p:cNvPicPr>
          <p:nvPr/>
        </p:nvPicPr>
        <p:blipFill>
          <a:blip r:embed="rId3"/>
          <a:stretch>
            <a:fillRect/>
          </a:stretch>
        </p:blipFill>
        <p:spPr>
          <a:xfrm>
            <a:off x="1507067" y="563710"/>
            <a:ext cx="3571875" cy="904875"/>
          </a:xfrm>
          <a:prstGeom prst="rect">
            <a:avLst/>
          </a:prstGeom>
        </p:spPr>
      </p:pic>
      <p:sp>
        <p:nvSpPr>
          <p:cNvPr id="5" name="ZoneTexte 4"/>
          <p:cNvSpPr txBox="1"/>
          <p:nvPr/>
        </p:nvSpPr>
        <p:spPr>
          <a:xfrm>
            <a:off x="927279" y="4507606"/>
            <a:ext cx="2542747" cy="1477328"/>
          </a:xfrm>
          <a:prstGeom prst="rect">
            <a:avLst/>
          </a:prstGeom>
          <a:noFill/>
        </p:spPr>
        <p:txBody>
          <a:bodyPr wrap="none" rtlCol="0">
            <a:spAutoFit/>
          </a:bodyPr>
          <a:lstStyle/>
          <a:p>
            <a:r>
              <a:rPr lang="fr-FR" dirty="0" smtClean="0"/>
              <a:t>Sylvain Besnard</a:t>
            </a:r>
          </a:p>
          <a:p>
            <a:r>
              <a:rPr lang="fr-FR" dirty="0" smtClean="0"/>
              <a:t>Théo Chapon</a:t>
            </a:r>
          </a:p>
          <a:p>
            <a:r>
              <a:rPr lang="fr-FR" dirty="0" smtClean="0"/>
              <a:t>Hassan El </a:t>
            </a:r>
            <a:r>
              <a:rPr lang="fr-FR" dirty="0" err="1" smtClean="0"/>
              <a:t>Omari</a:t>
            </a:r>
            <a:r>
              <a:rPr lang="fr-FR" dirty="0" smtClean="0"/>
              <a:t> Alaoui</a:t>
            </a:r>
          </a:p>
          <a:p>
            <a:r>
              <a:rPr lang="fr-FR" dirty="0" smtClean="0"/>
              <a:t>Romain Le Borgne</a:t>
            </a:r>
          </a:p>
          <a:p>
            <a:r>
              <a:rPr lang="fr-FR" dirty="0" smtClean="0"/>
              <a:t>Julien Marchais</a:t>
            </a:r>
            <a:endParaRPr lang="fr-FR" dirty="0"/>
          </a:p>
        </p:txBody>
      </p:sp>
      <p:sp>
        <p:nvSpPr>
          <p:cNvPr id="6" name="ZoneTexte 5"/>
          <p:cNvSpPr txBox="1"/>
          <p:nvPr/>
        </p:nvSpPr>
        <p:spPr>
          <a:xfrm>
            <a:off x="7122017" y="4700789"/>
            <a:ext cx="1997726" cy="369332"/>
          </a:xfrm>
          <a:prstGeom prst="rect">
            <a:avLst/>
          </a:prstGeom>
          <a:noFill/>
        </p:spPr>
        <p:txBody>
          <a:bodyPr wrap="none" rtlCol="0">
            <a:spAutoFit/>
          </a:bodyPr>
          <a:lstStyle/>
          <a:p>
            <a:r>
              <a:rPr lang="fr-FR" dirty="0" smtClean="0"/>
              <a:t>Pr. Fanny </a:t>
            </a:r>
            <a:r>
              <a:rPr lang="fr-FR" dirty="0" err="1" smtClean="0"/>
              <a:t>Gourret</a:t>
            </a:r>
            <a:endParaRPr lang="fr-FR" dirty="0"/>
          </a:p>
        </p:txBody>
      </p:sp>
    </p:spTree>
    <p:extLst>
      <p:ext uri="{BB962C8B-B14F-4D97-AF65-F5344CB8AC3E}">
        <p14:creationId xmlns:p14="http://schemas.microsoft.com/office/powerpoint/2010/main" val="1912956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742950"/>
          </a:xfrm>
        </p:spPr>
        <p:txBody>
          <a:bodyPr/>
          <a:lstStyle/>
          <a:p>
            <a:r>
              <a:rPr lang="fr-FR" dirty="0" smtClean="0"/>
              <a:t>Présentation de la Chine</a:t>
            </a:r>
            <a:endParaRPr lang="fr-FR" dirty="0"/>
          </a:p>
        </p:txBody>
      </p:sp>
      <p:sp>
        <p:nvSpPr>
          <p:cNvPr id="3" name="Espace réservé du contenu 2"/>
          <p:cNvSpPr>
            <a:spLocks noGrp="1"/>
          </p:cNvSpPr>
          <p:nvPr>
            <p:ph idx="1"/>
          </p:nvPr>
        </p:nvSpPr>
        <p:spPr>
          <a:xfrm>
            <a:off x="677334" y="1571625"/>
            <a:ext cx="8596668" cy="4469737"/>
          </a:xfrm>
        </p:spPr>
        <p:txBody>
          <a:bodyPr>
            <a:normAutofit fontScale="92500" lnSpcReduction="20000"/>
          </a:bodyPr>
          <a:lstStyle/>
          <a:p>
            <a:r>
              <a:rPr lang="fr-FR" b="1" dirty="0" smtClean="0"/>
              <a:t>Nombre d’habitants : </a:t>
            </a:r>
            <a:r>
              <a:rPr lang="fr-FR" dirty="0" smtClean="0"/>
              <a:t>1.357.380.000</a:t>
            </a:r>
          </a:p>
          <a:p>
            <a:endParaRPr lang="fr-FR" dirty="0"/>
          </a:p>
          <a:p>
            <a:r>
              <a:rPr lang="fr-FR" b="1" dirty="0"/>
              <a:t>Superficie :</a:t>
            </a:r>
            <a:r>
              <a:rPr lang="fr-FR" dirty="0"/>
              <a:t> 9.562.911 </a:t>
            </a:r>
            <a:r>
              <a:rPr lang="fr-FR" dirty="0" smtClean="0"/>
              <a:t>km²</a:t>
            </a:r>
            <a:endParaRPr lang="fr-FR" dirty="0" smtClean="0"/>
          </a:p>
          <a:p>
            <a:endParaRPr lang="fr-FR" dirty="0" smtClean="0"/>
          </a:p>
          <a:p>
            <a:r>
              <a:rPr lang="fr-FR" b="1" dirty="0"/>
              <a:t>Monnaie locale : </a:t>
            </a:r>
            <a:r>
              <a:rPr lang="fr-FR" dirty="0"/>
              <a:t>Yuan </a:t>
            </a:r>
            <a:r>
              <a:rPr lang="fr-FR" dirty="0" smtClean="0"/>
              <a:t>chinois</a:t>
            </a:r>
          </a:p>
          <a:p>
            <a:endParaRPr lang="fr-FR" dirty="0"/>
          </a:p>
          <a:p>
            <a:r>
              <a:rPr lang="fr-FR" b="1" dirty="0" smtClean="0"/>
              <a:t>PIB :</a:t>
            </a:r>
            <a:r>
              <a:rPr lang="fr-FR" dirty="0"/>
              <a:t> </a:t>
            </a:r>
            <a:r>
              <a:rPr lang="fr-FR" dirty="0" smtClean="0"/>
              <a:t>17,6 Billion $</a:t>
            </a:r>
          </a:p>
          <a:p>
            <a:endParaRPr lang="fr-FR" dirty="0"/>
          </a:p>
          <a:p>
            <a:r>
              <a:rPr lang="fr-FR" b="1" dirty="0" smtClean="0"/>
              <a:t>Taux de croissance : </a:t>
            </a:r>
            <a:r>
              <a:rPr lang="fr-FR" dirty="0" smtClean="0"/>
              <a:t>7,7% du PIB</a:t>
            </a:r>
            <a:endParaRPr lang="fr-FR" dirty="0"/>
          </a:p>
          <a:p>
            <a:pPr marL="0" indent="0">
              <a:buNone/>
            </a:pPr>
            <a:endParaRPr lang="fr-FR" dirty="0" smtClean="0"/>
          </a:p>
          <a:p>
            <a:r>
              <a:rPr lang="fr-FR" b="1" dirty="0"/>
              <a:t>Taux d'alphabétisation :</a:t>
            </a:r>
            <a:r>
              <a:rPr lang="fr-FR" dirty="0"/>
              <a:t> 90,9</a:t>
            </a:r>
            <a:r>
              <a:rPr lang="fr-FR" dirty="0" smtClean="0"/>
              <a:t>%</a:t>
            </a:r>
          </a:p>
          <a:p>
            <a:pPr marL="0" indent="0">
              <a:buNone/>
            </a:pPr>
            <a:endParaRPr lang="fr-FR" dirty="0" smtClean="0"/>
          </a:p>
          <a:p>
            <a:r>
              <a:rPr lang="fr-FR" b="1" dirty="0"/>
              <a:t>IDH (rang mondial) :</a:t>
            </a:r>
            <a:r>
              <a:rPr lang="fr-FR" dirty="0"/>
              <a:t> </a:t>
            </a:r>
            <a:r>
              <a:rPr lang="fr-FR" dirty="0" smtClean="0"/>
              <a:t>91/187</a:t>
            </a:r>
          </a:p>
          <a:p>
            <a:endParaRPr lang="fr-FR" dirty="0"/>
          </a:p>
          <a:p>
            <a:endParaRPr lang="fr-FR" dirty="0" smtClean="0"/>
          </a:p>
          <a:p>
            <a:pPr marL="0" indent="0">
              <a:buNone/>
            </a:pPr>
            <a:endParaRPr lang="fr-FR" dirty="0"/>
          </a:p>
        </p:txBody>
      </p:sp>
      <p:pic>
        <p:nvPicPr>
          <p:cNvPr id="1028" name="Picture 4" descr="http://www.populationdata.net/images/cartes/asie/chine_z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2547" y="1571625"/>
            <a:ext cx="5384552" cy="424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761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Qu’est-ce que signifie « première puissance mondiale » ?</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Le plus grand PIB/ </a:t>
            </a:r>
            <a:r>
              <a:rPr lang="fr-FR" dirty="0" smtClean="0"/>
              <a:t>PPA</a:t>
            </a:r>
          </a:p>
          <a:p>
            <a:endParaRPr lang="fr-FR" dirty="0"/>
          </a:p>
          <a:p>
            <a:r>
              <a:rPr lang="fr-FR" dirty="0"/>
              <a:t>Taux de </a:t>
            </a:r>
            <a:r>
              <a:rPr lang="fr-FR" dirty="0" smtClean="0"/>
              <a:t>croissance</a:t>
            </a:r>
            <a:endParaRPr lang="fr-FR" dirty="0" smtClean="0"/>
          </a:p>
          <a:p>
            <a:endParaRPr lang="fr-FR" dirty="0"/>
          </a:p>
          <a:p>
            <a:r>
              <a:rPr lang="fr-FR" dirty="0" smtClean="0"/>
              <a:t>Un pouvoir de décision (Leadership)</a:t>
            </a:r>
          </a:p>
          <a:p>
            <a:endParaRPr lang="fr-FR" dirty="0"/>
          </a:p>
          <a:p>
            <a:r>
              <a:rPr lang="fr-FR" dirty="0" smtClean="0"/>
              <a:t>Le plus grand budget pour les dépenses</a:t>
            </a:r>
          </a:p>
          <a:p>
            <a:endParaRPr lang="fr-FR" dirty="0"/>
          </a:p>
          <a:p>
            <a:r>
              <a:rPr lang="fr-FR" dirty="0" smtClean="0"/>
              <a:t>L’importance des investissements (militaire, ONU)</a:t>
            </a:r>
          </a:p>
          <a:p>
            <a:endParaRPr lang="fr-FR" dirty="0"/>
          </a:p>
          <a:p>
            <a:r>
              <a:rPr lang="fr-FR" dirty="0" smtClean="0"/>
              <a:t>Puissance commerciale (OMC)</a:t>
            </a:r>
          </a:p>
          <a:p>
            <a:endParaRPr lang="fr-FR" dirty="0"/>
          </a:p>
          <a:p>
            <a:endParaRPr lang="fr-FR" dirty="0"/>
          </a:p>
        </p:txBody>
      </p:sp>
    </p:spTree>
    <p:extLst>
      <p:ext uri="{BB962C8B-B14F-4D97-AF65-F5344CB8AC3E}">
        <p14:creationId xmlns:p14="http://schemas.microsoft.com/office/powerpoint/2010/main" val="242911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système </a:t>
            </a:r>
            <a:r>
              <a:rPr lang="fr-FR" dirty="0" smtClean="0"/>
              <a:t>commercial, </a:t>
            </a:r>
            <a:r>
              <a:rPr lang="fr-FR" dirty="0" smtClean="0"/>
              <a:t>un point fort</a:t>
            </a:r>
            <a:endParaRPr lang="fr-FR" dirty="0"/>
          </a:p>
        </p:txBody>
      </p:sp>
      <p:sp>
        <p:nvSpPr>
          <p:cNvPr id="3" name="Espace réservé du contenu 2"/>
          <p:cNvSpPr>
            <a:spLocks noGrp="1"/>
          </p:cNvSpPr>
          <p:nvPr>
            <p:ph idx="1"/>
          </p:nvPr>
        </p:nvSpPr>
        <p:spPr/>
        <p:txBody>
          <a:bodyPr/>
          <a:lstStyle/>
          <a:p>
            <a:r>
              <a:rPr lang="fr-FR" dirty="0" smtClean="0"/>
              <a:t>Première puissance commerciale mondiale depuis 2013 : </a:t>
            </a:r>
          </a:p>
          <a:p>
            <a:pPr lvl="1"/>
            <a:r>
              <a:rPr lang="fr-FR" dirty="0" smtClean="0"/>
              <a:t>-	</a:t>
            </a:r>
            <a:r>
              <a:rPr lang="fr-FR" b="1" dirty="0" smtClean="0"/>
              <a:t>Importations </a:t>
            </a:r>
            <a:r>
              <a:rPr lang="fr-FR" b="1" dirty="0"/>
              <a:t>de biens : </a:t>
            </a:r>
            <a:r>
              <a:rPr lang="fr-FR" dirty="0"/>
              <a:t>1.950.383 M</a:t>
            </a:r>
            <a:r>
              <a:rPr lang="fr-FR" dirty="0" smtClean="0"/>
              <a:t>$</a:t>
            </a:r>
            <a:endParaRPr lang="fr-FR" dirty="0"/>
          </a:p>
          <a:p>
            <a:pPr lvl="1"/>
            <a:r>
              <a:rPr lang="fr-FR" b="1" dirty="0" smtClean="0"/>
              <a:t>-	Exportations </a:t>
            </a:r>
            <a:r>
              <a:rPr lang="fr-FR" b="1" dirty="0"/>
              <a:t>de biens : </a:t>
            </a:r>
            <a:r>
              <a:rPr lang="fr-FR" dirty="0"/>
              <a:t>2.209.626 M</a:t>
            </a:r>
            <a:r>
              <a:rPr lang="fr-FR" dirty="0" smtClean="0"/>
              <a:t>$</a:t>
            </a:r>
          </a:p>
          <a:p>
            <a:pPr marL="457200" lvl="1" indent="0">
              <a:buNone/>
            </a:pPr>
            <a:endParaRPr lang="fr-FR" dirty="0" smtClean="0"/>
          </a:p>
          <a:p>
            <a:pPr marL="457200" lvl="1" indent="0">
              <a:buNone/>
            </a:pPr>
            <a:endParaRPr lang="fr-FR" dirty="0"/>
          </a:p>
          <a:p>
            <a:pPr lvl="1"/>
            <a:endParaRPr lang="fr-FR" dirty="0" smtClean="0"/>
          </a:p>
          <a:p>
            <a:endParaRPr lang="fr-FR" dirty="0"/>
          </a:p>
          <a:p>
            <a:endParaRPr lang="fr-FR" dirty="0" smtClean="0"/>
          </a:p>
          <a:p>
            <a:endParaRPr lang="fr-FR" dirty="0"/>
          </a:p>
          <a:p>
            <a:endParaRPr lang="fr-FR" dirty="0"/>
          </a:p>
        </p:txBody>
      </p:sp>
      <p:pic>
        <p:nvPicPr>
          <p:cNvPr id="1026" name="Picture 2" descr="http://www.cepii.fr/docs/images/actu/Billet%2027%20-%20Graphique%2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323" y="3575504"/>
            <a:ext cx="5343888" cy="306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100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Une monnaie fixe</a:t>
            </a:r>
            <a:endParaRPr lang="fr-FR" dirty="0"/>
          </a:p>
        </p:txBody>
      </p:sp>
      <p:sp>
        <p:nvSpPr>
          <p:cNvPr id="3" name="Espace réservé du contenu 2"/>
          <p:cNvSpPr>
            <a:spLocks noGrp="1"/>
          </p:cNvSpPr>
          <p:nvPr>
            <p:ph idx="1"/>
          </p:nvPr>
        </p:nvSpPr>
        <p:spPr/>
        <p:txBody>
          <a:bodyPr/>
          <a:lstStyle/>
          <a:p>
            <a:r>
              <a:rPr lang="fr-FR" dirty="0" smtClean="0"/>
              <a:t>Une monnaie qui n’est pas flottante</a:t>
            </a:r>
          </a:p>
          <a:p>
            <a:pPr marL="0" indent="0">
              <a:buNone/>
            </a:pPr>
            <a:endParaRPr lang="fr-FR" dirty="0"/>
          </a:p>
          <a:p>
            <a:r>
              <a:rPr lang="fr-FR" dirty="0" smtClean="0"/>
              <a:t>Le Yuan indexé sur le </a:t>
            </a:r>
            <a:r>
              <a:rPr lang="fr-FR" dirty="0" smtClean="0"/>
              <a:t>dollar</a:t>
            </a:r>
            <a:endParaRPr lang="fr-FR" dirty="0" smtClean="0"/>
          </a:p>
          <a:p>
            <a:endParaRPr lang="fr-FR" dirty="0"/>
          </a:p>
          <a:p>
            <a:r>
              <a:rPr lang="fr-FR" dirty="0" smtClean="0"/>
              <a:t>Peut fluctuer jusqu’à 2</a:t>
            </a:r>
            <a:r>
              <a:rPr lang="fr-FR" dirty="0" smtClean="0"/>
              <a:t>%</a:t>
            </a:r>
          </a:p>
          <a:p>
            <a:endParaRPr lang="fr-FR" dirty="0" smtClean="0"/>
          </a:p>
          <a:p>
            <a:r>
              <a:rPr lang="fr-FR" dirty="0"/>
              <a:t>Un porte monnaie de Dollars important</a:t>
            </a:r>
          </a:p>
          <a:p>
            <a:endParaRPr lang="fr-FR" dirty="0" smtClean="0"/>
          </a:p>
          <a:p>
            <a:endParaRPr lang="fr-FR" dirty="0"/>
          </a:p>
          <a:p>
            <a:endParaRPr lang="fr-FR" dirty="0"/>
          </a:p>
        </p:txBody>
      </p:sp>
      <p:pic>
        <p:nvPicPr>
          <p:cNvPr id="5" name="Image 4"/>
          <p:cNvPicPr>
            <a:picLocks noChangeAspect="1"/>
          </p:cNvPicPr>
          <p:nvPr/>
        </p:nvPicPr>
        <p:blipFill>
          <a:blip r:embed="rId3"/>
          <a:stretch>
            <a:fillRect/>
          </a:stretch>
        </p:blipFill>
        <p:spPr>
          <a:xfrm>
            <a:off x="5905500" y="3739025"/>
            <a:ext cx="4949734" cy="2502910"/>
          </a:xfrm>
          <a:prstGeom prst="rect">
            <a:avLst/>
          </a:prstGeom>
        </p:spPr>
      </p:pic>
      <p:pic>
        <p:nvPicPr>
          <p:cNvPr id="6" name="Image 5"/>
          <p:cNvPicPr>
            <a:picLocks noChangeAspect="1"/>
          </p:cNvPicPr>
          <p:nvPr/>
        </p:nvPicPr>
        <p:blipFill>
          <a:blip r:embed="rId4"/>
          <a:stretch>
            <a:fillRect/>
          </a:stretch>
        </p:blipFill>
        <p:spPr>
          <a:xfrm>
            <a:off x="5905500" y="577067"/>
            <a:ext cx="4949734" cy="2366657"/>
          </a:xfrm>
          <a:prstGeom prst="rect">
            <a:avLst/>
          </a:prstGeom>
        </p:spPr>
      </p:pic>
      <p:sp>
        <p:nvSpPr>
          <p:cNvPr id="7" name="ZoneTexte 6"/>
          <p:cNvSpPr txBox="1"/>
          <p:nvPr/>
        </p:nvSpPr>
        <p:spPr>
          <a:xfrm>
            <a:off x="6187902" y="2956054"/>
            <a:ext cx="3905250" cy="276999"/>
          </a:xfrm>
          <a:prstGeom prst="rect">
            <a:avLst/>
          </a:prstGeom>
          <a:noFill/>
        </p:spPr>
        <p:txBody>
          <a:bodyPr wrap="square" rtlCol="0">
            <a:spAutoFit/>
          </a:bodyPr>
          <a:lstStyle/>
          <a:p>
            <a:pPr algn="ctr"/>
            <a:r>
              <a:rPr lang="fr-FR" sz="1200" dirty="0" smtClean="0"/>
              <a:t>Taux de change EURO/YUAN</a:t>
            </a:r>
            <a:endParaRPr lang="fr-FR" sz="1200" dirty="0"/>
          </a:p>
        </p:txBody>
      </p:sp>
      <p:sp>
        <p:nvSpPr>
          <p:cNvPr id="9" name="ZoneTexte 8"/>
          <p:cNvSpPr txBox="1"/>
          <p:nvPr/>
        </p:nvSpPr>
        <p:spPr>
          <a:xfrm>
            <a:off x="6330315" y="6326634"/>
            <a:ext cx="3905250" cy="276999"/>
          </a:xfrm>
          <a:prstGeom prst="rect">
            <a:avLst/>
          </a:prstGeom>
          <a:noFill/>
        </p:spPr>
        <p:txBody>
          <a:bodyPr wrap="square" rtlCol="0">
            <a:spAutoFit/>
          </a:bodyPr>
          <a:lstStyle/>
          <a:p>
            <a:pPr algn="ctr"/>
            <a:r>
              <a:rPr lang="fr-FR" sz="1200" dirty="0" smtClean="0"/>
              <a:t>Taux de change EURO/USD</a:t>
            </a:r>
            <a:endParaRPr lang="fr-FR" sz="1200" dirty="0"/>
          </a:p>
        </p:txBody>
      </p:sp>
    </p:spTree>
    <p:extLst>
      <p:ext uri="{BB962C8B-B14F-4D97-AF65-F5344CB8AC3E}">
        <p14:creationId xmlns:p14="http://schemas.microsoft.com/office/powerpoint/2010/main" val="3370397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77334" y="609600"/>
            <a:ext cx="8596668" cy="1320800"/>
          </a:xfrm>
        </p:spPr>
        <p:txBody>
          <a:bodyPr/>
          <a:lstStyle/>
          <a:p>
            <a:r>
              <a:rPr lang="fr-FR" dirty="0" smtClean="0"/>
              <a:t>Le taux de croissance chinois</a:t>
            </a:r>
            <a:endParaRPr lang="fr-FR" dirty="0"/>
          </a:p>
        </p:txBody>
      </p:sp>
      <p:sp>
        <p:nvSpPr>
          <p:cNvPr id="5" name="Espace réservé du contenu 4"/>
          <p:cNvSpPr>
            <a:spLocks noGrp="1"/>
          </p:cNvSpPr>
          <p:nvPr>
            <p:ph idx="1"/>
          </p:nvPr>
        </p:nvSpPr>
        <p:spPr>
          <a:xfrm>
            <a:off x="677334" y="2160589"/>
            <a:ext cx="8596668" cy="3880773"/>
          </a:xfrm>
        </p:spPr>
        <p:txBody>
          <a:bodyPr/>
          <a:lstStyle/>
          <a:p>
            <a:r>
              <a:rPr lang="fr-FR" dirty="0"/>
              <a:t>C</a:t>
            </a:r>
            <a:r>
              <a:rPr lang="fr-FR" dirty="0" smtClean="0"/>
              <a:t>roissance</a:t>
            </a:r>
            <a:r>
              <a:rPr lang="fr-FR" dirty="0"/>
              <a:t> </a:t>
            </a:r>
            <a:r>
              <a:rPr lang="fr-FR" dirty="0" smtClean="0"/>
              <a:t> de </a:t>
            </a:r>
            <a:r>
              <a:rPr lang="fr-FR" dirty="0"/>
              <a:t> 9,4</a:t>
            </a:r>
            <a:r>
              <a:rPr lang="fr-FR" dirty="0" smtClean="0"/>
              <a:t>% </a:t>
            </a:r>
            <a:r>
              <a:rPr lang="fr-FR" dirty="0"/>
              <a:t> </a:t>
            </a:r>
            <a:r>
              <a:rPr lang="fr-FR" dirty="0" smtClean="0"/>
              <a:t>par </a:t>
            </a:r>
            <a:r>
              <a:rPr lang="fr-FR" dirty="0"/>
              <a:t> </a:t>
            </a:r>
            <a:r>
              <a:rPr lang="fr-FR" dirty="0" smtClean="0"/>
              <a:t>an </a:t>
            </a:r>
            <a:r>
              <a:rPr lang="fr-FR" dirty="0"/>
              <a:t> </a:t>
            </a:r>
            <a:r>
              <a:rPr lang="fr-FR" dirty="0" smtClean="0"/>
              <a:t>en </a:t>
            </a:r>
            <a:r>
              <a:rPr lang="fr-FR" dirty="0"/>
              <a:t> moyenne </a:t>
            </a:r>
            <a:r>
              <a:rPr lang="fr-FR" dirty="0" smtClean="0"/>
              <a:t> de </a:t>
            </a:r>
            <a:r>
              <a:rPr lang="fr-FR" dirty="0"/>
              <a:t> </a:t>
            </a:r>
            <a:r>
              <a:rPr lang="fr-FR" dirty="0" smtClean="0"/>
              <a:t>1979 </a:t>
            </a:r>
            <a:r>
              <a:rPr lang="fr-FR" dirty="0"/>
              <a:t> </a:t>
            </a:r>
            <a:r>
              <a:rPr lang="fr-FR" dirty="0" smtClean="0"/>
              <a:t>à </a:t>
            </a:r>
            <a:r>
              <a:rPr lang="fr-FR" dirty="0"/>
              <a:t> </a:t>
            </a:r>
            <a:r>
              <a:rPr lang="fr-FR" dirty="0" smtClean="0"/>
              <a:t>2004</a:t>
            </a:r>
          </a:p>
          <a:p>
            <a:endParaRPr lang="fr-FR" dirty="0" smtClean="0"/>
          </a:p>
          <a:p>
            <a:r>
              <a:rPr lang="fr-FR" dirty="0"/>
              <a:t>  </a:t>
            </a:r>
            <a:r>
              <a:rPr lang="fr-FR" dirty="0" smtClean="0"/>
              <a:t>PIB </a:t>
            </a:r>
            <a:r>
              <a:rPr lang="fr-FR" dirty="0"/>
              <a:t> global </a:t>
            </a:r>
            <a:r>
              <a:rPr lang="fr-FR" dirty="0" smtClean="0"/>
              <a:t> 9</a:t>
            </a:r>
            <a:r>
              <a:rPr lang="fr-FR" dirty="0"/>
              <a:t>  fois  </a:t>
            </a:r>
            <a:r>
              <a:rPr lang="fr-FR" dirty="0" smtClean="0"/>
              <a:t>plus </a:t>
            </a:r>
            <a:r>
              <a:rPr lang="fr-FR" dirty="0"/>
              <a:t> important  qu’en  </a:t>
            </a:r>
            <a:r>
              <a:rPr lang="fr-FR" dirty="0" smtClean="0"/>
              <a:t>1978</a:t>
            </a:r>
          </a:p>
          <a:p>
            <a:endParaRPr lang="fr-FR" dirty="0" smtClean="0"/>
          </a:p>
          <a:p>
            <a:r>
              <a:rPr lang="fr-FR" dirty="0" smtClean="0"/>
              <a:t>Modèle</a:t>
            </a:r>
            <a:r>
              <a:rPr lang="fr-FR" dirty="0"/>
              <a:t> </a:t>
            </a:r>
            <a:r>
              <a:rPr lang="fr-FR" dirty="0" smtClean="0"/>
              <a:t> de</a:t>
            </a:r>
            <a:r>
              <a:rPr lang="fr-FR" dirty="0"/>
              <a:t> </a:t>
            </a:r>
            <a:r>
              <a:rPr lang="fr-FR" dirty="0" smtClean="0"/>
              <a:t> croissance </a:t>
            </a:r>
            <a:r>
              <a:rPr lang="fr-FR" dirty="0"/>
              <a:t> basé </a:t>
            </a:r>
            <a:r>
              <a:rPr lang="fr-FR" dirty="0" smtClean="0"/>
              <a:t> sur</a:t>
            </a:r>
            <a:r>
              <a:rPr lang="fr-FR" dirty="0"/>
              <a:t> </a:t>
            </a:r>
            <a:r>
              <a:rPr lang="fr-FR" dirty="0" smtClean="0"/>
              <a:t> l’investissement</a:t>
            </a:r>
            <a:r>
              <a:rPr lang="fr-FR" dirty="0"/>
              <a:t> </a:t>
            </a:r>
            <a:r>
              <a:rPr lang="fr-FR" dirty="0" smtClean="0"/>
              <a:t> et</a:t>
            </a:r>
            <a:r>
              <a:rPr lang="fr-FR" dirty="0"/>
              <a:t> </a:t>
            </a:r>
            <a:r>
              <a:rPr lang="fr-FR" dirty="0" smtClean="0"/>
              <a:t> la</a:t>
            </a:r>
            <a:r>
              <a:rPr lang="fr-FR" dirty="0"/>
              <a:t> </a:t>
            </a:r>
            <a:r>
              <a:rPr lang="fr-FR" dirty="0" smtClean="0"/>
              <a:t> productivité</a:t>
            </a:r>
          </a:p>
          <a:p>
            <a:endParaRPr lang="fr-FR"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7711" y="4453785"/>
            <a:ext cx="3328067" cy="1650050"/>
          </a:xfrm>
          <a:prstGeom prst="rect">
            <a:avLst/>
          </a:prstGeom>
        </p:spPr>
      </p:pic>
    </p:spTree>
    <p:extLst>
      <p:ext uri="{BB962C8B-B14F-4D97-AF65-F5344CB8AC3E}">
        <p14:creationId xmlns:p14="http://schemas.microsoft.com/office/powerpoint/2010/main" val="132132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points négatifs</a:t>
            </a:r>
            <a:endParaRPr lang="fr-FR" dirty="0"/>
          </a:p>
        </p:txBody>
      </p:sp>
      <p:sp>
        <p:nvSpPr>
          <p:cNvPr id="3" name="Espace réservé du contenu 2"/>
          <p:cNvSpPr>
            <a:spLocks noGrp="1"/>
          </p:cNvSpPr>
          <p:nvPr>
            <p:ph idx="1"/>
          </p:nvPr>
        </p:nvSpPr>
        <p:spPr/>
        <p:txBody>
          <a:bodyPr>
            <a:normAutofit/>
          </a:bodyPr>
          <a:lstStyle/>
          <a:p>
            <a:r>
              <a:rPr lang="fr-FR" dirty="0" smtClean="0"/>
              <a:t>Le Yuan en monnaie fixe et sous-évaluée</a:t>
            </a:r>
          </a:p>
          <a:p>
            <a:endParaRPr lang="fr-FR" dirty="0"/>
          </a:p>
          <a:p>
            <a:r>
              <a:rPr lang="fr-FR" dirty="0"/>
              <a:t>La concurrence des pays </a:t>
            </a:r>
            <a:r>
              <a:rPr lang="fr-FR" dirty="0" smtClean="0"/>
              <a:t>émergents</a:t>
            </a:r>
          </a:p>
          <a:p>
            <a:endParaRPr lang="fr-FR" dirty="0"/>
          </a:p>
          <a:p>
            <a:r>
              <a:rPr lang="fr-FR" dirty="0" smtClean="0"/>
              <a:t>La grogne des pays développés</a:t>
            </a:r>
          </a:p>
          <a:p>
            <a:endParaRPr lang="fr-FR" dirty="0"/>
          </a:p>
          <a:p>
            <a:r>
              <a:rPr lang="fr-FR" dirty="0" smtClean="0"/>
              <a:t>Un pays en retard au niveau des libertés et des droits</a:t>
            </a:r>
          </a:p>
          <a:p>
            <a:pPr marL="0" indent="0">
              <a:buNone/>
            </a:pPr>
            <a:endParaRPr lang="fr-FR" dirty="0"/>
          </a:p>
          <a:p>
            <a:r>
              <a:rPr lang="fr-FR" dirty="0" smtClean="0"/>
              <a:t>Le vieillissement de la population</a:t>
            </a:r>
            <a:endParaRPr lang="fr-FR" dirty="0"/>
          </a:p>
        </p:txBody>
      </p:sp>
    </p:spTree>
    <p:extLst>
      <p:ext uri="{BB962C8B-B14F-4D97-AF65-F5344CB8AC3E}">
        <p14:creationId xmlns:p14="http://schemas.microsoft.com/office/powerpoint/2010/main" val="1178044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Perspective d’avenir</a:t>
            </a:r>
          </a:p>
        </p:txBody>
      </p:sp>
      <p:sp>
        <p:nvSpPr>
          <p:cNvPr id="3" name="Espace réservé du contenu 2"/>
          <p:cNvSpPr>
            <a:spLocks noGrp="1"/>
          </p:cNvSpPr>
          <p:nvPr>
            <p:ph idx="1"/>
          </p:nvPr>
        </p:nvSpPr>
        <p:spPr/>
        <p:txBody>
          <a:bodyPr>
            <a:normAutofit/>
          </a:bodyPr>
          <a:lstStyle/>
          <a:p>
            <a:r>
              <a:rPr lang="fr-FR" dirty="0" smtClean="0"/>
              <a:t>Estimations :</a:t>
            </a:r>
          </a:p>
          <a:p>
            <a:pPr lvl="1"/>
            <a:r>
              <a:rPr lang="fr-FR" dirty="0" smtClean="0"/>
              <a:t>2018 : 24,8 B$ (PIB Chine) contre 21,1 B$ ( PIB Etats-Unis)</a:t>
            </a:r>
          </a:p>
          <a:p>
            <a:pPr lvl="1"/>
            <a:endParaRPr lang="fr-FR" dirty="0" smtClean="0"/>
          </a:p>
          <a:p>
            <a:pPr lvl="1"/>
            <a:r>
              <a:rPr lang="fr-FR" dirty="0" smtClean="0"/>
              <a:t>Dans 10 ans : valeur de l’économie &gt; à 20% à l’économie américaine</a:t>
            </a:r>
          </a:p>
          <a:p>
            <a:pPr lvl="1"/>
            <a:endParaRPr lang="fr-FR" dirty="0" smtClean="0"/>
          </a:p>
          <a:p>
            <a:pPr lvl="1"/>
            <a:r>
              <a:rPr lang="fr-FR" dirty="0" smtClean="0"/>
              <a:t>PIB/habitant : 2030, la situation chinoise sera comparable à celle de ses principaux concurrents</a:t>
            </a:r>
            <a:r>
              <a:rPr lang="fr-FR" dirty="0" smtClean="0"/>
              <a:t>.</a:t>
            </a:r>
            <a:endParaRPr lang="fr-FR" dirty="0" smtClean="0"/>
          </a:p>
          <a:p>
            <a:endParaRPr lang="fr-FR" dirty="0"/>
          </a:p>
        </p:txBody>
      </p:sp>
    </p:spTree>
    <p:extLst>
      <p:ext uri="{BB962C8B-B14F-4D97-AF65-F5344CB8AC3E}">
        <p14:creationId xmlns:p14="http://schemas.microsoft.com/office/powerpoint/2010/main" val="978379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723900"/>
          </a:xfrm>
        </p:spPr>
        <p:txBody>
          <a:bodyPr>
            <a:normAutofit fontScale="90000"/>
          </a:bodyPr>
          <a:lstStyle/>
          <a:p>
            <a:r>
              <a:rPr lang="fr-FR" dirty="0"/>
              <a:t>Chine première puissance mondiale après 140 ans de </a:t>
            </a:r>
            <a:r>
              <a:rPr lang="fr-FR" dirty="0" smtClean="0"/>
              <a:t>règne </a:t>
            </a:r>
            <a:r>
              <a:rPr lang="fr-FR" dirty="0"/>
              <a:t>des Etats-Unis ?</a:t>
            </a:r>
            <a:br>
              <a:rPr lang="fr-FR" dirty="0"/>
            </a:br>
            <a:endParaRPr lang="fr-FR" dirty="0"/>
          </a:p>
        </p:txBody>
      </p:sp>
      <p:sp>
        <p:nvSpPr>
          <p:cNvPr id="3" name="Espace réservé du contenu 2"/>
          <p:cNvSpPr>
            <a:spLocks noGrp="1"/>
          </p:cNvSpPr>
          <p:nvPr>
            <p:ph idx="1"/>
          </p:nvPr>
        </p:nvSpPr>
        <p:spPr/>
        <p:txBody>
          <a:bodyPr>
            <a:normAutofit lnSpcReduction="10000"/>
          </a:bodyPr>
          <a:lstStyle/>
          <a:p>
            <a:r>
              <a:rPr lang="fr-FR" dirty="0" smtClean="0"/>
              <a:t>La Chine est devenue « l’usine du monde »</a:t>
            </a:r>
          </a:p>
          <a:p>
            <a:endParaRPr lang="fr-FR" dirty="0"/>
          </a:p>
          <a:p>
            <a:r>
              <a:rPr lang="fr-FR" dirty="0" smtClean="0"/>
              <a:t>Une place forte pour les flux commerciaux</a:t>
            </a:r>
          </a:p>
          <a:p>
            <a:pPr marL="0" indent="0">
              <a:buNone/>
            </a:pPr>
            <a:endParaRPr lang="fr-FR" dirty="0" smtClean="0"/>
          </a:p>
          <a:p>
            <a:r>
              <a:rPr lang="fr-FR" b="1" dirty="0" smtClean="0"/>
              <a:t>Mais</a:t>
            </a:r>
            <a:r>
              <a:rPr lang="fr-FR" dirty="0" smtClean="0"/>
              <a:t>, la Chine n’est pas encore la première puissance mondiale</a:t>
            </a:r>
          </a:p>
          <a:p>
            <a:pPr lvl="1"/>
            <a:r>
              <a:rPr lang="fr-FR" dirty="0" smtClean="0"/>
              <a:t>Puissance militaire</a:t>
            </a:r>
          </a:p>
          <a:p>
            <a:pPr lvl="1"/>
            <a:r>
              <a:rPr lang="fr-FR" dirty="0" smtClean="0"/>
              <a:t>Influence auprès des autres pays</a:t>
            </a:r>
          </a:p>
          <a:p>
            <a:pPr lvl="1"/>
            <a:r>
              <a:rPr lang="fr-FR" dirty="0" smtClean="0"/>
              <a:t>Derrière au niveau social</a:t>
            </a:r>
          </a:p>
          <a:p>
            <a:endParaRPr lang="fr-FR" dirty="0"/>
          </a:p>
          <a:p>
            <a:r>
              <a:rPr lang="fr-FR" dirty="0"/>
              <a:t>Un pays qui n’a pas fini son </a:t>
            </a:r>
            <a:r>
              <a:rPr lang="fr-FR" dirty="0" smtClean="0"/>
              <a:t>développement</a:t>
            </a:r>
          </a:p>
          <a:p>
            <a:pPr lvl="1"/>
            <a:endParaRPr lang="fr-FR" dirty="0"/>
          </a:p>
        </p:txBody>
      </p:sp>
    </p:spTree>
    <p:extLst>
      <p:ext uri="{BB962C8B-B14F-4D97-AF65-F5344CB8AC3E}">
        <p14:creationId xmlns:p14="http://schemas.microsoft.com/office/powerpoint/2010/main" val="2752829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Orange roug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446</TotalTime>
  <Words>1028</Words>
  <Application>Microsoft Office PowerPoint</Application>
  <PresentationFormat>Grand écran</PresentationFormat>
  <Paragraphs>136</Paragraphs>
  <Slides>9</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Trebuchet MS</vt:lpstr>
      <vt:lpstr>Wingdings 3</vt:lpstr>
      <vt:lpstr>Facette</vt:lpstr>
      <vt:lpstr>La Chine, première puissance mondiale ?</vt:lpstr>
      <vt:lpstr>Présentation de la Chine</vt:lpstr>
      <vt:lpstr>Qu’est-ce que signifie « première puissance mondiale » ?</vt:lpstr>
      <vt:lpstr>Le système commercial, un point fort</vt:lpstr>
      <vt:lpstr>Une monnaie fixe</vt:lpstr>
      <vt:lpstr>Le taux de croissance chinois</vt:lpstr>
      <vt:lpstr>Quelques points négatifs</vt:lpstr>
      <vt:lpstr>Perspective d’avenir</vt:lpstr>
      <vt:lpstr>Chine première puissance mondiale après 140 ans de règne des Etats-Unis ? </vt:lpstr>
    </vt:vector>
  </TitlesOfParts>
  <Company>INSA Rennes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chine, première puissance m</dc:title>
  <dc:creator>4infop1</dc:creator>
  <cp:lastModifiedBy>théo chapon</cp:lastModifiedBy>
  <cp:revision>50</cp:revision>
  <dcterms:created xsi:type="dcterms:W3CDTF">2015-01-06T14:41:05Z</dcterms:created>
  <dcterms:modified xsi:type="dcterms:W3CDTF">2015-01-09T12:25:41Z</dcterms:modified>
</cp:coreProperties>
</file>