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5966E0-93C6-4A20-AB38-AECCE8DE5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A9A73A7-DC3E-42BF-B712-504B6A76A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2FFE072-1440-46D3-A07F-15571F4B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CBB-C6E7-4882-8A12-2985AA38A6C9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0A6F4F7-816A-417B-810E-427AF2D8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678E007-9772-4678-8D66-F7E1CE8E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8190-068D-43CC-A6CC-AE5C557F2D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9235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CE6F11-8385-4048-B4AB-069063F7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D01173B0-0435-4DE4-AC43-3832BBD0B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B178240-C435-493B-A939-AC594973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CBB-C6E7-4882-8A12-2985AA38A6C9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0F374F8-E0A1-4CE1-8F9D-296911A4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46D99FD-6C38-4119-851D-E2EFCDE1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8190-068D-43CC-A6CC-AE5C557F2D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637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A80899D1-9F67-4648-8F33-2919CAB2C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3A6D6041-8E3A-40A4-8A53-C6567BA09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A58D3AC-8F08-4A0F-B290-B265F3D8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CBB-C6E7-4882-8A12-2985AA38A6C9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A1CADD1-C909-49C7-842F-E6E2BA2E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0BAAA1F-75B1-4D3E-98E4-06ADC081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8190-068D-43CC-A6CC-AE5C557F2D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3639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E07911-6166-4275-A86C-3854F69A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7A8C50C-3DAE-4EB0-B6E4-0A43063C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463BAA9-E520-4411-890C-DB946C9D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CBB-C6E7-4882-8A12-2985AA38A6C9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4BC6629-7EC6-454C-BF90-8C93F41B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8E7FEF4-8D49-48E1-974E-9B7D667E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8190-068D-43CC-A6CC-AE5C557F2D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3882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8FF6FF-CB87-4766-B0EC-7DDB7416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F3AF24D0-3DD8-4D18-909B-3E1E0DA88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D5DE2C9-D608-497F-853F-15785408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CBB-C6E7-4882-8A12-2985AA38A6C9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45AB68F-4438-4AD2-AC39-3316C1D0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A821135-CB9D-408E-98B7-066C04E6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8190-068D-43CC-A6CC-AE5C557F2D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8450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B26233-1809-44EC-B8A7-B8CEE4E2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089460F-4F47-49CD-8E8D-77CBDF0B7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7F8F76E-306F-4C4F-991E-51E4BD527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BA6F4FB-8C76-4C5F-969F-E4E4D687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CBB-C6E7-4882-8A12-2985AA38A6C9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524CB95-5622-4966-BA8F-1BD6246C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86E496F-5502-454F-8041-21776403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8190-068D-43CC-A6CC-AE5C557F2D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9253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3514B9-E16E-4374-9A3A-27AFD4A3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8DF165FB-10CD-4CEC-B973-21246EBE1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BA1244A-193F-4FED-AB17-73E81C15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3EEACC72-FE3F-4FEA-9A43-4753CE29A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8C599D32-35F4-4448-B9B1-0125BF840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BAC36811-9215-4C7E-B1A8-13C64531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CBB-C6E7-4882-8A12-2985AA38A6C9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11EB9F83-2145-46A2-B22E-CCA8B679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D7F90686-19BA-483F-9641-622EBA3C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8190-068D-43CC-A6CC-AE5C557F2D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2082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6B1CB9-E8D7-43CA-9DA5-59F25DE3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82BCF542-F0E4-489F-849D-A4FC0CA1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CBB-C6E7-4882-8A12-2985AA38A6C9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C1B85F4-DAC2-420F-A304-E95E48F1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442DD53-EE79-4D5E-B784-04AFD401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8190-068D-43CC-A6CC-AE5C557F2D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285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EE67938E-CF2A-4812-BB4C-8D83860E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CBB-C6E7-4882-8A12-2985AA38A6C9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7C86A8A3-FF73-4B33-99B9-111287DC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828B05D-9661-498C-B7EC-081BEED2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8190-068D-43CC-A6CC-AE5C557F2D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560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9D62CC-89EA-438F-A000-3AA29145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7546A1-CAEC-4009-A88A-7DFDD827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DD0F3EEC-6E90-4517-B4E9-42ADBF8AE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89601B9-6E52-4085-B2F8-B5E03578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CBB-C6E7-4882-8A12-2985AA38A6C9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D6D2B26-CFB5-4D21-9F79-4B0E1138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697C615-FA55-4F26-ABBF-B625D77F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8190-068D-43CC-A6CC-AE5C557F2D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4125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33B0FA-90F5-4840-9EAD-E7FAD965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4C65BA70-D323-49E5-8E67-1CF4548F9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20959D28-9151-425C-8EEC-B77860E58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A7AF1A3-0A5F-4835-9E85-080C0B28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CBB-C6E7-4882-8A12-2985AA38A6C9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9DCE40D-7DAF-4B9C-B8E3-585D7713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D549133-528C-47B8-AB3C-DB3A31EC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8190-068D-43CC-A6CC-AE5C557F2D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7650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6CC30FCA-9876-42C7-BF42-B5E24DFB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72D97A50-4ACA-417B-8F01-3784FBB69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C616F47-DDE1-4306-A2D5-619064404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CECBB-C6E7-4882-8A12-2985AA38A6C9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7CC98C4-AF82-417F-BB4C-BE7E82A5A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55ADEFA-2C38-41AE-BB03-D15FE6F2A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08190-068D-43CC-A6CC-AE5C557F2D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976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asbt.github.io/mlxtend/user_guide/classifier/Adaline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nthu-datalab.github.io/ml/labs/04-1_Perceptron_Adaline/04-1_Perceptron_Adaline.html?fbclid=IwAR13eRcNAwSMa-yyuWbGxLHMOeQBWf6JOEvktP5xUFJ8KSCKPknVyFyf24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aggle.com/gyejr95/league-of-legendslol-champion-and-item-2020#riot_item.csv" TargetMode="External"/><Relationship Id="rId5" Type="http://schemas.openxmlformats.org/officeDocument/2006/relationships/hyperlink" Target="https://leagueoflegends.fandom.com/wiki/Category:Melee_champion" TargetMode="External"/><Relationship Id="rId4" Type="http://schemas.openxmlformats.org/officeDocument/2006/relationships/hyperlink" Target="https://leagueoflegends.fandom.com/wiki/Category:Ranged_champ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6F14FB-AEB0-4F33-90F5-FC5DD15AB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/>
              <a:t>Predikcia </a:t>
            </a:r>
            <a:r>
              <a:rPr lang="sk-SK" b="1" dirty="0" err="1"/>
              <a:t>melee</a:t>
            </a:r>
            <a:r>
              <a:rPr lang="sk-SK" b="1" dirty="0"/>
              <a:t>/</a:t>
            </a:r>
            <a:r>
              <a:rPr lang="sk-SK" b="1" dirty="0" err="1"/>
              <a:t>ranged</a:t>
            </a:r>
            <a:r>
              <a:rPr lang="sk-SK" b="1" dirty="0"/>
              <a:t> </a:t>
            </a:r>
            <a:r>
              <a:rPr lang="sk-SK" b="1" dirty="0" err="1"/>
              <a:t>championov</a:t>
            </a:r>
            <a:endParaRPr lang="sk-SK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CDBF6AA-9285-4607-AF19-B080936F21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Ľuboš Krajčír</a:t>
            </a:r>
          </a:p>
        </p:txBody>
      </p:sp>
      <p:pic>
        <p:nvPicPr>
          <p:cNvPr id="5" name="Obrázok 4" descr="Obrázok, na ktorom je riad, tanier, kreslenie, sedenie&#10;&#10;Automaticky generovaný popis">
            <a:extLst>
              <a:ext uri="{FF2B5EF4-FFF2-40B4-BE49-F238E27FC236}">
                <a16:creationId xmlns:a16="http://schemas.microsoft.com/office/drawing/2014/main" id="{E99A47DC-4271-4FA2-8D5E-E71A978F4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94" y="5772910"/>
            <a:ext cx="2743206" cy="10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6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>
            <a:extLst>
              <a:ext uri="{FF2B5EF4-FFF2-40B4-BE49-F238E27FC236}">
                <a16:creationId xmlns:a16="http://schemas.microsoft.com/office/drawing/2014/main" id="{7C9F39F1-D897-4F71-A01C-D652AF6465B1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b="1" dirty="0"/>
              <a:t>Ďakujem za pozornosť</a:t>
            </a:r>
          </a:p>
        </p:txBody>
      </p:sp>
      <p:pic>
        <p:nvPicPr>
          <p:cNvPr id="4" name="Obrázok 3" descr="Obrázok, na ktorom je riad, tanier, kreslenie, sedenie&#10;&#10;Automaticky generovaný popis">
            <a:extLst>
              <a:ext uri="{FF2B5EF4-FFF2-40B4-BE49-F238E27FC236}">
                <a16:creationId xmlns:a16="http://schemas.microsoft.com/office/drawing/2014/main" id="{618D6802-EAFD-4A33-95BC-8D4A012C8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94" y="5772910"/>
            <a:ext cx="2743206" cy="10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89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riad, tanier, kreslenie, sedenie&#10;&#10;Automaticky generovaný popis">
            <a:extLst>
              <a:ext uri="{FF2B5EF4-FFF2-40B4-BE49-F238E27FC236}">
                <a16:creationId xmlns:a16="http://schemas.microsoft.com/office/drawing/2014/main" id="{ED05D982-4772-4580-BCA4-81B72C65C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94" y="5772910"/>
            <a:ext cx="2743206" cy="1085090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CF1B51E4-3F5C-4E37-9689-4E8D3CDA38DF}"/>
              </a:ext>
            </a:extLst>
          </p:cNvPr>
          <p:cNvSpPr txBox="1"/>
          <p:nvPr/>
        </p:nvSpPr>
        <p:spPr>
          <a:xfrm>
            <a:off x="222538" y="623454"/>
            <a:ext cx="11746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Tímová strategická hra, v ktorej dva päťčlenné družstvá </a:t>
            </a:r>
            <a:r>
              <a:rPr lang="sk-SK" sz="2000" dirty="0" err="1"/>
              <a:t>champiónov</a:t>
            </a:r>
            <a:r>
              <a:rPr lang="sk-SK" sz="2000" dirty="0"/>
              <a:t> bojujú o to, kto ako prví zničí nepriateľskú základňu</a:t>
            </a:r>
          </a:p>
        </p:txBody>
      </p:sp>
      <p:pic>
        <p:nvPicPr>
          <p:cNvPr id="10" name="Obrázok 9" descr="Obrázok, na ktorom je obrovské, okno, zaparkovaný, počítač&#10;&#10;Automaticky generovaný popis">
            <a:extLst>
              <a:ext uri="{FF2B5EF4-FFF2-40B4-BE49-F238E27FC236}">
                <a16:creationId xmlns:a16="http://schemas.microsoft.com/office/drawing/2014/main" id="{3148AB44-5451-4D1C-B053-550599E6A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84723"/>
            <a:ext cx="12192000" cy="1867798"/>
          </a:xfrm>
          <a:prstGeom prst="rect">
            <a:avLst/>
          </a:prstGeom>
        </p:spPr>
      </p:pic>
      <p:sp>
        <p:nvSpPr>
          <p:cNvPr id="11" name="Znak násobenia 10">
            <a:extLst>
              <a:ext uri="{FF2B5EF4-FFF2-40B4-BE49-F238E27FC236}">
                <a16:creationId xmlns:a16="http://schemas.microsoft.com/office/drawing/2014/main" id="{75399511-8EE9-4531-998F-4478A620873C}"/>
              </a:ext>
            </a:extLst>
          </p:cNvPr>
          <p:cNvSpPr/>
          <p:nvPr/>
        </p:nvSpPr>
        <p:spPr>
          <a:xfrm>
            <a:off x="96165" y="1579883"/>
            <a:ext cx="1077942" cy="230147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Znak násobenia 12">
            <a:extLst>
              <a:ext uri="{FF2B5EF4-FFF2-40B4-BE49-F238E27FC236}">
                <a16:creationId xmlns:a16="http://schemas.microsoft.com/office/drawing/2014/main" id="{D4484D39-52D0-480F-B17E-4549596BB4B4}"/>
              </a:ext>
            </a:extLst>
          </p:cNvPr>
          <p:cNvSpPr/>
          <p:nvPr/>
        </p:nvSpPr>
        <p:spPr>
          <a:xfrm>
            <a:off x="1929324" y="1483489"/>
            <a:ext cx="346422" cy="247026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Znak násobenia 13">
            <a:extLst>
              <a:ext uri="{FF2B5EF4-FFF2-40B4-BE49-F238E27FC236}">
                <a16:creationId xmlns:a16="http://schemas.microsoft.com/office/drawing/2014/main" id="{5B16FD56-7FDA-478F-A13F-57A94E5018EB}"/>
              </a:ext>
            </a:extLst>
          </p:cNvPr>
          <p:cNvSpPr/>
          <p:nvPr/>
        </p:nvSpPr>
        <p:spPr>
          <a:xfrm>
            <a:off x="4030441" y="1543256"/>
            <a:ext cx="1031240" cy="247026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15" name="Znak násobenia 14">
            <a:extLst>
              <a:ext uri="{FF2B5EF4-FFF2-40B4-BE49-F238E27FC236}">
                <a16:creationId xmlns:a16="http://schemas.microsoft.com/office/drawing/2014/main" id="{C9146B05-ACC9-49CB-A508-FD6CF600C521}"/>
              </a:ext>
            </a:extLst>
          </p:cNvPr>
          <p:cNvSpPr/>
          <p:nvPr/>
        </p:nvSpPr>
        <p:spPr>
          <a:xfrm>
            <a:off x="4984201" y="1554747"/>
            <a:ext cx="1306051" cy="245877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16" name="Znak násobenia 15">
            <a:extLst>
              <a:ext uri="{FF2B5EF4-FFF2-40B4-BE49-F238E27FC236}">
                <a16:creationId xmlns:a16="http://schemas.microsoft.com/office/drawing/2014/main" id="{33B901A2-D2CF-4082-9E02-ECDC7BD336FE}"/>
              </a:ext>
            </a:extLst>
          </p:cNvPr>
          <p:cNvSpPr/>
          <p:nvPr/>
        </p:nvSpPr>
        <p:spPr>
          <a:xfrm>
            <a:off x="8878363" y="1507699"/>
            <a:ext cx="346422" cy="247026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pic>
        <p:nvPicPr>
          <p:cNvPr id="18" name="Obrázok 17" descr="Obrázok, na ktorom je počítač, prenosný počítač, vyplnené, rôzne&#10;&#10;Automaticky generovaný popis">
            <a:extLst>
              <a:ext uri="{FF2B5EF4-FFF2-40B4-BE49-F238E27FC236}">
                <a16:creationId xmlns:a16="http://schemas.microsoft.com/office/drawing/2014/main" id="{37A48D74-6824-4F6E-88CA-DEE912A08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0" y="4374523"/>
            <a:ext cx="8655728" cy="2319649"/>
          </a:xfrm>
          <a:prstGeom prst="rect">
            <a:avLst/>
          </a:prstGeom>
        </p:spPr>
      </p:pic>
      <p:sp>
        <p:nvSpPr>
          <p:cNvPr id="19" name="Obdĺžnik 18">
            <a:extLst>
              <a:ext uri="{FF2B5EF4-FFF2-40B4-BE49-F238E27FC236}">
                <a16:creationId xmlns:a16="http://schemas.microsoft.com/office/drawing/2014/main" id="{AFC54928-8A21-42A9-88F4-FEAF1369046D}"/>
              </a:ext>
            </a:extLst>
          </p:cNvPr>
          <p:cNvSpPr/>
          <p:nvPr/>
        </p:nvSpPr>
        <p:spPr>
          <a:xfrm>
            <a:off x="3672119" y="4474791"/>
            <a:ext cx="720000" cy="2239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1B642DBA-2D9A-4E58-A0C9-0A15FF0B4EE2}"/>
              </a:ext>
            </a:extLst>
          </p:cNvPr>
          <p:cNvSpPr/>
          <p:nvPr/>
        </p:nvSpPr>
        <p:spPr>
          <a:xfrm>
            <a:off x="2249989" y="4442999"/>
            <a:ext cx="1031240" cy="2239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094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Obrázok, na ktorom je riad, tanier, kreslenie, sedenie&#10;&#10;Automaticky generovaný popis">
            <a:extLst>
              <a:ext uri="{FF2B5EF4-FFF2-40B4-BE49-F238E27FC236}">
                <a16:creationId xmlns:a16="http://schemas.microsoft.com/office/drawing/2014/main" id="{62D668B2-A57A-45A6-88AF-F95721FFB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94" y="5772910"/>
            <a:ext cx="2743206" cy="108509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1852095D-FE4D-41B9-A136-F36B02C94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1778" cy="2522439"/>
          </a:xfrm>
          <a:prstGeom prst="rect">
            <a:avLst/>
          </a:prstGeom>
        </p:spPr>
      </p:pic>
      <p:pic>
        <p:nvPicPr>
          <p:cNvPr id="8" name="Obrázok 7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BF4BD894-C478-4D3D-9776-76177CB5A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53" y="3626853"/>
            <a:ext cx="8016935" cy="3078747"/>
          </a:xfrm>
          <a:prstGeom prst="rect">
            <a:avLst/>
          </a:prstGeom>
        </p:spPr>
      </p:pic>
      <p:pic>
        <p:nvPicPr>
          <p:cNvPr id="10" name="Obrázok 9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04AEEEF0-0447-4F6D-ABAF-4B026FB6E9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900" y="327391"/>
            <a:ext cx="6187976" cy="3101609"/>
          </a:xfrm>
          <a:prstGeom prst="rect">
            <a:avLst/>
          </a:prstGeom>
        </p:spPr>
      </p:pic>
      <p:pic>
        <p:nvPicPr>
          <p:cNvPr id="12" name="Obrázok 11" descr="Obrázok, na ktorom je snímka obrazovky, kreslenie&#10;&#10;Automaticky generovaný popis">
            <a:extLst>
              <a:ext uri="{FF2B5EF4-FFF2-40B4-BE49-F238E27FC236}">
                <a16:creationId xmlns:a16="http://schemas.microsoft.com/office/drawing/2014/main" id="{8F1FD6F6-F9DC-480A-AF1F-F3BB9DAB0D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06" y="3626853"/>
            <a:ext cx="4084674" cy="3040643"/>
          </a:xfrm>
          <a:prstGeom prst="rect">
            <a:avLst/>
          </a:prstGeom>
        </p:spPr>
      </p:pic>
      <p:pic>
        <p:nvPicPr>
          <p:cNvPr id="14" name="Obrázok 13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262DC9B9-47A3-45F6-A4DE-4B9D001E6B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53" y="3642345"/>
            <a:ext cx="4077053" cy="3093988"/>
          </a:xfrm>
          <a:prstGeom prst="rect">
            <a:avLst/>
          </a:prstGeom>
        </p:spPr>
      </p:pic>
      <p:pic>
        <p:nvPicPr>
          <p:cNvPr id="16" name="Obrázok 15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467E5DB3-FFE6-4177-ADC0-B4CE8BE349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258" y="346442"/>
            <a:ext cx="4153260" cy="3063505"/>
          </a:xfrm>
          <a:prstGeom prst="rect">
            <a:avLst/>
          </a:prstGeom>
        </p:spPr>
      </p:pic>
      <p:pic>
        <p:nvPicPr>
          <p:cNvPr id="18" name="Obrázok 17">
            <a:extLst>
              <a:ext uri="{FF2B5EF4-FFF2-40B4-BE49-F238E27FC236}">
                <a16:creationId xmlns:a16="http://schemas.microsoft.com/office/drawing/2014/main" id="{289FF643-F2DD-414A-AC7A-0E71AEC0BC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445" y="3756655"/>
            <a:ext cx="3947502" cy="2865368"/>
          </a:xfrm>
          <a:prstGeom prst="rect">
            <a:avLst/>
          </a:prstGeom>
        </p:spPr>
      </p:pic>
      <p:pic>
        <p:nvPicPr>
          <p:cNvPr id="20" name="Obrázok 19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A039E5B4-E8BA-44DE-A7C6-DAE6258D72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929" y="479803"/>
            <a:ext cx="3947502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3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Obrázok, na ktorom je riad, tanier, kreslenie, sedenie&#10;&#10;Automaticky generovaný popis">
            <a:extLst>
              <a:ext uri="{FF2B5EF4-FFF2-40B4-BE49-F238E27FC236}">
                <a16:creationId xmlns:a16="http://schemas.microsoft.com/office/drawing/2014/main" id="{3531550A-03F0-407A-883C-EFC67D438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94" y="5772910"/>
            <a:ext cx="2743206" cy="1085090"/>
          </a:xfrm>
          <a:prstGeom prst="rect">
            <a:avLst/>
          </a:prstGeom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E6DAB476-E52D-473A-9510-6100AEA30C1C}"/>
              </a:ext>
            </a:extLst>
          </p:cNvPr>
          <p:cNvSpPr txBox="1"/>
          <p:nvPr/>
        </p:nvSpPr>
        <p:spPr>
          <a:xfrm>
            <a:off x="222539" y="623454"/>
            <a:ext cx="292706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err="1"/>
              <a:t>AdalineGD</a:t>
            </a:r>
            <a:endParaRPr lang="sk-SK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_</a:t>
            </a:r>
            <a:r>
              <a:rPr lang="sk-SK" sz="2000" dirty="0" err="1"/>
              <a:t>init</a:t>
            </a:r>
            <a:r>
              <a:rPr lang="sk-SK" sz="2000" dirty="0"/>
              <a:t>()_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sz="2000" dirty="0"/>
              <a:t>Rýchlosť Učenia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sz="2000" dirty="0"/>
              <a:t>Počet Iterácii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fit()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sz="2000" dirty="0" err="1"/>
              <a:t>self</a:t>
            </a:r>
            <a:endParaRPr lang="sk-SK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sz="2000" dirty="0"/>
              <a:t>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sz="2000" dirty="0"/>
              <a:t>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err="1"/>
              <a:t>net_input</a:t>
            </a:r>
            <a:endParaRPr lang="sk-SK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sz="2000" dirty="0" err="1"/>
              <a:t>self</a:t>
            </a:r>
            <a:endParaRPr lang="sk-SK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sz="2000" dirty="0"/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err="1"/>
              <a:t>activation</a:t>
            </a:r>
            <a:endParaRPr lang="sk-SK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sz="2000" dirty="0" err="1"/>
              <a:t>self</a:t>
            </a:r>
            <a:endParaRPr lang="sk-SK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sz="2000" dirty="0"/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err="1"/>
              <a:t>predict</a:t>
            </a:r>
            <a:endParaRPr lang="sk-SK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sz="2000" dirty="0" err="1"/>
              <a:t>self</a:t>
            </a:r>
            <a:endParaRPr lang="sk-SK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sz="2000" dirty="0"/>
              <a:t>X</a:t>
            </a:r>
          </a:p>
          <a:p>
            <a:pPr lvl="1"/>
            <a:endParaRPr lang="sk-SK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sk-SK" sz="2000" dirty="0"/>
          </a:p>
        </p:txBody>
      </p:sp>
      <p:pic>
        <p:nvPicPr>
          <p:cNvPr id="7" name="Obrázok 6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C9FEF5AA-0DBA-4BA0-9B49-47AE0F07C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16" y="948475"/>
            <a:ext cx="4709568" cy="4961050"/>
          </a:xfrm>
          <a:prstGeom prst="rect">
            <a:avLst/>
          </a:prstGeom>
        </p:spPr>
      </p:pic>
      <p:pic>
        <p:nvPicPr>
          <p:cNvPr id="9" name="Obrázok 8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9C53658B-5541-420B-8001-ED29EE34D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923" y="1920109"/>
            <a:ext cx="3444538" cy="3017782"/>
          </a:xfrm>
          <a:prstGeom prst="rect">
            <a:avLst/>
          </a:prstGeom>
        </p:spPr>
      </p:pic>
      <p:sp>
        <p:nvSpPr>
          <p:cNvPr id="10" name="Obdĺžnik 9">
            <a:extLst>
              <a:ext uri="{FF2B5EF4-FFF2-40B4-BE49-F238E27FC236}">
                <a16:creationId xmlns:a16="http://schemas.microsoft.com/office/drawing/2014/main" id="{FFA4E36B-CC07-4199-AF89-38F90BFD9F3D}"/>
              </a:ext>
            </a:extLst>
          </p:cNvPr>
          <p:cNvSpPr/>
          <p:nvPr/>
        </p:nvSpPr>
        <p:spPr>
          <a:xfrm>
            <a:off x="8524923" y="2428240"/>
            <a:ext cx="2640917" cy="1000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8241F936-8A4B-47F2-BE6B-8C7098FC48D0}"/>
              </a:ext>
            </a:extLst>
          </p:cNvPr>
          <p:cNvSpPr/>
          <p:nvPr/>
        </p:nvSpPr>
        <p:spPr>
          <a:xfrm>
            <a:off x="8524923" y="4013199"/>
            <a:ext cx="3444538" cy="924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255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0FA4743D-96E4-4A57-84FC-59D13B1D1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09" y="1432725"/>
            <a:ext cx="9905181" cy="3992550"/>
          </a:xfrm>
          <a:prstGeom prst="rect">
            <a:avLst/>
          </a:prstGeom>
        </p:spPr>
      </p:pic>
      <p:pic>
        <p:nvPicPr>
          <p:cNvPr id="4" name="Obrázok 3" descr="Obrázok, na ktorom je riad, tanier, kreslenie, sedenie&#10;&#10;Automaticky generovaný popis">
            <a:extLst>
              <a:ext uri="{FF2B5EF4-FFF2-40B4-BE49-F238E27FC236}">
                <a16:creationId xmlns:a16="http://schemas.microsoft.com/office/drawing/2014/main" id="{B308D618-99F0-41E1-B4BF-7A4A3B86B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94" y="5772910"/>
            <a:ext cx="2743206" cy="10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81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Obrázok, na ktorom je riad, tanier, kreslenie, sedenie&#10;&#10;Automaticky generovaný popis">
            <a:extLst>
              <a:ext uri="{FF2B5EF4-FFF2-40B4-BE49-F238E27FC236}">
                <a16:creationId xmlns:a16="http://schemas.microsoft.com/office/drawing/2014/main" id="{D24A7659-9DAE-4802-9928-D0FFF006D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94" y="5772910"/>
            <a:ext cx="2743206" cy="1085090"/>
          </a:xfrm>
          <a:prstGeom prst="rect">
            <a:avLst/>
          </a:prstGeom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A9EC2CB4-9137-4D48-9DA7-14DEA992563F}"/>
              </a:ext>
            </a:extLst>
          </p:cNvPr>
          <p:cNvSpPr txBox="1"/>
          <p:nvPr/>
        </p:nvSpPr>
        <p:spPr>
          <a:xfrm>
            <a:off x="222538" y="623454"/>
            <a:ext cx="1174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X=</a:t>
            </a:r>
            <a:r>
              <a:rPr lang="sk-SK" sz="2000" dirty="0" err="1"/>
              <a:t>CHAMP_TRENOVACIE.iloc</a:t>
            </a:r>
            <a:r>
              <a:rPr lang="sk-SK" sz="2000" dirty="0"/>
              <a:t>[5:CHAMP_TRENOVACIE.key.count()+5,7:30].</a:t>
            </a:r>
            <a:r>
              <a:rPr lang="sk-SK" sz="2000" dirty="0" err="1"/>
              <a:t>values</a:t>
            </a:r>
            <a:endParaRPr lang="sk-S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y=</a:t>
            </a:r>
            <a:r>
              <a:rPr lang="sk-SK" sz="2000" dirty="0" err="1"/>
              <a:t>np.where</a:t>
            </a:r>
            <a:r>
              <a:rPr lang="sk-SK" sz="2000" dirty="0"/>
              <a:t>(</a:t>
            </a:r>
            <a:r>
              <a:rPr lang="sk-SK" sz="2000" dirty="0" err="1"/>
              <a:t>CHAMP_TRENOVACIE.rangecategory.str.contains</a:t>
            </a:r>
            <a:r>
              <a:rPr lang="sk-SK" sz="2000" dirty="0"/>
              <a:t>("</a:t>
            </a:r>
            <a:r>
              <a:rPr lang="sk-SK" sz="2000" dirty="0" err="1"/>
              <a:t>Melee</a:t>
            </a:r>
            <a:r>
              <a:rPr lang="sk-SK" sz="2000" dirty="0"/>
              <a:t>"),-1,1)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y=y[5:]</a:t>
            </a:r>
          </a:p>
        </p:txBody>
      </p:sp>
      <p:pic>
        <p:nvPicPr>
          <p:cNvPr id="5" name="Obrázok 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799063DF-143F-4E03-AEE9-FD1DDED2F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8" y="1728908"/>
            <a:ext cx="10318374" cy="3718882"/>
          </a:xfrm>
          <a:prstGeom prst="rect">
            <a:avLst/>
          </a:prstGeom>
        </p:spPr>
      </p:pic>
      <p:pic>
        <p:nvPicPr>
          <p:cNvPr id="7" name="Obrázok 6" descr="Obrázok, na ktorom je dážď&#10;&#10;Automaticky generovaný popis">
            <a:extLst>
              <a:ext uri="{FF2B5EF4-FFF2-40B4-BE49-F238E27FC236}">
                <a16:creationId xmlns:a16="http://schemas.microsoft.com/office/drawing/2014/main" id="{9C021C9F-1C18-492F-B1AF-C66B46DC3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05" y="3032041"/>
            <a:ext cx="4519052" cy="1950889"/>
          </a:xfrm>
          <a:prstGeom prst="rect">
            <a:avLst/>
          </a:prstGeom>
        </p:spPr>
      </p:pic>
      <p:pic>
        <p:nvPicPr>
          <p:cNvPr id="9" name="Obrázok 8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6858022E-587A-4D8A-B36B-783EB7110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856" y="2704352"/>
            <a:ext cx="4038950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1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FDFD8EC9-5068-4400-AC98-CA8D72201174}"/>
              </a:ext>
            </a:extLst>
          </p:cNvPr>
          <p:cNvSpPr txBox="1"/>
          <p:nvPr/>
        </p:nvSpPr>
        <p:spPr>
          <a:xfrm>
            <a:off x="222538" y="623454"/>
            <a:ext cx="1174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X_TEST=</a:t>
            </a:r>
            <a:r>
              <a:rPr lang="en-US" sz="2000" dirty="0" err="1"/>
              <a:t>CHAMP_TEST.iloc</a:t>
            </a:r>
            <a:r>
              <a:rPr lang="en-US" sz="2000" dirty="0"/>
              <a:t>[0:CHAMP_TEST.key.count(),7:30].values</a:t>
            </a:r>
            <a:endParaRPr lang="sk-S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X1_TEST=</a:t>
            </a:r>
            <a:r>
              <a:rPr lang="en-US" sz="2000" dirty="0" err="1"/>
              <a:t>preprocessing.scale</a:t>
            </a:r>
            <a:r>
              <a:rPr lang="en-US" sz="2000" dirty="0"/>
              <a:t>(X_TEST)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err="1"/>
              <a:t>y_TEST</a:t>
            </a:r>
            <a:r>
              <a:rPr lang="sk-SK" sz="2000" dirty="0"/>
              <a:t>=</a:t>
            </a:r>
            <a:r>
              <a:rPr lang="sk-SK" sz="2000" dirty="0" err="1"/>
              <a:t>np.where</a:t>
            </a:r>
            <a:r>
              <a:rPr lang="sk-SK" sz="2000" dirty="0"/>
              <a:t>(</a:t>
            </a:r>
            <a:r>
              <a:rPr lang="sk-SK" sz="2000" dirty="0" err="1"/>
              <a:t>CHAMP_TEST.rangecategory.str.contains</a:t>
            </a:r>
            <a:r>
              <a:rPr lang="sk-SK" sz="2000" dirty="0"/>
              <a:t>("</a:t>
            </a:r>
            <a:r>
              <a:rPr lang="sk-SK" sz="2000" dirty="0" err="1"/>
              <a:t>Melee</a:t>
            </a:r>
            <a:r>
              <a:rPr lang="sk-SK" sz="2000" dirty="0"/>
              <a:t>"),-1,1)</a:t>
            </a:r>
          </a:p>
        </p:txBody>
      </p:sp>
      <p:pic>
        <p:nvPicPr>
          <p:cNvPr id="5" name="Obrázok 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A7972151-9BF9-4C37-A589-53FC0D53B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8" y="1772875"/>
            <a:ext cx="6027942" cy="1036410"/>
          </a:xfrm>
          <a:prstGeom prst="rect">
            <a:avLst/>
          </a:prstGeom>
        </p:spPr>
      </p:pic>
      <p:pic>
        <p:nvPicPr>
          <p:cNvPr id="7" name="Obrázok 6" descr="Obrázok, na ktorom je oranžové, obrazovka, miestnosť&#10;&#10;Automaticky generovaný popis">
            <a:extLst>
              <a:ext uri="{FF2B5EF4-FFF2-40B4-BE49-F238E27FC236}">
                <a16:creationId xmlns:a16="http://schemas.microsoft.com/office/drawing/2014/main" id="{AD7331A8-3CDB-491A-BA56-D7123B50B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91" y="3301214"/>
            <a:ext cx="3429297" cy="571550"/>
          </a:xfrm>
          <a:prstGeom prst="rect">
            <a:avLst/>
          </a:prstGeom>
        </p:spPr>
      </p:pic>
      <p:pic>
        <p:nvPicPr>
          <p:cNvPr id="9" name="Obrázok 8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7C475BAF-C46A-42F3-8721-DA9BF2AD0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2943043"/>
            <a:ext cx="5768840" cy="1287892"/>
          </a:xfrm>
          <a:prstGeom prst="rect">
            <a:avLst/>
          </a:prstGeom>
        </p:spPr>
      </p:pic>
      <p:pic>
        <p:nvPicPr>
          <p:cNvPr id="10" name="Obrázok 9" descr="Obrázok, na ktorom je riad, tanier, kreslenie, sedenie&#10;&#10;Automaticky generovaný popis">
            <a:extLst>
              <a:ext uri="{FF2B5EF4-FFF2-40B4-BE49-F238E27FC236}">
                <a16:creationId xmlns:a16="http://schemas.microsoft.com/office/drawing/2014/main" id="{E5606939-64DD-4C77-8113-62A82D7B3A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94" y="5772910"/>
            <a:ext cx="2743206" cy="10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73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ok 12" descr="Obrázok, na ktorom je riad, tanier, kreslenie, sedenie&#10;&#10;Automaticky generovaný popis">
            <a:extLst>
              <a:ext uri="{FF2B5EF4-FFF2-40B4-BE49-F238E27FC236}">
                <a16:creationId xmlns:a16="http://schemas.microsoft.com/office/drawing/2014/main" id="{B0C671DB-C6B8-4229-B082-0118B3007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94" y="5772910"/>
            <a:ext cx="2743206" cy="1085090"/>
          </a:xfrm>
          <a:prstGeom prst="rect">
            <a:avLst/>
          </a:prstGeom>
        </p:spPr>
      </p:pic>
      <p:pic>
        <p:nvPicPr>
          <p:cNvPr id="4" name="Obrázok 3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7D2C0C3C-7280-4D53-ACD0-FCA130D2B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0" y="238742"/>
            <a:ext cx="5852667" cy="3414056"/>
          </a:xfrm>
          <a:prstGeom prst="rect">
            <a:avLst/>
          </a:prstGeom>
        </p:spPr>
      </p:pic>
      <p:pic>
        <p:nvPicPr>
          <p:cNvPr id="6" name="Obrázok 5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F678F511-3E19-4095-8E22-4BCD96155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513" y="612154"/>
            <a:ext cx="4077053" cy="2667231"/>
          </a:xfrm>
          <a:prstGeom prst="rect">
            <a:avLst/>
          </a:prstGeom>
        </p:spPr>
      </p:pic>
      <p:pic>
        <p:nvPicPr>
          <p:cNvPr id="12" name="Obrázok 11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1E11BFEC-17A6-4F53-B1E1-B48B776ABC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64" y="3429000"/>
            <a:ext cx="4038950" cy="2606266"/>
          </a:xfrm>
          <a:prstGeom prst="rect">
            <a:avLst/>
          </a:prstGeom>
        </p:spPr>
      </p:pic>
      <p:pic>
        <p:nvPicPr>
          <p:cNvPr id="8" name="Obrázok 7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AE0D1AFB-E93A-455F-92CF-B54265D0D9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0" y="4201985"/>
            <a:ext cx="5852667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24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>
            <a:extLst>
              <a:ext uri="{FF2B5EF4-FFF2-40B4-BE49-F238E27FC236}">
                <a16:creationId xmlns:a16="http://schemas.microsoft.com/office/drawing/2014/main" id="{FBCAD926-4CA2-4B26-8065-B680E1350A70}"/>
              </a:ext>
            </a:extLst>
          </p:cNvPr>
          <p:cNvSpPr txBox="1"/>
          <p:nvPr/>
        </p:nvSpPr>
        <p:spPr>
          <a:xfrm>
            <a:off x="222539" y="623454"/>
            <a:ext cx="1182722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/>
              <a:t>Zdroje:</a:t>
            </a:r>
          </a:p>
          <a:p>
            <a:r>
              <a:rPr lang="sk-SK" sz="2000" dirty="0">
                <a:hlinkClick r:id="rId2"/>
              </a:rPr>
              <a:t>https://nthu-datalab.github.io/ml/labs/04-1_Perceptron_Adaline/04-1_Perceptron_Adaline.html?fbclid=IwAR13eRcNAwSMa-yyuWbGxLHMOeQBWf6JOEvktP5xUFJ8KSCKPknVyFyf24s</a:t>
            </a:r>
            <a:endParaRPr lang="sk-SK" sz="2000" dirty="0"/>
          </a:p>
          <a:p>
            <a:endParaRPr lang="sk-SK" sz="2000" dirty="0"/>
          </a:p>
          <a:p>
            <a:r>
              <a:rPr lang="sk-SK" sz="2000" dirty="0">
                <a:hlinkClick r:id="rId3"/>
              </a:rPr>
              <a:t>http://rasbt.github.io/mlxtend/user_guide/classifier/Adaline/</a:t>
            </a:r>
            <a:endParaRPr lang="sk-SK" sz="2000" dirty="0"/>
          </a:p>
          <a:p>
            <a:endParaRPr lang="sk-SK" sz="2000" dirty="0"/>
          </a:p>
          <a:p>
            <a:r>
              <a:rPr lang="sk-SK" sz="2000" dirty="0">
                <a:hlinkClick r:id="rId4"/>
              </a:rPr>
              <a:t>https://leagueoflegends.fandom.com/wiki/Category:Ranged_champion</a:t>
            </a:r>
            <a:endParaRPr lang="sk-SK" sz="2000" dirty="0"/>
          </a:p>
          <a:p>
            <a:endParaRPr lang="sk-SK" sz="2000" dirty="0"/>
          </a:p>
          <a:p>
            <a:r>
              <a:rPr lang="sk-SK" sz="2000" dirty="0">
                <a:hlinkClick r:id="rId5"/>
              </a:rPr>
              <a:t>https://leagueoflegends.fandom.com/wiki/Category:Melee_champion</a:t>
            </a:r>
            <a:endParaRPr lang="sk-SK" sz="2000" dirty="0"/>
          </a:p>
          <a:p>
            <a:endParaRPr lang="sk-SK" sz="2000" dirty="0"/>
          </a:p>
          <a:p>
            <a:r>
              <a:rPr lang="sk-SK" sz="2000" b="1" dirty="0"/>
              <a:t>Pôvodný </a:t>
            </a:r>
            <a:r>
              <a:rPr lang="sk-SK" sz="2000" b="1" dirty="0" err="1"/>
              <a:t>dataset</a:t>
            </a:r>
            <a:r>
              <a:rPr lang="sk-SK" sz="2000" b="1" dirty="0"/>
              <a:t>:</a:t>
            </a:r>
            <a:endParaRPr lang="sk-SK" sz="2000" dirty="0"/>
          </a:p>
          <a:p>
            <a:r>
              <a:rPr lang="sk-SK" sz="2000" dirty="0">
                <a:hlinkClick r:id="rId6"/>
              </a:rPr>
              <a:t>https://www.kaggle.com/gyejr95/league-of-legendslol-champion-and-item-2020#riot_item.csv</a:t>
            </a:r>
            <a:endParaRPr lang="sk-SK" sz="2000" dirty="0"/>
          </a:p>
        </p:txBody>
      </p:sp>
      <p:pic>
        <p:nvPicPr>
          <p:cNvPr id="5" name="Obrázok 4" descr="Obrázok, na ktorom je riad, tanier, kreslenie, sedenie&#10;&#10;Automaticky generovaný popis">
            <a:extLst>
              <a:ext uri="{FF2B5EF4-FFF2-40B4-BE49-F238E27FC236}">
                <a16:creationId xmlns:a16="http://schemas.microsoft.com/office/drawing/2014/main" id="{74396DB8-DF3C-435F-988E-4439F8F9A3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94" y="5772910"/>
            <a:ext cx="2743206" cy="10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7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257</Words>
  <Application>Microsoft Office PowerPoint</Application>
  <PresentationFormat>Širokouhlá</PresentationFormat>
  <Paragraphs>38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Motív Office</vt:lpstr>
      <vt:lpstr>Predikcia melee/ranged championov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Predikcia melee/ranged championov</dc:title>
  <dc:creator>Emre</dc:creator>
  <cp:lastModifiedBy>Emre</cp:lastModifiedBy>
  <cp:revision>21</cp:revision>
  <dcterms:created xsi:type="dcterms:W3CDTF">2020-05-08T15:06:22Z</dcterms:created>
  <dcterms:modified xsi:type="dcterms:W3CDTF">2020-05-08T19:35:24Z</dcterms:modified>
</cp:coreProperties>
</file>