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47229-C8FE-4D7D-A0B7-E55DFC7F0ADB}" type="datetimeFigureOut">
              <a:rPr lang="de-DE" smtClean="0"/>
              <a:t>17.12.2019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CE0B3-917D-449A-9602-A646C7E27B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50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E7-415F-45D6-8756-F04A745EE506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3AD3-855D-4DC5-8F8A-FDE4608A21BB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99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06D-3C74-40A3-A9DE-FEB21E4EAC50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074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D1DF-D21F-475F-802E-EC4F38248C02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94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3AB2-CDA9-4766-A389-115761A00AF2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45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35A-1223-454C-BEB7-2101AA29CB51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75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16563-B720-4BEB-A32E-090AE706D4CD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914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97F5-60DB-47BE-ADDD-7573762E2FA5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2272-0707-4F52-833F-BE89841641A5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9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8142-1607-448B-8F1B-402D02E0C7AC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37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3861-3872-44F2-985A-41DDC6B19D14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4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C3B0-A368-4F26-9DEB-B6DBC1E800B6}" type="datetime1">
              <a:rPr lang="de-DE" smtClean="0"/>
              <a:t>17.12.2019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8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5A97-79A9-4863-B266-E9EF06AC7B70}" type="datetime1">
              <a:rPr lang="de-DE" smtClean="0"/>
              <a:t>17.12.2019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55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BC05-7D3B-444C-AC63-6FD26E9F33F5}" type="datetime1">
              <a:rPr lang="de-DE" smtClean="0"/>
              <a:t>17.12.2019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97A5-2BD2-4D40-BF80-4748DAD21C2B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7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3580-F9B7-4B58-9019-BD577AC4E584}" type="datetime1">
              <a:rPr lang="de-DE" smtClean="0"/>
              <a:t>17.12.2019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71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A19D0-6FC0-4DE6-8A51-D80AA9545C2F}" type="datetime1">
              <a:rPr lang="de-DE" smtClean="0"/>
              <a:t>17.12.2019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8D342C-EA75-449E-AE1A-4263877D3A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67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chu_Picchu" TargetMode="External"/><Relationship Id="rId3" Type="http://schemas.openxmlformats.org/officeDocument/2006/relationships/hyperlink" Target="https://en.wikipedia.org/wiki/Neuschwanstein_Castle" TargetMode="External"/><Relationship Id="rId7" Type="http://schemas.openxmlformats.org/officeDocument/2006/relationships/hyperlink" Target="https://en.wikipedia.org/wiki/Great_Sphinx_of_Giz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urj_Khalifa" TargetMode="External"/><Relationship Id="rId5" Type="http://schemas.openxmlformats.org/officeDocument/2006/relationships/hyperlink" Target="https://en.wikipedia.org/wiki/Kiyomizu-dera" TargetMode="External"/><Relationship Id="rId4" Type="http://schemas.openxmlformats.org/officeDocument/2006/relationships/hyperlink" Target="https://en.wikipedia.org/wiki/Golden_Gate_Brid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g_Be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gyeri_Bridge" TargetMode="External"/><Relationship Id="rId5" Type="http://schemas.openxmlformats.org/officeDocument/2006/relationships/hyperlink" Target="https://en.wikipedia.org/wiki/Rock_sculpture_of_Decebalus" TargetMode="External"/><Relationship Id="rId4" Type="http://schemas.openxmlformats.org/officeDocument/2006/relationships/hyperlink" Target="https://en.wikipedia.org/wiki/Sacr%C3%A9-C%C5%93ur,_Pari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Google Landmark Recognition 2019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Berthold </a:t>
            </a:r>
            <a:r>
              <a:rPr lang="de-DE" dirty="0" err="1" smtClean="0"/>
              <a:t>Aghokeng</a:t>
            </a:r>
            <a:endParaRPr lang="de-DE" dirty="0" smtClean="0"/>
          </a:p>
          <a:p>
            <a:r>
              <a:rPr lang="de-DE" dirty="0" smtClean="0"/>
              <a:t>Teodor Chiaburu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7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3. </a:t>
            </a:r>
            <a:r>
              <a:rPr lang="de-DE" sz="4000" dirty="0" err="1"/>
              <a:t>Challenges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547446"/>
            <a:ext cx="8915400" cy="4363776"/>
          </a:xfrm>
        </p:spPr>
        <p:txBody>
          <a:bodyPr>
            <a:normAutofit/>
          </a:bodyPr>
          <a:lstStyle/>
          <a:p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landmarks</a:t>
            </a:r>
            <a:r>
              <a:rPr lang="de-DE" sz="2800" dirty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much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complex</a:t>
            </a:r>
            <a:r>
              <a:rPr lang="de-DE" sz="2800" dirty="0" smtClean="0"/>
              <a:t> </a:t>
            </a:r>
            <a:r>
              <a:rPr lang="de-DE" sz="2800" dirty="0" err="1" smtClean="0"/>
              <a:t>fetures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others</a:t>
            </a:r>
            <a:r>
              <a:rPr lang="de-DE" sz="2800" dirty="0" smtClean="0"/>
              <a:t> (Sphinx </a:t>
            </a:r>
            <a:r>
              <a:rPr lang="de-DE" sz="2800" dirty="0"/>
              <a:t>vs. </a:t>
            </a:r>
            <a:r>
              <a:rPr lang="de-DE" sz="2800" dirty="0" err="1"/>
              <a:t>Machu</a:t>
            </a:r>
            <a:r>
              <a:rPr lang="de-DE" sz="2800" dirty="0"/>
              <a:t> </a:t>
            </a:r>
            <a:r>
              <a:rPr lang="de-DE" sz="2800" dirty="0" err="1"/>
              <a:t>Pichu</a:t>
            </a:r>
            <a:r>
              <a:rPr lang="de-DE" sz="2800" dirty="0"/>
              <a:t>)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3084345"/>
            <a:ext cx="5047995" cy="28268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628" y="3084345"/>
            <a:ext cx="5376269" cy="2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3. </a:t>
            </a:r>
            <a:r>
              <a:rPr lang="de-DE" sz="4000" dirty="0" err="1"/>
              <a:t>Challenges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434905"/>
            <a:ext cx="8915400" cy="4476317"/>
          </a:xfrm>
        </p:spPr>
        <p:txBody>
          <a:bodyPr>
            <a:normAutofit/>
          </a:bodyPr>
          <a:lstStyle/>
          <a:p>
            <a:r>
              <a:rPr lang="de-DE" sz="2800" dirty="0"/>
              <a:t>A </a:t>
            </a:r>
            <a:r>
              <a:rPr lang="de-DE" sz="2800" dirty="0" err="1"/>
              <a:t>lot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very</a:t>
            </a:r>
            <a:r>
              <a:rPr lang="de-DE" sz="2800" dirty="0"/>
              <a:t> </a:t>
            </a:r>
            <a:r>
              <a:rPr lang="de-DE" sz="2800" dirty="0" err="1"/>
              <a:t>hard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recognize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even</a:t>
            </a:r>
            <a:r>
              <a:rPr lang="de-DE" sz="2800" dirty="0"/>
              <a:t> ‚</a:t>
            </a:r>
            <a:r>
              <a:rPr lang="de-DE" sz="2800" dirty="0" err="1"/>
              <a:t>rubbish</a:t>
            </a:r>
            <a:r>
              <a:rPr lang="de-DE" sz="2800" dirty="0"/>
              <a:t>‘ </a:t>
            </a:r>
            <a:r>
              <a:rPr lang="de-DE" sz="2800" dirty="0" err="1"/>
              <a:t>fotos</a:t>
            </a:r>
            <a:r>
              <a:rPr lang="de-DE" sz="2800" dirty="0"/>
              <a:t> in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training</a:t>
            </a:r>
            <a:r>
              <a:rPr lang="de-DE" sz="2800" dirty="0"/>
              <a:t> </a:t>
            </a:r>
            <a:r>
              <a:rPr lang="de-DE" sz="2800" dirty="0" err="1"/>
              <a:t>set</a:t>
            </a:r>
            <a:r>
              <a:rPr lang="de-DE" sz="2800" dirty="0"/>
              <a:t>…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11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12" y="3722524"/>
            <a:ext cx="3271152" cy="21886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47" y="2618575"/>
            <a:ext cx="2943862" cy="220789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726" y="3722522"/>
            <a:ext cx="3126713" cy="21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4. </a:t>
            </a:r>
            <a:r>
              <a:rPr lang="de-DE" sz="4000" dirty="0" err="1" smtClean="0"/>
              <a:t>Strategy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152907"/>
            <a:ext cx="8915400" cy="5458908"/>
          </a:xfrm>
        </p:spPr>
        <p:txBody>
          <a:bodyPr>
            <a:normAutofit fontScale="55000" lnSpcReduction="20000"/>
          </a:bodyPr>
          <a:lstStyle/>
          <a:p>
            <a:r>
              <a:rPr lang="de-DE" sz="4400" u="sng" dirty="0" smtClean="0"/>
              <a:t>Transfer </a:t>
            </a:r>
            <a:r>
              <a:rPr lang="de-DE" sz="4400" u="sng" dirty="0" err="1" smtClean="0"/>
              <a:t>learning</a:t>
            </a:r>
            <a:r>
              <a:rPr lang="de-DE" sz="4400" dirty="0" smtClean="0"/>
              <a:t>: </a:t>
            </a:r>
            <a:r>
              <a:rPr lang="de-DE" sz="4400" dirty="0" err="1" smtClean="0"/>
              <a:t>use</a:t>
            </a:r>
            <a:r>
              <a:rPr lang="de-DE" sz="4400" dirty="0" smtClean="0"/>
              <a:t> </a:t>
            </a:r>
            <a:r>
              <a:rPr lang="de-DE" sz="4400" b="1" dirty="0" smtClean="0"/>
              <a:t>ResNet50</a:t>
            </a:r>
            <a:r>
              <a:rPr lang="de-DE" sz="4400" dirty="0" smtClean="0"/>
              <a:t> </a:t>
            </a:r>
            <a:r>
              <a:rPr lang="de-DE" sz="4400" dirty="0" err="1" smtClean="0"/>
              <a:t>as</a:t>
            </a:r>
            <a:r>
              <a:rPr lang="de-DE" sz="4400" dirty="0" smtClean="0"/>
              <a:t> a </a:t>
            </a:r>
            <a:r>
              <a:rPr lang="de-DE" sz="4400" dirty="0" err="1" smtClean="0"/>
              <a:t>pretrained</a:t>
            </a:r>
            <a:r>
              <a:rPr lang="de-DE" sz="4400" dirty="0" smtClean="0"/>
              <a:t> </a:t>
            </a:r>
            <a:r>
              <a:rPr lang="de-DE" sz="4400" dirty="0" err="1" smtClean="0"/>
              <a:t>model</a:t>
            </a:r>
            <a:endParaRPr lang="de-DE" sz="4400" dirty="0" smtClean="0"/>
          </a:p>
          <a:p>
            <a:pPr lvl="1"/>
            <a:r>
              <a:rPr lang="de-DE" sz="3600" dirty="0" err="1" smtClean="0"/>
              <a:t>Freeze</a:t>
            </a:r>
            <a:r>
              <a:rPr lang="de-DE" sz="3600" dirty="0" smtClean="0"/>
              <a:t> </a:t>
            </a:r>
            <a:r>
              <a:rPr lang="de-DE" sz="3600" dirty="0" err="1" smtClean="0"/>
              <a:t>parameters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pretrained</a:t>
            </a:r>
            <a:r>
              <a:rPr lang="de-DE" sz="3600" dirty="0" smtClean="0"/>
              <a:t> </a:t>
            </a:r>
            <a:r>
              <a:rPr lang="de-DE" sz="3600" dirty="0" err="1" smtClean="0"/>
              <a:t>convolutional</a:t>
            </a:r>
            <a:r>
              <a:rPr lang="de-DE" sz="3600" dirty="0" smtClean="0"/>
              <a:t> </a:t>
            </a:r>
            <a:r>
              <a:rPr lang="de-DE" sz="3600" dirty="0" err="1" smtClean="0"/>
              <a:t>layers</a:t>
            </a:r>
            <a:r>
              <a:rPr lang="de-DE" sz="3600" dirty="0" smtClean="0"/>
              <a:t> </a:t>
            </a:r>
            <a:r>
              <a:rPr lang="de-DE" sz="3600" dirty="0" err="1" smtClean="0"/>
              <a:t>and</a:t>
            </a:r>
            <a:r>
              <a:rPr lang="de-DE" sz="3600" dirty="0" smtClean="0"/>
              <a:t> </a:t>
            </a:r>
            <a:r>
              <a:rPr lang="de-DE" sz="3600" dirty="0" err="1" smtClean="0"/>
              <a:t>try</a:t>
            </a:r>
            <a:r>
              <a:rPr lang="de-DE" sz="3600" dirty="0" smtClean="0"/>
              <a:t> different </a:t>
            </a:r>
            <a:r>
              <a:rPr lang="de-DE" sz="3600" dirty="0" err="1" smtClean="0"/>
              <a:t>architectures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fully</a:t>
            </a:r>
            <a:r>
              <a:rPr lang="de-DE" sz="3600" dirty="0" smtClean="0"/>
              <a:t> </a:t>
            </a:r>
            <a:r>
              <a:rPr lang="de-DE" sz="3600" dirty="0" err="1" smtClean="0"/>
              <a:t>connected</a:t>
            </a:r>
            <a:r>
              <a:rPr lang="de-DE" sz="3600" dirty="0" smtClean="0"/>
              <a:t> </a:t>
            </a:r>
            <a:r>
              <a:rPr lang="de-DE" sz="3600" dirty="0" err="1" smtClean="0"/>
              <a:t>layers</a:t>
            </a:r>
            <a:endParaRPr lang="de-DE" sz="3600" dirty="0" smtClean="0"/>
          </a:p>
          <a:p>
            <a:pPr lvl="2"/>
            <a:r>
              <a:rPr lang="de-DE" sz="3600" dirty="0" err="1" smtClean="0"/>
              <a:t>Optimize</a:t>
            </a:r>
            <a:r>
              <a:rPr lang="de-DE" sz="3600" dirty="0" smtClean="0"/>
              <a:t> </a:t>
            </a:r>
            <a:r>
              <a:rPr lang="de-DE" sz="3600" dirty="0" err="1" smtClean="0"/>
              <a:t>hyperparamters</a:t>
            </a:r>
            <a:r>
              <a:rPr lang="de-DE" sz="3600" dirty="0" smtClean="0"/>
              <a:t> such </a:t>
            </a:r>
            <a:r>
              <a:rPr lang="de-DE" sz="3600" dirty="0" err="1" smtClean="0"/>
              <a:t>as</a:t>
            </a:r>
            <a:r>
              <a:rPr lang="de-DE" sz="3600" dirty="0" smtClean="0"/>
              <a:t> </a:t>
            </a:r>
            <a:r>
              <a:rPr lang="de-DE" sz="3600" dirty="0" err="1" smtClean="0"/>
              <a:t>learning</a:t>
            </a:r>
            <a:r>
              <a:rPr lang="de-DE" sz="3600" dirty="0" smtClean="0"/>
              <a:t> rate, </a:t>
            </a:r>
            <a:r>
              <a:rPr lang="de-DE" sz="3600" dirty="0" err="1" smtClean="0"/>
              <a:t>number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hidden</a:t>
            </a:r>
            <a:r>
              <a:rPr lang="de-DE" sz="3600" dirty="0" smtClean="0"/>
              <a:t> </a:t>
            </a:r>
            <a:r>
              <a:rPr lang="de-DE" sz="3600" dirty="0" err="1" smtClean="0"/>
              <a:t>layers</a:t>
            </a:r>
            <a:r>
              <a:rPr lang="de-DE" sz="3600" dirty="0" smtClean="0"/>
              <a:t>, </a:t>
            </a:r>
            <a:r>
              <a:rPr lang="de-DE" sz="3600" dirty="0" err="1" smtClean="0"/>
              <a:t>number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nodes</a:t>
            </a:r>
            <a:r>
              <a:rPr lang="de-DE" sz="3600" dirty="0" smtClean="0"/>
              <a:t> per </a:t>
            </a:r>
            <a:r>
              <a:rPr lang="de-DE" sz="3600" dirty="0" err="1" smtClean="0"/>
              <a:t>hidden</a:t>
            </a:r>
            <a:r>
              <a:rPr lang="de-DE" sz="3600" dirty="0" smtClean="0"/>
              <a:t> </a:t>
            </a:r>
            <a:r>
              <a:rPr lang="de-DE" sz="3600" dirty="0" err="1" smtClean="0"/>
              <a:t>layer</a:t>
            </a:r>
            <a:r>
              <a:rPr lang="de-DE" sz="3600" dirty="0" smtClean="0"/>
              <a:t>, </a:t>
            </a:r>
            <a:r>
              <a:rPr lang="de-DE" sz="3600" dirty="0" err="1" smtClean="0"/>
              <a:t>activation</a:t>
            </a:r>
            <a:r>
              <a:rPr lang="de-DE" sz="3600" dirty="0" smtClean="0"/>
              <a:t> </a:t>
            </a:r>
            <a:r>
              <a:rPr lang="de-DE" sz="3600" dirty="0" err="1" smtClean="0"/>
              <a:t>functions</a:t>
            </a:r>
            <a:r>
              <a:rPr lang="de-DE" sz="3600" dirty="0" smtClean="0"/>
              <a:t>…</a:t>
            </a:r>
          </a:p>
          <a:p>
            <a:pPr lvl="1"/>
            <a:r>
              <a:rPr lang="de-DE" sz="3600" dirty="0" smtClean="0"/>
              <a:t>Select a </a:t>
            </a:r>
            <a:r>
              <a:rPr lang="de-DE" sz="3600" dirty="0" err="1" smtClean="0"/>
              <a:t>subset</a:t>
            </a:r>
            <a:r>
              <a:rPr lang="de-DE" sz="3600" dirty="0" smtClean="0"/>
              <a:t> </a:t>
            </a:r>
            <a:r>
              <a:rPr lang="de-DE" sz="3600" dirty="0" err="1" smtClean="0"/>
              <a:t>from</a:t>
            </a:r>
            <a:r>
              <a:rPr lang="de-DE" sz="3600" dirty="0" smtClean="0"/>
              <a:t>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training</a:t>
            </a:r>
            <a:r>
              <a:rPr lang="de-DE" sz="3600" dirty="0" smtClean="0"/>
              <a:t> </a:t>
            </a:r>
            <a:r>
              <a:rPr lang="de-DE" sz="3600" dirty="0" err="1" smtClean="0"/>
              <a:t>set</a:t>
            </a:r>
            <a:r>
              <a:rPr lang="de-DE" sz="3600" dirty="0" smtClean="0"/>
              <a:t> </a:t>
            </a:r>
            <a:r>
              <a:rPr lang="de-DE" sz="3600" dirty="0" err="1" smtClean="0"/>
              <a:t>first</a:t>
            </a:r>
            <a:r>
              <a:rPr lang="de-DE" sz="3600" dirty="0" smtClean="0"/>
              <a:t> (</a:t>
            </a:r>
            <a:r>
              <a:rPr lang="de-DE" sz="3600" dirty="0" err="1" smtClean="0"/>
              <a:t>maybe</a:t>
            </a:r>
            <a:r>
              <a:rPr lang="de-DE" sz="3600" dirty="0" smtClean="0"/>
              <a:t> </a:t>
            </a:r>
            <a:r>
              <a:rPr lang="de-DE" sz="3600" dirty="0" err="1" smtClean="0"/>
              <a:t>only</a:t>
            </a:r>
            <a:r>
              <a:rPr lang="de-DE" sz="3600" dirty="0" smtClean="0"/>
              <a:t> a </a:t>
            </a:r>
            <a:r>
              <a:rPr lang="de-DE" sz="3600" dirty="0" err="1" smtClean="0"/>
              <a:t>few</a:t>
            </a:r>
            <a:r>
              <a:rPr lang="de-DE" sz="3600" dirty="0" smtClean="0"/>
              <a:t> </a:t>
            </a:r>
            <a:r>
              <a:rPr lang="de-DE" sz="3600" dirty="0" err="1" smtClean="0"/>
              <a:t>well</a:t>
            </a:r>
            <a:r>
              <a:rPr lang="de-DE" sz="3600" dirty="0" smtClean="0"/>
              <a:t> </a:t>
            </a:r>
            <a:r>
              <a:rPr lang="de-DE" sz="3600" dirty="0" err="1" smtClean="0"/>
              <a:t>known</a:t>
            </a:r>
            <a:r>
              <a:rPr lang="de-DE" sz="3600" dirty="0" smtClean="0"/>
              <a:t> </a:t>
            </a:r>
            <a:r>
              <a:rPr lang="de-DE" sz="3600" dirty="0" err="1" smtClean="0"/>
              <a:t>landmarks</a:t>
            </a:r>
            <a:r>
              <a:rPr lang="de-DE" sz="3600" dirty="0" smtClean="0"/>
              <a:t>, </a:t>
            </a:r>
            <a:r>
              <a:rPr lang="de-DE" sz="3600" dirty="0" err="1" smtClean="0"/>
              <a:t>that</a:t>
            </a:r>
            <a:r>
              <a:rPr lang="de-DE" sz="3600" dirty="0" smtClean="0"/>
              <a:t> </a:t>
            </a:r>
            <a:r>
              <a:rPr lang="de-DE" sz="3600" dirty="0" err="1" smtClean="0"/>
              <a:t>each</a:t>
            </a:r>
            <a:r>
              <a:rPr lang="de-DE" sz="3600" dirty="0" smtClean="0"/>
              <a:t> </a:t>
            </a:r>
            <a:r>
              <a:rPr lang="de-DE" sz="3600" dirty="0" err="1" smtClean="0"/>
              <a:t>appear</a:t>
            </a:r>
            <a:r>
              <a:rPr lang="de-DE" sz="3600" dirty="0" smtClean="0"/>
              <a:t> in at least 1000 </a:t>
            </a:r>
            <a:r>
              <a:rPr lang="de-DE" sz="3600" dirty="0" err="1" smtClean="0"/>
              <a:t>images</a:t>
            </a:r>
            <a:r>
              <a:rPr lang="de-DE" sz="3600" dirty="0" smtClean="0"/>
              <a:t> in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dataset</a:t>
            </a:r>
            <a:r>
              <a:rPr lang="de-DE" sz="3600" dirty="0" smtClean="0"/>
              <a:t>)</a:t>
            </a:r>
          </a:p>
          <a:p>
            <a:pPr lvl="2"/>
            <a:r>
              <a:rPr lang="de-DE" sz="3600" dirty="0" err="1" smtClean="0"/>
              <a:t>Only</a:t>
            </a:r>
            <a:r>
              <a:rPr lang="de-DE" sz="3600" dirty="0" smtClean="0"/>
              <a:t> </a:t>
            </a:r>
            <a:r>
              <a:rPr lang="de-DE" sz="3600" dirty="0" err="1" smtClean="0"/>
              <a:t>take</a:t>
            </a:r>
            <a:r>
              <a:rPr lang="de-DE" sz="3600" dirty="0" smtClean="0"/>
              <a:t> </a:t>
            </a:r>
            <a:r>
              <a:rPr lang="de-DE" sz="3600" dirty="0" err="1" smtClean="0"/>
              <a:t>equal</a:t>
            </a:r>
            <a:r>
              <a:rPr lang="de-DE" sz="3600" dirty="0" smtClean="0"/>
              <a:t> </a:t>
            </a:r>
            <a:r>
              <a:rPr lang="de-DE" sz="3600" dirty="0" err="1" smtClean="0"/>
              <a:t>number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images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r>
              <a:rPr lang="de-DE" sz="3600" dirty="0" smtClean="0"/>
              <a:t> all </a:t>
            </a:r>
            <a:r>
              <a:rPr lang="de-DE" sz="3600" dirty="0" err="1" smtClean="0"/>
              <a:t>selected</a:t>
            </a:r>
            <a:r>
              <a:rPr lang="de-DE" sz="3600" dirty="0" smtClean="0"/>
              <a:t> </a:t>
            </a:r>
            <a:r>
              <a:rPr lang="de-DE" sz="3600" dirty="0" err="1" smtClean="0"/>
              <a:t>categories</a:t>
            </a:r>
            <a:r>
              <a:rPr lang="de-DE" sz="3600" dirty="0" smtClean="0"/>
              <a:t> (100 </a:t>
            </a:r>
            <a:r>
              <a:rPr lang="de-DE" sz="3600" dirty="0" err="1" smtClean="0"/>
              <a:t>for</a:t>
            </a:r>
            <a:r>
              <a:rPr lang="de-DE" sz="3600" dirty="0" smtClean="0"/>
              <a:t> </a:t>
            </a:r>
            <a:r>
              <a:rPr lang="de-DE" sz="3600" dirty="0" err="1" smtClean="0"/>
              <a:t>each</a:t>
            </a:r>
            <a:r>
              <a:rPr lang="de-DE" sz="3600" dirty="0" smtClean="0"/>
              <a:t> </a:t>
            </a:r>
            <a:r>
              <a:rPr lang="de-DE" sz="3600" dirty="0" err="1" smtClean="0"/>
              <a:t>class</a:t>
            </a:r>
            <a:r>
              <a:rPr lang="de-DE" sz="3600" dirty="0" smtClean="0"/>
              <a:t>?)</a:t>
            </a:r>
          </a:p>
          <a:p>
            <a:pPr lvl="2"/>
            <a:r>
              <a:rPr lang="de-DE" sz="3600" dirty="0" err="1" smtClean="0"/>
              <a:t>Maybe</a:t>
            </a:r>
            <a:r>
              <a:rPr lang="de-DE" sz="3600" dirty="0" smtClean="0"/>
              <a:t> </a:t>
            </a:r>
            <a:r>
              <a:rPr lang="de-DE" sz="3600" dirty="0" err="1" smtClean="0"/>
              <a:t>train</a:t>
            </a:r>
            <a:r>
              <a:rPr lang="de-DE" sz="3600" dirty="0" smtClean="0"/>
              <a:t> on ‚</a:t>
            </a:r>
            <a:r>
              <a:rPr lang="de-DE" sz="3600" dirty="0" err="1" smtClean="0"/>
              <a:t>cleaned</a:t>
            </a:r>
            <a:r>
              <a:rPr lang="de-DE" sz="3600" dirty="0" smtClean="0"/>
              <a:t>‘ </a:t>
            </a:r>
            <a:r>
              <a:rPr lang="de-DE" sz="3600" dirty="0" err="1" smtClean="0"/>
              <a:t>images</a:t>
            </a:r>
            <a:r>
              <a:rPr lang="de-DE" sz="3600" dirty="0" smtClean="0"/>
              <a:t> </a:t>
            </a:r>
            <a:r>
              <a:rPr lang="de-DE" sz="3600" dirty="0" err="1" smtClean="0"/>
              <a:t>first</a:t>
            </a:r>
            <a:r>
              <a:rPr lang="de-DE" sz="3600" dirty="0" smtClean="0"/>
              <a:t> (</a:t>
            </a:r>
            <a:r>
              <a:rPr lang="de-DE" sz="3600" dirty="0" err="1" smtClean="0"/>
              <a:t>no</a:t>
            </a:r>
            <a:r>
              <a:rPr lang="de-DE" sz="3600" dirty="0" smtClean="0"/>
              <a:t> </a:t>
            </a:r>
            <a:r>
              <a:rPr lang="de-DE" sz="3600" dirty="0" err="1" smtClean="0"/>
              <a:t>crabs</a:t>
            </a:r>
            <a:r>
              <a:rPr lang="de-DE" sz="3600" dirty="0" smtClean="0"/>
              <a:t> in </a:t>
            </a:r>
            <a:r>
              <a:rPr lang="de-DE" sz="3600" dirty="0" err="1" smtClean="0"/>
              <a:t>the</a:t>
            </a:r>
            <a:r>
              <a:rPr lang="de-DE" sz="3600" dirty="0" smtClean="0"/>
              <a:t> ‚Sydney Opera‘ </a:t>
            </a:r>
            <a:r>
              <a:rPr lang="de-DE" sz="3600" dirty="0" err="1" smtClean="0"/>
              <a:t>section</a:t>
            </a:r>
            <a:r>
              <a:rPr lang="de-DE" sz="3600" dirty="0" smtClean="0"/>
              <a:t>)</a:t>
            </a:r>
          </a:p>
          <a:p>
            <a:pPr lvl="1"/>
            <a:r>
              <a:rPr lang="de-DE" sz="3600" dirty="0"/>
              <a:t>Can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get</a:t>
            </a:r>
            <a:r>
              <a:rPr lang="de-DE" sz="3600" dirty="0"/>
              <a:t> </a:t>
            </a:r>
            <a:r>
              <a:rPr lang="de-DE" sz="3600" dirty="0" err="1"/>
              <a:t>better</a:t>
            </a:r>
            <a:r>
              <a:rPr lang="de-DE" sz="3600" dirty="0"/>
              <a:t> </a:t>
            </a:r>
            <a:r>
              <a:rPr lang="de-DE" sz="3600" dirty="0" err="1"/>
              <a:t>results</a:t>
            </a:r>
            <a:r>
              <a:rPr lang="de-DE" sz="3600" dirty="0"/>
              <a:t> </a:t>
            </a:r>
            <a:r>
              <a:rPr lang="de-DE" sz="3600" dirty="0" err="1"/>
              <a:t>if</a:t>
            </a:r>
            <a:r>
              <a:rPr lang="de-DE" sz="3600" dirty="0"/>
              <a:t>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then</a:t>
            </a:r>
            <a:r>
              <a:rPr lang="de-DE" sz="3600" dirty="0"/>
              <a:t> </a:t>
            </a:r>
            <a:r>
              <a:rPr lang="de-DE" sz="3600" dirty="0" err="1"/>
              <a:t>unfreeze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convolutional</a:t>
            </a:r>
            <a:r>
              <a:rPr lang="de-DE" sz="3600" dirty="0"/>
              <a:t> </a:t>
            </a:r>
            <a:r>
              <a:rPr lang="de-DE" sz="3600" dirty="0" err="1"/>
              <a:t>layers</a:t>
            </a:r>
            <a:r>
              <a:rPr lang="de-DE" sz="3600" dirty="0"/>
              <a:t>, </a:t>
            </a:r>
            <a:r>
              <a:rPr lang="de-DE" sz="3600" dirty="0" err="1"/>
              <a:t>as</a:t>
            </a:r>
            <a:r>
              <a:rPr lang="de-DE" sz="3600" dirty="0"/>
              <a:t> </a:t>
            </a:r>
            <a:r>
              <a:rPr lang="de-DE" sz="3600" dirty="0" err="1"/>
              <a:t>well</a:t>
            </a:r>
            <a:r>
              <a:rPr lang="de-DE" sz="3600" dirty="0" smtClean="0"/>
              <a:t>?</a:t>
            </a:r>
          </a:p>
          <a:p>
            <a:pPr lvl="1"/>
            <a:r>
              <a:rPr lang="de-DE" sz="3600" dirty="0" err="1" smtClean="0"/>
              <a:t>Increase</a:t>
            </a:r>
            <a:r>
              <a:rPr lang="de-DE" sz="3600" dirty="0" smtClean="0"/>
              <a:t> </a:t>
            </a:r>
            <a:r>
              <a:rPr lang="de-DE" sz="3600" dirty="0" err="1" smtClean="0"/>
              <a:t>complexity</a:t>
            </a:r>
            <a:r>
              <a:rPr lang="de-DE" sz="3600" dirty="0" smtClean="0"/>
              <a:t>: </a:t>
            </a:r>
            <a:r>
              <a:rPr lang="de-DE" sz="3600" dirty="0" err="1" smtClean="0"/>
              <a:t>more</a:t>
            </a:r>
            <a:r>
              <a:rPr lang="de-DE" sz="3600" dirty="0" smtClean="0"/>
              <a:t> </a:t>
            </a:r>
            <a:r>
              <a:rPr lang="de-DE" sz="3600" dirty="0" err="1" smtClean="0"/>
              <a:t>categories</a:t>
            </a:r>
            <a:r>
              <a:rPr lang="de-DE" sz="3600" dirty="0" smtClean="0"/>
              <a:t>, </a:t>
            </a:r>
            <a:r>
              <a:rPr lang="de-DE" sz="3600" dirty="0" err="1" smtClean="0"/>
              <a:t>more</a:t>
            </a:r>
            <a:r>
              <a:rPr lang="de-DE" sz="3600" dirty="0" smtClean="0"/>
              <a:t> </a:t>
            </a:r>
            <a:r>
              <a:rPr lang="de-DE" sz="3600" dirty="0" err="1" smtClean="0"/>
              <a:t>images</a:t>
            </a:r>
            <a:r>
              <a:rPr lang="de-DE" sz="3600" dirty="0" smtClean="0"/>
              <a:t> per </a:t>
            </a:r>
            <a:r>
              <a:rPr lang="de-DE" sz="3600" dirty="0" err="1" smtClean="0"/>
              <a:t>class</a:t>
            </a:r>
            <a:r>
              <a:rPr lang="de-DE" sz="3600" dirty="0" smtClean="0"/>
              <a:t>, </a:t>
            </a:r>
            <a:r>
              <a:rPr lang="de-DE" sz="3600" dirty="0" err="1" smtClean="0"/>
              <a:t>unbalanced</a:t>
            </a:r>
            <a:r>
              <a:rPr lang="de-DE" sz="3600" dirty="0" smtClean="0"/>
              <a:t> </a:t>
            </a:r>
            <a:r>
              <a:rPr lang="de-DE" sz="3600" dirty="0" err="1" smtClean="0"/>
              <a:t>classes</a:t>
            </a:r>
            <a:r>
              <a:rPr lang="de-DE" sz="3600" dirty="0" smtClean="0"/>
              <a:t>, </a:t>
            </a:r>
            <a:r>
              <a:rPr lang="de-DE" sz="3600" dirty="0" err="1" smtClean="0"/>
              <a:t>train</a:t>
            </a:r>
            <a:r>
              <a:rPr lang="de-DE" sz="3600" dirty="0" smtClean="0"/>
              <a:t> on </a:t>
            </a:r>
            <a:r>
              <a:rPr lang="de-DE" sz="3600" dirty="0" err="1" smtClean="0"/>
              <a:t>uncleaned</a:t>
            </a:r>
            <a:r>
              <a:rPr lang="de-DE" sz="3600" dirty="0" smtClean="0"/>
              <a:t> </a:t>
            </a:r>
            <a:r>
              <a:rPr lang="de-DE" sz="3600" dirty="0" err="1" smtClean="0"/>
              <a:t>data</a:t>
            </a:r>
            <a:r>
              <a:rPr lang="de-DE" sz="3600" dirty="0" smtClean="0"/>
              <a:t> </a:t>
            </a:r>
            <a:r>
              <a:rPr lang="de-DE" sz="3600" dirty="0" err="1" smtClean="0"/>
              <a:t>now</a:t>
            </a:r>
            <a:r>
              <a:rPr lang="de-DE" sz="3600" dirty="0" smtClean="0"/>
              <a:t> (</a:t>
            </a:r>
            <a:r>
              <a:rPr lang="de-DE" sz="3600" dirty="0" err="1" smtClean="0"/>
              <a:t>crabs</a:t>
            </a:r>
            <a:r>
              <a:rPr lang="de-DE" sz="3600" dirty="0" smtClean="0"/>
              <a:t> </a:t>
            </a:r>
            <a:r>
              <a:rPr lang="de-DE" sz="3600" dirty="0" err="1" smtClean="0"/>
              <a:t>are</a:t>
            </a:r>
            <a:r>
              <a:rPr lang="de-DE" sz="3600" dirty="0" smtClean="0"/>
              <a:t> </a:t>
            </a:r>
            <a:r>
              <a:rPr lang="de-DE" sz="3600" dirty="0" err="1" smtClean="0"/>
              <a:t>welcome</a:t>
            </a:r>
            <a:r>
              <a:rPr lang="de-DE" sz="3600" dirty="0" smtClean="0"/>
              <a:t> </a:t>
            </a:r>
            <a:r>
              <a:rPr lang="de-DE" sz="3600" dirty="0" err="1" smtClean="0"/>
              <a:t>now</a:t>
            </a:r>
            <a:r>
              <a:rPr lang="de-DE" sz="3600" dirty="0" smtClean="0"/>
              <a:t> :^) )</a:t>
            </a:r>
            <a:endParaRPr lang="de-DE" sz="3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Table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contents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 err="1" smtClean="0"/>
              <a:t>Overview</a:t>
            </a:r>
            <a:endParaRPr lang="de-DE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/>
              <a:t>Data </a:t>
            </a:r>
            <a:r>
              <a:rPr lang="de-DE" sz="2800" dirty="0" err="1" smtClean="0"/>
              <a:t>set</a:t>
            </a:r>
            <a:endParaRPr lang="de-DE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800" dirty="0" err="1" smtClean="0"/>
              <a:t>Challenges</a:t>
            </a:r>
            <a:endParaRPr lang="de-DE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2800" dirty="0" err="1" smtClean="0"/>
              <a:t>Strategy</a:t>
            </a:r>
            <a:endParaRPr lang="de-DE" sz="2800" dirty="0" smtClean="0"/>
          </a:p>
          <a:p>
            <a:pPr marL="457200" indent="-457200">
              <a:buFont typeface="+mj-lt"/>
              <a:buAutoNum type="arabicPeriod"/>
            </a:pPr>
            <a:endParaRPr lang="de-DE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1. </a:t>
            </a:r>
            <a:r>
              <a:rPr lang="de-DE" sz="4000" dirty="0" err="1" smtClean="0"/>
              <a:t>Overview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448971"/>
            <a:ext cx="8915400" cy="4994031"/>
          </a:xfrm>
        </p:spPr>
        <p:txBody>
          <a:bodyPr>
            <a:noAutofit/>
          </a:bodyPr>
          <a:lstStyle/>
          <a:p>
            <a:r>
              <a:rPr lang="de-DE" sz="2800" dirty="0" smtClean="0"/>
              <a:t>Last </a:t>
            </a:r>
            <a:r>
              <a:rPr lang="de-DE" sz="2800" dirty="0" err="1" smtClean="0"/>
              <a:t>year</a:t>
            </a:r>
            <a:r>
              <a:rPr lang="de-DE" sz="2800" dirty="0" smtClean="0"/>
              <a:t> Google </a:t>
            </a:r>
            <a:r>
              <a:rPr lang="de-DE" sz="2800" dirty="0" err="1" smtClean="0"/>
              <a:t>released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largest</a:t>
            </a:r>
            <a:r>
              <a:rPr lang="de-DE" sz="2800" dirty="0" smtClean="0"/>
              <a:t> </a:t>
            </a:r>
            <a:r>
              <a:rPr lang="de-DE" sz="2800" dirty="0" err="1" smtClean="0"/>
              <a:t>world-wide</a:t>
            </a:r>
            <a:r>
              <a:rPr lang="de-DE" sz="2800" dirty="0" smtClean="0"/>
              <a:t> </a:t>
            </a:r>
            <a:r>
              <a:rPr lang="de-DE" sz="2800" dirty="0" err="1" smtClean="0"/>
              <a:t>dataset</a:t>
            </a:r>
            <a:r>
              <a:rPr lang="de-DE" sz="2800" dirty="0" smtClean="0"/>
              <a:t> at </a:t>
            </a:r>
            <a:r>
              <a:rPr lang="de-DE" sz="2800" dirty="0" err="1" smtClean="0"/>
              <a:t>that</a:t>
            </a:r>
            <a:r>
              <a:rPr lang="de-DE" sz="2800" dirty="0" smtClean="0"/>
              <a:t> time </a:t>
            </a:r>
            <a:r>
              <a:rPr lang="de-DE" sz="2800" dirty="0" err="1" smtClean="0"/>
              <a:t>containing</a:t>
            </a:r>
            <a:r>
              <a:rPr lang="de-DE" sz="2800" dirty="0" smtClean="0"/>
              <a:t> </a:t>
            </a:r>
            <a:r>
              <a:rPr lang="de-DE" sz="2800" dirty="0" err="1" smtClean="0"/>
              <a:t>images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landmarks</a:t>
            </a:r>
            <a:r>
              <a:rPr lang="de-DE" sz="2800" dirty="0" smtClean="0"/>
              <a:t> </a:t>
            </a:r>
          </a:p>
          <a:p>
            <a:r>
              <a:rPr lang="de-DE" sz="2800" dirty="0" err="1" smtClean="0"/>
              <a:t>Two</a:t>
            </a:r>
            <a:r>
              <a:rPr lang="de-DE" sz="2800" dirty="0" smtClean="0"/>
              <a:t> online </a:t>
            </a:r>
            <a:r>
              <a:rPr lang="de-DE" sz="2800" dirty="0" err="1" smtClean="0"/>
              <a:t>challenges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been</a:t>
            </a:r>
            <a:r>
              <a:rPr lang="de-DE" sz="2800" dirty="0" smtClean="0"/>
              <a:t> </a:t>
            </a:r>
            <a:r>
              <a:rPr lang="de-DE" sz="2800" dirty="0" err="1" smtClean="0"/>
              <a:t>launched</a:t>
            </a:r>
            <a:r>
              <a:rPr lang="de-DE" sz="2800" dirty="0" smtClean="0"/>
              <a:t>:</a:t>
            </a:r>
          </a:p>
          <a:p>
            <a:pPr lvl="1"/>
            <a:r>
              <a:rPr lang="de-DE" sz="2400" dirty="0" smtClean="0"/>
              <a:t>Find a </a:t>
            </a:r>
            <a:r>
              <a:rPr lang="de-DE" sz="2400" dirty="0" err="1" smtClean="0"/>
              <a:t>solution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label</a:t>
            </a:r>
            <a:r>
              <a:rPr lang="de-DE" sz="2400" dirty="0" smtClean="0"/>
              <a:t> </a:t>
            </a:r>
            <a:r>
              <a:rPr lang="de-DE" sz="2400" dirty="0" err="1" smtClean="0"/>
              <a:t>famous</a:t>
            </a:r>
            <a:r>
              <a:rPr lang="de-DE" sz="2400" dirty="0" smtClean="0"/>
              <a:t> (</a:t>
            </a:r>
            <a:r>
              <a:rPr lang="de-DE" sz="2400" dirty="0" err="1" smtClean="0"/>
              <a:t>and</a:t>
            </a:r>
            <a:r>
              <a:rPr lang="de-DE" sz="2400" dirty="0" smtClean="0"/>
              <a:t> not-so-</a:t>
            </a:r>
            <a:r>
              <a:rPr lang="de-DE" sz="2400" dirty="0" err="1" smtClean="0"/>
              <a:t>famous</a:t>
            </a:r>
            <a:r>
              <a:rPr lang="de-DE" sz="2400" dirty="0" smtClean="0"/>
              <a:t>) </a:t>
            </a:r>
            <a:r>
              <a:rPr lang="de-DE" sz="2400" dirty="0" err="1" smtClean="0"/>
              <a:t>landmarks</a:t>
            </a:r>
            <a:r>
              <a:rPr lang="de-DE" sz="2400" dirty="0" smtClean="0"/>
              <a:t> in </a:t>
            </a:r>
            <a:r>
              <a:rPr lang="de-DE" sz="2400" dirty="0" err="1" smtClean="0"/>
              <a:t>images</a:t>
            </a:r>
            <a:endParaRPr lang="de-DE" sz="2400" dirty="0" smtClean="0"/>
          </a:p>
          <a:p>
            <a:pPr lvl="1"/>
            <a:r>
              <a:rPr lang="de-DE" sz="2400" dirty="0" err="1" smtClean="0"/>
              <a:t>Retrieve</a:t>
            </a:r>
            <a:r>
              <a:rPr lang="de-DE" sz="2400" dirty="0" smtClean="0"/>
              <a:t> </a:t>
            </a:r>
            <a:r>
              <a:rPr lang="de-DE" sz="2400" dirty="0" err="1" smtClean="0"/>
              <a:t>similar</a:t>
            </a:r>
            <a:r>
              <a:rPr lang="de-DE" sz="2400" dirty="0" smtClean="0"/>
              <a:t> </a:t>
            </a:r>
            <a:r>
              <a:rPr lang="de-DE" sz="2400" dirty="0" err="1" smtClean="0"/>
              <a:t>pictures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identified</a:t>
            </a:r>
            <a:r>
              <a:rPr lang="de-DE" sz="2400" dirty="0" smtClean="0"/>
              <a:t> </a:t>
            </a:r>
            <a:r>
              <a:rPr lang="de-DE" sz="2400" dirty="0" err="1" smtClean="0"/>
              <a:t>landmark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a </a:t>
            </a:r>
            <a:r>
              <a:rPr lang="de-DE" sz="2400" dirty="0" err="1" smtClean="0"/>
              <a:t>database</a:t>
            </a:r>
            <a:endParaRPr lang="de-DE" sz="2400" dirty="0" smtClean="0"/>
          </a:p>
          <a:p>
            <a:r>
              <a:rPr lang="de-DE" sz="2800" u="sng" dirty="0" err="1" smtClean="0"/>
              <a:t>Purpose</a:t>
            </a:r>
            <a:r>
              <a:rPr lang="de-DE" sz="2800" dirty="0" smtClean="0"/>
              <a:t>: </a:t>
            </a:r>
            <a:r>
              <a:rPr lang="en-US" sz="2800" dirty="0"/>
              <a:t>foster advancements in research on </a:t>
            </a:r>
            <a:r>
              <a:rPr lang="en-US" sz="2800" i="1" dirty="0"/>
              <a:t>instance-level </a:t>
            </a:r>
            <a:r>
              <a:rPr lang="en-US" sz="2800" i="1" dirty="0" smtClean="0"/>
              <a:t>recognition </a:t>
            </a:r>
            <a:r>
              <a:rPr lang="en-US" sz="2800" dirty="0" smtClean="0"/>
              <a:t>and image retrieval </a:t>
            </a:r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1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</a:t>
            </a:r>
            <a:r>
              <a:rPr lang="de-DE" sz="4000" dirty="0" err="1"/>
              <a:t>Overview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r>
              <a:rPr lang="de-DE" sz="2800" dirty="0" smtClean="0"/>
              <a:t>2019: </a:t>
            </a:r>
            <a:r>
              <a:rPr lang="de-DE" sz="2800" dirty="0" err="1" smtClean="0"/>
              <a:t>sequel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competition</a:t>
            </a:r>
            <a:r>
              <a:rPr lang="de-DE" sz="2800" dirty="0" smtClean="0"/>
              <a:t> 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 smtClean="0"/>
              <a:t>-&gt; </a:t>
            </a:r>
            <a:r>
              <a:rPr lang="de-DE" sz="2800" b="1" dirty="0" smtClean="0"/>
              <a:t>Google-Landmarks-v2</a:t>
            </a:r>
          </a:p>
          <a:p>
            <a:pPr lvl="1"/>
            <a:r>
              <a:rPr lang="de-DE" sz="2400" dirty="0" smtClean="0"/>
              <a:t>Even larger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diverse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endParaRPr lang="de-DE" sz="2400" dirty="0" smtClean="0"/>
          </a:p>
          <a:p>
            <a:pPr lvl="1"/>
            <a:r>
              <a:rPr lang="de-DE" sz="2400" dirty="0" smtClean="0"/>
              <a:t>Release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source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papers</a:t>
            </a:r>
            <a:r>
              <a:rPr lang="de-DE" sz="2400" dirty="0" smtClean="0"/>
              <a:t> </a:t>
            </a:r>
            <a:r>
              <a:rPr lang="de-DE" sz="2400" dirty="0" err="1" smtClean="0"/>
              <a:t>published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top </a:t>
            </a:r>
            <a:r>
              <a:rPr lang="de-DE" sz="2400" dirty="0" err="1" smtClean="0"/>
              <a:t>classifiers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previous</a:t>
            </a:r>
            <a:r>
              <a:rPr lang="de-DE" sz="2400" dirty="0" smtClean="0"/>
              <a:t> </a:t>
            </a:r>
            <a:r>
              <a:rPr lang="de-DE" sz="2400" dirty="0" err="1" smtClean="0"/>
              <a:t>edition</a:t>
            </a:r>
            <a:endParaRPr lang="de-DE" sz="2400" dirty="0"/>
          </a:p>
          <a:p>
            <a:pPr lvl="1"/>
            <a:r>
              <a:rPr lang="de-DE" sz="2400" dirty="0" err="1" smtClean="0"/>
              <a:t>Novel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approaches</a:t>
            </a:r>
            <a:r>
              <a:rPr lang="de-DE" sz="2400" dirty="0" smtClean="0"/>
              <a:t> on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landmark</a:t>
            </a:r>
            <a:r>
              <a:rPr lang="de-DE" sz="2400" dirty="0" smtClean="0"/>
              <a:t> </a:t>
            </a:r>
            <a:r>
              <a:rPr lang="de-DE" sz="2400" dirty="0" err="1" smtClean="0"/>
              <a:t>features</a:t>
            </a:r>
            <a:r>
              <a:rPr lang="de-DE" sz="2400" dirty="0" smtClean="0"/>
              <a:t>:</a:t>
            </a:r>
          </a:p>
          <a:p>
            <a:pPr lvl="2"/>
            <a:r>
              <a:rPr lang="de-DE" sz="2400" b="1" dirty="0" smtClean="0"/>
              <a:t>DELF</a:t>
            </a:r>
            <a:r>
              <a:rPr lang="de-DE" sz="2400" dirty="0" smtClean="0"/>
              <a:t> (</a:t>
            </a:r>
            <a:r>
              <a:rPr lang="de-DE" sz="2400" b="1" dirty="0" err="1" smtClean="0"/>
              <a:t>DE</a:t>
            </a:r>
            <a:r>
              <a:rPr lang="de-DE" sz="2400" dirty="0" err="1" smtClean="0"/>
              <a:t>ep</a:t>
            </a:r>
            <a:r>
              <a:rPr lang="de-DE" sz="2400" dirty="0" smtClean="0"/>
              <a:t> </a:t>
            </a:r>
            <a:r>
              <a:rPr lang="de-DE" sz="2400" b="1" dirty="0" err="1" smtClean="0"/>
              <a:t>L</a:t>
            </a:r>
            <a:r>
              <a:rPr lang="de-DE" sz="2400" dirty="0" err="1" smtClean="0"/>
              <a:t>ocal</a:t>
            </a:r>
            <a:r>
              <a:rPr lang="de-DE" sz="2400" dirty="0" smtClean="0"/>
              <a:t> </a:t>
            </a:r>
            <a:r>
              <a:rPr lang="de-DE" sz="2400" b="1" dirty="0" smtClean="0"/>
              <a:t>F</a:t>
            </a:r>
            <a:r>
              <a:rPr lang="de-DE" sz="2400" dirty="0" smtClean="0"/>
              <a:t>eatures)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3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2. Dataset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688123"/>
            <a:ext cx="8915400" cy="4223099"/>
          </a:xfrm>
        </p:spPr>
        <p:txBody>
          <a:bodyPr>
            <a:normAutofit/>
          </a:bodyPr>
          <a:lstStyle/>
          <a:p>
            <a:r>
              <a:rPr lang="de-DE" sz="2800" dirty="0" smtClean="0"/>
              <a:t>Over </a:t>
            </a:r>
            <a:r>
              <a:rPr lang="de-DE" sz="2800" b="1" dirty="0" smtClean="0"/>
              <a:t>5M </a:t>
            </a:r>
            <a:r>
              <a:rPr lang="de-DE" sz="2800" dirty="0" err="1"/>
              <a:t>images</a:t>
            </a:r>
            <a:r>
              <a:rPr lang="de-DE" sz="2800" dirty="0"/>
              <a:t> (</a:t>
            </a:r>
            <a:r>
              <a:rPr lang="de-DE" sz="2800" dirty="0" smtClean="0"/>
              <a:t>2x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many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previous</a:t>
            </a:r>
            <a:r>
              <a:rPr lang="de-DE" sz="2800" dirty="0" smtClean="0"/>
              <a:t> </a:t>
            </a:r>
            <a:r>
              <a:rPr lang="de-DE" sz="2800" dirty="0" err="1" smtClean="0"/>
              <a:t>year</a:t>
            </a:r>
            <a:r>
              <a:rPr lang="de-DE" sz="2800" dirty="0" smtClean="0"/>
              <a:t>)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b="1" dirty="0" smtClean="0"/>
              <a:t>200k </a:t>
            </a:r>
            <a:r>
              <a:rPr lang="de-DE" sz="2800" dirty="0" err="1" smtClean="0"/>
              <a:t>categories</a:t>
            </a:r>
            <a:r>
              <a:rPr lang="de-DE" sz="2800" dirty="0" smtClean="0"/>
              <a:t> (7x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in 2018).</a:t>
            </a:r>
          </a:p>
          <a:p>
            <a:pPr lvl="1"/>
            <a:r>
              <a:rPr lang="de-DE" sz="2400" dirty="0" smtClean="0"/>
              <a:t>~4.1M </a:t>
            </a:r>
            <a:r>
              <a:rPr lang="de-DE" sz="2400" dirty="0" err="1" smtClean="0"/>
              <a:t>images</a:t>
            </a:r>
            <a:r>
              <a:rPr lang="de-DE" sz="2400" dirty="0" smtClean="0"/>
              <a:t> in </a:t>
            </a:r>
            <a:r>
              <a:rPr lang="de-DE" sz="2400" b="1" dirty="0" err="1" smtClean="0"/>
              <a:t>train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(</a:t>
            </a:r>
            <a:r>
              <a:rPr lang="de-DE" sz="2400" dirty="0" err="1" smtClean="0"/>
              <a:t>labeled</a:t>
            </a:r>
            <a:r>
              <a:rPr lang="de-DE" sz="2400" dirty="0" smtClean="0"/>
              <a:t>,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landmark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smtClean="0"/>
              <a:t>~120k </a:t>
            </a:r>
            <a:r>
              <a:rPr lang="de-DE" sz="2400" dirty="0" err="1" smtClean="0"/>
              <a:t>images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b="1" dirty="0" err="1" smtClean="0"/>
              <a:t>test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(</a:t>
            </a:r>
            <a:r>
              <a:rPr lang="de-DE" sz="2400" dirty="0" err="1" smtClean="0"/>
              <a:t>unlabeled</a:t>
            </a:r>
            <a:r>
              <a:rPr lang="de-DE" sz="2400" dirty="0" smtClean="0"/>
              <a:t>,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image</a:t>
            </a:r>
            <a:r>
              <a:rPr lang="de-DE" sz="2400" dirty="0" smtClean="0"/>
              <a:t> </a:t>
            </a:r>
            <a:r>
              <a:rPr lang="de-DE" sz="2400" dirty="0" err="1" smtClean="0"/>
              <a:t>may</a:t>
            </a:r>
            <a:r>
              <a:rPr lang="de-DE" sz="2400" dirty="0" smtClean="0"/>
              <a:t> </a:t>
            </a:r>
            <a:r>
              <a:rPr lang="de-DE" sz="2400" dirty="0" err="1" smtClean="0"/>
              <a:t>contain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,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than</a:t>
            </a:r>
            <a:r>
              <a:rPr lang="de-DE" sz="2400" dirty="0" smtClean="0"/>
              <a:t> </a:t>
            </a:r>
            <a:r>
              <a:rPr lang="de-DE" sz="2400" dirty="0" err="1" smtClean="0"/>
              <a:t>one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 smtClean="0"/>
              <a:t>landmark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smtClean="0"/>
              <a:t>~760k </a:t>
            </a:r>
            <a:r>
              <a:rPr lang="de-DE" sz="2400" dirty="0" err="1" smtClean="0"/>
              <a:t>images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b="1" dirty="0" err="1" smtClean="0"/>
              <a:t>index</a:t>
            </a:r>
            <a:r>
              <a:rPr lang="de-DE" sz="2400" dirty="0" smtClean="0"/>
              <a:t> </a:t>
            </a:r>
            <a:r>
              <a:rPr lang="de-DE" sz="2400" dirty="0" err="1" smtClean="0"/>
              <a:t>set</a:t>
            </a:r>
            <a:r>
              <a:rPr lang="de-DE" sz="2400" dirty="0" smtClean="0"/>
              <a:t> (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database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image</a:t>
            </a:r>
            <a:r>
              <a:rPr lang="de-DE" sz="2400" dirty="0" smtClean="0"/>
              <a:t> </a:t>
            </a:r>
            <a:r>
              <a:rPr lang="de-DE" sz="2400" dirty="0" err="1" smtClean="0"/>
              <a:t>retrieval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0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8" y="112537"/>
            <a:ext cx="8288976" cy="625091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291938" y="6363449"/>
            <a:ext cx="8288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Heatmap</a:t>
            </a:r>
            <a:r>
              <a:rPr lang="en-US" sz="1600" dirty="0"/>
              <a:t> of the landmark locations in </a:t>
            </a:r>
            <a:r>
              <a:rPr lang="en-US" sz="1600" i="1" dirty="0"/>
              <a:t>Google-Landmarks-v2</a:t>
            </a:r>
            <a:endParaRPr lang="de-DE" sz="1600" i="1" dirty="0"/>
          </a:p>
        </p:txBody>
      </p:sp>
    </p:spTree>
    <p:extLst>
      <p:ext uri="{BB962C8B-B14F-4D97-AF65-F5344CB8AC3E}">
        <p14:creationId xmlns:p14="http://schemas.microsoft.com/office/powerpoint/2010/main" val="336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7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94" y="251299"/>
            <a:ext cx="9451124" cy="563886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96094" y="5890161"/>
            <a:ext cx="945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Selection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Google-Landmarks-v2. Landmarks </a:t>
            </a:r>
            <a:r>
              <a:rPr lang="de-DE" sz="1600" dirty="0" err="1"/>
              <a:t>include</a:t>
            </a:r>
            <a:r>
              <a:rPr lang="de-DE" sz="1600" dirty="0"/>
              <a:t> (</a:t>
            </a:r>
            <a:r>
              <a:rPr lang="de-DE" sz="1600" dirty="0" err="1"/>
              <a:t>left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, top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bottom</a:t>
            </a:r>
            <a:r>
              <a:rPr lang="de-DE" sz="1600" dirty="0"/>
              <a:t>) </a:t>
            </a:r>
            <a:r>
              <a:rPr lang="de-DE" sz="1600" dirty="0" err="1">
                <a:hlinkClick r:id="rId3"/>
              </a:rPr>
              <a:t>Neuschwanstein</a:t>
            </a:r>
            <a:r>
              <a:rPr lang="de-DE" sz="1600" dirty="0">
                <a:hlinkClick r:id="rId3"/>
              </a:rPr>
              <a:t> Castle,</a:t>
            </a:r>
            <a:r>
              <a:rPr lang="de-DE" sz="1600" dirty="0"/>
              <a:t> </a:t>
            </a:r>
            <a:r>
              <a:rPr lang="de-DE" sz="1600" dirty="0">
                <a:hlinkClick r:id="rId4"/>
              </a:rPr>
              <a:t>Golden Gate Bridge</a:t>
            </a:r>
            <a:r>
              <a:rPr lang="de-DE" sz="1600" dirty="0"/>
              <a:t>, </a:t>
            </a:r>
            <a:r>
              <a:rPr lang="de-DE" sz="1600" dirty="0" err="1">
                <a:hlinkClick r:id="rId5"/>
              </a:rPr>
              <a:t>Kiyomizu-dera</a:t>
            </a:r>
            <a:r>
              <a:rPr lang="de-DE" sz="1600" dirty="0"/>
              <a:t>, </a:t>
            </a:r>
            <a:r>
              <a:rPr lang="de-DE" sz="1600" dirty="0" err="1">
                <a:hlinkClick r:id="rId6"/>
              </a:rPr>
              <a:t>Burj</a:t>
            </a:r>
            <a:r>
              <a:rPr lang="de-DE" sz="1600" dirty="0">
                <a:hlinkClick r:id="rId6"/>
              </a:rPr>
              <a:t> </a:t>
            </a:r>
            <a:r>
              <a:rPr lang="de-DE" sz="1600" dirty="0" err="1">
                <a:hlinkClick r:id="rId6"/>
              </a:rPr>
              <a:t>khalifa</a:t>
            </a:r>
            <a:r>
              <a:rPr lang="de-DE" sz="1600" dirty="0"/>
              <a:t>, </a:t>
            </a:r>
            <a:r>
              <a:rPr lang="de-DE" sz="1600" dirty="0">
                <a:hlinkClick r:id="rId7"/>
              </a:rPr>
              <a:t>Great Sphinx </a:t>
            </a:r>
            <a:r>
              <a:rPr lang="de-DE" sz="1600" dirty="0" err="1">
                <a:hlinkClick r:id="rId7"/>
              </a:rPr>
              <a:t>of</a:t>
            </a:r>
            <a:r>
              <a:rPr lang="de-DE" sz="1600" dirty="0">
                <a:hlinkClick r:id="rId7"/>
              </a:rPr>
              <a:t> </a:t>
            </a:r>
            <a:r>
              <a:rPr lang="de-DE" sz="1600" dirty="0" err="1">
                <a:hlinkClick r:id="rId7"/>
              </a:rPr>
              <a:t>Giza</a:t>
            </a:r>
            <a:r>
              <a:rPr lang="de-DE" sz="1600" dirty="0"/>
              <a:t>,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>
                <a:hlinkClick r:id="rId8"/>
              </a:rPr>
              <a:t>Machu</a:t>
            </a:r>
            <a:r>
              <a:rPr lang="de-DE" sz="1600" dirty="0">
                <a:hlinkClick r:id="rId8"/>
              </a:rPr>
              <a:t> </a:t>
            </a:r>
            <a:r>
              <a:rPr lang="de-DE" sz="1600" dirty="0" err="1">
                <a:hlinkClick r:id="rId8"/>
              </a:rPr>
              <a:t>Picchu</a:t>
            </a:r>
            <a:r>
              <a:rPr lang="de-D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1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92" y="396338"/>
            <a:ext cx="9513456" cy="535131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592" y="5747657"/>
            <a:ext cx="9513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few examples of images from the Google-Landmarks dataset, including landmarks such as </a:t>
            </a:r>
            <a:r>
              <a:rPr lang="en-US" sz="1600" dirty="0">
                <a:hlinkClick r:id="rId3"/>
              </a:rPr>
              <a:t>Big Ben</a:t>
            </a:r>
            <a:r>
              <a:rPr lang="en-US" sz="1600" dirty="0"/>
              <a:t>, </a:t>
            </a:r>
            <a:r>
              <a:rPr lang="en-US" sz="1600" dirty="0" err="1">
                <a:hlinkClick r:id="rId4"/>
              </a:rPr>
              <a:t>Sacre</a:t>
            </a:r>
            <a:r>
              <a:rPr lang="en-US" sz="1600" dirty="0">
                <a:hlinkClick r:id="rId4"/>
              </a:rPr>
              <a:t> Coeur Basilica</a:t>
            </a:r>
            <a:r>
              <a:rPr lang="en-US" sz="1600" dirty="0"/>
              <a:t>, the </a:t>
            </a:r>
            <a:r>
              <a:rPr lang="en-US" sz="1600" dirty="0">
                <a:hlinkClick r:id="rId5"/>
              </a:rPr>
              <a:t>rock sculpture of </a:t>
            </a:r>
            <a:r>
              <a:rPr lang="en-US" sz="1600" dirty="0" err="1">
                <a:hlinkClick r:id="rId5"/>
              </a:rPr>
              <a:t>Decebalus</a:t>
            </a:r>
            <a:r>
              <a:rPr lang="en-US" sz="1600" dirty="0"/>
              <a:t> and the </a:t>
            </a:r>
            <a:r>
              <a:rPr lang="en-US" sz="1600" dirty="0" err="1">
                <a:hlinkClick r:id="rId6"/>
              </a:rPr>
              <a:t>Megyeri</a:t>
            </a:r>
            <a:r>
              <a:rPr lang="en-US" sz="1600" dirty="0">
                <a:hlinkClick r:id="rId6"/>
              </a:rPr>
              <a:t> Bridge</a:t>
            </a:r>
            <a:r>
              <a:rPr lang="en-US" sz="1600" dirty="0"/>
              <a:t>, among others.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888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3. </a:t>
            </a:r>
            <a:r>
              <a:rPr lang="de-DE" sz="4000" dirty="0" err="1" smtClean="0"/>
              <a:t>Challenges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256648"/>
          </a:xfrm>
        </p:spPr>
        <p:txBody>
          <a:bodyPr>
            <a:noAutofit/>
          </a:bodyPr>
          <a:lstStyle/>
          <a:p>
            <a:r>
              <a:rPr lang="de-DE" sz="2800" dirty="0" err="1" smtClean="0"/>
              <a:t>Uniqueness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class</a:t>
            </a:r>
            <a:r>
              <a:rPr lang="de-DE" sz="2800" dirty="0" smtClean="0"/>
              <a:t> (</a:t>
            </a:r>
            <a:r>
              <a:rPr lang="de-DE" sz="2800" dirty="0" err="1" smtClean="0"/>
              <a:t>landmark</a:t>
            </a:r>
            <a:r>
              <a:rPr lang="de-DE" sz="2800" dirty="0" smtClean="0"/>
              <a:t>) -&gt; </a:t>
            </a:r>
            <a:r>
              <a:rPr lang="de-DE" sz="2800" dirty="0" err="1" smtClean="0"/>
              <a:t>there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smtClean="0"/>
              <a:t>(German) Brandenburger </a:t>
            </a:r>
            <a:r>
              <a:rPr lang="de-DE" sz="2800" dirty="0" smtClean="0"/>
              <a:t>Gate</a:t>
            </a:r>
          </a:p>
          <a:p>
            <a:pPr lvl="1"/>
            <a:r>
              <a:rPr lang="de-DE" sz="2400" dirty="0" smtClean="0"/>
              <a:t>Generation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training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through</a:t>
            </a:r>
            <a:r>
              <a:rPr lang="de-DE" sz="2400" dirty="0" smtClean="0"/>
              <a:t> </a:t>
            </a:r>
            <a:r>
              <a:rPr lang="de-DE" sz="2400" dirty="0" err="1" smtClean="0"/>
              <a:t>variation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factors</a:t>
            </a:r>
            <a:r>
              <a:rPr lang="de-DE" sz="2400" dirty="0" smtClean="0"/>
              <a:t> such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perspective</a:t>
            </a:r>
            <a:r>
              <a:rPr lang="de-DE" sz="2400" dirty="0" smtClean="0"/>
              <a:t>, </a:t>
            </a:r>
            <a:r>
              <a:rPr lang="de-DE" sz="2400" dirty="0" err="1" smtClean="0"/>
              <a:t>ilumination</a:t>
            </a:r>
            <a:r>
              <a:rPr lang="de-DE" sz="2400" dirty="0" smtClean="0"/>
              <a:t>, </a:t>
            </a:r>
            <a:r>
              <a:rPr lang="de-DE" sz="2400" dirty="0" err="1" smtClean="0"/>
              <a:t>scale</a:t>
            </a:r>
            <a:r>
              <a:rPr lang="de-DE" sz="2400" dirty="0" smtClean="0"/>
              <a:t>, </a:t>
            </a:r>
            <a:r>
              <a:rPr lang="de-DE" sz="2400" dirty="0" err="1" smtClean="0"/>
              <a:t>crop</a:t>
            </a:r>
            <a:r>
              <a:rPr lang="de-DE" sz="2400" dirty="0" smtClean="0"/>
              <a:t>, </a:t>
            </a:r>
            <a:r>
              <a:rPr lang="de-DE" sz="2400" dirty="0" err="1" smtClean="0"/>
              <a:t>season</a:t>
            </a:r>
            <a:r>
              <a:rPr lang="de-DE" sz="2400" dirty="0" smtClean="0"/>
              <a:t> (Charlottenburg Garden in </a:t>
            </a:r>
            <a:r>
              <a:rPr lang="de-DE" sz="2400" dirty="0" err="1" smtClean="0"/>
              <a:t>summer</a:t>
            </a:r>
            <a:r>
              <a:rPr lang="de-DE" sz="2400" dirty="0" smtClean="0"/>
              <a:t> </a:t>
            </a:r>
            <a:r>
              <a:rPr lang="de-DE" sz="2400" dirty="0" err="1" smtClean="0"/>
              <a:t>vs</a:t>
            </a:r>
            <a:r>
              <a:rPr lang="de-DE" sz="2400" dirty="0" smtClean="0"/>
              <a:t> </a:t>
            </a:r>
            <a:r>
              <a:rPr lang="de-DE" sz="2400" dirty="0" err="1" smtClean="0"/>
              <a:t>winter</a:t>
            </a:r>
            <a:r>
              <a:rPr lang="de-DE" sz="2400" dirty="0" smtClean="0"/>
              <a:t>) </a:t>
            </a:r>
            <a:endParaRPr lang="de-DE" sz="2400" dirty="0" smtClean="0"/>
          </a:p>
          <a:p>
            <a:r>
              <a:rPr lang="de-DE" sz="2800" dirty="0" err="1" smtClean="0"/>
              <a:t>Unequal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training</a:t>
            </a:r>
            <a:r>
              <a:rPr lang="de-DE" sz="2800" dirty="0" smtClean="0"/>
              <a:t> </a:t>
            </a:r>
            <a:r>
              <a:rPr lang="de-DE" sz="2800" dirty="0" err="1" smtClean="0"/>
              <a:t>images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category</a:t>
            </a:r>
            <a:r>
              <a:rPr lang="de-DE" sz="2800" dirty="0" smtClean="0"/>
              <a:t>  (e.g. </a:t>
            </a:r>
            <a:r>
              <a:rPr lang="de-DE" sz="2800" dirty="0" err="1" smtClean="0"/>
              <a:t>there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much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pictures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Eiffel Tower </a:t>
            </a:r>
            <a:r>
              <a:rPr lang="de-DE" sz="2800" dirty="0" err="1" smtClean="0"/>
              <a:t>than</a:t>
            </a:r>
            <a:r>
              <a:rPr lang="de-DE" sz="2800" dirty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Decebalus</a:t>
            </a:r>
            <a:r>
              <a:rPr lang="de-DE" sz="2800" dirty="0" smtClean="0"/>
              <a:t> </a:t>
            </a:r>
            <a:r>
              <a:rPr lang="de-DE" sz="2800" dirty="0" err="1" smtClean="0"/>
              <a:t>Sculpture</a:t>
            </a:r>
            <a:r>
              <a:rPr lang="de-DE" sz="2800" dirty="0" smtClean="0"/>
              <a:t>)</a:t>
            </a:r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D342C-EA75-449E-AE1A-4263877D3AE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2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537</Words>
  <Application>Microsoft Office PowerPoint</Application>
  <PresentationFormat>Breitbild</PresentationFormat>
  <Paragraphs>57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Fetzen</vt:lpstr>
      <vt:lpstr>Google Landmark Recognition 2019</vt:lpstr>
      <vt:lpstr>Table of contents</vt:lpstr>
      <vt:lpstr>1. Overview</vt:lpstr>
      <vt:lpstr>1. Overview</vt:lpstr>
      <vt:lpstr>2. Dataset</vt:lpstr>
      <vt:lpstr>PowerPoint-Präsentation</vt:lpstr>
      <vt:lpstr>PowerPoint-Präsentation</vt:lpstr>
      <vt:lpstr>PowerPoint-Präsentation</vt:lpstr>
      <vt:lpstr>3. Challenges</vt:lpstr>
      <vt:lpstr>3. Challenges</vt:lpstr>
      <vt:lpstr>3. Challenges</vt:lpstr>
      <vt:lpstr>4.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Landmark Recognition 2019</dc:title>
  <dc:creator>Teodor Chiaburu</dc:creator>
  <cp:lastModifiedBy>Teodor Chiaburu</cp:lastModifiedBy>
  <cp:revision>20</cp:revision>
  <dcterms:created xsi:type="dcterms:W3CDTF">2019-12-03T14:08:00Z</dcterms:created>
  <dcterms:modified xsi:type="dcterms:W3CDTF">2019-12-17T11:16:39Z</dcterms:modified>
</cp:coreProperties>
</file>