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  <p:sldId id="267" r:id="rId11"/>
    <p:sldId id="263" r:id="rId12"/>
    <p:sldId id="268" r:id="rId13"/>
    <p:sldId id="269" r:id="rId14"/>
    <p:sldId id="270" r:id="rId15"/>
    <p:sldId id="271" r:id="rId16"/>
    <p:sldId id="274" r:id="rId17"/>
    <p:sldId id="276" r:id="rId18"/>
    <p:sldId id="278" r:id="rId19"/>
    <p:sldId id="279" r:id="rId20"/>
    <p:sldId id="272" r:id="rId21"/>
    <p:sldId id="280" r:id="rId22"/>
    <p:sldId id="281" r:id="rId23"/>
    <p:sldId id="282" r:id="rId24"/>
    <p:sldId id="273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62" r:id="rId4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5D1107-7B24-4BD4-A63D-4A3198551046}" v="36" dt="2019-11-05T20:03:11.856"/>
    <p1510:client id="{DF7D46A1-B0DF-4F15-A050-19B4DC3BA2F0}" v="22" dt="2019-11-07T07:54:07.78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11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winkliges Dreieck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17" name="Untertitel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de-DE"/>
              <a:t>Formatvorlage des Untertitelmasters durch Klicken bearbeiten</a:t>
            </a:r>
            <a:endParaRPr kumimoji="0" lang="en-US"/>
          </a:p>
        </p:txBody>
      </p:sp>
      <p:grpSp>
        <p:nvGrpSpPr>
          <p:cNvPr id="2" name="Gruppieren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ihand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ihand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ihand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Gerade Verbindung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umsplatzhalt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F9A87AF-BB82-4FF6-B736-E9D2D59D0F26}" type="datetimeFigureOut">
              <a:rPr lang="de-DE" smtClean="0"/>
              <a:t>03.12.2019</a:t>
            </a:fld>
            <a:endParaRPr lang="de-DE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3696E68-A8A7-4FEE-9AB6-B67007D954A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de-DE"/>
              <a:t>Textmasterformat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A87AF-BB82-4FF6-B736-E9D2D59D0F26}" type="datetimeFigureOut">
              <a:rPr lang="de-DE" smtClean="0"/>
              <a:t>03.12.2019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96E68-A8A7-4FEE-9AB6-B67007D954A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de-DE"/>
              <a:t>Textmasterformat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A87AF-BB82-4FF6-B736-E9D2D59D0F26}" type="datetimeFigureOut">
              <a:rPr lang="de-DE" smtClean="0"/>
              <a:t>03.12.2019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96E68-A8A7-4FEE-9AB6-B67007D954A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de-DE"/>
              <a:t>Textmasterformat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A87AF-BB82-4FF6-B736-E9D2D59D0F26}" type="datetimeFigureOut">
              <a:rPr lang="de-DE" smtClean="0"/>
              <a:t>03.12.2019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96E68-A8A7-4FEE-9AB6-B67007D954AC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A87AF-BB82-4FF6-B736-E9D2D59D0F26}" type="datetimeFigureOut">
              <a:rPr lang="de-DE" smtClean="0"/>
              <a:t>03.12.2019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96E68-A8A7-4FEE-9AB6-B67007D954AC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Eingekerbter Richtungspfeil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Eingekerbter Richtungspfeil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/>
              <a:t>Textmasterformat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/>
              <a:t>Textmasterformat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A87AF-BB82-4FF6-B736-E9D2D59D0F26}" type="datetimeFigureOut">
              <a:rPr lang="de-DE" smtClean="0"/>
              <a:t>03.12.2019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96E68-A8A7-4FEE-9AB6-B67007D954AC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/>
              <a:t>Textmasterformat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/>
              <a:t>Textmasterformat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/>
              <a:t>Textmasterformat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/>
              <a:t>Textmasterformat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A87AF-BB82-4FF6-B736-E9D2D59D0F26}" type="datetimeFigureOut">
              <a:rPr lang="de-DE" smtClean="0"/>
              <a:t>03.12.2019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96E68-A8A7-4FEE-9AB6-B67007D954AC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A87AF-BB82-4FF6-B736-E9D2D59D0F26}" type="datetimeFigureOut">
              <a:rPr lang="de-DE" smtClean="0"/>
              <a:t>03.12.2019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96E68-A8A7-4FEE-9AB6-B67007D954AC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A87AF-BB82-4FF6-B736-E9D2D59D0F26}" type="datetimeFigureOut">
              <a:rPr lang="de-DE" smtClean="0"/>
              <a:t>03.12.2019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96E68-A8A7-4FEE-9AB6-B67007D954A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de-DE"/>
              <a:t>Textmasterformat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CF9A87AF-BB82-4FF6-B736-E9D2D59D0F26}" type="datetimeFigureOut">
              <a:rPr lang="de-DE" smtClean="0"/>
              <a:t>03.12.2019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96E68-A8A7-4FEE-9AB6-B67007D954AC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de-DE"/>
              <a:t>Textmasterformat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de-DE"/>
              <a:t>Bild durch Klicken auf Symbol hinzufügen</a:t>
            </a:r>
            <a:endParaRPr kumimoji="0"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F9A87AF-BB82-4FF6-B736-E9D2D59D0F26}" type="datetimeFigureOut">
              <a:rPr lang="de-DE" smtClean="0"/>
              <a:t>03.12.2019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3696E68-A8A7-4FEE-9AB6-B67007D954AC}" type="slidenum">
              <a:rPr lang="de-DE" smtClean="0"/>
              <a:t>‹Nr.›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8" name="Freihand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ihand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htwinkliges Dreieck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Gerade Verbindung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Eingekerbter Richtungspfeil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Eingekerbter Richtungspfeil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ihand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ihand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echtwinkliges Dreieck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Gerade Verbindung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elplatzhalt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0" name="Textplatzhalt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/>
              <a:t>Textmasterformat bearbeiten</a:t>
            </a:r>
          </a:p>
          <a:p>
            <a:pPr lvl="1" eaLnBrk="1" latinLnBrk="0" hangingPunct="1"/>
            <a:r>
              <a:rPr kumimoji="0" lang="de-DE"/>
              <a:t>Zweite Ebene</a:t>
            </a:r>
          </a:p>
          <a:p>
            <a:pPr lvl="2" eaLnBrk="1" latinLnBrk="0" hangingPunct="1"/>
            <a:r>
              <a:rPr kumimoji="0" lang="de-DE"/>
              <a:t>Dritte Ebene</a:t>
            </a:r>
          </a:p>
          <a:p>
            <a:pPr lvl="3" eaLnBrk="1" latinLnBrk="0" hangingPunct="1"/>
            <a:r>
              <a:rPr kumimoji="0" lang="de-DE"/>
              <a:t>Vierte Ebene</a:t>
            </a:r>
          </a:p>
          <a:p>
            <a:pPr lvl="4" eaLnBrk="1" latinLnBrk="0" hangingPunct="1"/>
            <a:r>
              <a:rPr kumimoji="0" lang="de-DE"/>
              <a:t>Fünfte Ebene</a:t>
            </a:r>
            <a:endParaRPr kumimoji="0"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CF9A87AF-BB82-4FF6-B736-E9D2D59D0F26}" type="datetimeFigureOut">
              <a:rPr lang="de-DE" smtClean="0"/>
              <a:t>03.12.2019</a:t>
            </a:fld>
            <a:endParaRPr lang="de-DE"/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3696E68-A8A7-4FEE-9AB6-B67007D954AC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the-complete-guide-to-time-series-analysis-and-forecasting-70d476bfe775" TargetMode="External"/><Relationship Id="rId2" Type="http://schemas.openxmlformats.org/officeDocument/2006/relationships/hyperlink" Target="https://www.kaggle.com/marklvl/bike-sharing-datase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nomaly.io/seasonal-trend-decomposition-in-r/index.html" TargetMode="External"/><Relationship Id="rId5" Type="http://schemas.openxmlformats.org/officeDocument/2006/relationships/hyperlink" Target="https://machinelearningmastery.com/tune-machine-learning-algorithms-in-r/" TargetMode="External"/><Relationship Id="rId4" Type="http://schemas.openxmlformats.org/officeDocument/2006/relationships/hyperlink" Target="https://www.analyticsvidhya.com/blog/2015/12/complete-tutorial-time-series-modelin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060848"/>
            <a:ext cx="7772400" cy="1521514"/>
          </a:xfrm>
        </p:spPr>
        <p:txBody>
          <a:bodyPr>
            <a:normAutofit/>
          </a:bodyPr>
          <a:lstStyle/>
          <a:p>
            <a:r>
              <a:rPr lang="de-DE" sz="4000" dirty="0"/>
              <a:t>Urban Technologies</a:t>
            </a:r>
            <a:r>
              <a:rPr lang="de-DE" dirty="0"/>
              <a:t/>
            </a:r>
            <a:br>
              <a:rPr lang="de-DE" dirty="0"/>
            </a:br>
            <a:r>
              <a:rPr lang="de-DE" dirty="0" err="1"/>
              <a:t>Predicting</a:t>
            </a:r>
            <a:r>
              <a:rPr lang="de-DE" dirty="0"/>
              <a:t> Bike Rentals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Teodor </a:t>
            </a:r>
            <a:r>
              <a:rPr lang="de-DE" dirty="0" err="1"/>
              <a:t>Chiaburu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62421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1. A </a:t>
            </a:r>
            <a:r>
              <a:rPr lang="de-DE" dirty="0" err="1"/>
              <a:t>look</a:t>
            </a:r>
            <a:r>
              <a:rPr lang="de-DE" dirty="0"/>
              <a:t> at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dataset</a:t>
            </a:r>
            <a:endParaRPr lang="de-DE" dirty="0"/>
          </a:p>
        </p:txBody>
      </p:sp>
      <p:pic>
        <p:nvPicPr>
          <p:cNvPr id="4098" name="Picture 2" descr="G:\Master\Urban\boxplo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95388"/>
            <a:ext cx="9144000" cy="5662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36588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b="1" dirty="0"/>
          </a:p>
          <a:p>
            <a:r>
              <a:rPr lang="de-DE" b="1" dirty="0"/>
              <a:t>Variable </a:t>
            </a:r>
            <a:r>
              <a:rPr lang="de-DE" b="1" dirty="0" err="1"/>
              <a:t>selection</a:t>
            </a:r>
            <a:r>
              <a:rPr lang="de-DE" b="1" dirty="0"/>
              <a:t>:</a:t>
            </a:r>
          </a:p>
          <a:p>
            <a:pPr lvl="1"/>
            <a:r>
              <a:rPr lang="de-DE" sz="2400" dirty="0"/>
              <a:t>Drop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record</a:t>
            </a:r>
            <a:r>
              <a:rPr lang="de-DE" sz="2400" dirty="0"/>
              <a:t> </a:t>
            </a:r>
            <a:r>
              <a:rPr lang="de-DE" sz="2400" dirty="0" err="1"/>
              <a:t>index</a:t>
            </a:r>
            <a:r>
              <a:rPr lang="de-DE" sz="2400" dirty="0"/>
              <a:t> </a:t>
            </a:r>
            <a:r>
              <a:rPr lang="de-DE" sz="2400" i="1" dirty="0"/>
              <a:t>instant</a:t>
            </a:r>
            <a:r>
              <a:rPr lang="de-DE" sz="2400" dirty="0"/>
              <a:t> (redundant)</a:t>
            </a:r>
          </a:p>
          <a:p>
            <a:pPr lvl="1"/>
            <a:r>
              <a:rPr lang="de-DE" sz="2400" dirty="0" err="1"/>
              <a:t>Discard</a:t>
            </a:r>
            <a:r>
              <a:rPr lang="de-DE" sz="2400" dirty="0"/>
              <a:t> </a:t>
            </a:r>
            <a:r>
              <a:rPr lang="de-DE" sz="2400" i="1" dirty="0" err="1"/>
              <a:t>casual</a:t>
            </a:r>
            <a:r>
              <a:rPr lang="de-DE" sz="2400" dirty="0"/>
              <a:t> </a:t>
            </a:r>
            <a:r>
              <a:rPr lang="de-DE" sz="2400" dirty="0" err="1"/>
              <a:t>and</a:t>
            </a:r>
            <a:r>
              <a:rPr lang="de-DE" sz="2400" dirty="0"/>
              <a:t> </a:t>
            </a:r>
            <a:r>
              <a:rPr lang="de-DE" sz="2400" i="1" dirty="0"/>
              <a:t>registered</a:t>
            </a:r>
            <a:r>
              <a:rPr lang="de-DE" sz="2400" dirty="0"/>
              <a:t> </a:t>
            </a:r>
            <a:r>
              <a:rPr lang="de-DE" sz="2400" dirty="0" err="1"/>
              <a:t>rentals</a:t>
            </a:r>
            <a:r>
              <a:rPr lang="de-DE" sz="2400" dirty="0"/>
              <a:t>, </a:t>
            </a:r>
            <a:r>
              <a:rPr lang="de-DE" sz="2400" dirty="0" err="1"/>
              <a:t>keep</a:t>
            </a:r>
            <a:r>
              <a:rPr lang="de-DE" sz="2400" dirty="0"/>
              <a:t> </a:t>
            </a:r>
            <a:r>
              <a:rPr lang="de-DE" sz="2400" dirty="0" err="1"/>
              <a:t>only</a:t>
            </a:r>
            <a:r>
              <a:rPr lang="de-DE" sz="2400" dirty="0"/>
              <a:t> </a:t>
            </a:r>
            <a:r>
              <a:rPr lang="de-DE" sz="2400" i="1" dirty="0"/>
              <a:t>total</a:t>
            </a:r>
            <a:r>
              <a:rPr lang="de-DE" sz="2400" dirty="0"/>
              <a:t> </a:t>
            </a:r>
            <a:r>
              <a:rPr lang="de-DE" sz="2400" i="1" dirty="0" err="1"/>
              <a:t>rentals</a:t>
            </a:r>
            <a:r>
              <a:rPr lang="de-DE" sz="2400" dirty="0"/>
              <a:t>:</a:t>
            </a:r>
          </a:p>
          <a:p>
            <a:pPr lvl="2"/>
            <a:r>
              <a:rPr lang="de-DE" sz="2400" dirty="0"/>
              <a:t>	</a:t>
            </a:r>
            <a:r>
              <a:rPr lang="de-DE" sz="2400" i="1" dirty="0"/>
              <a:t>total </a:t>
            </a:r>
            <a:r>
              <a:rPr lang="de-DE" sz="2400" i="1" dirty="0" err="1"/>
              <a:t>rentals</a:t>
            </a:r>
            <a:r>
              <a:rPr lang="de-DE" sz="2400" i="1" dirty="0"/>
              <a:t> = </a:t>
            </a:r>
            <a:r>
              <a:rPr lang="de-DE" sz="2400" i="1" dirty="0" err="1"/>
              <a:t>casual</a:t>
            </a:r>
            <a:r>
              <a:rPr lang="de-DE" sz="2400" i="1" dirty="0"/>
              <a:t> + registered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 Data </a:t>
            </a:r>
            <a:r>
              <a:rPr lang="de-DE" dirty="0" err="1"/>
              <a:t>preprocessing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224022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b="1" dirty="0" err="1"/>
              <a:t>Dealing</a:t>
            </a:r>
            <a:r>
              <a:rPr lang="de-DE" b="1" dirty="0"/>
              <a:t> </a:t>
            </a:r>
            <a:r>
              <a:rPr lang="de-DE" b="1" dirty="0" err="1"/>
              <a:t>with</a:t>
            </a:r>
            <a:r>
              <a:rPr lang="de-DE" b="1" dirty="0"/>
              <a:t> </a:t>
            </a:r>
            <a:r>
              <a:rPr lang="de-DE" b="1" dirty="0" err="1"/>
              <a:t>outliers</a:t>
            </a:r>
            <a:r>
              <a:rPr lang="de-DE" b="1" dirty="0"/>
              <a:t>/</a:t>
            </a:r>
            <a:r>
              <a:rPr lang="de-DE" b="1" dirty="0" err="1"/>
              <a:t>anomalies</a:t>
            </a:r>
            <a:r>
              <a:rPr lang="de-DE" b="1" dirty="0"/>
              <a:t>:</a:t>
            </a:r>
          </a:p>
          <a:p>
            <a:pPr lvl="1">
              <a:lnSpc>
                <a:spcPct val="150000"/>
              </a:lnSpc>
            </a:pPr>
            <a:r>
              <a:rPr lang="de-DE" dirty="0" err="1"/>
              <a:t>only</a:t>
            </a:r>
            <a:r>
              <a:rPr lang="de-DE" dirty="0"/>
              <a:t> 22 </a:t>
            </a:r>
            <a:r>
              <a:rPr lang="de-DE" dirty="0" err="1"/>
              <a:t>rentals</a:t>
            </a:r>
            <a:r>
              <a:rPr lang="de-DE" dirty="0"/>
              <a:t> on 29th </a:t>
            </a:r>
            <a:r>
              <a:rPr lang="de-DE" dirty="0" err="1"/>
              <a:t>october</a:t>
            </a:r>
            <a:r>
              <a:rPr lang="de-DE" dirty="0"/>
              <a:t> 2012</a:t>
            </a:r>
          </a:p>
          <a:p>
            <a:pPr lvl="2"/>
            <a:r>
              <a:rPr lang="de-DE" dirty="0" err="1"/>
              <a:t>hurricane</a:t>
            </a:r>
            <a:r>
              <a:rPr lang="de-DE" dirty="0"/>
              <a:t> in Washington -&gt; </a:t>
            </a:r>
            <a:r>
              <a:rPr lang="de-DE" dirty="0" err="1"/>
              <a:t>replace</a:t>
            </a:r>
            <a:r>
              <a:rPr lang="de-DE" dirty="0"/>
              <a:t> </a:t>
            </a:r>
            <a:r>
              <a:rPr lang="de-DE" dirty="0" err="1"/>
              <a:t>datapoint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mean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previous</a:t>
            </a:r>
            <a:r>
              <a:rPr lang="de-DE" dirty="0"/>
              <a:t> 30 </a:t>
            </a:r>
            <a:r>
              <a:rPr lang="de-DE" dirty="0" err="1"/>
              <a:t>days</a:t>
            </a:r>
            <a:endParaRPr lang="de-DE" dirty="0"/>
          </a:p>
          <a:p>
            <a:pPr lvl="1">
              <a:lnSpc>
                <a:spcPct val="150000"/>
              </a:lnSpc>
            </a:pPr>
            <a:r>
              <a:rPr lang="de-DE" dirty="0" err="1"/>
              <a:t>very</a:t>
            </a:r>
            <a:r>
              <a:rPr lang="de-DE" dirty="0"/>
              <a:t> </a:t>
            </a:r>
            <a:r>
              <a:rPr lang="de-DE" dirty="0" err="1"/>
              <a:t>few</a:t>
            </a:r>
            <a:r>
              <a:rPr lang="de-DE" dirty="0"/>
              <a:t> </a:t>
            </a:r>
            <a:r>
              <a:rPr lang="de-DE" dirty="0" err="1"/>
              <a:t>rentals</a:t>
            </a:r>
            <a:r>
              <a:rPr lang="de-DE" dirty="0"/>
              <a:t> on 26th </a:t>
            </a:r>
            <a:r>
              <a:rPr lang="de-DE" dirty="0" err="1"/>
              <a:t>december</a:t>
            </a:r>
            <a:r>
              <a:rPr lang="de-DE" dirty="0"/>
              <a:t> 2012</a:t>
            </a:r>
          </a:p>
          <a:p>
            <a:pPr lvl="2"/>
            <a:r>
              <a:rPr lang="de-DE" dirty="0"/>
              <a:t>Christmas </a:t>
            </a:r>
            <a:r>
              <a:rPr lang="de-DE" dirty="0" err="1"/>
              <a:t>period</a:t>
            </a:r>
            <a:r>
              <a:rPr lang="de-DE" dirty="0"/>
              <a:t> -&gt; </a:t>
            </a:r>
            <a:r>
              <a:rPr lang="de-DE" dirty="0" err="1"/>
              <a:t>keep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point</a:t>
            </a:r>
            <a:endParaRPr lang="de-DE" dirty="0"/>
          </a:p>
          <a:p>
            <a:pPr lvl="1">
              <a:lnSpc>
                <a:spcPct val="150000"/>
              </a:lnSpc>
            </a:pPr>
            <a:r>
              <a:rPr lang="de-DE" dirty="0" err="1"/>
              <a:t>very</a:t>
            </a:r>
            <a:r>
              <a:rPr lang="de-DE" dirty="0"/>
              <a:t> </a:t>
            </a:r>
            <a:r>
              <a:rPr lang="de-DE" dirty="0" err="1"/>
              <a:t>few</a:t>
            </a:r>
            <a:r>
              <a:rPr lang="de-DE" dirty="0"/>
              <a:t> </a:t>
            </a:r>
            <a:r>
              <a:rPr lang="de-DE" dirty="0" err="1"/>
              <a:t>rentals</a:t>
            </a:r>
            <a:r>
              <a:rPr lang="de-DE" dirty="0"/>
              <a:t> on 29th </a:t>
            </a:r>
            <a:r>
              <a:rPr lang="de-DE" dirty="0" err="1"/>
              <a:t>february</a:t>
            </a:r>
            <a:r>
              <a:rPr lang="de-DE" dirty="0"/>
              <a:t> 2012</a:t>
            </a:r>
          </a:p>
          <a:p>
            <a:pPr lvl="2"/>
            <a:r>
              <a:rPr lang="de-DE" dirty="0" err="1"/>
              <a:t>leap</a:t>
            </a:r>
            <a:r>
              <a:rPr lang="de-DE" dirty="0"/>
              <a:t> </a:t>
            </a:r>
            <a:r>
              <a:rPr lang="de-DE" dirty="0" err="1"/>
              <a:t>year</a:t>
            </a:r>
            <a:r>
              <a:rPr lang="de-DE" dirty="0"/>
              <a:t> -&gt; </a:t>
            </a:r>
            <a:r>
              <a:rPr lang="de-DE" dirty="0" err="1"/>
              <a:t>keep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point</a:t>
            </a:r>
            <a:endParaRPr lang="de-DE" dirty="0"/>
          </a:p>
          <a:p>
            <a:pPr lvl="1">
              <a:lnSpc>
                <a:spcPct val="150000"/>
              </a:lnSpc>
            </a:pPr>
            <a:r>
              <a:rPr lang="de-DE" dirty="0" err="1"/>
              <a:t>unusually</a:t>
            </a:r>
            <a:r>
              <a:rPr lang="de-DE" dirty="0"/>
              <a:t> large </a:t>
            </a:r>
            <a:r>
              <a:rPr lang="de-DE" dirty="0" err="1"/>
              <a:t>interest</a:t>
            </a:r>
            <a:r>
              <a:rPr lang="de-DE" dirty="0"/>
              <a:t> on 17th </a:t>
            </a:r>
            <a:r>
              <a:rPr lang="de-DE" dirty="0" err="1"/>
              <a:t>march</a:t>
            </a:r>
            <a:r>
              <a:rPr lang="de-DE" dirty="0"/>
              <a:t> 2012</a:t>
            </a:r>
          </a:p>
          <a:p>
            <a:pPr lvl="2"/>
            <a:r>
              <a:rPr lang="de-DE" dirty="0"/>
              <a:t>St. </a:t>
            </a:r>
            <a:r>
              <a:rPr lang="de-DE" dirty="0" err="1"/>
              <a:t>Patrick‘s</a:t>
            </a:r>
            <a:r>
              <a:rPr lang="de-DE" dirty="0"/>
              <a:t> Day -&gt; </a:t>
            </a:r>
            <a:r>
              <a:rPr lang="de-DE" dirty="0" err="1"/>
              <a:t>keep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point</a:t>
            </a:r>
            <a:endParaRPr lang="de-DE" dirty="0"/>
          </a:p>
          <a:p>
            <a:pPr lvl="1"/>
            <a:endParaRPr lang="de-DE" b="1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 Data </a:t>
            </a:r>
            <a:r>
              <a:rPr lang="de-DE" dirty="0" err="1"/>
              <a:t>preprocessing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042080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b="1" dirty="0"/>
              <a:t>Encoding </a:t>
            </a:r>
            <a:r>
              <a:rPr lang="de-DE" b="1" dirty="0" err="1"/>
              <a:t>categorical</a:t>
            </a:r>
            <a:r>
              <a:rPr lang="de-DE" b="1" dirty="0"/>
              <a:t> </a:t>
            </a:r>
            <a:r>
              <a:rPr lang="de-DE" b="1" dirty="0" err="1"/>
              <a:t>features</a:t>
            </a:r>
            <a:r>
              <a:rPr lang="de-DE" b="1" dirty="0"/>
              <a:t>:</a:t>
            </a:r>
          </a:p>
          <a:p>
            <a:pPr lvl="1"/>
            <a:r>
              <a:rPr lang="de-DE" i="1" dirty="0" err="1"/>
              <a:t>season</a:t>
            </a:r>
            <a:r>
              <a:rPr lang="de-DE" i="1" dirty="0"/>
              <a:t>, </a:t>
            </a:r>
            <a:r>
              <a:rPr lang="de-DE" i="1" dirty="0" err="1"/>
              <a:t>year</a:t>
            </a:r>
            <a:r>
              <a:rPr lang="de-DE" i="1" dirty="0"/>
              <a:t>, </a:t>
            </a:r>
            <a:r>
              <a:rPr lang="de-DE" i="1" dirty="0" err="1"/>
              <a:t>month</a:t>
            </a:r>
            <a:r>
              <a:rPr lang="de-DE" i="1" dirty="0"/>
              <a:t>, </a:t>
            </a:r>
            <a:r>
              <a:rPr lang="de-DE" i="1" dirty="0" err="1"/>
              <a:t>holiday</a:t>
            </a:r>
            <a:r>
              <a:rPr lang="de-DE" i="1" dirty="0"/>
              <a:t>, </a:t>
            </a:r>
            <a:r>
              <a:rPr lang="de-DE" i="1" dirty="0" err="1"/>
              <a:t>weekday</a:t>
            </a:r>
            <a:r>
              <a:rPr lang="de-DE" i="1" dirty="0"/>
              <a:t>, </a:t>
            </a:r>
            <a:r>
              <a:rPr lang="de-DE" i="1" dirty="0" err="1"/>
              <a:t>workingday</a:t>
            </a:r>
            <a:r>
              <a:rPr lang="de-DE" i="1" dirty="0"/>
              <a:t>, </a:t>
            </a:r>
            <a:r>
              <a:rPr lang="de-DE" i="1" dirty="0" err="1"/>
              <a:t>weathersituation</a:t>
            </a:r>
            <a:r>
              <a:rPr lang="de-DE" i="1" dirty="0"/>
              <a:t> -&gt; </a:t>
            </a:r>
            <a:r>
              <a:rPr lang="de-DE" dirty="0" err="1"/>
              <a:t>dummy</a:t>
            </a:r>
            <a:r>
              <a:rPr lang="de-DE" dirty="0"/>
              <a:t> variables</a:t>
            </a:r>
          </a:p>
          <a:p>
            <a:pPr lvl="2"/>
            <a:r>
              <a:rPr lang="de-DE" u="sng" dirty="0" err="1"/>
              <a:t>example</a:t>
            </a:r>
            <a:r>
              <a:rPr lang="de-DE" dirty="0"/>
              <a:t>: </a:t>
            </a:r>
            <a:r>
              <a:rPr lang="de-DE" i="1" dirty="0" err="1"/>
              <a:t>season</a:t>
            </a:r>
            <a:r>
              <a:rPr lang="de-DE" dirty="0"/>
              <a:t> </a:t>
            </a:r>
            <a:r>
              <a:rPr lang="de-DE" dirty="0" err="1"/>
              <a:t>replaced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i="1" dirty="0"/>
              <a:t>season_2, season_3, season_4</a:t>
            </a:r>
            <a:r>
              <a:rPr lang="de-DE" dirty="0"/>
              <a:t> (0-1)</a:t>
            </a:r>
          </a:p>
          <a:p>
            <a:pPr lvl="2"/>
            <a:r>
              <a:rPr lang="de-DE" dirty="0" err="1"/>
              <a:t>season</a:t>
            </a:r>
            <a:r>
              <a:rPr lang="de-DE" dirty="0"/>
              <a:t> 1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represented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tuple</a:t>
            </a:r>
            <a:r>
              <a:rPr lang="de-DE" dirty="0"/>
              <a:t> (0, 0, 0)</a:t>
            </a:r>
          </a:p>
          <a:p>
            <a:pPr lvl="2"/>
            <a:r>
              <a:rPr lang="de-DE" dirty="0" err="1"/>
              <a:t>season</a:t>
            </a:r>
            <a:r>
              <a:rPr lang="de-DE" dirty="0"/>
              <a:t> 2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represented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tuple</a:t>
            </a:r>
            <a:r>
              <a:rPr lang="de-DE" dirty="0"/>
              <a:t> (1, 0, 0)</a:t>
            </a:r>
          </a:p>
          <a:p>
            <a:pPr lvl="2"/>
            <a:r>
              <a:rPr lang="de-DE" dirty="0"/>
              <a:t>…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 Data </a:t>
            </a:r>
            <a:r>
              <a:rPr lang="de-DE" dirty="0" err="1"/>
              <a:t>preprocessing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76938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 vert="horz" anchor="t">
            <a:normAutofit/>
          </a:bodyPr>
          <a:lstStyle/>
          <a:p>
            <a:pPr indent="-255905"/>
            <a:r>
              <a:rPr lang="de-DE" b="1" dirty="0"/>
              <a:t>Splitting </a:t>
            </a:r>
            <a:r>
              <a:rPr lang="de-DE" b="1" dirty="0" err="1"/>
              <a:t>the</a:t>
            </a:r>
            <a:r>
              <a:rPr lang="de-DE" b="1" dirty="0"/>
              <a:t> </a:t>
            </a:r>
            <a:r>
              <a:rPr lang="de-DE" b="1" dirty="0" err="1"/>
              <a:t>data</a:t>
            </a:r>
            <a:r>
              <a:rPr lang="de-DE" b="1" dirty="0"/>
              <a:t>:</a:t>
            </a:r>
            <a:endParaRPr lang="en-US"/>
          </a:p>
          <a:p>
            <a:pPr marL="621665" lvl="1"/>
            <a:r>
              <a:rPr lang="de-DE" u="sng" dirty="0"/>
              <a:t>Method 1</a:t>
            </a:r>
            <a:r>
              <a:rPr lang="de-DE" dirty="0"/>
              <a:t>: at </a:t>
            </a:r>
            <a:r>
              <a:rPr lang="de-DE" dirty="0" err="1"/>
              <a:t>random</a:t>
            </a:r>
            <a:r>
              <a:rPr lang="de-DE" dirty="0"/>
              <a:t> -&gt; 60-20-20</a:t>
            </a:r>
            <a:endParaRPr lang="de-DE" dirty="0">
              <a:cs typeface="Lucida Sans Unicode"/>
            </a:endParaRPr>
          </a:p>
          <a:p>
            <a:pPr marL="859155" lvl="2"/>
            <a:r>
              <a:rPr lang="de-DE" dirty="0"/>
              <a:t>not </a:t>
            </a:r>
            <a:r>
              <a:rPr lang="de-DE" dirty="0" err="1"/>
              <a:t>realistic</a:t>
            </a:r>
            <a:r>
              <a:rPr lang="de-DE" dirty="0"/>
              <a:t> (</a:t>
            </a:r>
            <a:r>
              <a:rPr lang="de-DE" dirty="0" err="1"/>
              <a:t>interested</a:t>
            </a:r>
            <a:r>
              <a:rPr lang="de-DE" dirty="0"/>
              <a:t> in </a:t>
            </a:r>
            <a:r>
              <a:rPr lang="de-DE" dirty="0" err="1"/>
              <a:t>predicting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future</a:t>
            </a:r>
            <a:r>
              <a:rPr lang="de-DE" dirty="0"/>
              <a:t>,              not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past</a:t>
            </a:r>
            <a:r>
              <a:rPr lang="de-DE" dirty="0"/>
              <a:t>)</a:t>
            </a:r>
            <a:endParaRPr lang="de-DE" dirty="0">
              <a:cs typeface="Lucida Sans Unicode"/>
            </a:endParaRPr>
          </a:p>
          <a:p>
            <a:pPr marL="630555" lvl="2" indent="0">
              <a:buNone/>
            </a:pPr>
            <a:endParaRPr lang="de-DE" dirty="0">
              <a:cs typeface="Lucida Sans Unicode"/>
            </a:endParaRPr>
          </a:p>
          <a:p>
            <a:pPr marL="621665" lvl="1"/>
            <a:r>
              <a:rPr lang="de-DE" u="sng" dirty="0"/>
              <a:t>Method 2</a:t>
            </a:r>
            <a:r>
              <a:rPr lang="de-DE" dirty="0"/>
              <a:t>: (</a:t>
            </a:r>
            <a:r>
              <a:rPr lang="de-DE" dirty="0" err="1"/>
              <a:t>chronological</a:t>
            </a:r>
            <a:r>
              <a:rPr lang="de-DE" dirty="0"/>
              <a:t>) block </a:t>
            </a:r>
            <a:r>
              <a:rPr lang="de-DE" dirty="0" err="1"/>
              <a:t>splitting</a:t>
            </a:r>
            <a:endParaRPr lang="de-DE" dirty="0">
              <a:cs typeface="Lucida Sans Unicode"/>
            </a:endParaRPr>
          </a:p>
          <a:p>
            <a:pPr marL="859155" lvl="2"/>
            <a:r>
              <a:rPr lang="de-DE" dirty="0"/>
              <a:t>last </a:t>
            </a:r>
            <a:r>
              <a:rPr lang="de-DE" dirty="0" err="1"/>
              <a:t>week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test</a:t>
            </a:r>
            <a:r>
              <a:rPr lang="de-DE" dirty="0"/>
              <a:t> </a:t>
            </a:r>
            <a:r>
              <a:rPr lang="de-DE" dirty="0" err="1"/>
              <a:t>set</a:t>
            </a:r>
            <a:endParaRPr lang="de-DE" dirty="0">
              <a:cs typeface="Lucida Sans Unicode"/>
            </a:endParaRPr>
          </a:p>
          <a:p>
            <a:pPr marL="859155" lvl="2"/>
            <a:r>
              <a:rPr lang="de-DE" dirty="0"/>
              <a:t>30 </a:t>
            </a:r>
            <a:r>
              <a:rPr lang="de-DE" dirty="0" err="1"/>
              <a:t>days</a:t>
            </a:r>
            <a:r>
              <a:rPr lang="de-DE" dirty="0"/>
              <a:t> </a:t>
            </a:r>
            <a:r>
              <a:rPr lang="de-DE" dirty="0" err="1"/>
              <a:t>before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cv </a:t>
            </a:r>
            <a:r>
              <a:rPr lang="de-DE" dirty="0" err="1"/>
              <a:t>set</a:t>
            </a:r>
            <a:endParaRPr lang="de-DE" dirty="0">
              <a:cs typeface="Lucida Sans Unicode"/>
            </a:endParaRPr>
          </a:p>
          <a:p>
            <a:pPr marL="859155" lvl="2"/>
            <a:r>
              <a:rPr lang="de-DE" dirty="0" err="1"/>
              <a:t>rest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training</a:t>
            </a:r>
            <a:r>
              <a:rPr lang="de-DE" dirty="0"/>
              <a:t> </a:t>
            </a:r>
            <a:r>
              <a:rPr lang="de-DE" dirty="0" err="1"/>
              <a:t>set</a:t>
            </a:r>
            <a:r>
              <a:rPr lang="de-DE" dirty="0"/>
              <a:t> </a:t>
            </a:r>
            <a:endParaRPr lang="de-DE" dirty="0">
              <a:cs typeface="Lucida Sans Unicode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 Data </a:t>
            </a:r>
            <a:r>
              <a:rPr lang="de-DE" dirty="0" err="1"/>
              <a:t>preprocessing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58481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090459"/>
          </a:xfrm>
        </p:spPr>
        <p:txBody>
          <a:bodyPr/>
          <a:lstStyle/>
          <a:p>
            <a:pPr marL="624078" indent="-514350">
              <a:buFont typeface="+mj-lt"/>
              <a:buAutoNum type="arabicPeriod"/>
            </a:pPr>
            <a:r>
              <a:rPr lang="de-DE" dirty="0">
                <a:solidFill>
                  <a:srgbClr val="FF0000"/>
                </a:solidFill>
              </a:rPr>
              <a:t>Multilinear Regression</a:t>
            </a:r>
          </a:p>
          <a:p>
            <a:pPr marL="624078" indent="-514350">
              <a:buFont typeface="+mj-lt"/>
              <a:buAutoNum type="arabicPeriod"/>
            </a:pPr>
            <a:r>
              <a:rPr lang="de-DE" dirty="0"/>
              <a:t>Random </a:t>
            </a:r>
            <a:r>
              <a:rPr lang="de-DE" dirty="0" err="1"/>
              <a:t>Forest</a:t>
            </a:r>
            <a:endParaRPr lang="de-DE" dirty="0"/>
          </a:p>
          <a:p>
            <a:pPr marL="624078" indent="-514350">
              <a:buFont typeface="+mj-lt"/>
              <a:buAutoNum type="arabicPeriod"/>
            </a:pPr>
            <a:r>
              <a:rPr lang="de-DE" dirty="0"/>
              <a:t>Time Series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 </a:t>
            </a:r>
            <a:r>
              <a:rPr lang="de-DE" dirty="0" err="1"/>
              <a:t>Applying</a:t>
            </a:r>
            <a:r>
              <a:rPr lang="de-DE" dirty="0"/>
              <a:t> </a:t>
            </a:r>
            <a:r>
              <a:rPr lang="de-DE" dirty="0" err="1"/>
              <a:t>predictive</a:t>
            </a:r>
            <a:r>
              <a:rPr lang="de-DE" dirty="0"/>
              <a:t> </a:t>
            </a:r>
            <a:r>
              <a:rPr lang="de-DE" dirty="0" err="1"/>
              <a:t>models</a:t>
            </a:r>
            <a:endParaRPr lang="de-DE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281"/>
          <a:stretch/>
        </p:blipFill>
        <p:spPr bwMode="auto">
          <a:xfrm>
            <a:off x="3563888" y="2924943"/>
            <a:ext cx="5184576" cy="3559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75323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Fit </a:t>
            </a:r>
            <a:r>
              <a:rPr lang="de-DE" dirty="0" err="1"/>
              <a:t>regressor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training</a:t>
            </a:r>
            <a:r>
              <a:rPr lang="de-DE" dirty="0"/>
              <a:t> </a:t>
            </a:r>
            <a:r>
              <a:rPr lang="de-DE" dirty="0" err="1"/>
              <a:t>set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all </a:t>
            </a:r>
            <a:r>
              <a:rPr lang="de-DE" dirty="0" err="1"/>
              <a:t>features</a:t>
            </a:r>
            <a:endParaRPr lang="de-DE" dirty="0"/>
          </a:p>
          <a:p>
            <a:pPr lvl="1"/>
            <a:r>
              <a:rPr lang="de-DE" dirty="0"/>
              <a:t>RMSE on CV </a:t>
            </a:r>
            <a:r>
              <a:rPr lang="de-DE" dirty="0" err="1"/>
              <a:t>set</a:t>
            </a:r>
            <a:r>
              <a:rPr lang="de-DE" dirty="0"/>
              <a:t>: </a:t>
            </a:r>
            <a:r>
              <a:rPr lang="de-DE" b="1" dirty="0"/>
              <a:t>1073</a:t>
            </a:r>
          </a:p>
          <a:p>
            <a:pPr lvl="1"/>
            <a:r>
              <a:rPr lang="de-DE" dirty="0"/>
              <a:t>Can </a:t>
            </a:r>
            <a:r>
              <a:rPr lang="de-DE" dirty="0" err="1"/>
              <a:t>we</a:t>
            </a:r>
            <a:r>
              <a:rPr lang="de-DE" dirty="0"/>
              <a:t> do </a:t>
            </a:r>
            <a:r>
              <a:rPr lang="de-DE" dirty="0" err="1"/>
              <a:t>better</a:t>
            </a:r>
            <a:r>
              <a:rPr lang="de-DE" dirty="0"/>
              <a:t>? Look at </a:t>
            </a:r>
            <a:r>
              <a:rPr lang="de-DE" dirty="0" err="1"/>
              <a:t>statistically</a:t>
            </a:r>
            <a:r>
              <a:rPr lang="de-DE" dirty="0"/>
              <a:t> non-</a:t>
            </a:r>
            <a:r>
              <a:rPr lang="de-DE" dirty="0" err="1"/>
              <a:t>significant</a:t>
            </a:r>
            <a:r>
              <a:rPr lang="de-DE" dirty="0"/>
              <a:t> (</a:t>
            </a:r>
            <a:r>
              <a:rPr lang="de-DE" dirty="0" err="1"/>
              <a:t>or</a:t>
            </a:r>
            <a:r>
              <a:rPr lang="de-DE" dirty="0"/>
              <a:t> just </a:t>
            </a:r>
            <a:r>
              <a:rPr lang="de-DE" dirty="0" err="1"/>
              <a:t>little</a:t>
            </a:r>
            <a:r>
              <a:rPr lang="de-DE" dirty="0"/>
              <a:t> </a:t>
            </a:r>
            <a:r>
              <a:rPr lang="de-DE" dirty="0" err="1"/>
              <a:t>significant</a:t>
            </a:r>
            <a:r>
              <a:rPr lang="de-DE" dirty="0"/>
              <a:t>) </a:t>
            </a:r>
            <a:r>
              <a:rPr lang="de-DE" dirty="0" err="1"/>
              <a:t>features</a:t>
            </a:r>
            <a:r>
              <a:rPr lang="de-DE" dirty="0"/>
              <a:t>.</a:t>
            </a:r>
          </a:p>
          <a:p>
            <a:pPr lvl="2"/>
            <a:r>
              <a:rPr lang="de-DE" i="1" dirty="0" err="1"/>
              <a:t>summary</a:t>
            </a:r>
            <a:r>
              <a:rPr lang="de-DE" i="1" dirty="0"/>
              <a:t>() </a:t>
            </a:r>
            <a:r>
              <a:rPr lang="de-DE" dirty="0" err="1"/>
              <a:t>command</a:t>
            </a:r>
            <a:r>
              <a:rPr lang="de-DE" dirty="0"/>
              <a:t> in R</a:t>
            </a:r>
            <a:endParaRPr lang="de-DE" i="1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3.1 Multilinear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33996740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i="1" dirty="0" err="1"/>
              <a:t>workingday</a:t>
            </a:r>
            <a:r>
              <a:rPr lang="de-DE" i="1" dirty="0"/>
              <a:t> </a:t>
            </a:r>
            <a:r>
              <a:rPr lang="de-DE" dirty="0"/>
              <a:t>non-</a:t>
            </a:r>
            <a:r>
              <a:rPr lang="de-DE" dirty="0" err="1"/>
              <a:t>significant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also NA</a:t>
            </a:r>
          </a:p>
          <a:p>
            <a:pPr lvl="1"/>
            <a:r>
              <a:rPr lang="de-DE" dirty="0" err="1"/>
              <a:t>drop</a:t>
            </a:r>
            <a:r>
              <a:rPr lang="de-DE" dirty="0"/>
              <a:t> </a:t>
            </a:r>
            <a:r>
              <a:rPr lang="de-DE" dirty="0" err="1"/>
              <a:t>feature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retrain</a:t>
            </a:r>
            <a:r>
              <a:rPr lang="de-DE" dirty="0"/>
              <a:t> </a:t>
            </a:r>
            <a:r>
              <a:rPr lang="de-DE" dirty="0" err="1"/>
              <a:t>regressor</a:t>
            </a:r>
            <a:endParaRPr lang="de-DE" dirty="0"/>
          </a:p>
          <a:p>
            <a:pPr lvl="1"/>
            <a:r>
              <a:rPr lang="de-DE" dirty="0"/>
              <a:t>RMSE on CV </a:t>
            </a:r>
            <a:r>
              <a:rPr lang="de-DE" dirty="0" err="1"/>
              <a:t>set</a:t>
            </a:r>
            <a:r>
              <a:rPr lang="de-DE" dirty="0"/>
              <a:t>: </a:t>
            </a:r>
            <a:r>
              <a:rPr lang="de-DE" b="1" dirty="0"/>
              <a:t>1073</a:t>
            </a:r>
          </a:p>
          <a:p>
            <a:pPr lvl="2"/>
            <a:r>
              <a:rPr lang="de-DE" dirty="0" err="1"/>
              <a:t>error</a:t>
            </a:r>
            <a:r>
              <a:rPr lang="de-DE" dirty="0"/>
              <a:t> </a:t>
            </a:r>
            <a:r>
              <a:rPr lang="de-DE" dirty="0" err="1"/>
              <a:t>remains</a:t>
            </a:r>
            <a:r>
              <a:rPr lang="de-DE" dirty="0"/>
              <a:t> </a:t>
            </a:r>
            <a:r>
              <a:rPr lang="de-DE" dirty="0" err="1"/>
              <a:t>constant</a:t>
            </a:r>
            <a:endParaRPr lang="de-DE" dirty="0"/>
          </a:p>
          <a:p>
            <a:pPr lvl="1"/>
            <a:r>
              <a:rPr lang="de-DE" dirty="0"/>
              <a:t>check </a:t>
            </a:r>
            <a:r>
              <a:rPr lang="de-DE" dirty="0" err="1"/>
              <a:t>significance</a:t>
            </a:r>
            <a:r>
              <a:rPr lang="de-DE" dirty="0"/>
              <a:t> </a:t>
            </a:r>
            <a:r>
              <a:rPr lang="de-DE" dirty="0" err="1"/>
              <a:t>again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3.1 Multilinear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5425581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i="1" dirty="0" err="1"/>
              <a:t>atemp</a:t>
            </a:r>
            <a:r>
              <a:rPr lang="de-DE" dirty="0"/>
              <a:t> non-</a:t>
            </a:r>
            <a:r>
              <a:rPr lang="de-DE" dirty="0" err="1"/>
              <a:t>significant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also </a:t>
            </a:r>
            <a:r>
              <a:rPr lang="de-DE" dirty="0" err="1"/>
              <a:t>computable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variable </a:t>
            </a:r>
            <a:r>
              <a:rPr lang="de-DE" i="1" dirty="0" err="1"/>
              <a:t>temp</a:t>
            </a:r>
            <a:endParaRPr lang="de-DE" i="1" dirty="0"/>
          </a:p>
          <a:p>
            <a:pPr lvl="1"/>
            <a:r>
              <a:rPr lang="de-DE" dirty="0" err="1"/>
              <a:t>drop</a:t>
            </a:r>
            <a:r>
              <a:rPr lang="de-DE" dirty="0"/>
              <a:t> </a:t>
            </a:r>
            <a:r>
              <a:rPr lang="de-DE" dirty="0" err="1"/>
              <a:t>feature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retrain</a:t>
            </a:r>
            <a:r>
              <a:rPr lang="de-DE" dirty="0"/>
              <a:t> </a:t>
            </a:r>
            <a:r>
              <a:rPr lang="de-DE" dirty="0" err="1"/>
              <a:t>regressor</a:t>
            </a:r>
            <a:endParaRPr lang="de-DE" dirty="0"/>
          </a:p>
          <a:p>
            <a:pPr lvl="1"/>
            <a:r>
              <a:rPr lang="de-DE" dirty="0"/>
              <a:t>RMSE on CV </a:t>
            </a:r>
            <a:r>
              <a:rPr lang="de-DE" dirty="0" err="1"/>
              <a:t>set</a:t>
            </a:r>
            <a:r>
              <a:rPr lang="de-DE" dirty="0"/>
              <a:t>: </a:t>
            </a:r>
            <a:r>
              <a:rPr lang="de-DE" b="1" dirty="0"/>
              <a:t>1074</a:t>
            </a:r>
          </a:p>
          <a:p>
            <a:pPr lvl="2"/>
            <a:r>
              <a:rPr lang="de-DE" dirty="0" err="1"/>
              <a:t>error</a:t>
            </a:r>
            <a:r>
              <a:rPr lang="de-DE" dirty="0"/>
              <a:t> </a:t>
            </a:r>
            <a:r>
              <a:rPr lang="de-DE" dirty="0" err="1"/>
              <a:t>increases</a:t>
            </a:r>
            <a:r>
              <a:rPr lang="de-DE" dirty="0"/>
              <a:t> -&gt; </a:t>
            </a:r>
            <a:r>
              <a:rPr lang="de-DE" dirty="0" err="1"/>
              <a:t>keep</a:t>
            </a:r>
            <a:r>
              <a:rPr lang="de-DE" dirty="0"/>
              <a:t> variable </a:t>
            </a:r>
            <a:r>
              <a:rPr lang="de-DE" i="1" dirty="0" err="1"/>
              <a:t>atemp</a:t>
            </a:r>
            <a:endParaRPr lang="de-DE" i="1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3.1 Multilinear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9121870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Predict</a:t>
            </a:r>
            <a:r>
              <a:rPr lang="de-DE" dirty="0"/>
              <a:t> last </a:t>
            </a:r>
            <a:r>
              <a:rPr lang="de-DE" dirty="0" err="1"/>
              <a:t>week</a:t>
            </a:r>
            <a:r>
              <a:rPr lang="de-DE" dirty="0"/>
              <a:t>:</a:t>
            </a:r>
          </a:p>
          <a:p>
            <a:pPr lvl="1"/>
            <a:r>
              <a:rPr lang="de-DE" dirty="0"/>
              <a:t>RMSE on Test </a:t>
            </a:r>
            <a:r>
              <a:rPr lang="de-DE" dirty="0" err="1"/>
              <a:t>set</a:t>
            </a:r>
            <a:r>
              <a:rPr lang="de-DE" dirty="0"/>
              <a:t>: </a:t>
            </a:r>
            <a:r>
              <a:rPr lang="de-DE" b="1" dirty="0"/>
              <a:t>1664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3.1 Multilinear Regression</a:t>
            </a:r>
          </a:p>
        </p:txBody>
      </p:sp>
      <p:pic>
        <p:nvPicPr>
          <p:cNvPr id="4" name="Picture 4" descr="A close up of a map&#10;&#10;Description generated with high confidence">
            <a:extLst>
              <a:ext uri="{FF2B5EF4-FFF2-40B4-BE49-F238E27FC236}">
                <a16:creationId xmlns:a16="http://schemas.microsoft.com/office/drawing/2014/main" id="{721DCEB2-4D3E-4918-8B59-C06E6464B0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3" y="2294968"/>
            <a:ext cx="9142044" cy="4563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058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4078" indent="-514350">
              <a:buFont typeface="+mj-lt"/>
              <a:buAutoNum type="arabicPeriod"/>
            </a:pPr>
            <a:r>
              <a:rPr lang="de-DE" dirty="0"/>
              <a:t>A </a:t>
            </a:r>
            <a:r>
              <a:rPr lang="de-DE" dirty="0" err="1"/>
              <a:t>look</a:t>
            </a:r>
            <a:r>
              <a:rPr lang="de-DE" dirty="0"/>
              <a:t> at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dataset</a:t>
            </a:r>
            <a:endParaRPr lang="de-DE" dirty="0"/>
          </a:p>
          <a:p>
            <a:pPr marL="624078" indent="-514350">
              <a:buFont typeface="+mj-lt"/>
              <a:buAutoNum type="arabicPeriod"/>
            </a:pPr>
            <a:r>
              <a:rPr lang="de-DE" dirty="0"/>
              <a:t>Data </a:t>
            </a:r>
            <a:r>
              <a:rPr lang="de-DE" dirty="0" err="1"/>
              <a:t>preprocessing</a:t>
            </a:r>
            <a:endParaRPr lang="de-DE" dirty="0"/>
          </a:p>
          <a:p>
            <a:pPr marL="624078" indent="-514350">
              <a:buFont typeface="+mj-lt"/>
              <a:buAutoNum type="arabicPeriod"/>
            </a:pPr>
            <a:r>
              <a:rPr lang="de-DE" dirty="0" err="1"/>
              <a:t>Applying</a:t>
            </a:r>
            <a:r>
              <a:rPr lang="de-DE" dirty="0"/>
              <a:t> </a:t>
            </a:r>
            <a:r>
              <a:rPr lang="de-DE" dirty="0" err="1"/>
              <a:t>predictive</a:t>
            </a:r>
            <a:r>
              <a:rPr lang="de-DE" dirty="0"/>
              <a:t> </a:t>
            </a:r>
            <a:r>
              <a:rPr lang="de-DE" dirty="0" err="1"/>
              <a:t>models</a:t>
            </a:r>
            <a:endParaRPr lang="de-DE" dirty="0"/>
          </a:p>
          <a:p>
            <a:pPr marL="880110" lvl="1" indent="-514350">
              <a:buFont typeface="+mj-lt"/>
              <a:buAutoNum type="arabicPeriod"/>
            </a:pPr>
            <a:r>
              <a:rPr lang="de-DE" dirty="0"/>
              <a:t>Multilinear Regression</a:t>
            </a:r>
          </a:p>
          <a:p>
            <a:pPr marL="880110" lvl="1" indent="-514350">
              <a:buFont typeface="+mj-lt"/>
              <a:buAutoNum type="arabicPeriod"/>
            </a:pPr>
            <a:r>
              <a:rPr lang="de-DE" dirty="0"/>
              <a:t>Random </a:t>
            </a:r>
            <a:r>
              <a:rPr lang="de-DE" dirty="0" err="1"/>
              <a:t>Forest</a:t>
            </a:r>
            <a:endParaRPr lang="de-DE" dirty="0"/>
          </a:p>
          <a:p>
            <a:pPr marL="880110" lvl="1" indent="-514350">
              <a:buFont typeface="+mj-lt"/>
              <a:buAutoNum type="arabicPeriod"/>
            </a:pPr>
            <a:r>
              <a:rPr lang="de-DE" dirty="0"/>
              <a:t>Time Series</a:t>
            </a:r>
          </a:p>
          <a:p>
            <a:pPr marL="624078" indent="-514350">
              <a:buFont typeface="+mj-lt"/>
              <a:buAutoNum type="arabicPeriod"/>
            </a:pPr>
            <a:r>
              <a:rPr lang="de-DE" dirty="0"/>
              <a:t>Model </a:t>
            </a:r>
            <a:r>
              <a:rPr lang="de-DE" dirty="0" err="1"/>
              <a:t>comparison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Table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contents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783825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090459"/>
          </a:xfrm>
        </p:spPr>
        <p:txBody>
          <a:bodyPr/>
          <a:lstStyle/>
          <a:p>
            <a:pPr marL="624078" indent="-514350">
              <a:buFont typeface="+mj-lt"/>
              <a:buAutoNum type="arabicPeriod"/>
            </a:pPr>
            <a:r>
              <a:rPr lang="de-DE" dirty="0"/>
              <a:t>Multilinear Regression</a:t>
            </a:r>
          </a:p>
          <a:p>
            <a:pPr marL="624078" indent="-514350">
              <a:buFont typeface="+mj-lt"/>
              <a:buAutoNum type="arabicPeriod"/>
            </a:pPr>
            <a:r>
              <a:rPr lang="de-DE" dirty="0">
                <a:solidFill>
                  <a:srgbClr val="FF0000"/>
                </a:solidFill>
              </a:rPr>
              <a:t>Random </a:t>
            </a:r>
            <a:r>
              <a:rPr lang="de-DE" dirty="0" err="1">
                <a:solidFill>
                  <a:srgbClr val="FF0000"/>
                </a:solidFill>
              </a:rPr>
              <a:t>Forest</a:t>
            </a:r>
            <a:endParaRPr lang="de-DE" dirty="0">
              <a:solidFill>
                <a:srgbClr val="FF0000"/>
              </a:solidFill>
            </a:endParaRPr>
          </a:p>
          <a:p>
            <a:pPr marL="624078" indent="-514350">
              <a:buFont typeface="+mj-lt"/>
              <a:buAutoNum type="arabicPeriod"/>
            </a:pPr>
            <a:r>
              <a:rPr lang="de-DE" dirty="0"/>
              <a:t>Time Series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 </a:t>
            </a:r>
            <a:r>
              <a:rPr lang="de-DE" dirty="0" err="1"/>
              <a:t>Applying</a:t>
            </a:r>
            <a:r>
              <a:rPr lang="de-DE" dirty="0"/>
              <a:t> </a:t>
            </a:r>
            <a:r>
              <a:rPr lang="de-DE" dirty="0" err="1"/>
              <a:t>predictive</a:t>
            </a:r>
            <a:r>
              <a:rPr lang="de-DE" dirty="0"/>
              <a:t> </a:t>
            </a:r>
            <a:r>
              <a:rPr lang="de-DE" dirty="0" err="1"/>
              <a:t>models</a:t>
            </a:r>
            <a:endParaRPr lang="de-DE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19" y="3068960"/>
            <a:ext cx="4995105" cy="3240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75274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Inhaltsplatzhalter 1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81328"/>
                <a:ext cx="8229600" cy="5044016"/>
              </a:xfrm>
            </p:spPr>
            <p:txBody>
              <a:bodyPr>
                <a:normAutofit/>
              </a:bodyPr>
              <a:lstStyle/>
              <a:p>
                <a:r>
                  <a:rPr lang="de-DE" dirty="0"/>
                  <a:t>Grid </a:t>
                </a:r>
                <a:r>
                  <a:rPr lang="de-DE" dirty="0" err="1"/>
                  <a:t>search</a:t>
                </a:r>
                <a:r>
                  <a:rPr lang="de-DE" dirty="0"/>
                  <a:t> </a:t>
                </a:r>
                <a:r>
                  <a:rPr lang="de-DE" dirty="0" err="1"/>
                  <a:t>to</a:t>
                </a:r>
                <a:r>
                  <a:rPr lang="de-DE" dirty="0"/>
                  <a:t> </a:t>
                </a:r>
                <a:r>
                  <a:rPr lang="de-DE" dirty="0" err="1"/>
                  <a:t>fine</a:t>
                </a:r>
                <a:r>
                  <a:rPr lang="de-DE" dirty="0"/>
                  <a:t>-tune </a:t>
                </a:r>
                <a:r>
                  <a:rPr lang="de-DE" dirty="0" err="1"/>
                  <a:t>hyperparameters</a:t>
                </a:r>
                <a:r>
                  <a:rPr lang="de-DE" dirty="0"/>
                  <a:t>: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de-DE" u="sng" dirty="0" err="1"/>
                  <a:t>Number</a:t>
                </a:r>
                <a:r>
                  <a:rPr lang="de-DE" u="sng" dirty="0"/>
                  <a:t> </a:t>
                </a:r>
                <a:r>
                  <a:rPr lang="de-DE" u="sng" dirty="0" err="1"/>
                  <a:t>of</a:t>
                </a:r>
                <a:r>
                  <a:rPr lang="de-DE" u="sng" dirty="0"/>
                  <a:t> </a:t>
                </a:r>
                <a:r>
                  <a:rPr lang="de-DE" u="sng" dirty="0" err="1"/>
                  <a:t>decision</a:t>
                </a:r>
                <a:r>
                  <a:rPr lang="de-DE" u="sng" dirty="0"/>
                  <a:t> </a:t>
                </a:r>
                <a:r>
                  <a:rPr lang="de-DE" u="sng" dirty="0" err="1"/>
                  <a:t>trees</a:t>
                </a:r>
                <a:endParaRPr lang="de-DE" u="sng" dirty="0"/>
              </a:p>
              <a:p>
                <a:pPr lvl="2"/>
                <a:r>
                  <a:rPr lang="de-DE" dirty="0"/>
                  <a:t>Min = 1, Max = </a:t>
                </a:r>
                <a:r>
                  <a:rPr lang="de-DE" sz="2400" dirty="0"/>
                  <a:t>∞, </a:t>
                </a:r>
                <a:r>
                  <a:rPr lang="de-DE" dirty="0"/>
                  <a:t>Default = 500</a:t>
                </a:r>
              </a:p>
              <a:p>
                <a:pPr lvl="2"/>
                <a:r>
                  <a:rPr lang="de-DE" sz="2400" i="1" dirty="0" err="1"/>
                  <a:t>ntree</a:t>
                </a:r>
                <a:r>
                  <a:rPr lang="de-DE" sz="2400" dirty="0"/>
                  <a:t> ∈ {500, 1000, 1500}</a:t>
                </a:r>
              </a:p>
              <a:p>
                <a:pPr lvl="1"/>
                <a:r>
                  <a:rPr lang="de-DE" u="sng" dirty="0" err="1"/>
                  <a:t>Number</a:t>
                </a:r>
                <a:r>
                  <a:rPr lang="de-DE" u="sng" dirty="0"/>
                  <a:t> </a:t>
                </a:r>
                <a:r>
                  <a:rPr lang="de-DE" u="sng" dirty="0" err="1"/>
                  <a:t>of</a:t>
                </a:r>
                <a:r>
                  <a:rPr lang="de-DE" u="sng" dirty="0"/>
                  <a:t> variables </a:t>
                </a:r>
                <a:r>
                  <a:rPr lang="de-DE" u="sng" dirty="0" err="1"/>
                  <a:t>randomly</a:t>
                </a:r>
                <a:r>
                  <a:rPr lang="de-DE" u="sng" dirty="0"/>
                  <a:t> </a:t>
                </a:r>
                <a:r>
                  <a:rPr lang="de-DE" u="sng" dirty="0" err="1"/>
                  <a:t>selected</a:t>
                </a:r>
                <a:r>
                  <a:rPr lang="de-DE" u="sng" dirty="0"/>
                  <a:t> at </a:t>
                </a:r>
                <a:r>
                  <a:rPr lang="de-DE" u="sng" dirty="0" err="1"/>
                  <a:t>each</a:t>
                </a:r>
                <a:r>
                  <a:rPr lang="de-DE" u="sng" dirty="0"/>
                  <a:t> </a:t>
                </a:r>
                <a:r>
                  <a:rPr lang="de-DE" u="sng" dirty="0" err="1"/>
                  <a:t>split</a:t>
                </a:r>
                <a:endParaRPr lang="de-DE" u="sng" dirty="0"/>
              </a:p>
              <a:p>
                <a:pPr lvl="2"/>
                <a:r>
                  <a:rPr lang="de-DE" dirty="0"/>
                  <a:t>Min = 1, Max = 31(all </a:t>
                </a:r>
                <a:r>
                  <a:rPr lang="de-DE" dirty="0" err="1"/>
                  <a:t>features</a:t>
                </a:r>
                <a:r>
                  <a:rPr lang="de-DE" dirty="0"/>
                  <a:t>), Default* = ⌊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2400" b="0" i="1" smtClean="0">
                            <a:latin typeface="Cambria Math"/>
                          </a:rPr>
                          <m:t>31</m:t>
                        </m:r>
                      </m:num>
                      <m:den>
                        <m:r>
                          <a:rPr lang="de-DE" sz="2400" b="0" i="1" smtClean="0">
                            <a:latin typeface="Cambria Math"/>
                          </a:rPr>
                          <m:t>3</m:t>
                        </m:r>
                      </m:den>
                    </m:f>
                  </m:oMath>
                </a14:m>
                <a:r>
                  <a:rPr lang="de-DE" dirty="0"/>
                  <a:t>⌋ = 10 </a:t>
                </a:r>
              </a:p>
              <a:p>
                <a:pPr lvl="2"/>
                <a:r>
                  <a:rPr lang="de-DE" i="1" dirty="0" err="1"/>
                  <a:t>mtry</a:t>
                </a:r>
                <a:r>
                  <a:rPr lang="de-DE" dirty="0"/>
                  <a:t> ∈ {10, 15, 20}</a:t>
                </a:r>
              </a:p>
              <a:p>
                <a:pPr lvl="1"/>
                <a:r>
                  <a:rPr lang="de-DE" u="sng" dirty="0"/>
                  <a:t>Minimum </a:t>
                </a:r>
                <a:r>
                  <a:rPr lang="de-DE" u="sng" dirty="0" err="1"/>
                  <a:t>size</a:t>
                </a:r>
                <a:r>
                  <a:rPr lang="de-DE" u="sng" dirty="0"/>
                  <a:t> </a:t>
                </a:r>
                <a:r>
                  <a:rPr lang="de-DE" u="sng" dirty="0" err="1"/>
                  <a:t>of</a:t>
                </a:r>
                <a:r>
                  <a:rPr lang="de-DE" u="sng" dirty="0"/>
                  <a:t> terminal </a:t>
                </a:r>
                <a:r>
                  <a:rPr lang="de-DE" u="sng" dirty="0" err="1"/>
                  <a:t>nodes</a:t>
                </a:r>
                <a:endParaRPr lang="de-DE" u="sng" dirty="0"/>
              </a:p>
              <a:p>
                <a:pPr lvl="2"/>
                <a:r>
                  <a:rPr lang="de-DE" dirty="0"/>
                  <a:t>Min = 1, Max = 731(all </a:t>
                </a:r>
                <a:r>
                  <a:rPr lang="de-DE" dirty="0" err="1"/>
                  <a:t>observations</a:t>
                </a:r>
                <a:r>
                  <a:rPr lang="de-DE" dirty="0"/>
                  <a:t>), Default = 5</a:t>
                </a:r>
              </a:p>
              <a:p>
                <a:pPr lvl="2"/>
                <a:r>
                  <a:rPr lang="de-DE" i="1" dirty="0" err="1"/>
                  <a:t>nodesize</a:t>
                </a:r>
                <a:r>
                  <a:rPr lang="de-DE" dirty="0"/>
                  <a:t> ∈ {5, 10, 20}</a:t>
                </a:r>
              </a:p>
              <a:p>
                <a:pPr marL="109728" indent="0" algn="r">
                  <a:lnSpc>
                    <a:spcPct val="200000"/>
                  </a:lnSpc>
                  <a:buNone/>
                </a:pPr>
                <a:r>
                  <a:rPr lang="de-DE" sz="2000" i="1" dirty="0"/>
                  <a:t>*</a:t>
                </a:r>
                <a:r>
                  <a:rPr lang="de-DE" sz="2000" i="1" u="sng" dirty="0"/>
                  <a:t>Note</a:t>
                </a:r>
                <a:r>
                  <a:rPr lang="de-DE" sz="2000" i="1" dirty="0"/>
                  <a:t>: </a:t>
                </a:r>
                <a:r>
                  <a:rPr lang="de-DE" sz="2000" dirty="0"/>
                  <a:t>⌊x⌋ != </a:t>
                </a:r>
                <a:r>
                  <a:rPr lang="de-DE" sz="2000" dirty="0" err="1"/>
                  <a:t>floor</a:t>
                </a:r>
                <a:r>
                  <a:rPr lang="de-DE" sz="2000" dirty="0"/>
                  <a:t>(x)</a:t>
                </a:r>
              </a:p>
            </p:txBody>
          </p:sp>
        </mc:Choice>
        <mc:Fallback xmlns="">
          <p:sp>
            <p:nvSpPr>
              <p:cNvPr id="2" name="Inhaltsplatzhalt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81328"/>
                <a:ext cx="8229600" cy="5044016"/>
              </a:xfrm>
              <a:blipFill rotWithShape="1">
                <a:blip r:embed="rId2"/>
                <a:stretch>
                  <a:fillRect t="-1088" r="-741" b="-24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3.2 Random </a:t>
            </a:r>
            <a:r>
              <a:rPr lang="de-DE" dirty="0" err="1"/>
              <a:t>Forest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879146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 vert="horz" anchor="t">
            <a:normAutofit/>
          </a:bodyPr>
          <a:lstStyle/>
          <a:p>
            <a:pPr indent="-255905"/>
            <a:r>
              <a:rPr lang="de-DE" dirty="0"/>
              <a:t>Fit </a:t>
            </a:r>
            <a:r>
              <a:rPr lang="de-DE" dirty="0" err="1"/>
              <a:t>regressor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training</a:t>
            </a:r>
            <a:r>
              <a:rPr lang="de-DE" dirty="0"/>
              <a:t> </a:t>
            </a:r>
            <a:r>
              <a:rPr lang="de-DE" dirty="0" err="1"/>
              <a:t>set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all </a:t>
            </a:r>
            <a:r>
              <a:rPr lang="de-DE" dirty="0" err="1"/>
              <a:t>combinations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hyperparameters</a:t>
            </a:r>
            <a:r>
              <a:rPr lang="de-DE" dirty="0"/>
              <a:t> and </a:t>
            </a:r>
            <a:r>
              <a:rPr lang="de-DE" dirty="0" err="1"/>
              <a:t>measure</a:t>
            </a:r>
            <a:r>
              <a:rPr lang="de-DE" dirty="0"/>
              <a:t> </a:t>
            </a:r>
            <a:r>
              <a:rPr lang="de-DE" dirty="0" err="1"/>
              <a:t>performance</a:t>
            </a:r>
            <a:r>
              <a:rPr lang="de-DE" dirty="0"/>
              <a:t> on CV </a:t>
            </a:r>
            <a:r>
              <a:rPr lang="de-DE" dirty="0" err="1"/>
              <a:t>set</a:t>
            </a:r>
            <a:endParaRPr lang="de-DE" dirty="0">
              <a:cs typeface="Lucida Sans Unicode"/>
            </a:endParaRPr>
          </a:p>
          <a:p>
            <a:pPr marL="621665" lvl="1"/>
            <a:r>
              <a:rPr lang="de-DE" dirty="0"/>
              <a:t>3•3•3 = 27 </a:t>
            </a:r>
            <a:r>
              <a:rPr lang="de-DE" dirty="0" err="1"/>
              <a:t>possibilities</a:t>
            </a:r>
            <a:endParaRPr lang="de-DE" dirty="0">
              <a:cs typeface="Lucida Sans Unicode"/>
            </a:endParaRPr>
          </a:p>
          <a:p>
            <a:pPr marL="621665" lvl="1"/>
            <a:r>
              <a:rPr lang="de-DE" dirty="0" err="1"/>
              <a:t>best</a:t>
            </a:r>
            <a:r>
              <a:rPr lang="de-DE" dirty="0"/>
              <a:t> </a:t>
            </a:r>
            <a:r>
              <a:rPr lang="de-DE" dirty="0" err="1"/>
              <a:t>configuration</a:t>
            </a:r>
            <a:r>
              <a:rPr lang="de-DE" dirty="0"/>
              <a:t>: </a:t>
            </a:r>
            <a:endParaRPr lang="de-DE" dirty="0">
              <a:cs typeface="Lucida Sans Unicode"/>
            </a:endParaRPr>
          </a:p>
          <a:p>
            <a:pPr marL="859155" lvl="2"/>
            <a:r>
              <a:rPr lang="de-DE" i="1" dirty="0" err="1"/>
              <a:t>ntree</a:t>
            </a:r>
            <a:r>
              <a:rPr lang="de-DE" dirty="0"/>
              <a:t> = 1500</a:t>
            </a:r>
            <a:endParaRPr lang="de-DE">
              <a:cs typeface="Lucida Sans Unicode"/>
            </a:endParaRPr>
          </a:p>
          <a:p>
            <a:pPr marL="859155" lvl="2"/>
            <a:r>
              <a:rPr lang="de-DE" i="1" dirty="0" err="1"/>
              <a:t>mtry</a:t>
            </a:r>
            <a:r>
              <a:rPr lang="de-DE" dirty="0"/>
              <a:t> = 10</a:t>
            </a:r>
            <a:endParaRPr lang="de-DE">
              <a:cs typeface="Lucida Sans Unicode"/>
            </a:endParaRPr>
          </a:p>
          <a:p>
            <a:pPr marL="859155" lvl="2"/>
            <a:r>
              <a:rPr lang="de-DE" i="1" dirty="0" err="1"/>
              <a:t>nodesize</a:t>
            </a:r>
            <a:r>
              <a:rPr lang="de-DE" dirty="0"/>
              <a:t> = 10</a:t>
            </a:r>
            <a:endParaRPr lang="de-DE" dirty="0">
              <a:cs typeface="Lucida Sans Unicode"/>
            </a:endParaRPr>
          </a:p>
          <a:p>
            <a:pPr marL="621665" lvl="1"/>
            <a:r>
              <a:rPr lang="de-DE" dirty="0"/>
              <a:t>RMSE on CV </a:t>
            </a:r>
            <a:r>
              <a:rPr lang="de-DE" dirty="0" err="1"/>
              <a:t>set</a:t>
            </a:r>
            <a:r>
              <a:rPr lang="de-DE" dirty="0"/>
              <a:t>: </a:t>
            </a:r>
            <a:r>
              <a:rPr lang="de-DE" b="1" dirty="0"/>
              <a:t>1367</a:t>
            </a:r>
            <a:endParaRPr lang="de-DE" b="1" dirty="0">
              <a:cs typeface="Lucida Sans Unicode"/>
            </a:endParaRPr>
          </a:p>
          <a:p>
            <a:pPr marL="621665" lvl="1"/>
            <a:endParaRPr lang="de-DE" dirty="0">
              <a:cs typeface="Lucida Sans Unicode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3.2 Random </a:t>
            </a:r>
            <a:r>
              <a:rPr lang="de-DE" dirty="0" err="1"/>
              <a:t>Forest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896804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Predict</a:t>
            </a:r>
            <a:r>
              <a:rPr lang="de-DE" dirty="0"/>
              <a:t> last </a:t>
            </a:r>
            <a:r>
              <a:rPr lang="de-DE" dirty="0" err="1"/>
              <a:t>week</a:t>
            </a:r>
            <a:r>
              <a:rPr lang="de-DE" dirty="0"/>
              <a:t>:</a:t>
            </a:r>
          </a:p>
          <a:p>
            <a:pPr lvl="1"/>
            <a:r>
              <a:rPr lang="de-DE" dirty="0"/>
              <a:t>RMSE on Test </a:t>
            </a:r>
            <a:r>
              <a:rPr lang="de-DE" dirty="0" err="1"/>
              <a:t>set</a:t>
            </a:r>
            <a:r>
              <a:rPr lang="de-DE" dirty="0"/>
              <a:t>: </a:t>
            </a:r>
            <a:r>
              <a:rPr lang="de-DE" b="1" dirty="0"/>
              <a:t>1210</a:t>
            </a:r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3.2 Random </a:t>
            </a:r>
            <a:r>
              <a:rPr lang="de-DE" dirty="0" err="1"/>
              <a:t>Forest</a:t>
            </a:r>
            <a:endParaRPr lang="de-DE" dirty="0"/>
          </a:p>
        </p:txBody>
      </p:sp>
      <p:pic>
        <p:nvPicPr>
          <p:cNvPr id="4" name="Picture 4" descr="A close up of a map&#10;&#10;Description generated with high confidence">
            <a:extLst>
              <a:ext uri="{FF2B5EF4-FFF2-40B4-BE49-F238E27FC236}">
                <a16:creationId xmlns:a16="http://schemas.microsoft.com/office/drawing/2014/main" id="{90553484-1FAC-49B5-93D6-7B38C56C8E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2" y="2275430"/>
            <a:ext cx="9142045" cy="4583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4617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090459"/>
          </a:xfrm>
        </p:spPr>
        <p:txBody>
          <a:bodyPr/>
          <a:lstStyle/>
          <a:p>
            <a:pPr marL="624078" indent="-514350">
              <a:buFont typeface="+mj-lt"/>
              <a:buAutoNum type="arabicPeriod"/>
            </a:pPr>
            <a:r>
              <a:rPr lang="de-DE" dirty="0"/>
              <a:t>Multilinear Regression</a:t>
            </a:r>
          </a:p>
          <a:p>
            <a:pPr marL="624078" indent="-514350">
              <a:buFont typeface="+mj-lt"/>
              <a:buAutoNum type="arabicPeriod"/>
            </a:pPr>
            <a:r>
              <a:rPr lang="de-DE" dirty="0"/>
              <a:t>Random </a:t>
            </a:r>
            <a:r>
              <a:rPr lang="de-DE" dirty="0" err="1"/>
              <a:t>Forest</a:t>
            </a:r>
            <a:endParaRPr lang="de-DE" dirty="0"/>
          </a:p>
          <a:p>
            <a:pPr marL="624078" indent="-514350">
              <a:buFont typeface="+mj-lt"/>
              <a:buAutoNum type="arabicPeriod"/>
            </a:pPr>
            <a:r>
              <a:rPr lang="de-DE" dirty="0">
                <a:solidFill>
                  <a:srgbClr val="FF0000"/>
                </a:solidFill>
              </a:rPr>
              <a:t>Time Series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 </a:t>
            </a:r>
            <a:r>
              <a:rPr lang="de-DE" dirty="0" err="1"/>
              <a:t>Applying</a:t>
            </a:r>
            <a:r>
              <a:rPr lang="de-DE" dirty="0"/>
              <a:t> </a:t>
            </a:r>
            <a:r>
              <a:rPr lang="de-DE" dirty="0" err="1"/>
              <a:t>predictive</a:t>
            </a:r>
            <a:r>
              <a:rPr lang="de-DE" dirty="0"/>
              <a:t> </a:t>
            </a:r>
            <a:r>
              <a:rPr lang="de-DE" dirty="0" err="1"/>
              <a:t>models</a:t>
            </a:r>
            <a:endParaRPr lang="de-DE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3068960"/>
            <a:ext cx="4712568" cy="309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17428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60648"/>
            <a:ext cx="6639888" cy="6408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86894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3.3 Time Series</a:t>
            </a:r>
          </a:p>
        </p:txBody>
      </p:sp>
      <p:pic>
        <p:nvPicPr>
          <p:cNvPr id="1126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268760"/>
            <a:ext cx="6480720" cy="4824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38563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3.3 Time Series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>
          <a:xfrm>
            <a:off x="457200" y="1974652"/>
            <a:ext cx="8229600" cy="4032639"/>
          </a:xfrm>
        </p:spPr>
        <p:txBody>
          <a:bodyPr/>
          <a:lstStyle/>
          <a:p>
            <a:pPr marL="109728" indent="0">
              <a:buNone/>
            </a:pPr>
            <a:r>
              <a:rPr lang="de-DE" dirty="0"/>
              <a:t>        Data </a:t>
            </a:r>
            <a:r>
              <a:rPr lang="de-DE" dirty="0" err="1"/>
              <a:t>needs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b="1" dirty="0" err="1"/>
              <a:t>stationary</a:t>
            </a:r>
            <a:r>
              <a:rPr lang="de-DE" dirty="0"/>
              <a:t> in </a:t>
            </a:r>
            <a:r>
              <a:rPr lang="de-DE" dirty="0" err="1"/>
              <a:t>order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analyzed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time </a:t>
            </a:r>
            <a:r>
              <a:rPr lang="de-DE" dirty="0" err="1"/>
              <a:t>series</a:t>
            </a:r>
            <a:r>
              <a:rPr lang="de-DE" dirty="0"/>
              <a:t>.</a:t>
            </a:r>
          </a:p>
          <a:p>
            <a:pPr marL="109728" indent="0">
              <a:buNone/>
            </a:pPr>
            <a:endParaRPr lang="de-DE" dirty="0"/>
          </a:p>
          <a:p>
            <a:r>
              <a:rPr lang="de-DE" dirty="0" err="1"/>
              <a:t>Stationary</a:t>
            </a:r>
            <a:r>
              <a:rPr lang="de-DE" dirty="0"/>
              <a:t> time </a:t>
            </a:r>
            <a:r>
              <a:rPr lang="de-DE" dirty="0" err="1"/>
              <a:t>series</a:t>
            </a:r>
            <a:r>
              <a:rPr lang="de-DE" dirty="0"/>
              <a:t>:</a:t>
            </a:r>
          </a:p>
          <a:p>
            <a:pPr lvl="1"/>
            <a:r>
              <a:rPr lang="de-DE" b="1" dirty="0" err="1"/>
              <a:t>mean</a:t>
            </a:r>
            <a:r>
              <a:rPr lang="de-DE" b="1" dirty="0"/>
              <a:t>, </a:t>
            </a:r>
            <a:r>
              <a:rPr lang="de-DE" b="1" dirty="0" err="1"/>
              <a:t>variance</a:t>
            </a:r>
            <a:r>
              <a:rPr lang="de-DE" b="1" dirty="0"/>
              <a:t> </a:t>
            </a:r>
            <a:r>
              <a:rPr lang="de-DE" b="1" dirty="0" err="1"/>
              <a:t>and</a:t>
            </a:r>
            <a:r>
              <a:rPr lang="de-DE" b="1" dirty="0"/>
              <a:t> </a:t>
            </a:r>
            <a:r>
              <a:rPr lang="de-DE" b="1" dirty="0" err="1"/>
              <a:t>covariance</a:t>
            </a:r>
            <a:r>
              <a:rPr lang="de-DE" b="1" dirty="0"/>
              <a:t>                               do not </a:t>
            </a:r>
            <a:r>
              <a:rPr lang="de-DE" b="1" dirty="0" err="1"/>
              <a:t>depend</a:t>
            </a:r>
            <a:r>
              <a:rPr lang="de-DE" b="1" dirty="0"/>
              <a:t> on time</a:t>
            </a:r>
          </a:p>
        </p:txBody>
      </p:sp>
      <p:pic>
        <p:nvPicPr>
          <p:cNvPr id="9" name="Picture 2" descr="C:\Users\chiaburu\AppData\Local\Microsoft\Windows\Temporary Internet Files\Content.IE5\96YXP22G\1920px-Achtung.svg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638" y="1844824"/>
            <a:ext cx="641380" cy="561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47556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3.3 Time Series</a:t>
            </a:r>
          </a:p>
        </p:txBody>
      </p:sp>
      <p:pic>
        <p:nvPicPr>
          <p:cNvPr id="13314" name="Picture 2" descr="G:\Master\Urban\tsTrai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12776"/>
            <a:ext cx="9144000" cy="5432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86911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018451"/>
          </a:xfrm>
        </p:spPr>
        <p:txBody>
          <a:bodyPr/>
          <a:lstStyle/>
          <a:p>
            <a:r>
              <a:rPr lang="de-DE" dirty="0" err="1"/>
              <a:t>Make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series</a:t>
            </a:r>
            <a:r>
              <a:rPr lang="de-DE" dirty="0"/>
              <a:t> </a:t>
            </a:r>
            <a:r>
              <a:rPr lang="de-DE" dirty="0" err="1"/>
              <a:t>stationary</a:t>
            </a:r>
            <a:r>
              <a:rPr lang="de-DE" dirty="0"/>
              <a:t>:</a:t>
            </a:r>
          </a:p>
          <a:p>
            <a:pPr marL="850392" lvl="1" indent="-457200">
              <a:lnSpc>
                <a:spcPct val="150000"/>
              </a:lnSpc>
              <a:buFont typeface="+mj-lt"/>
              <a:buAutoNum type="arabicPeriod"/>
            </a:pPr>
            <a:r>
              <a:rPr lang="de-DE" dirty="0"/>
              <a:t>Deal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increasing</a:t>
            </a:r>
            <a:r>
              <a:rPr lang="de-DE" dirty="0"/>
              <a:t> </a:t>
            </a:r>
            <a:r>
              <a:rPr lang="de-DE" dirty="0" err="1"/>
              <a:t>variance</a:t>
            </a:r>
            <a:endParaRPr lang="de-DE" dirty="0"/>
          </a:p>
          <a:p>
            <a:pPr lvl="2"/>
            <a:r>
              <a:rPr lang="de-DE" dirty="0" err="1"/>
              <a:t>apply</a:t>
            </a:r>
            <a:r>
              <a:rPr lang="de-DE" dirty="0"/>
              <a:t> log-</a:t>
            </a:r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smoothen </a:t>
            </a:r>
            <a:r>
              <a:rPr lang="de-DE" dirty="0" err="1"/>
              <a:t>seasonality</a:t>
            </a:r>
            <a:endParaRPr lang="de-DE" dirty="0"/>
          </a:p>
          <a:p>
            <a:pPr marL="850392" lvl="1" indent="-457200">
              <a:lnSpc>
                <a:spcPct val="150000"/>
              </a:lnSpc>
              <a:buFont typeface="+mj-lt"/>
              <a:buAutoNum type="arabicPeriod"/>
            </a:pPr>
            <a:r>
              <a:rPr lang="de-DE" dirty="0"/>
              <a:t>Deal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increasing</a:t>
            </a:r>
            <a:r>
              <a:rPr lang="de-DE" dirty="0"/>
              <a:t> </a:t>
            </a:r>
            <a:r>
              <a:rPr lang="de-DE" dirty="0" err="1"/>
              <a:t>mean</a:t>
            </a:r>
            <a:endParaRPr lang="de-DE" dirty="0"/>
          </a:p>
          <a:p>
            <a:pPr lvl="2"/>
            <a:r>
              <a:rPr lang="de-DE" dirty="0" err="1"/>
              <a:t>differentiate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exclude</a:t>
            </a:r>
            <a:r>
              <a:rPr lang="de-DE" dirty="0"/>
              <a:t> </a:t>
            </a:r>
            <a:r>
              <a:rPr lang="de-DE" dirty="0" err="1"/>
              <a:t>trend</a:t>
            </a:r>
            <a:endParaRPr lang="de-DE" dirty="0"/>
          </a:p>
          <a:p>
            <a:pPr marL="850392" lvl="1" indent="-457200">
              <a:buFont typeface="+mj-lt"/>
              <a:buAutoNum type="arabicPeriod"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3.3 Time Series</a:t>
            </a:r>
          </a:p>
        </p:txBody>
      </p:sp>
    </p:spTree>
    <p:extLst>
      <p:ext uri="{BB962C8B-B14F-4D97-AF65-F5344CB8AC3E}">
        <p14:creationId xmlns:p14="http://schemas.microsoft.com/office/powerpoint/2010/main" val="921306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Daily count of rental bikes between years </a:t>
            </a:r>
            <a:r>
              <a:rPr lang="en-US" b="1" dirty="0"/>
              <a:t>2011</a:t>
            </a:r>
            <a:r>
              <a:rPr lang="en-US" dirty="0"/>
              <a:t> and </a:t>
            </a:r>
            <a:r>
              <a:rPr lang="en-US" b="1" dirty="0"/>
              <a:t>2012</a:t>
            </a:r>
            <a:r>
              <a:rPr lang="en-US" dirty="0"/>
              <a:t> </a:t>
            </a:r>
            <a:r>
              <a:rPr lang="en-US"/>
              <a:t>in </a:t>
            </a:r>
            <a:r>
              <a:rPr lang="en-US" b="1"/>
              <a:t>Washington</a:t>
            </a:r>
            <a:r>
              <a:rPr lang="en-US" b="1" dirty="0"/>
              <a:t>, DC</a:t>
            </a:r>
            <a:r>
              <a:rPr lang="en-US" dirty="0"/>
              <a:t> with the corresponding weather and seasonal information.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1. A </a:t>
            </a:r>
            <a:r>
              <a:rPr lang="de-DE" dirty="0" err="1"/>
              <a:t>look</a:t>
            </a:r>
            <a:r>
              <a:rPr lang="de-DE" dirty="0"/>
              <a:t> at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dataset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4984"/>
            <a:ext cx="9144000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5081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3.3 Time Series</a:t>
            </a:r>
          </a:p>
        </p:txBody>
      </p:sp>
      <p:pic>
        <p:nvPicPr>
          <p:cNvPr id="14338" name="Picture 2" descr="G:\Master\Urban\tsTrainLo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12776"/>
            <a:ext cx="9144000" cy="5445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80832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3.3 Time Series</a:t>
            </a:r>
          </a:p>
        </p:txBody>
      </p:sp>
      <p:pic>
        <p:nvPicPr>
          <p:cNvPr id="15362" name="Picture 2" descr="G:\Master\Urban\tsTrainLogDif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84784"/>
            <a:ext cx="9144000" cy="5373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80842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972008"/>
          </a:xfrm>
        </p:spPr>
        <p:txBody>
          <a:bodyPr/>
          <a:lstStyle/>
          <a:p>
            <a:r>
              <a:rPr lang="en-US" dirty="0"/>
              <a:t>Apply </a:t>
            </a:r>
            <a:r>
              <a:rPr lang="en-US" b="1" dirty="0"/>
              <a:t>ARIMA</a:t>
            </a:r>
            <a:r>
              <a:rPr lang="en-US" dirty="0"/>
              <a:t> Model:</a:t>
            </a:r>
          </a:p>
          <a:p>
            <a:pPr lvl="1"/>
            <a:r>
              <a:rPr lang="en-US" b="1" dirty="0"/>
              <a:t>A</a:t>
            </a:r>
            <a:r>
              <a:rPr lang="en-US" dirty="0"/>
              <a:t>uto-</a:t>
            </a:r>
            <a:r>
              <a:rPr lang="en-US" b="1" dirty="0"/>
              <a:t>R</a:t>
            </a:r>
            <a:r>
              <a:rPr lang="en-US" dirty="0"/>
              <a:t>egressive </a:t>
            </a:r>
            <a:r>
              <a:rPr lang="en-US" i="1" dirty="0"/>
              <a:t>(p)</a:t>
            </a:r>
            <a:r>
              <a:rPr lang="en-US" dirty="0"/>
              <a:t> -&gt; predict future values based on past values</a:t>
            </a:r>
          </a:p>
          <a:p>
            <a:pPr lvl="1"/>
            <a:r>
              <a:rPr lang="en-US" b="1" dirty="0"/>
              <a:t>I</a:t>
            </a:r>
            <a:r>
              <a:rPr lang="en-US" dirty="0"/>
              <a:t>ntegrated </a:t>
            </a:r>
            <a:r>
              <a:rPr lang="en-US" i="1" dirty="0"/>
              <a:t>(d)</a:t>
            </a:r>
            <a:r>
              <a:rPr lang="en-US" dirty="0"/>
              <a:t> -&gt; for differentiated non-stationary series </a:t>
            </a:r>
          </a:p>
          <a:p>
            <a:pPr lvl="1"/>
            <a:r>
              <a:rPr lang="en-US" b="1" dirty="0"/>
              <a:t>M</a:t>
            </a:r>
            <a:r>
              <a:rPr lang="en-US" dirty="0"/>
              <a:t>oving-</a:t>
            </a:r>
            <a:r>
              <a:rPr lang="en-US" b="1" dirty="0"/>
              <a:t>A</a:t>
            </a:r>
            <a:r>
              <a:rPr lang="en-US" dirty="0"/>
              <a:t>verage </a:t>
            </a:r>
            <a:r>
              <a:rPr lang="en-US" i="1" dirty="0"/>
              <a:t>(q)</a:t>
            </a:r>
            <a:r>
              <a:rPr lang="en-US" dirty="0"/>
              <a:t> -&gt; smoothening process by taking averages of subsets over time</a:t>
            </a:r>
          </a:p>
          <a:p>
            <a:pPr lvl="1"/>
            <a:endParaRPr lang="en-US" dirty="0"/>
          </a:p>
          <a:p>
            <a:r>
              <a:rPr lang="en-US" dirty="0"/>
              <a:t>Determine parameters </a:t>
            </a:r>
            <a:r>
              <a:rPr lang="en-US" i="1" dirty="0"/>
              <a:t>p, d, q:</a:t>
            </a:r>
          </a:p>
          <a:p>
            <a:pPr lvl="1"/>
            <a:r>
              <a:rPr lang="en-US" i="1" dirty="0"/>
              <a:t>d = 1</a:t>
            </a:r>
            <a:r>
              <a:rPr lang="en-US" dirty="0"/>
              <a:t> (series differentiated only once)</a:t>
            </a:r>
          </a:p>
          <a:p>
            <a:pPr lvl="1"/>
            <a:r>
              <a:rPr lang="en-US" dirty="0"/>
              <a:t>for </a:t>
            </a:r>
            <a:r>
              <a:rPr lang="en-US" i="1" dirty="0"/>
              <a:t>q</a:t>
            </a:r>
            <a:r>
              <a:rPr lang="en-US" dirty="0"/>
              <a:t> and </a:t>
            </a:r>
            <a:r>
              <a:rPr lang="en-US" i="1" dirty="0"/>
              <a:t>p</a:t>
            </a:r>
            <a:r>
              <a:rPr lang="en-US" dirty="0"/>
              <a:t> look at </a:t>
            </a:r>
            <a:r>
              <a:rPr lang="en-US" i="1" dirty="0"/>
              <a:t>ACF</a:t>
            </a:r>
            <a:r>
              <a:rPr lang="en-US" dirty="0"/>
              <a:t> and </a:t>
            </a:r>
            <a:r>
              <a:rPr lang="en-US" i="1" dirty="0"/>
              <a:t>PACF</a:t>
            </a:r>
            <a:endParaRPr lang="de-DE" i="1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3.3 Time Series</a:t>
            </a:r>
          </a:p>
        </p:txBody>
      </p:sp>
    </p:spTree>
    <p:extLst>
      <p:ext uri="{BB962C8B-B14F-4D97-AF65-F5344CB8AC3E}">
        <p14:creationId xmlns:p14="http://schemas.microsoft.com/office/powerpoint/2010/main" val="1750792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3.3 Time Series</a:t>
            </a:r>
          </a:p>
        </p:txBody>
      </p:sp>
      <p:pic>
        <p:nvPicPr>
          <p:cNvPr id="16386" name="Picture 2" descr="G:\Master\Urban\ac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98693"/>
            <a:ext cx="9144000" cy="5359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llipse 3"/>
          <p:cNvSpPr/>
          <p:nvPr/>
        </p:nvSpPr>
        <p:spPr>
          <a:xfrm>
            <a:off x="2051720" y="2924944"/>
            <a:ext cx="216024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Gerade Verbindung mit Pfeil 5"/>
          <p:cNvCxnSpPr/>
          <p:nvPr/>
        </p:nvCxnSpPr>
        <p:spPr>
          <a:xfrm flipH="1" flipV="1">
            <a:off x="2267744" y="3347692"/>
            <a:ext cx="864096" cy="66006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/>
        </p:nvSpPr>
        <p:spPr>
          <a:xfrm>
            <a:off x="3131840" y="3704958"/>
            <a:ext cx="1224136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line</a:t>
            </a:r>
            <a:r>
              <a:rPr lang="de-DE" dirty="0"/>
              <a:t> </a:t>
            </a:r>
            <a:r>
              <a:rPr lang="de-DE" dirty="0" err="1"/>
              <a:t>reversed</a:t>
            </a:r>
            <a:endParaRPr lang="de-DE" dirty="0"/>
          </a:p>
        </p:txBody>
      </p:sp>
      <p:sp>
        <p:nvSpPr>
          <p:cNvPr id="11" name="Ellipse 10"/>
          <p:cNvSpPr/>
          <p:nvPr/>
        </p:nvSpPr>
        <p:spPr>
          <a:xfrm>
            <a:off x="1767641" y="3184910"/>
            <a:ext cx="216024" cy="43204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feld 14"/>
          <p:cNvSpPr txBox="1"/>
          <p:nvPr/>
        </p:nvSpPr>
        <p:spPr>
          <a:xfrm>
            <a:off x="3286711" y="4509120"/>
            <a:ext cx="2365409" cy="3693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err="1"/>
              <a:t>line</a:t>
            </a:r>
            <a:r>
              <a:rPr lang="de-DE" dirty="0"/>
              <a:t> </a:t>
            </a:r>
            <a:r>
              <a:rPr lang="de-DE" dirty="0" err="1"/>
              <a:t>index</a:t>
            </a:r>
            <a:r>
              <a:rPr lang="de-DE" dirty="0"/>
              <a:t> = 2 = q</a:t>
            </a:r>
          </a:p>
        </p:txBody>
      </p:sp>
      <p:cxnSp>
        <p:nvCxnSpPr>
          <p:cNvPr id="17" name="Gerade Verbindung mit Pfeil 16"/>
          <p:cNvCxnSpPr>
            <a:stCxn id="15" idx="1"/>
          </p:cNvCxnSpPr>
          <p:nvPr/>
        </p:nvCxnSpPr>
        <p:spPr>
          <a:xfrm flipH="1" flipV="1">
            <a:off x="1983666" y="3677724"/>
            <a:ext cx="1303045" cy="10160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4619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1" grpId="0" animBg="1"/>
      <p:bldP spid="1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3.3 Time Series</a:t>
            </a:r>
          </a:p>
        </p:txBody>
      </p:sp>
      <p:pic>
        <p:nvPicPr>
          <p:cNvPr id="17410" name="Picture 2" descr="G:\Master\Urban\pac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56792"/>
            <a:ext cx="9144000" cy="5301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llipse 3"/>
          <p:cNvSpPr/>
          <p:nvPr/>
        </p:nvSpPr>
        <p:spPr>
          <a:xfrm>
            <a:off x="5580112" y="2924944"/>
            <a:ext cx="288032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Gerade Verbindung mit Pfeil 5"/>
          <p:cNvCxnSpPr>
            <a:endCxn id="4" idx="5"/>
          </p:cNvCxnSpPr>
          <p:nvPr/>
        </p:nvCxnSpPr>
        <p:spPr>
          <a:xfrm flipH="1" flipV="1">
            <a:off x="5825963" y="3232257"/>
            <a:ext cx="762261" cy="97513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4005064"/>
            <a:ext cx="1285875" cy="76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Ellipse 10"/>
          <p:cNvSpPr/>
          <p:nvPr/>
        </p:nvSpPr>
        <p:spPr>
          <a:xfrm>
            <a:off x="5325831" y="3104964"/>
            <a:ext cx="288032" cy="46805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" name="Gerade Verbindung mit Pfeil 12"/>
          <p:cNvCxnSpPr>
            <a:endCxn id="11" idx="3"/>
          </p:cNvCxnSpPr>
          <p:nvPr/>
        </p:nvCxnSpPr>
        <p:spPr>
          <a:xfrm flipV="1">
            <a:off x="4716016" y="3504471"/>
            <a:ext cx="651996" cy="7029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/>
          <p:cNvSpPr txBox="1"/>
          <p:nvPr/>
        </p:nvSpPr>
        <p:spPr>
          <a:xfrm>
            <a:off x="2915816" y="4207396"/>
            <a:ext cx="2452196" cy="3737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err="1"/>
              <a:t>line</a:t>
            </a:r>
            <a:r>
              <a:rPr lang="de-DE" dirty="0"/>
              <a:t> </a:t>
            </a:r>
            <a:r>
              <a:rPr lang="de-DE" dirty="0" err="1"/>
              <a:t>index</a:t>
            </a:r>
            <a:r>
              <a:rPr lang="de-DE" dirty="0"/>
              <a:t> = 16 = p</a:t>
            </a:r>
          </a:p>
        </p:txBody>
      </p:sp>
    </p:spTree>
    <p:extLst>
      <p:ext uri="{BB962C8B-B14F-4D97-AF65-F5344CB8AC3E}">
        <p14:creationId xmlns:p14="http://schemas.microsoft.com/office/powerpoint/2010/main" val="760501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 animBg="1"/>
      <p:bldP spid="1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Grid</a:t>
            </a:r>
            <a:r>
              <a:rPr lang="de-DE" dirty="0"/>
              <a:t> Search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fine</a:t>
            </a:r>
            <a:r>
              <a:rPr lang="de-DE" dirty="0"/>
              <a:t>-tune </a:t>
            </a:r>
            <a:r>
              <a:rPr lang="de-DE" dirty="0" err="1"/>
              <a:t>hyperparameters</a:t>
            </a:r>
            <a:r>
              <a:rPr lang="de-DE" dirty="0"/>
              <a:t>:</a:t>
            </a:r>
          </a:p>
          <a:p>
            <a:pPr lvl="1"/>
            <a:r>
              <a:rPr lang="de-DE" u="sng" dirty="0"/>
              <a:t>Fitting </a:t>
            </a:r>
            <a:r>
              <a:rPr lang="de-DE" u="sng" dirty="0" err="1"/>
              <a:t>method</a:t>
            </a:r>
            <a:r>
              <a:rPr lang="de-DE" dirty="0"/>
              <a:t>: </a:t>
            </a:r>
            <a:r>
              <a:rPr lang="de-DE" dirty="0" err="1"/>
              <a:t>maximum</a:t>
            </a:r>
            <a:r>
              <a:rPr lang="de-DE" dirty="0"/>
              <a:t> </a:t>
            </a:r>
            <a:r>
              <a:rPr lang="de-DE" dirty="0" err="1"/>
              <a:t>likelihood</a:t>
            </a:r>
            <a:r>
              <a:rPr lang="de-DE" dirty="0"/>
              <a:t> (</a:t>
            </a:r>
            <a:r>
              <a:rPr lang="de-DE" i="1" dirty="0"/>
              <a:t>ML</a:t>
            </a:r>
            <a:r>
              <a:rPr lang="de-DE" dirty="0"/>
              <a:t>)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minimize</a:t>
            </a:r>
            <a:r>
              <a:rPr lang="de-DE" dirty="0"/>
              <a:t> </a:t>
            </a:r>
            <a:r>
              <a:rPr lang="de-DE" dirty="0" err="1"/>
              <a:t>conditional</a:t>
            </a:r>
            <a:r>
              <a:rPr lang="de-DE" dirty="0"/>
              <a:t> </a:t>
            </a:r>
            <a:r>
              <a:rPr lang="de-DE" dirty="0" err="1"/>
              <a:t>sum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squares</a:t>
            </a:r>
            <a:r>
              <a:rPr lang="de-DE" dirty="0"/>
              <a:t> (</a:t>
            </a:r>
            <a:r>
              <a:rPr lang="de-DE" i="1" dirty="0"/>
              <a:t>CSS</a:t>
            </a:r>
            <a:r>
              <a:rPr lang="de-DE" dirty="0"/>
              <a:t>)</a:t>
            </a:r>
          </a:p>
          <a:p>
            <a:pPr lvl="2"/>
            <a:r>
              <a:rPr lang="de-DE" dirty="0"/>
              <a:t>Default: </a:t>
            </a:r>
            <a:r>
              <a:rPr lang="de-DE" i="1" dirty="0"/>
              <a:t>CSS-ML </a:t>
            </a:r>
            <a:r>
              <a:rPr lang="de-DE" dirty="0"/>
              <a:t>(find </a:t>
            </a:r>
            <a:r>
              <a:rPr lang="de-DE" dirty="0" err="1"/>
              <a:t>starting</a:t>
            </a:r>
            <a:r>
              <a:rPr lang="de-DE" dirty="0"/>
              <a:t> </a:t>
            </a:r>
            <a:r>
              <a:rPr lang="de-DE" dirty="0" err="1"/>
              <a:t>values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i="1" dirty="0"/>
              <a:t>CSS</a:t>
            </a:r>
            <a:r>
              <a:rPr lang="de-DE" dirty="0"/>
              <a:t>, </a:t>
            </a:r>
            <a:r>
              <a:rPr lang="de-DE" dirty="0" err="1"/>
              <a:t>then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i="1" dirty="0"/>
              <a:t>ML</a:t>
            </a:r>
            <a:r>
              <a:rPr lang="de-DE" dirty="0"/>
              <a:t>)</a:t>
            </a:r>
          </a:p>
          <a:p>
            <a:pPr lvl="2"/>
            <a:r>
              <a:rPr lang="de-DE" i="1" dirty="0" err="1"/>
              <a:t>method</a:t>
            </a:r>
            <a:r>
              <a:rPr lang="de-DE" dirty="0"/>
              <a:t> ∈ {</a:t>
            </a:r>
            <a:r>
              <a:rPr lang="de-DE" i="1" dirty="0"/>
              <a:t>CSS-ML, ML, CSS</a:t>
            </a:r>
            <a:r>
              <a:rPr lang="de-DE" dirty="0"/>
              <a:t>}</a:t>
            </a:r>
          </a:p>
          <a:p>
            <a:pPr lvl="1"/>
            <a:r>
              <a:rPr lang="de-DE" dirty="0" err="1"/>
              <a:t>Whether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u="sng" dirty="0" err="1"/>
              <a:t>transform</a:t>
            </a:r>
            <a:r>
              <a:rPr lang="de-DE" u="sng" dirty="0"/>
              <a:t> </a:t>
            </a:r>
            <a:r>
              <a:rPr lang="de-DE" i="1" u="sng" dirty="0"/>
              <a:t>p</a:t>
            </a:r>
            <a:r>
              <a:rPr lang="de-DE" u="sng" dirty="0"/>
              <a:t> </a:t>
            </a:r>
            <a:r>
              <a:rPr lang="de-DE" u="sng" dirty="0" err="1"/>
              <a:t>and</a:t>
            </a:r>
            <a:r>
              <a:rPr lang="de-DE" u="sng" dirty="0"/>
              <a:t> </a:t>
            </a:r>
            <a:r>
              <a:rPr lang="de-DE" i="1" u="sng" dirty="0"/>
              <a:t>q</a:t>
            </a:r>
            <a:r>
              <a:rPr lang="de-DE" dirty="0"/>
              <a:t> in </a:t>
            </a:r>
            <a:r>
              <a:rPr lang="de-DE" dirty="0" err="1"/>
              <a:t>order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maintain</a:t>
            </a:r>
            <a:r>
              <a:rPr lang="de-DE" dirty="0"/>
              <a:t> </a:t>
            </a:r>
            <a:r>
              <a:rPr lang="de-DE" dirty="0" err="1"/>
              <a:t>stationarity</a:t>
            </a:r>
            <a:endParaRPr lang="de-DE" dirty="0"/>
          </a:p>
          <a:p>
            <a:pPr lvl="2"/>
            <a:r>
              <a:rPr lang="de-DE" dirty="0"/>
              <a:t>Default: </a:t>
            </a:r>
            <a:r>
              <a:rPr lang="de-DE" dirty="0" err="1"/>
              <a:t>False</a:t>
            </a:r>
            <a:endParaRPr lang="de-DE" dirty="0"/>
          </a:p>
          <a:p>
            <a:pPr lvl="2"/>
            <a:r>
              <a:rPr lang="de-DE" i="1" dirty="0" err="1"/>
              <a:t>transform.pars</a:t>
            </a:r>
            <a:r>
              <a:rPr lang="de-DE" dirty="0"/>
              <a:t> ∈ {True, </a:t>
            </a:r>
            <a:r>
              <a:rPr lang="de-DE" dirty="0" err="1"/>
              <a:t>False</a:t>
            </a:r>
            <a:r>
              <a:rPr lang="de-DE" dirty="0"/>
              <a:t>}</a:t>
            </a:r>
          </a:p>
          <a:p>
            <a:pPr lvl="1"/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3.3 Time Series</a:t>
            </a:r>
          </a:p>
        </p:txBody>
      </p:sp>
    </p:spTree>
    <p:extLst>
      <p:ext uri="{BB962C8B-B14F-4D97-AF65-F5344CB8AC3E}">
        <p14:creationId xmlns:p14="http://schemas.microsoft.com/office/powerpoint/2010/main" val="106961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Fit </a:t>
            </a:r>
            <a:r>
              <a:rPr lang="de-DE" dirty="0" err="1"/>
              <a:t>regressor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training</a:t>
            </a:r>
            <a:r>
              <a:rPr lang="de-DE" dirty="0"/>
              <a:t> </a:t>
            </a:r>
            <a:r>
              <a:rPr lang="de-DE" dirty="0" err="1"/>
              <a:t>set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all </a:t>
            </a:r>
            <a:r>
              <a:rPr lang="de-DE" dirty="0" err="1"/>
              <a:t>combinations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hyperparameters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measure</a:t>
            </a:r>
            <a:r>
              <a:rPr lang="de-DE" dirty="0"/>
              <a:t> </a:t>
            </a:r>
            <a:r>
              <a:rPr lang="de-DE" dirty="0" err="1"/>
              <a:t>performance</a:t>
            </a:r>
            <a:r>
              <a:rPr lang="de-DE" dirty="0"/>
              <a:t> on CV </a:t>
            </a:r>
            <a:r>
              <a:rPr lang="de-DE" dirty="0" err="1"/>
              <a:t>set</a:t>
            </a:r>
            <a:endParaRPr lang="de-DE" dirty="0"/>
          </a:p>
          <a:p>
            <a:pPr lvl="1"/>
            <a:r>
              <a:rPr lang="de-DE" dirty="0"/>
              <a:t>3•2 = 6 </a:t>
            </a:r>
            <a:r>
              <a:rPr lang="de-DE" dirty="0" err="1"/>
              <a:t>possibilities</a:t>
            </a:r>
            <a:endParaRPr lang="de-DE" dirty="0"/>
          </a:p>
          <a:p>
            <a:pPr lvl="1"/>
            <a:r>
              <a:rPr lang="de-DE" dirty="0" err="1"/>
              <a:t>best</a:t>
            </a:r>
            <a:r>
              <a:rPr lang="de-DE" dirty="0"/>
              <a:t> </a:t>
            </a:r>
            <a:r>
              <a:rPr lang="de-DE" dirty="0" err="1"/>
              <a:t>configuration</a:t>
            </a:r>
            <a:r>
              <a:rPr lang="de-DE" dirty="0"/>
              <a:t>: </a:t>
            </a:r>
          </a:p>
          <a:p>
            <a:pPr lvl="2"/>
            <a:r>
              <a:rPr lang="de-DE" i="1" dirty="0" err="1"/>
              <a:t>method</a:t>
            </a:r>
            <a:r>
              <a:rPr lang="de-DE" i="1" dirty="0"/>
              <a:t> </a:t>
            </a:r>
            <a:r>
              <a:rPr lang="de-DE" dirty="0"/>
              <a:t>= </a:t>
            </a:r>
            <a:r>
              <a:rPr lang="de-DE" i="1" dirty="0"/>
              <a:t>CSS</a:t>
            </a:r>
          </a:p>
          <a:p>
            <a:pPr lvl="2"/>
            <a:r>
              <a:rPr lang="de-DE" i="1" dirty="0" err="1"/>
              <a:t>transform.pars</a:t>
            </a:r>
            <a:r>
              <a:rPr lang="de-DE" i="1" dirty="0"/>
              <a:t> </a:t>
            </a:r>
            <a:r>
              <a:rPr lang="de-DE" dirty="0"/>
              <a:t>= True</a:t>
            </a:r>
          </a:p>
          <a:p>
            <a:pPr lvl="1"/>
            <a:r>
              <a:rPr lang="de-DE" dirty="0"/>
              <a:t>RMSE on CV </a:t>
            </a:r>
            <a:r>
              <a:rPr lang="de-DE" dirty="0" err="1"/>
              <a:t>set</a:t>
            </a:r>
            <a:r>
              <a:rPr lang="de-DE" dirty="0"/>
              <a:t>: </a:t>
            </a:r>
            <a:r>
              <a:rPr lang="de-DE" b="1" dirty="0"/>
              <a:t>1468</a:t>
            </a:r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3.3 Time Series</a:t>
            </a:r>
          </a:p>
        </p:txBody>
      </p:sp>
    </p:spTree>
    <p:extLst>
      <p:ext uri="{BB962C8B-B14F-4D97-AF65-F5344CB8AC3E}">
        <p14:creationId xmlns:p14="http://schemas.microsoft.com/office/powerpoint/2010/main" val="19883878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Predict</a:t>
            </a:r>
            <a:r>
              <a:rPr lang="de-DE" dirty="0"/>
              <a:t> last </a:t>
            </a:r>
            <a:r>
              <a:rPr lang="de-DE" dirty="0" err="1"/>
              <a:t>week</a:t>
            </a:r>
            <a:r>
              <a:rPr lang="de-DE" dirty="0"/>
              <a:t>:</a:t>
            </a:r>
          </a:p>
          <a:p>
            <a:pPr lvl="1"/>
            <a:r>
              <a:rPr lang="de-DE" dirty="0"/>
              <a:t>RMSE on Test </a:t>
            </a:r>
            <a:r>
              <a:rPr lang="de-DE" dirty="0" err="1"/>
              <a:t>set</a:t>
            </a:r>
            <a:r>
              <a:rPr lang="de-DE" dirty="0"/>
              <a:t>: </a:t>
            </a:r>
            <a:r>
              <a:rPr lang="de-DE" b="1" dirty="0"/>
              <a:t>1392</a:t>
            </a:r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3.3 Time Series</a:t>
            </a:r>
          </a:p>
        </p:txBody>
      </p:sp>
      <p:pic>
        <p:nvPicPr>
          <p:cNvPr id="4" name="Picture 4" descr="A close up of a map&#10;&#10;Description generated with high confidence">
            <a:extLst>
              <a:ext uri="{FF2B5EF4-FFF2-40B4-BE49-F238E27FC236}">
                <a16:creationId xmlns:a16="http://schemas.microsoft.com/office/drawing/2014/main" id="{CE6ADC7C-AA9D-4505-B274-8192E5DEE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907" y="2265661"/>
            <a:ext cx="9151814" cy="4593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710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3477757"/>
              </p:ext>
            </p:extLst>
          </p:nvPr>
        </p:nvGraphicFramePr>
        <p:xfrm>
          <a:off x="323528" y="2060848"/>
          <a:ext cx="8291264" cy="2088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28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28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728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728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22058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 smtClean="0"/>
                        <a:t>Full</a:t>
                      </a:r>
                      <a:r>
                        <a:rPr lang="de-DE" dirty="0" smtClean="0"/>
                        <a:t> Train </a:t>
                      </a:r>
                      <a:r>
                        <a:rPr lang="de-DE" dirty="0"/>
                        <a:t>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CV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Test Error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2058"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MLR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745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1073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1188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2058"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RF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869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1368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2058"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1468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1392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4. Model </a:t>
            </a:r>
            <a:r>
              <a:rPr lang="de-DE" dirty="0" err="1"/>
              <a:t>comparison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470098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de-DE" dirty="0">
                <a:hlinkClick r:id="rId2"/>
              </a:rPr>
              <a:t>https://www.kaggle.com/marklvl/bike-sharing-dataset</a:t>
            </a:r>
            <a:endParaRPr lang="de-DE" dirty="0"/>
          </a:p>
          <a:p>
            <a:r>
              <a:rPr lang="de-DE" dirty="0">
                <a:hlinkClick r:id="rId3"/>
              </a:rPr>
              <a:t>https://towardsdatascience.com/the-complete-guide-to-time-series-analysis-and-forecasting-70d476bfe775</a:t>
            </a:r>
            <a:endParaRPr lang="de-DE" dirty="0"/>
          </a:p>
          <a:p>
            <a:r>
              <a:rPr lang="de-DE" dirty="0">
                <a:hlinkClick r:id="rId4"/>
              </a:rPr>
              <a:t>https://www.analyticsvidhya.com/blog/2015/12/complete-tutorial-time-series-modeling/</a:t>
            </a:r>
            <a:endParaRPr lang="de-DE" dirty="0"/>
          </a:p>
          <a:p>
            <a:r>
              <a:rPr lang="de-DE" dirty="0">
                <a:hlinkClick r:id="rId5"/>
              </a:rPr>
              <a:t>https://machinelearningmastery.com/tune-machine-learning-algorithms-in-r/</a:t>
            </a:r>
            <a:endParaRPr lang="de-DE" dirty="0"/>
          </a:p>
          <a:p>
            <a:r>
              <a:rPr lang="de-DE" dirty="0">
                <a:hlinkClick r:id="rId6"/>
              </a:rPr>
              <a:t>https://anomaly.io/seasonal-trend-decomposition-in-r/index.html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4108867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184576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60000"/>
              </a:lnSpc>
            </a:pPr>
            <a:r>
              <a:rPr lang="de-DE" b="1" dirty="0" err="1"/>
              <a:t>Metadata</a:t>
            </a:r>
            <a:r>
              <a:rPr lang="de-DE" b="1" dirty="0"/>
              <a:t> (temporal </a:t>
            </a:r>
            <a:r>
              <a:rPr lang="de-DE" b="1" dirty="0" err="1"/>
              <a:t>features</a:t>
            </a:r>
            <a:r>
              <a:rPr lang="de-DE" b="1" dirty="0"/>
              <a:t>):</a:t>
            </a:r>
          </a:p>
          <a:p>
            <a:pPr>
              <a:buFontTx/>
              <a:buChar char="-"/>
            </a:pPr>
            <a:r>
              <a:rPr lang="en-US" i="1" dirty="0"/>
              <a:t>instant: </a:t>
            </a:r>
            <a:r>
              <a:rPr lang="en-US" dirty="0"/>
              <a:t>record index </a:t>
            </a:r>
          </a:p>
          <a:p>
            <a:pPr>
              <a:buFontTx/>
              <a:buChar char="-"/>
            </a:pPr>
            <a:r>
              <a:rPr lang="en-US" i="1" dirty="0" err="1"/>
              <a:t>dteday</a:t>
            </a:r>
            <a:r>
              <a:rPr lang="en-US" i="1" dirty="0"/>
              <a:t>: </a:t>
            </a:r>
            <a:r>
              <a:rPr lang="en-US" dirty="0"/>
              <a:t>date </a:t>
            </a:r>
          </a:p>
          <a:p>
            <a:pPr>
              <a:buFontTx/>
              <a:buChar char="-"/>
            </a:pPr>
            <a:r>
              <a:rPr lang="en-US" i="1" dirty="0"/>
              <a:t>season: </a:t>
            </a:r>
            <a:r>
              <a:rPr lang="en-US" dirty="0"/>
              <a:t>astronomical</a:t>
            </a:r>
            <a:r>
              <a:rPr lang="en-US" i="1" dirty="0"/>
              <a:t> </a:t>
            </a:r>
            <a:r>
              <a:rPr lang="en-US" dirty="0"/>
              <a:t>season (</a:t>
            </a:r>
            <a:r>
              <a:rPr lang="en-US" b="1" dirty="0"/>
              <a:t>1</a:t>
            </a:r>
            <a:r>
              <a:rPr lang="en-US" dirty="0"/>
              <a:t>: 21.12-20.03, </a:t>
            </a:r>
          </a:p>
          <a:p>
            <a:pPr marL="109728" indent="0">
              <a:buNone/>
            </a:pPr>
            <a:r>
              <a:rPr lang="en-US" b="1" dirty="0"/>
              <a:t>			  		    2</a:t>
            </a:r>
            <a:r>
              <a:rPr lang="en-US" dirty="0"/>
              <a:t>: 21.03-20.06, </a:t>
            </a:r>
          </a:p>
          <a:p>
            <a:pPr marL="109728" indent="0">
              <a:buNone/>
            </a:pPr>
            <a:r>
              <a:rPr lang="en-US" dirty="0"/>
              <a:t>			  		    </a:t>
            </a:r>
            <a:r>
              <a:rPr lang="en-US" b="1" dirty="0"/>
              <a:t>3</a:t>
            </a:r>
            <a:r>
              <a:rPr lang="en-US" dirty="0"/>
              <a:t>: 21.06-21.09, </a:t>
            </a:r>
          </a:p>
          <a:p>
            <a:pPr marL="109728" indent="0">
              <a:buNone/>
            </a:pPr>
            <a:r>
              <a:rPr lang="en-US" b="1" dirty="0"/>
              <a:t>			  		    4</a:t>
            </a:r>
            <a:r>
              <a:rPr lang="en-US" dirty="0"/>
              <a:t>: 22.09-20.12) </a:t>
            </a:r>
          </a:p>
          <a:p>
            <a:pPr>
              <a:buFontTx/>
              <a:buChar char="-"/>
            </a:pPr>
            <a:r>
              <a:rPr lang="en-US" i="1" dirty="0" err="1"/>
              <a:t>yr</a:t>
            </a:r>
            <a:r>
              <a:rPr lang="en-US" i="1" dirty="0"/>
              <a:t>: </a:t>
            </a:r>
            <a:r>
              <a:rPr lang="en-US" dirty="0"/>
              <a:t>year (</a:t>
            </a:r>
            <a:r>
              <a:rPr lang="en-US" b="1" dirty="0"/>
              <a:t>0</a:t>
            </a:r>
            <a:r>
              <a:rPr lang="en-US" dirty="0"/>
              <a:t>: 2011, </a:t>
            </a:r>
            <a:r>
              <a:rPr lang="en-US" b="1" dirty="0"/>
              <a:t>1</a:t>
            </a:r>
            <a:r>
              <a:rPr lang="en-US" dirty="0"/>
              <a:t>: 2012) </a:t>
            </a:r>
          </a:p>
          <a:p>
            <a:pPr>
              <a:buFontTx/>
              <a:buChar char="-"/>
            </a:pPr>
            <a:r>
              <a:rPr lang="en-US" i="1" dirty="0" err="1"/>
              <a:t>mnth</a:t>
            </a:r>
            <a:r>
              <a:rPr lang="en-US" i="1" dirty="0"/>
              <a:t>: </a:t>
            </a:r>
            <a:r>
              <a:rPr lang="en-US" dirty="0"/>
              <a:t>month (</a:t>
            </a:r>
            <a:r>
              <a:rPr lang="en-US" b="1" dirty="0"/>
              <a:t>1</a:t>
            </a:r>
            <a:r>
              <a:rPr lang="en-US" dirty="0"/>
              <a:t> to </a:t>
            </a:r>
            <a:r>
              <a:rPr lang="en-US" b="1" dirty="0"/>
              <a:t>12</a:t>
            </a:r>
            <a:r>
              <a:rPr lang="en-US" dirty="0"/>
              <a:t>) </a:t>
            </a:r>
          </a:p>
          <a:p>
            <a:pPr>
              <a:buFontTx/>
              <a:buChar char="-"/>
            </a:pPr>
            <a:r>
              <a:rPr lang="en-US" i="1" dirty="0"/>
              <a:t>holiday: </a:t>
            </a:r>
            <a:r>
              <a:rPr lang="en-US" dirty="0"/>
              <a:t>whether day is holiday or not (</a:t>
            </a:r>
            <a:r>
              <a:rPr lang="en-US" b="1" dirty="0"/>
              <a:t>1</a:t>
            </a:r>
            <a:r>
              <a:rPr lang="en-US" dirty="0"/>
              <a:t> or </a:t>
            </a:r>
            <a:r>
              <a:rPr lang="en-US" b="1" dirty="0"/>
              <a:t>0</a:t>
            </a:r>
            <a:r>
              <a:rPr lang="en-US" dirty="0"/>
              <a:t>)</a:t>
            </a:r>
          </a:p>
          <a:p>
            <a:pPr>
              <a:buFontTx/>
              <a:buChar char="-"/>
            </a:pPr>
            <a:r>
              <a:rPr lang="en-US" i="1" dirty="0"/>
              <a:t>weekday: </a:t>
            </a:r>
            <a:r>
              <a:rPr lang="en-US" dirty="0"/>
              <a:t>day of the week (</a:t>
            </a:r>
            <a:r>
              <a:rPr lang="en-US" b="1" dirty="0"/>
              <a:t>0</a:t>
            </a:r>
            <a:r>
              <a:rPr lang="en-US" dirty="0"/>
              <a:t> to </a:t>
            </a:r>
            <a:r>
              <a:rPr lang="en-US" b="1" dirty="0"/>
              <a:t>6</a:t>
            </a:r>
            <a:r>
              <a:rPr lang="en-US" dirty="0"/>
              <a:t>)</a:t>
            </a:r>
          </a:p>
          <a:p>
            <a:pPr>
              <a:buFontTx/>
              <a:buChar char="-"/>
            </a:pPr>
            <a:r>
              <a:rPr lang="en-US" i="1" dirty="0" err="1"/>
              <a:t>workingday</a:t>
            </a:r>
            <a:r>
              <a:rPr lang="en-US" i="1" dirty="0"/>
              <a:t>: </a:t>
            </a:r>
            <a:r>
              <a:rPr lang="en-US" b="1" dirty="0"/>
              <a:t>1</a:t>
            </a:r>
            <a:r>
              <a:rPr lang="en-US" dirty="0"/>
              <a:t>, if neither weekend nor holiday, </a:t>
            </a:r>
          </a:p>
          <a:p>
            <a:pPr marL="109728" indent="0">
              <a:buNone/>
            </a:pPr>
            <a:r>
              <a:rPr lang="en-US" b="1" dirty="0"/>
              <a:t>		     0,</a:t>
            </a:r>
            <a:r>
              <a:rPr lang="en-US" dirty="0"/>
              <a:t> otherwise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1. A </a:t>
            </a:r>
            <a:r>
              <a:rPr lang="de-DE" dirty="0" err="1"/>
              <a:t>look</a:t>
            </a:r>
            <a:r>
              <a:rPr lang="de-DE" dirty="0"/>
              <a:t> at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dataset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85810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Inhaltsplatzhalter 1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84545"/>
                <a:ext cx="8229600" cy="4900000"/>
              </a:xfrm>
            </p:spPr>
            <p:txBody>
              <a:bodyPr>
                <a:normAutofit fontScale="92500" lnSpcReduction="10000"/>
              </a:bodyPr>
              <a:lstStyle/>
              <a:p>
                <a:pPr>
                  <a:lnSpc>
                    <a:spcPct val="160000"/>
                  </a:lnSpc>
                </a:pPr>
                <a:r>
                  <a:rPr lang="de-DE" b="1" dirty="0"/>
                  <a:t>Metadata (</a:t>
                </a:r>
                <a:r>
                  <a:rPr lang="de-DE" b="1" dirty="0" err="1"/>
                  <a:t>meteorological</a:t>
                </a:r>
                <a:r>
                  <a:rPr lang="de-DE" b="1" dirty="0"/>
                  <a:t> </a:t>
                </a:r>
                <a:r>
                  <a:rPr lang="de-DE" b="1" dirty="0" err="1"/>
                  <a:t>features</a:t>
                </a:r>
                <a:r>
                  <a:rPr lang="de-DE" b="1" dirty="0"/>
                  <a:t>):</a:t>
                </a:r>
              </a:p>
              <a:p>
                <a:pPr>
                  <a:buFontTx/>
                  <a:buChar char="-"/>
                </a:pPr>
                <a:r>
                  <a:rPr lang="en-US" i="1" dirty="0" err="1"/>
                  <a:t>weathersit</a:t>
                </a:r>
                <a:r>
                  <a:rPr lang="en-US" i="1" dirty="0"/>
                  <a:t>: </a:t>
                </a:r>
                <a:r>
                  <a:rPr lang="en-US" dirty="0"/>
                  <a:t>weather situation </a:t>
                </a:r>
              </a:p>
              <a:p>
                <a:pPr marL="109728" indent="0">
                  <a:buNone/>
                </a:pPr>
                <a:r>
                  <a:rPr lang="en-US" dirty="0"/>
                  <a:t>		  (</a:t>
                </a:r>
                <a:r>
                  <a:rPr lang="en-US" b="1" dirty="0"/>
                  <a:t>1</a:t>
                </a:r>
                <a:r>
                  <a:rPr lang="en-US" dirty="0"/>
                  <a:t>: clear, partly cloudy; </a:t>
                </a:r>
              </a:p>
              <a:p>
                <a:pPr marL="109728" indent="0">
                  <a:buNone/>
                </a:pPr>
                <a:r>
                  <a:rPr lang="en-US" b="1" dirty="0"/>
                  <a:t>		   2</a:t>
                </a:r>
                <a:r>
                  <a:rPr lang="en-US" dirty="0"/>
                  <a:t>: cloudy, foggy, light rain; </a:t>
                </a:r>
              </a:p>
              <a:p>
                <a:pPr marL="109728" indent="0">
                  <a:buNone/>
                </a:pPr>
                <a:r>
                  <a:rPr lang="en-US" b="1" dirty="0"/>
                  <a:t>		   3</a:t>
                </a:r>
                <a:r>
                  <a:rPr lang="en-US" dirty="0"/>
                  <a:t>: rainy, stormy, snowy)</a:t>
                </a:r>
              </a:p>
              <a:p>
                <a:pPr>
                  <a:buFontTx/>
                  <a:buChar char="-"/>
                </a:pPr>
                <a:r>
                  <a:rPr lang="en-US" i="1" dirty="0"/>
                  <a:t>temp:</a:t>
                </a:r>
                <a:r>
                  <a:rPr lang="en-US" dirty="0"/>
                  <a:t> Normalized temperature (divided by 41°C) </a:t>
                </a:r>
              </a:p>
              <a:p>
                <a:pPr>
                  <a:buFontTx/>
                  <a:buChar char="-"/>
                </a:pPr>
                <a:r>
                  <a:rPr lang="en-US" i="1" dirty="0" err="1"/>
                  <a:t>atemp</a:t>
                </a:r>
                <a:r>
                  <a:rPr lang="en-US" i="1" dirty="0"/>
                  <a:t>: </a:t>
                </a:r>
                <a:r>
                  <a:rPr lang="en-US" dirty="0"/>
                  <a:t>Normalized feeling temperature (divided by 50°C) </a:t>
                </a:r>
              </a:p>
              <a:p>
                <a:pPr>
                  <a:buFontTx/>
                  <a:buChar char="-"/>
                </a:pPr>
                <a:r>
                  <a:rPr lang="en-US" i="1" dirty="0"/>
                  <a:t>hum: </a:t>
                </a:r>
                <a:r>
                  <a:rPr lang="en-US" dirty="0"/>
                  <a:t>Normalized humidity (divided by 100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num>
                      <m:den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) </a:t>
                </a:r>
              </a:p>
              <a:p>
                <a:pPr>
                  <a:buFontTx/>
                  <a:buChar char="-"/>
                </a:pPr>
                <a:r>
                  <a:rPr lang="en-US" i="1" dirty="0" err="1"/>
                  <a:t>windspeed</a:t>
                </a:r>
                <a:r>
                  <a:rPr lang="en-US" i="1" dirty="0"/>
                  <a:t>: </a:t>
                </a:r>
                <a:r>
                  <a:rPr lang="en-US" dirty="0"/>
                  <a:t>Normalized wind speed (divided by 67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𝑘𝑚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</m:oMath>
                </a14:m>
                <a:r>
                  <a:rPr lang="en-US" dirty="0"/>
                  <a:t>)</a:t>
                </a:r>
                <a:endParaRPr lang="de-DE" dirty="0"/>
              </a:p>
            </p:txBody>
          </p:sp>
        </mc:Choice>
        <mc:Fallback xmlns="">
          <p:sp>
            <p:nvSpPr>
              <p:cNvPr id="2" name="Inhaltsplatzhalt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84545"/>
                <a:ext cx="8229600" cy="49000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1. A </a:t>
            </a:r>
            <a:r>
              <a:rPr lang="de-DE" dirty="0" err="1"/>
              <a:t>look</a:t>
            </a:r>
            <a:r>
              <a:rPr lang="de-DE" dirty="0"/>
              <a:t> at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dataset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19026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b="1" dirty="0" err="1"/>
              <a:t>Metadata</a:t>
            </a:r>
            <a:r>
              <a:rPr lang="de-DE" b="1" dirty="0"/>
              <a:t> (</a:t>
            </a:r>
            <a:r>
              <a:rPr lang="de-DE" b="1" dirty="0" err="1"/>
              <a:t>dependent</a:t>
            </a:r>
            <a:r>
              <a:rPr lang="de-DE" b="1" dirty="0"/>
              <a:t> variables):</a:t>
            </a:r>
          </a:p>
          <a:p>
            <a:pPr>
              <a:buFontTx/>
              <a:buChar char="-"/>
            </a:pPr>
            <a:r>
              <a:rPr lang="en-US" i="1" dirty="0"/>
              <a:t>casual: </a:t>
            </a:r>
            <a:r>
              <a:rPr lang="en-US" dirty="0"/>
              <a:t>count of casual/one-time users </a:t>
            </a:r>
          </a:p>
          <a:p>
            <a:pPr>
              <a:buFontTx/>
              <a:buChar char="-"/>
            </a:pPr>
            <a:r>
              <a:rPr lang="en-US" i="1" dirty="0"/>
              <a:t>registered: </a:t>
            </a:r>
            <a:r>
              <a:rPr lang="en-US" dirty="0"/>
              <a:t>count of registered/regular users </a:t>
            </a:r>
          </a:p>
          <a:p>
            <a:pPr>
              <a:buFontTx/>
              <a:buChar char="-"/>
            </a:pPr>
            <a:r>
              <a:rPr lang="en-US" i="1" dirty="0" err="1"/>
              <a:t>cnt</a:t>
            </a:r>
            <a:r>
              <a:rPr lang="en-US" i="1" dirty="0"/>
              <a:t>: </a:t>
            </a:r>
            <a:r>
              <a:rPr lang="en-US" dirty="0"/>
              <a:t>count of total rental bikes including both casual and registered </a:t>
            </a:r>
            <a:endParaRPr lang="de-DE" b="1" dirty="0"/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1. A </a:t>
            </a:r>
            <a:r>
              <a:rPr lang="de-DE" dirty="0" err="1"/>
              <a:t>look</a:t>
            </a:r>
            <a:r>
              <a:rPr lang="de-DE" dirty="0"/>
              <a:t> at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dataset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42053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1. A </a:t>
            </a:r>
            <a:r>
              <a:rPr lang="de-DE" dirty="0" err="1"/>
              <a:t>look</a:t>
            </a:r>
            <a:r>
              <a:rPr lang="de-DE" dirty="0"/>
              <a:t> at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dataset</a:t>
            </a:r>
            <a:endParaRPr lang="de-DE" dirty="0"/>
          </a:p>
        </p:txBody>
      </p:sp>
      <p:pic>
        <p:nvPicPr>
          <p:cNvPr id="1026" name="Picture 2" descr="G:\Master\Urban\totalRentals_scat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95292"/>
            <a:ext cx="9144000" cy="5562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1954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1. A </a:t>
            </a:r>
            <a:r>
              <a:rPr lang="de-DE" dirty="0" err="1"/>
              <a:t>look</a:t>
            </a:r>
            <a:r>
              <a:rPr lang="de-DE" dirty="0"/>
              <a:t> at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dataset</a:t>
            </a:r>
            <a:endParaRPr lang="de-DE" dirty="0"/>
          </a:p>
        </p:txBody>
      </p:sp>
      <p:pic>
        <p:nvPicPr>
          <p:cNvPr id="2050" name="Picture 2" descr="G:\Master\Urban\totalRentalsTem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40768"/>
            <a:ext cx="9144000" cy="5517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3698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1. A </a:t>
            </a:r>
            <a:r>
              <a:rPr lang="de-DE" dirty="0" err="1"/>
              <a:t>look</a:t>
            </a:r>
            <a:r>
              <a:rPr lang="de-DE" dirty="0"/>
              <a:t> at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dataset</a:t>
            </a:r>
            <a:endParaRPr lang="de-DE" dirty="0"/>
          </a:p>
        </p:txBody>
      </p:sp>
      <p:pic>
        <p:nvPicPr>
          <p:cNvPr id="3074" name="Picture 2" descr="G:\Master\Urban\histoWeath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96752"/>
            <a:ext cx="9144000" cy="5661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19515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imos">
  <a:themeElements>
    <a:clrScheme name="Deimos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Deimos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Deimo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0</TotalTime>
  <Words>947</Words>
  <Application>Microsoft Office PowerPoint</Application>
  <PresentationFormat>Bildschirmpräsentation (4:3)</PresentationFormat>
  <Paragraphs>201</Paragraphs>
  <Slides>39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39</vt:i4>
      </vt:variant>
    </vt:vector>
  </HeadingPairs>
  <TitlesOfParts>
    <vt:vector size="45" baseType="lpstr">
      <vt:lpstr>Cambria Math</vt:lpstr>
      <vt:lpstr>Lucida Sans Unicode</vt:lpstr>
      <vt:lpstr>Verdana</vt:lpstr>
      <vt:lpstr>Wingdings 2</vt:lpstr>
      <vt:lpstr>Wingdings 3</vt:lpstr>
      <vt:lpstr>Deimos</vt:lpstr>
      <vt:lpstr>Urban Technologies Predicting Bike Rentals</vt:lpstr>
      <vt:lpstr>Table of contents</vt:lpstr>
      <vt:lpstr>1. A look at the dataset</vt:lpstr>
      <vt:lpstr>1. A look at the dataset</vt:lpstr>
      <vt:lpstr>1. A look at the dataset</vt:lpstr>
      <vt:lpstr>1. A look at the dataset</vt:lpstr>
      <vt:lpstr>1. A look at the dataset</vt:lpstr>
      <vt:lpstr>1. A look at the dataset</vt:lpstr>
      <vt:lpstr>1. A look at the dataset</vt:lpstr>
      <vt:lpstr>1. A look at the dataset</vt:lpstr>
      <vt:lpstr>2. Data preprocessing</vt:lpstr>
      <vt:lpstr>2. Data preprocessing</vt:lpstr>
      <vt:lpstr>2. Data preprocessing</vt:lpstr>
      <vt:lpstr>2. Data preprocessing</vt:lpstr>
      <vt:lpstr>3. Applying predictive models</vt:lpstr>
      <vt:lpstr>3.1 Multilinear Regression</vt:lpstr>
      <vt:lpstr>3.1 Multilinear Regression</vt:lpstr>
      <vt:lpstr>3.1 Multilinear Regression</vt:lpstr>
      <vt:lpstr>3.1 Multilinear Regression</vt:lpstr>
      <vt:lpstr>3. Applying predictive models</vt:lpstr>
      <vt:lpstr>3.2 Random Forest</vt:lpstr>
      <vt:lpstr>3.2 Random Forest</vt:lpstr>
      <vt:lpstr>3.2 Random Forest</vt:lpstr>
      <vt:lpstr>3. Applying predictive models</vt:lpstr>
      <vt:lpstr>PowerPoint-Präsentation</vt:lpstr>
      <vt:lpstr>3.3 Time Series</vt:lpstr>
      <vt:lpstr>3.3 Time Series</vt:lpstr>
      <vt:lpstr>3.3 Time Series</vt:lpstr>
      <vt:lpstr>3.3 Time Series</vt:lpstr>
      <vt:lpstr>3.3 Time Series</vt:lpstr>
      <vt:lpstr>3.3 Time Series</vt:lpstr>
      <vt:lpstr>3.3 Time Series</vt:lpstr>
      <vt:lpstr>3.3 Time Series</vt:lpstr>
      <vt:lpstr>3.3 Time Series</vt:lpstr>
      <vt:lpstr>3.3 Time Series</vt:lpstr>
      <vt:lpstr>3.3 Time Series</vt:lpstr>
      <vt:lpstr>3.3 Time Series</vt:lpstr>
      <vt:lpstr>4. Model comparison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Urban Technologies Predicting Bike Rentals</dc:title>
  <dc:creator>Teodor Chiaburu</dc:creator>
  <cp:lastModifiedBy>Teodor Chiaburu</cp:lastModifiedBy>
  <cp:revision>112</cp:revision>
  <dcterms:created xsi:type="dcterms:W3CDTF">2019-11-01T11:40:04Z</dcterms:created>
  <dcterms:modified xsi:type="dcterms:W3CDTF">2019-12-03T13:53:23Z</dcterms:modified>
</cp:coreProperties>
</file>