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31C090-5D47-4DA4-B630-D2A156A342F5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A4A87-C62A-4190-AEED-0D42B563F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55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91818-6DF9-11F3-CD2F-F0985D566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1CE7C8-60B5-AE05-4A01-2A7730DD59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11F62-2D9B-F534-A7CF-42E77C1F7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75817-EC38-41F7-B4D1-8F0042E8475B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0B954-E95E-8FF0-837B-033D8FFB9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634C4-1DE4-0975-5AC1-3E1C94731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6296C-97E8-488C-907A-BC3313060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43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0EF3E-B8CF-6A16-530C-68D0B216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CEE255-CAA5-1FBC-EEA3-06AC5D681E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FD057-4818-8B34-7AC3-AE15A7F68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75817-EC38-41F7-B4D1-8F0042E8475B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EFF5A-F7AE-0A72-2B87-7199FB0A5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0F361-A70D-9EC0-42CF-730F349A8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6296C-97E8-488C-907A-BC3313060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24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BE70A4-0C9A-E82E-7FB1-901366647C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133DA5-A3D2-1156-0765-FB21A2B93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E2673-9ECA-3A92-87C4-23FDB17E4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75817-EC38-41F7-B4D1-8F0042E8475B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D7945-18EC-D211-ED94-F54AC222A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230B0-59FC-BE64-2F13-43EC9D381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6296C-97E8-488C-907A-BC3313060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58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CAAFB-5B36-CADB-40CE-43C085050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F527D-B118-81D8-C045-68C26B075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65030-26D9-FC53-1450-B17682D96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75817-EC38-41F7-B4D1-8F0042E8475B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4A596-A6DE-524E-25E3-9010A28BF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716F1-7B3B-AD0F-1040-93E2293B8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6296C-97E8-488C-907A-BC3313060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03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716B6-1B7B-C757-C8A6-1430C5A9B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7FBA1-9756-7EF7-EDFF-8A0EF67D9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623A1-812E-B62F-4052-8A2AE4412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75817-EC38-41F7-B4D1-8F0042E8475B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868B4-6007-2F9F-0187-52479C034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FBB04-FAD8-2158-FE49-4C343951D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6296C-97E8-488C-907A-BC3313060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89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10EFB-69DB-E67D-C83D-CCD30751C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CA3F1-4E8D-0BC3-3886-507068F4E9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138104-9B13-1630-9460-A41EB1194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75FAE5-81EB-8F80-EFAC-459D59188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75817-EC38-41F7-B4D1-8F0042E8475B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6CB51-E3F9-5DDB-7DBA-978ACE67C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8E7640-36C3-A7D8-26BF-067834C3A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6296C-97E8-488C-907A-BC3313060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84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25A64-0731-EB92-8D28-702CF9ACE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0857E-C342-2DF0-F6B6-387672180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DEDBA-734B-93C5-6A43-021BF83BD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CCBB4F-1527-1773-2068-FFCAA9F835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506AEA-F179-6A96-CB00-EFCB64F062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E054ED-38AD-F530-DD4E-33A333840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75817-EC38-41F7-B4D1-8F0042E8475B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A9605-3CFC-1B33-7DA2-23C49C03E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051DAC-8B77-2581-0538-B78D30A31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6296C-97E8-488C-907A-BC3313060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199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F1394-0A06-818F-A072-BF5DAC9BB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7070B1-13FB-0646-10FE-C699F761B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75817-EC38-41F7-B4D1-8F0042E8475B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64E165-37EF-123D-36E7-5A6DFFC5A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9C2F70-3D91-D3F6-1DED-33C6BF556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6296C-97E8-488C-907A-BC3313060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898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8197E8-282B-372C-DE3B-A57F4A65E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75817-EC38-41F7-B4D1-8F0042E8475B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4C6B7F-ECE3-65BE-8BDA-B92B16BDD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394BE6-35DA-717B-7FC9-EE9F24316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6296C-97E8-488C-907A-BC3313060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95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C36D9-1A82-729C-E30A-AB318E90F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0AD13-A97C-FC91-9DA8-1CBA0E5CA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45CB05-C5A9-8D69-19ED-0E178FD69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A6099F-68A2-7EA0-AC79-2F082F9B2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75817-EC38-41F7-B4D1-8F0042E8475B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EC6B9-120E-1B02-93B1-912D35F37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89281-4207-FB76-A006-F1CA9B040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6296C-97E8-488C-907A-BC3313060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65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66BC9-6E17-F33A-C705-5C0F25C54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90952E-D4BC-AF40-5CA9-7483614D35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2861A2-4A19-F070-7D9B-E29EC4C24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AEF1FA-F63A-740C-B8D3-B9062217B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75817-EC38-41F7-B4D1-8F0042E8475B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7E78D-3C34-2A15-FBC4-1379B19F3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6A128B-15E7-6E60-2DAD-0E3DF12DB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6296C-97E8-488C-907A-BC3313060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19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1FA9B8-0884-16C7-39CC-D51788EA7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17028-1B21-6DD4-55B9-CE44D53B9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12C3F-5CE1-131F-77F3-2A245DE4F5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75817-EC38-41F7-B4D1-8F0042E8475B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ED9E7-A3EA-64EB-5D33-F6FF5135FC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D704D-A74A-A3C0-477C-8C5322B92E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6296C-97E8-488C-907A-BC3313060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55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AP_theorem" TargetMode="External"/><Relationship Id="rId2" Type="http://schemas.openxmlformats.org/officeDocument/2006/relationships/hyperlink" Target="https://mwhittaker.github.io/blog/an_illustrated_proof_of_the_cap_theorem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D7B4-F9F7-E525-78F2-622114304F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Teorema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91B226-83D5-1CD2-DA6B-5F60820F35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Luculescu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Teodor</a:t>
            </a:r>
          </a:p>
        </p:txBody>
      </p:sp>
    </p:spTree>
    <p:extLst>
      <p:ext uri="{BB962C8B-B14F-4D97-AF65-F5344CB8AC3E}">
        <p14:creationId xmlns:p14="http://schemas.microsoft.com/office/powerpoint/2010/main" val="3932432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1FCA42-229D-08EF-6FE0-0920708D3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2321BE-49C4-E8F7-3EB0-9488012C126E}"/>
              </a:ext>
            </a:extLst>
          </p:cNvPr>
          <p:cNvSpPr txBox="1"/>
          <p:nvPr/>
        </p:nvSpPr>
        <p:spPr>
          <a:xfrm>
            <a:off x="625151" y="485192"/>
            <a:ext cx="1103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Prin urmare, nu există un algoritm care asigură simultan consistență, disponibilitate și toleranță la partiționare. </a:t>
            </a:r>
            <a:endParaRPr lang="en-US" dirty="0"/>
          </a:p>
        </p:txBody>
      </p:sp>
      <p:pic>
        <p:nvPicPr>
          <p:cNvPr id="4" name="Picture 2" descr="undefined">
            <a:extLst>
              <a:ext uri="{FF2B5EF4-FFF2-40B4-BE49-F238E27FC236}">
                <a16:creationId xmlns:a16="http://schemas.microsoft.com/office/drawing/2014/main" id="{3AD15778-B451-6D3C-F493-4CEB95F68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75" y="1246410"/>
            <a:ext cx="3471975" cy="3458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97BBC2-F721-55F8-A5E7-A3B2DA208E11}"/>
              </a:ext>
            </a:extLst>
          </p:cNvPr>
          <p:cNvSpPr txBox="1"/>
          <p:nvPr/>
        </p:nvSpPr>
        <p:spPr>
          <a:xfrm>
            <a:off x="625151" y="1324946"/>
            <a:ext cx="6214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Dar se pot construi sisteme care să asigure oricare dintre cele 3</a:t>
            </a:r>
            <a:r>
              <a:rPr lang="en-US" dirty="0"/>
              <a:t>: CP,</a:t>
            </a:r>
            <a:r>
              <a:rPr lang="ro-RO" dirty="0"/>
              <a:t> CA,</a:t>
            </a:r>
            <a:r>
              <a:rPr lang="en-US" dirty="0"/>
              <a:t> AP.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DC6F33-2EC6-E42F-01AE-24F82F43DE7F}"/>
              </a:ext>
            </a:extLst>
          </p:cNvPr>
          <p:cNvSpPr txBox="1"/>
          <p:nvPr/>
        </p:nvSpPr>
        <p:spPr>
          <a:xfrm>
            <a:off x="625151" y="2724539"/>
            <a:ext cx="6643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3</a:t>
            </a:r>
            <a:r>
              <a:rPr lang="en-US" dirty="0"/>
              <a:t>. </a:t>
            </a:r>
            <a:r>
              <a:rPr lang="ro-RO" dirty="0"/>
              <a:t>Disponibilitate și toleranță la partiționare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62088A-840E-AB4B-CD16-4797F704114E}"/>
              </a:ext>
            </a:extLst>
          </p:cNvPr>
          <p:cNvSpPr txBox="1"/>
          <p:nvPr/>
        </p:nvSpPr>
        <p:spPr>
          <a:xfrm>
            <a:off x="984794" y="3560401"/>
            <a:ext cx="70259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D</a:t>
            </a:r>
            <a:r>
              <a:rPr lang="en-US" dirty="0"/>
              <a:t>ac</a:t>
            </a:r>
            <a:r>
              <a:rPr lang="ro-RO" dirty="0"/>
              <a:t>ă un client face o operație de citire asupra unui nod și a avut loc o partiție a sistemului, algoritmul poate fi modificat pentru a returna cea mai recentă valoare cunoscută de nodul respectiv. (se invalidează consistența)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367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B6BAE3-1CE3-8B74-D1B6-9D541C3DCECD}"/>
              </a:ext>
            </a:extLst>
          </p:cNvPr>
          <p:cNvSpPr txBox="1"/>
          <p:nvPr/>
        </p:nvSpPr>
        <p:spPr>
          <a:xfrm>
            <a:off x="648929" y="373626"/>
            <a:ext cx="10382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/>
              <a:t>Bibliografie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960637-132B-AB1B-065D-F0A9BEFB7996}"/>
              </a:ext>
            </a:extLst>
          </p:cNvPr>
          <p:cNvSpPr txBox="1"/>
          <p:nvPr/>
        </p:nvSpPr>
        <p:spPr>
          <a:xfrm>
            <a:off x="757084" y="1229032"/>
            <a:ext cx="10992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CMR12"/>
              </a:rPr>
              <a:t>Seth Gilbert</a:t>
            </a:r>
            <a:r>
              <a:rPr lang="ro-RO" sz="1800" b="0" i="0" u="none" strike="noStrike" baseline="0" dirty="0">
                <a:latin typeface="CMR12"/>
              </a:rPr>
              <a:t>,</a:t>
            </a:r>
            <a:r>
              <a:rPr lang="en-US" sz="1800" b="0" i="0" u="none" strike="noStrike" baseline="0" dirty="0">
                <a:latin typeface="CMSY8"/>
              </a:rPr>
              <a:t> </a:t>
            </a:r>
            <a:r>
              <a:rPr lang="en-US" sz="1800" b="0" i="0" u="none" strike="noStrike" baseline="0" dirty="0">
                <a:latin typeface="CMR12"/>
              </a:rPr>
              <a:t>Nancy Lynch</a:t>
            </a:r>
            <a:r>
              <a:rPr lang="ro-RO" sz="1800" b="0" i="0" u="none" strike="noStrike" baseline="0" dirty="0">
                <a:latin typeface="CMR12"/>
              </a:rPr>
              <a:t> - </a:t>
            </a:r>
            <a:r>
              <a:rPr lang="en-US" sz="1800" b="0" i="0" u="none" strike="noStrike" baseline="0" dirty="0">
                <a:latin typeface="CMR17"/>
              </a:rPr>
              <a:t>Brewer’s Conjecture and the Feasibility of</a:t>
            </a:r>
            <a:r>
              <a:rPr lang="ro-RO" sz="1800" b="0" i="0" u="none" strike="noStrike" baseline="0" dirty="0">
                <a:latin typeface="CMR17"/>
              </a:rPr>
              <a:t> </a:t>
            </a:r>
            <a:r>
              <a:rPr lang="en-US" sz="1800" b="0" i="0" u="none" strike="noStrike" baseline="0" dirty="0">
                <a:latin typeface="CMR17"/>
              </a:rPr>
              <a:t>Consistent, Available, Partition-Tolerant Web</a:t>
            </a:r>
            <a:r>
              <a:rPr lang="ro-RO" sz="1800" b="0" i="0" u="none" strike="noStrike" baseline="0" dirty="0">
                <a:latin typeface="CMR17"/>
              </a:rPr>
              <a:t> </a:t>
            </a:r>
            <a:r>
              <a:rPr lang="en-US" sz="1800" b="0" i="0" u="none" strike="noStrike" baseline="0" dirty="0">
                <a:latin typeface="CMR17"/>
              </a:rPr>
              <a:t>Services</a:t>
            </a:r>
            <a:endParaRPr lang="ro-RO" sz="1800" b="0" i="0" u="none" strike="noStrike" baseline="0" dirty="0">
              <a:latin typeface="CMR1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https://mwhittaker.github.io/blog/an_illustrated_proof_of_the_cap_theorem/</a:t>
            </a:r>
            <a:endParaRPr lang="ro-RO" dirty="0">
              <a:latin typeface="CMR1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https://en.wikipedia.org/wiki/CAP_theorem</a:t>
            </a:r>
            <a:endParaRPr lang="ro-RO" dirty="0">
              <a:latin typeface="CMR17"/>
            </a:endParaRPr>
          </a:p>
        </p:txBody>
      </p:sp>
    </p:spTree>
    <p:extLst>
      <p:ext uri="{BB962C8B-B14F-4D97-AF65-F5344CB8AC3E}">
        <p14:creationId xmlns:p14="http://schemas.microsoft.com/office/powerpoint/2010/main" val="1682772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98E7306F-B9B0-C456-5469-3E94B4CFC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152" y="1504147"/>
            <a:ext cx="4172598" cy="4156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DE498C1-C02B-7DC5-2616-FA7F1A08BB11}"/>
              </a:ext>
            </a:extLst>
          </p:cNvPr>
          <p:cNvSpPr txBox="1"/>
          <p:nvPr/>
        </p:nvSpPr>
        <p:spPr>
          <a:xfrm>
            <a:off x="653143" y="1240972"/>
            <a:ext cx="66620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 s</a:t>
            </a:r>
            <a:r>
              <a:rPr lang="ro-RO" dirty="0"/>
              <a:t>i</a:t>
            </a:r>
            <a:r>
              <a:rPr lang="en-US" dirty="0"/>
              <a:t>stem </a:t>
            </a:r>
            <a:r>
              <a:rPr lang="ro-RO" dirty="0"/>
              <a:t>distribuit</a:t>
            </a:r>
            <a:r>
              <a:rPr lang="en-US" dirty="0"/>
              <a:t> cu </a:t>
            </a:r>
            <a:r>
              <a:rPr lang="ro-RO" dirty="0"/>
              <a:t>memorie</a:t>
            </a:r>
            <a:r>
              <a:rPr lang="en-US" dirty="0"/>
              <a:t> </a:t>
            </a:r>
            <a:r>
              <a:rPr lang="ro-RO" dirty="0"/>
              <a:t>partajată nu poate asigura simultan următoarele 3 proprietăți</a:t>
            </a:r>
            <a:r>
              <a:rPr lang="en-US" dirty="0"/>
              <a:t>:</a:t>
            </a:r>
            <a:endParaRPr lang="ro-RO" dirty="0"/>
          </a:p>
          <a:p>
            <a:endParaRPr lang="ro-R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/>
              <a:t>Consistență  (</a:t>
            </a:r>
            <a:r>
              <a:rPr lang="en-US" sz="1800" b="0" i="0" u="none" strike="noStrike" baseline="0" dirty="0">
                <a:latin typeface="CMR10"/>
              </a:rPr>
              <a:t>Consistency</a:t>
            </a:r>
            <a:r>
              <a:rPr lang="ro-RO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o-R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/>
              <a:t>Disponibilitate  (</a:t>
            </a:r>
            <a:r>
              <a:rPr lang="en-US" sz="1800" b="0" i="0" u="none" strike="noStrike" baseline="0" dirty="0">
                <a:latin typeface="CMR10"/>
              </a:rPr>
              <a:t>Availability</a:t>
            </a:r>
            <a:r>
              <a:rPr lang="ro-RO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o-R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/>
              <a:t>Toleranță la partiționare  (</a:t>
            </a:r>
            <a:r>
              <a:rPr lang="en-US" sz="1800" b="0" i="0" u="none" strike="noStrike" baseline="0" dirty="0">
                <a:latin typeface="CMR10"/>
              </a:rPr>
              <a:t>Partition-tolerance</a:t>
            </a:r>
            <a:r>
              <a:rPr lang="ro-RO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o-RO" dirty="0"/>
          </a:p>
          <a:p>
            <a:endParaRPr lang="ro-RO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1E9FD1-7C17-927F-45EA-265FBB01646D}"/>
              </a:ext>
            </a:extLst>
          </p:cNvPr>
          <p:cNvSpPr txBox="1"/>
          <p:nvPr/>
        </p:nvSpPr>
        <p:spPr>
          <a:xfrm>
            <a:off x="653143" y="783771"/>
            <a:ext cx="2827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/>
              <a:t>Enunț</a:t>
            </a:r>
            <a:r>
              <a:rPr lang="en-US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956648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53014A-CCE2-F898-4A18-08F1BC68493C}"/>
              </a:ext>
            </a:extLst>
          </p:cNvPr>
          <p:cNvSpPr txBox="1"/>
          <p:nvPr/>
        </p:nvSpPr>
        <p:spPr>
          <a:xfrm>
            <a:off x="699796" y="559837"/>
            <a:ext cx="2016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b="1" dirty="0"/>
              <a:t>Consistență</a:t>
            </a:r>
            <a:r>
              <a:rPr lang="ro-RO" dirty="0"/>
              <a:t>(strictă)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B8D7C5-A361-584B-B1EE-BDA1ABD1D84E}"/>
              </a:ext>
            </a:extLst>
          </p:cNvPr>
          <p:cNvSpPr txBox="1"/>
          <p:nvPr/>
        </p:nvSpPr>
        <p:spPr>
          <a:xfrm>
            <a:off x="698260" y="1129005"/>
            <a:ext cx="106928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o-RO" sz="1800" b="0" i="0" u="none" strike="noStrike" baseline="0" dirty="0">
                <a:latin typeface="CMR10"/>
              </a:rPr>
              <a:t>Orice citire primește cea mai recentă valoare scrisă sau o eroare.</a:t>
            </a:r>
          </a:p>
          <a:p>
            <a:pPr algn="l"/>
            <a:r>
              <a:rPr lang="ro-RO" sz="1800" b="0" i="0" u="none" strike="noStrike" baseline="0" dirty="0">
                <a:latin typeface="CMR10"/>
              </a:rPr>
              <a:t>Orice operație de citire care începe după terminarea unei operații de scriere trebuie să returneze valoarea scrisă de acea operație sau de o scriere mai recentă.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38E3B0-4DA6-4A51-7242-87560033702B}"/>
              </a:ext>
            </a:extLst>
          </p:cNvPr>
          <p:cNvSpPr txBox="1"/>
          <p:nvPr/>
        </p:nvSpPr>
        <p:spPr>
          <a:xfrm>
            <a:off x="698260" y="2593911"/>
            <a:ext cx="1578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b="1" dirty="0"/>
              <a:t>Disponibilitate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632569-BF3A-D17C-1521-94E0E9B35735}"/>
              </a:ext>
            </a:extLst>
          </p:cNvPr>
          <p:cNvSpPr txBox="1"/>
          <p:nvPr/>
        </p:nvSpPr>
        <p:spPr>
          <a:xfrm>
            <a:off x="698260" y="3172408"/>
            <a:ext cx="1061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o-RO" sz="1800" b="0" i="0" u="none" strike="noStrike" baseline="0" dirty="0">
                <a:latin typeface="CMR10"/>
              </a:rPr>
              <a:t>Orice operație (citire/scriere) asupra unui nod trebuie să producă un răspuns.</a:t>
            </a:r>
          </a:p>
        </p:txBody>
      </p:sp>
    </p:spTree>
    <p:extLst>
      <p:ext uri="{BB962C8B-B14F-4D97-AF65-F5344CB8AC3E}">
        <p14:creationId xmlns:p14="http://schemas.microsoft.com/office/powerpoint/2010/main" val="353197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C75F35-BBA3-CB5F-3A4B-5A46458B0DBF}"/>
              </a:ext>
            </a:extLst>
          </p:cNvPr>
          <p:cNvSpPr txBox="1"/>
          <p:nvPr/>
        </p:nvSpPr>
        <p:spPr>
          <a:xfrm>
            <a:off x="671804" y="391886"/>
            <a:ext cx="6680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/>
              <a:t>Toleranță la partiționare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C3E6D8-560D-7155-32ED-D59B75963425}"/>
              </a:ext>
            </a:extLst>
          </p:cNvPr>
          <p:cNvSpPr txBox="1"/>
          <p:nvPr/>
        </p:nvSpPr>
        <p:spPr>
          <a:xfrm>
            <a:off x="666439" y="1216483"/>
            <a:ext cx="4292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Presupunem că se pot pierde oricâte mesaje arbitrare între noduri.</a:t>
            </a:r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6021E4D-A6A4-90BF-FFD0-31722F0CAFC7}"/>
              </a:ext>
            </a:extLst>
          </p:cNvPr>
          <p:cNvGrpSpPr/>
          <p:nvPr/>
        </p:nvGrpSpPr>
        <p:grpSpPr>
          <a:xfrm>
            <a:off x="6833974" y="624171"/>
            <a:ext cx="4686222" cy="2358312"/>
            <a:chOff x="6699380" y="662474"/>
            <a:chExt cx="4686222" cy="235831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4E0A36B-A208-5C19-3AAB-1B95C521BE86}"/>
                </a:ext>
              </a:extLst>
            </p:cNvPr>
            <p:cNvGrpSpPr/>
            <p:nvPr/>
          </p:nvGrpSpPr>
          <p:grpSpPr>
            <a:xfrm>
              <a:off x="7221894" y="923731"/>
              <a:ext cx="503853" cy="494522"/>
              <a:chOff x="7221894" y="923731"/>
              <a:chExt cx="503853" cy="494522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4CA9925-62DB-43E4-CA96-EB1912C19BB6}"/>
                  </a:ext>
                </a:extLst>
              </p:cNvPr>
              <p:cNvSpPr/>
              <p:nvPr/>
            </p:nvSpPr>
            <p:spPr>
              <a:xfrm>
                <a:off x="7221894" y="923731"/>
                <a:ext cx="503853" cy="49452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89CF0A8-FEA6-21E9-6552-AA145AA86E4A}"/>
                  </a:ext>
                </a:extLst>
              </p:cNvPr>
              <p:cNvSpPr txBox="1"/>
              <p:nvPr/>
            </p:nvSpPr>
            <p:spPr>
              <a:xfrm>
                <a:off x="7322977" y="98632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o-RO" dirty="0"/>
                  <a:t>1</a:t>
                </a:r>
                <a:endParaRPr lang="en-US" dirty="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73B27AA-A37D-319A-ABBD-BD020BEE587C}"/>
                </a:ext>
              </a:extLst>
            </p:cNvPr>
            <p:cNvGrpSpPr/>
            <p:nvPr/>
          </p:nvGrpSpPr>
          <p:grpSpPr>
            <a:xfrm>
              <a:off x="7221894" y="2242457"/>
              <a:ext cx="503853" cy="494522"/>
              <a:chOff x="7221894" y="923731"/>
              <a:chExt cx="503853" cy="494522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8979022-FDB8-D5D7-6CC9-BD51AC31E6C9}"/>
                  </a:ext>
                </a:extLst>
              </p:cNvPr>
              <p:cNvSpPr/>
              <p:nvPr/>
            </p:nvSpPr>
            <p:spPr>
              <a:xfrm>
                <a:off x="7221894" y="923731"/>
                <a:ext cx="503853" cy="49452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4517AED-685B-027C-ADCE-2DF82FD78D70}"/>
                  </a:ext>
                </a:extLst>
              </p:cNvPr>
              <p:cNvSpPr txBox="1"/>
              <p:nvPr/>
            </p:nvSpPr>
            <p:spPr>
              <a:xfrm>
                <a:off x="7322977" y="98632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o-RO" dirty="0"/>
                  <a:t>2</a:t>
                </a:r>
                <a:endParaRPr lang="en-US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179C8C7-B5A5-C9D3-D246-CCEBA98DCED8}"/>
                </a:ext>
              </a:extLst>
            </p:cNvPr>
            <p:cNvGrpSpPr/>
            <p:nvPr/>
          </p:nvGrpSpPr>
          <p:grpSpPr>
            <a:xfrm>
              <a:off x="9731828" y="662474"/>
              <a:ext cx="503853" cy="494522"/>
              <a:chOff x="7221894" y="923731"/>
              <a:chExt cx="503853" cy="494522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6B84E06-7070-C3D9-A9A2-CA0DB74567DA}"/>
                  </a:ext>
                </a:extLst>
              </p:cNvPr>
              <p:cNvSpPr/>
              <p:nvPr/>
            </p:nvSpPr>
            <p:spPr>
              <a:xfrm>
                <a:off x="7221894" y="923731"/>
                <a:ext cx="503853" cy="49452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1B6A267-7D69-96CF-5593-A1956EDE14D2}"/>
                  </a:ext>
                </a:extLst>
              </p:cNvPr>
              <p:cNvSpPr txBox="1"/>
              <p:nvPr/>
            </p:nvSpPr>
            <p:spPr>
              <a:xfrm>
                <a:off x="7322977" y="98632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o-RO" dirty="0"/>
                  <a:t>3</a:t>
                </a:r>
                <a:endParaRPr lang="en-US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0927268-1927-FD61-513D-619750E8B1C0}"/>
                </a:ext>
              </a:extLst>
            </p:cNvPr>
            <p:cNvGrpSpPr/>
            <p:nvPr/>
          </p:nvGrpSpPr>
          <p:grpSpPr>
            <a:xfrm>
              <a:off x="10807960" y="1838522"/>
              <a:ext cx="503853" cy="494522"/>
              <a:chOff x="7221894" y="923731"/>
              <a:chExt cx="503853" cy="494522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56EE38C-C2BC-C948-2EBC-7C264FBFEF61}"/>
                  </a:ext>
                </a:extLst>
              </p:cNvPr>
              <p:cNvSpPr/>
              <p:nvPr/>
            </p:nvSpPr>
            <p:spPr>
              <a:xfrm>
                <a:off x="7221894" y="923731"/>
                <a:ext cx="503853" cy="49452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A19915E-4DB0-FC12-1D31-202DE4D2C196}"/>
                  </a:ext>
                </a:extLst>
              </p:cNvPr>
              <p:cNvSpPr txBox="1"/>
              <p:nvPr/>
            </p:nvSpPr>
            <p:spPr>
              <a:xfrm>
                <a:off x="7322977" y="98632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o-RO" dirty="0"/>
                  <a:t>4</a:t>
                </a:r>
                <a:endParaRPr lang="en-US" dirty="0"/>
              </a:p>
            </p:txBody>
          </p:sp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C37F84B-9191-EC8D-636F-28A328421831}"/>
                </a:ext>
              </a:extLst>
            </p:cNvPr>
            <p:cNvCxnSpPr>
              <a:stCxn id="4" idx="4"/>
              <a:endCxn id="8" idx="0"/>
            </p:cNvCxnSpPr>
            <p:nvPr/>
          </p:nvCxnSpPr>
          <p:spPr>
            <a:xfrm>
              <a:off x="7473821" y="1418253"/>
              <a:ext cx="0" cy="8242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952F246-268D-064C-C578-876673FE6060}"/>
                </a:ext>
              </a:extLst>
            </p:cNvPr>
            <p:cNvCxnSpPr>
              <a:cxnSpLocks/>
              <a:stCxn id="4" idx="6"/>
              <a:endCxn id="11" idx="2"/>
            </p:cNvCxnSpPr>
            <p:nvPr/>
          </p:nvCxnSpPr>
          <p:spPr>
            <a:xfrm flipV="1">
              <a:off x="7725747" y="909735"/>
              <a:ext cx="2006081" cy="261257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4C6FE08-3BE1-2308-7E11-EEE9C1F0C14E}"/>
                </a:ext>
              </a:extLst>
            </p:cNvPr>
            <p:cNvCxnSpPr>
              <a:cxnSpLocks/>
              <a:stCxn id="4" idx="5"/>
              <a:endCxn id="14" idx="2"/>
            </p:cNvCxnSpPr>
            <p:nvPr/>
          </p:nvCxnSpPr>
          <p:spPr>
            <a:xfrm>
              <a:off x="7651959" y="1345832"/>
              <a:ext cx="3156001" cy="73995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1EB357-E35E-C5D7-BF40-51E59544E517}"/>
                </a:ext>
              </a:extLst>
            </p:cNvPr>
            <p:cNvCxnSpPr>
              <a:cxnSpLocks/>
              <a:stCxn id="11" idx="5"/>
              <a:endCxn id="14" idx="0"/>
            </p:cNvCxnSpPr>
            <p:nvPr/>
          </p:nvCxnSpPr>
          <p:spPr>
            <a:xfrm>
              <a:off x="10161893" y="1084575"/>
              <a:ext cx="897994" cy="7539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01B8DA1-2457-38A9-703F-060A4C12D00A}"/>
                </a:ext>
              </a:extLst>
            </p:cNvPr>
            <p:cNvCxnSpPr>
              <a:cxnSpLocks/>
              <a:stCxn id="8" idx="6"/>
              <a:endCxn id="11" idx="3"/>
            </p:cNvCxnSpPr>
            <p:nvPr/>
          </p:nvCxnSpPr>
          <p:spPr>
            <a:xfrm flipV="1">
              <a:off x="7725747" y="1084575"/>
              <a:ext cx="2079869" cy="1405143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8352183-29CD-057A-ADFF-224CD1B8A197}"/>
                </a:ext>
              </a:extLst>
            </p:cNvPr>
            <p:cNvCxnSpPr>
              <a:cxnSpLocks/>
              <a:stCxn id="8" idx="6"/>
              <a:endCxn id="14" idx="3"/>
            </p:cNvCxnSpPr>
            <p:nvPr/>
          </p:nvCxnSpPr>
          <p:spPr>
            <a:xfrm flipV="1">
              <a:off x="7725747" y="2260623"/>
              <a:ext cx="3156001" cy="229095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BEA11BA-7B0B-C183-96E3-0D9F595B8EB0}"/>
                </a:ext>
              </a:extLst>
            </p:cNvPr>
            <p:cNvSpPr/>
            <p:nvPr/>
          </p:nvSpPr>
          <p:spPr>
            <a:xfrm>
              <a:off x="6699380" y="662474"/>
              <a:ext cx="2602383" cy="235131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1D96BD1-09FF-4259-53C4-AE9F5D0476D9}"/>
                </a:ext>
              </a:extLst>
            </p:cNvPr>
            <p:cNvSpPr/>
            <p:nvPr/>
          </p:nvSpPr>
          <p:spPr>
            <a:xfrm>
              <a:off x="9304604" y="669472"/>
              <a:ext cx="2080998" cy="235131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47580B7-AA8E-086E-318C-0E60A23DBB8A}"/>
              </a:ext>
            </a:extLst>
          </p:cNvPr>
          <p:cNvSpPr txBox="1"/>
          <p:nvPr/>
        </p:nvSpPr>
        <p:spPr>
          <a:xfrm>
            <a:off x="6932646" y="3564294"/>
            <a:ext cx="4702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o-RO" sz="1800" b="0" i="0" u="none" strike="noStrike" baseline="0" dirty="0">
                <a:latin typeface="CMR10"/>
              </a:rPr>
              <a:t>Partiție = toate mesajele de la nodurile dintr-o componentă către oricare noduri din altă componentă se pierd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0093CB5-987E-1AFD-C520-6CD854D15BE0}"/>
              </a:ext>
            </a:extLst>
          </p:cNvPr>
          <p:cNvSpPr txBox="1"/>
          <p:nvPr/>
        </p:nvSpPr>
        <p:spPr>
          <a:xfrm>
            <a:off x="666439" y="3545632"/>
            <a:ext cx="52002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u="sng" dirty="0"/>
              <a:t>Toleranță la partiționare</a:t>
            </a:r>
            <a:r>
              <a:rPr lang="ro-RO" dirty="0"/>
              <a:t> = sistemul continuă să funcționeze indiferent cânte mesaje se pierd (inclusiv în cazul unei partiții a nodurilor)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60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581914-454D-E960-358C-7423E0EAB2AC}"/>
              </a:ext>
            </a:extLst>
          </p:cNvPr>
          <p:cNvSpPr txBox="1"/>
          <p:nvPr/>
        </p:nvSpPr>
        <p:spPr>
          <a:xfrm>
            <a:off x="569167" y="401216"/>
            <a:ext cx="5421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/>
              <a:t>Teorema CAP (demonstrație)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7874E2-9159-6051-1E11-61473D5F019F}"/>
              </a:ext>
            </a:extLst>
          </p:cNvPr>
          <p:cNvSpPr txBox="1"/>
          <p:nvPr/>
        </p:nvSpPr>
        <p:spPr>
          <a:xfrm>
            <a:off x="569167" y="858416"/>
            <a:ext cx="104596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Un sistem distribuit nu poate asigura simultan consistență, disponibilitate și toleranță la partiționare.</a:t>
            </a:r>
          </a:p>
          <a:p>
            <a:endParaRPr lang="ro-RO" dirty="0"/>
          </a:p>
          <a:p>
            <a:r>
              <a:rPr lang="ro-RO" dirty="0"/>
              <a:t>Dem.</a:t>
            </a:r>
          </a:p>
          <a:p>
            <a:r>
              <a:rPr lang="ro-RO" dirty="0"/>
              <a:t>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42DFA5-F159-33F9-25DD-60304EFB9286}"/>
              </a:ext>
            </a:extLst>
          </p:cNvPr>
          <p:cNvSpPr txBox="1"/>
          <p:nvPr/>
        </p:nvSpPr>
        <p:spPr>
          <a:xfrm>
            <a:off x="569167" y="1980609"/>
            <a:ext cx="1096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Presupunem că există un algoritm A care asigură cele 3 caracteristici simultan.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14F8AA-1AF2-1F35-4C85-682AD9912DF2}"/>
              </a:ext>
            </a:extLst>
          </p:cNvPr>
          <p:cNvSpPr txBox="1"/>
          <p:nvPr/>
        </p:nvSpPr>
        <p:spPr>
          <a:xfrm>
            <a:off x="569167" y="2529170"/>
            <a:ext cx="7847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Presupunem că avem un sistem cu cel puțin 2 noduri.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4303D1-31CE-9C5F-284B-4F0029278DAF}"/>
              </a:ext>
            </a:extLst>
          </p:cNvPr>
          <p:cNvSpPr txBox="1"/>
          <p:nvPr/>
        </p:nvSpPr>
        <p:spPr>
          <a:xfrm>
            <a:off x="569167" y="3102802"/>
            <a:ext cx="6960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err="1"/>
              <a:t>Partiționăm</a:t>
            </a:r>
            <a:r>
              <a:rPr lang="ro-RO" dirty="0"/>
              <a:t> mulțimea nodurilor în 2 componente </a:t>
            </a:r>
            <a:r>
              <a:rPr lang="ro-RO" dirty="0" err="1"/>
              <a:t>nevide</a:t>
            </a:r>
            <a:r>
              <a:rPr lang="ro-RO" dirty="0"/>
              <a:t> </a:t>
            </a:r>
            <a:r>
              <a:rPr lang="en-US" dirty="0"/>
              <a:t>{</a:t>
            </a:r>
            <a:r>
              <a:rPr lang="ro-RO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ro-RO" sz="1800" kern="1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 G</a:t>
            </a:r>
            <a:r>
              <a:rPr lang="en-US" sz="1800" kern="1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dirty="0"/>
              <a:t>}.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06469A-D794-FCA9-A32C-F06F93503079}"/>
              </a:ext>
            </a:extLst>
          </p:cNvPr>
          <p:cNvSpPr txBox="1"/>
          <p:nvPr/>
        </p:nvSpPr>
        <p:spPr>
          <a:xfrm>
            <a:off x="569167" y="3692359"/>
            <a:ext cx="4525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Toate</a:t>
            </a:r>
            <a:r>
              <a:rPr lang="en-US" dirty="0"/>
              <a:t> </a:t>
            </a:r>
            <a:r>
              <a:rPr lang="ro-RO" dirty="0"/>
              <a:t>mesajele</a:t>
            </a:r>
            <a:r>
              <a:rPr lang="en-US" dirty="0"/>
              <a:t> </a:t>
            </a:r>
            <a:r>
              <a:rPr lang="ro-RO" dirty="0"/>
              <a:t>între </a:t>
            </a:r>
            <a:r>
              <a:rPr lang="ro-RO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ro-RO" sz="1800" kern="1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o-RO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și</a:t>
            </a:r>
            <a:r>
              <a:rPr lang="ro-RO" dirty="0"/>
              <a:t>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sz="1800" kern="1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o-RO" dirty="0"/>
              <a:t> sunt pierdute</a:t>
            </a:r>
            <a:r>
              <a:rPr lang="en-US" dirty="0"/>
              <a:t>.</a:t>
            </a:r>
            <a:r>
              <a:rPr lang="ro-RO" dirty="0"/>
              <a:t> </a:t>
            </a:r>
            <a:r>
              <a:rPr lang="en-US" dirty="0"/>
              <a:t>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6D59865-9D81-EC32-218B-E3DADDBD93E7}"/>
              </a:ext>
            </a:extLst>
          </p:cNvPr>
          <p:cNvSpPr txBox="1"/>
          <p:nvPr/>
        </p:nvSpPr>
        <p:spPr>
          <a:xfrm>
            <a:off x="569167" y="4266036"/>
            <a:ext cx="63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Inițial avem valoarea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US" sz="1800" i="1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în fiecare dintre cele 2 componente.</a:t>
            </a:r>
            <a:endParaRPr lang="en-US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94009DD4-48E5-96CD-A2DC-4F4413DAA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7550" y="3180939"/>
            <a:ext cx="2762216" cy="239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718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28" grpId="0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28AFFF-4460-25DA-7FFF-6D8244EF5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431" y="2123710"/>
            <a:ext cx="2517516" cy="20164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1F6D5E8-0AE6-282B-2148-7480DE639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8894" y="2198355"/>
            <a:ext cx="2321981" cy="20164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C887ED-AB51-1D16-D314-0A07C42655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7637" y="2198355"/>
            <a:ext cx="2321981" cy="20164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2ECC36-232F-A6A5-FEB4-29F1406AC928}"/>
              </a:ext>
            </a:extLst>
          </p:cNvPr>
          <p:cNvSpPr txBox="1"/>
          <p:nvPr/>
        </p:nvSpPr>
        <p:spPr>
          <a:xfrm>
            <a:off x="942391" y="513184"/>
            <a:ext cx="10384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Faza 1</a:t>
            </a:r>
            <a:r>
              <a:rPr lang="en-US" dirty="0"/>
              <a:t>:</a:t>
            </a:r>
            <a:r>
              <a:rPr lang="ro-RO" dirty="0"/>
              <a:t> o singură operație de scriere în </a:t>
            </a: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ro-RO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unei valori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ro-RO" i="1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diferite de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US" sz="1800" i="1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8133E-350A-69C9-CE6A-35BE17B5099D}"/>
              </a:ext>
            </a:extLst>
          </p:cNvPr>
          <p:cNvSpPr txBox="1"/>
          <p:nvPr/>
        </p:nvSpPr>
        <p:spPr>
          <a:xfrm>
            <a:off x="8509519" y="4767943"/>
            <a:ext cx="2509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Conform disponibilității, operația se termină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39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66AC2DE-CCB1-F55C-937D-81CE54975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948" y="1775440"/>
            <a:ext cx="2371479" cy="205944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8B6AAF1-CBF6-D4C0-5C37-5D7AD0E50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757" y="1775440"/>
            <a:ext cx="2371479" cy="20594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E8DC21-835B-C120-5DA3-1354E5121C58}"/>
              </a:ext>
            </a:extLst>
          </p:cNvPr>
          <p:cNvSpPr txBox="1"/>
          <p:nvPr/>
        </p:nvSpPr>
        <p:spPr>
          <a:xfrm>
            <a:off x="942391" y="513184"/>
            <a:ext cx="10384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Faza 2</a:t>
            </a:r>
            <a:r>
              <a:rPr lang="en-US" dirty="0"/>
              <a:t>:</a:t>
            </a:r>
            <a:r>
              <a:rPr lang="ro-RO" dirty="0"/>
              <a:t> o singură operație de citire din </a:t>
            </a: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ro-RO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FE45A4-E7E1-35F0-8A57-F8101AA6AD8D}"/>
              </a:ext>
            </a:extLst>
          </p:cNvPr>
          <p:cNvSpPr txBox="1"/>
          <p:nvPr/>
        </p:nvSpPr>
        <p:spPr>
          <a:xfrm>
            <a:off x="6643395" y="4170784"/>
            <a:ext cx="3937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Conform disponibilității, </a:t>
            </a: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ro-RO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ro-RO" dirty="0"/>
              <a:t>răspunde, dar cu valoarea inițială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US" sz="1800" i="1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ro-RO" dirty="0"/>
              <a:t> 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0F1C61-C966-1C7A-57E3-D425ED689C1A}"/>
              </a:ext>
            </a:extLst>
          </p:cNvPr>
          <p:cNvSpPr txBox="1"/>
          <p:nvPr/>
        </p:nvSpPr>
        <p:spPr>
          <a:xfrm>
            <a:off x="942391" y="5103845"/>
            <a:ext cx="8994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ro-RO" dirty="0" err="1"/>
              <a:t>itirea</a:t>
            </a:r>
            <a:r>
              <a:rPr lang="ro-RO" dirty="0"/>
              <a:t> din </a:t>
            </a: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ro-RO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 </a:t>
            </a:r>
            <a:r>
              <a:rPr lang="ro-RO" dirty="0"/>
              <a:t>se realizează după scrierea valorii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ro-RO" i="1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o-RO" dirty="0"/>
              <a:t>, deci ar trebui să returneze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US" i="1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o-RO" i="1" dirty="0">
                <a:latin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o-RO" dirty="0">
                <a:latin typeface="Calibri" panose="020F0502020204030204" pitchFamily="34" charset="0"/>
                <a:cs typeface="Times New Roman" panose="02020603050405020304" pitchFamily="18" charset="0"/>
              </a:rPr>
              <a:t>Dar s-a returnat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US" sz="1800" i="1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ro-RO" dirty="0"/>
              <a:t>, deci proprietatea de consistență a fost încălcată.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08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8BFD89-63E7-C713-7B54-E83938BC858B}"/>
              </a:ext>
            </a:extLst>
          </p:cNvPr>
          <p:cNvSpPr txBox="1"/>
          <p:nvPr/>
        </p:nvSpPr>
        <p:spPr>
          <a:xfrm>
            <a:off x="625151" y="485192"/>
            <a:ext cx="1103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Prin urmare, nu există un algoritm care asigură simultan consistență, disponibilitate și toleranță la partiționare. </a:t>
            </a:r>
            <a:endParaRPr lang="en-US" dirty="0"/>
          </a:p>
        </p:txBody>
      </p:sp>
      <p:pic>
        <p:nvPicPr>
          <p:cNvPr id="4" name="Picture 2" descr="undefined">
            <a:extLst>
              <a:ext uri="{FF2B5EF4-FFF2-40B4-BE49-F238E27FC236}">
                <a16:creationId xmlns:a16="http://schemas.microsoft.com/office/drawing/2014/main" id="{69448904-BEB3-A3F7-FCBE-4BAF081B8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75" y="1246410"/>
            <a:ext cx="3471975" cy="3458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8A475E-AB51-015D-A955-CD0E3EEFC08D}"/>
              </a:ext>
            </a:extLst>
          </p:cNvPr>
          <p:cNvSpPr txBox="1"/>
          <p:nvPr/>
        </p:nvSpPr>
        <p:spPr>
          <a:xfrm>
            <a:off x="625151" y="1324946"/>
            <a:ext cx="6214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Dar se pot construi sisteme care să asigure oricare dintre cele 3</a:t>
            </a:r>
            <a:r>
              <a:rPr lang="en-US" dirty="0"/>
              <a:t>: CP,</a:t>
            </a:r>
            <a:r>
              <a:rPr lang="ro-RO" dirty="0"/>
              <a:t> CA,</a:t>
            </a:r>
            <a:r>
              <a:rPr lang="en-US" dirty="0"/>
              <a:t> AP.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4A0D69-4436-C23C-A5A3-DAB98F4D7558}"/>
              </a:ext>
            </a:extLst>
          </p:cNvPr>
          <p:cNvSpPr txBox="1"/>
          <p:nvPr/>
        </p:nvSpPr>
        <p:spPr>
          <a:xfrm>
            <a:off x="625151" y="2724539"/>
            <a:ext cx="6643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</a:t>
            </a:r>
            <a:r>
              <a:rPr lang="ro-RO" dirty="0"/>
              <a:t>Consistență și toleranță la partiționare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F55DC9-7CCC-8C37-92E2-F8CB802E1EEC}"/>
              </a:ext>
            </a:extLst>
          </p:cNvPr>
          <p:cNvSpPr txBox="1"/>
          <p:nvPr/>
        </p:nvSpPr>
        <p:spPr>
          <a:xfrm>
            <a:off x="984794" y="3560401"/>
            <a:ext cx="70259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Exemplu</a:t>
            </a:r>
            <a:r>
              <a:rPr lang="en-US" dirty="0"/>
              <a:t>:</a:t>
            </a:r>
            <a:r>
              <a:rPr lang="ro-RO" dirty="0"/>
              <a:t> algoritm centralizat. Alegem un nod lider. Un nod care primește un </a:t>
            </a:r>
            <a:r>
              <a:rPr lang="ro-RO" dirty="0" err="1"/>
              <a:t>request</a:t>
            </a:r>
            <a:r>
              <a:rPr lang="ro-RO" dirty="0"/>
              <a:t>, îl trimite către lider. Când primește răspuns de la lider, trimite un răspuns către client.</a:t>
            </a:r>
          </a:p>
          <a:p>
            <a:r>
              <a:rPr lang="ro-RO" dirty="0"/>
              <a:t>(răspunsul către client poate întârzia arbitrar de mult)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98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10CD83-423B-D8BF-2625-4347C252F0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819288-6A2C-F1AE-5609-11D9E0D09663}"/>
              </a:ext>
            </a:extLst>
          </p:cNvPr>
          <p:cNvSpPr txBox="1"/>
          <p:nvPr/>
        </p:nvSpPr>
        <p:spPr>
          <a:xfrm>
            <a:off x="625151" y="485192"/>
            <a:ext cx="1103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Prin urmare, nu există un algoritm care asigură simultan consistență, disponibilitate și toleranță la partiționare. </a:t>
            </a:r>
            <a:endParaRPr lang="en-US" dirty="0"/>
          </a:p>
        </p:txBody>
      </p:sp>
      <p:pic>
        <p:nvPicPr>
          <p:cNvPr id="4" name="Picture 2" descr="undefined">
            <a:extLst>
              <a:ext uri="{FF2B5EF4-FFF2-40B4-BE49-F238E27FC236}">
                <a16:creationId xmlns:a16="http://schemas.microsoft.com/office/drawing/2014/main" id="{53D6EDAE-AA27-7224-91D2-9C7DD9B6D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775" y="1246410"/>
            <a:ext cx="3471975" cy="3458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C2A624-B27A-290F-C59D-F43536538FE6}"/>
              </a:ext>
            </a:extLst>
          </p:cNvPr>
          <p:cNvSpPr txBox="1"/>
          <p:nvPr/>
        </p:nvSpPr>
        <p:spPr>
          <a:xfrm>
            <a:off x="625151" y="1324946"/>
            <a:ext cx="6214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Dar se pot construi sisteme care să asigure oricare dintre cele 3</a:t>
            </a:r>
            <a:r>
              <a:rPr lang="en-US" dirty="0"/>
              <a:t>: CP,</a:t>
            </a:r>
            <a:r>
              <a:rPr lang="ro-RO" dirty="0"/>
              <a:t> CA,</a:t>
            </a:r>
            <a:r>
              <a:rPr lang="en-US" dirty="0"/>
              <a:t> AP.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EC6E79-CCC1-84B0-8C49-48F4E5591753}"/>
              </a:ext>
            </a:extLst>
          </p:cNvPr>
          <p:cNvSpPr txBox="1"/>
          <p:nvPr/>
        </p:nvSpPr>
        <p:spPr>
          <a:xfrm>
            <a:off x="625151" y="2724539"/>
            <a:ext cx="6643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2</a:t>
            </a:r>
            <a:r>
              <a:rPr lang="en-US" dirty="0"/>
              <a:t>. </a:t>
            </a:r>
            <a:r>
              <a:rPr lang="ro-RO" dirty="0"/>
              <a:t>Consistență și disponibilitate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3866C4-202A-6EB2-167F-3C33EE89FA53}"/>
              </a:ext>
            </a:extLst>
          </p:cNvPr>
          <p:cNvSpPr txBox="1"/>
          <p:nvPr/>
        </p:nvSpPr>
        <p:spPr>
          <a:xfrm>
            <a:off x="984794" y="3560401"/>
            <a:ext cx="70259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Dacă știm că nu pot avea loc partiționări ale nodurilor, se poate folosi același algoritm.</a:t>
            </a:r>
          </a:p>
          <a:p>
            <a:r>
              <a:rPr lang="ro-RO" dirty="0"/>
              <a:t>(având garanția că nu se pierd mesaje, răspunsul va fi returnat rapid)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591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616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CMR10</vt:lpstr>
      <vt:lpstr>CMR12</vt:lpstr>
      <vt:lpstr>CMR17</vt:lpstr>
      <vt:lpstr>CMSY8</vt:lpstr>
      <vt:lpstr>Times New Roman</vt:lpstr>
      <vt:lpstr>Office Theme</vt:lpstr>
      <vt:lpstr>Teorema CAP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Opportunity</dc:creator>
  <cp:lastModifiedBy>Opportunity</cp:lastModifiedBy>
  <cp:revision>13</cp:revision>
  <dcterms:created xsi:type="dcterms:W3CDTF">2024-12-03T12:43:31Z</dcterms:created>
  <dcterms:modified xsi:type="dcterms:W3CDTF">2024-12-04T16:16:27Z</dcterms:modified>
</cp:coreProperties>
</file>