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74" autoAdjust="0"/>
  </p:normalViewPr>
  <p:slideViewPr>
    <p:cSldViewPr>
      <p:cViewPr varScale="1">
        <p:scale>
          <a:sx n="71" d="100"/>
          <a:sy n="71" d="100"/>
        </p:scale>
        <p:origin x="-19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2DBA3-33F0-4DC5-B26B-75612BA1AC39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6ADBF-6091-483C-860B-E16B86F07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7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Климатични и метеорологични фактори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Районът на Община Русе попада в умерено континенталната климатична област. Характеризира се със студена зима (абсолютна минимална температура - 27̊ С ) и сухо,топло лято ( абсолютна максимална температура + 42,2̊ С) Крайдунавската тераса, включително и в района на Община Русе е отрита за североизточните ветрове. Това е причина за горещите лета и студените зими. Есента и пролетта са краткотрайни. За района на гр. Русе средногодишния брой на дните с мъгла е 48,4, като месеците с най-голям брой мъгливи дни са декември (10,7) и януари (10,3). През пролетта броят на дните с мъгла намалява, а през летните месеци достига своя минимум- 0,1 (през юни). Появата на мъгли  в района на гр.Русе се обяснява и с приземното замърсяване на въздуха в резултат на промишлената дейност в агломерацията Русе-Гюргево (Румъния). Мъглата затруднява транспорта и производствената дейност,а също така влошава санитарно-хигиенните условия (увеличава замърсеността на въздуха).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bg-BG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Поземлени и горски ресурси: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Общата територия на землището на Община Русе (по данни на отдел „Стопански дейности”) е 441325 дка., от което земеделски територии 319224 дка . в т.ч. 243369 дка ниви.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bg-BG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Демографски характеристики: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Община Русе има население общо 215 254 жители (към 27.07.1998 г. ) , от който живеещи в населените места на общината 200 005 жители.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bg-BG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Оценка качеството на въздуха :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Град Русе е включен в националната мрежа за контрол на качеството на въздуха с един пункт на РИОСВ бл. „Явор” (кв. Здравец Изток) и два пункта на ХЕИ Русе бул.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Скобелев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40А (централна градска част) и ул. „Борисова” 112 (централна гара). Най-характерно за района на гр.Русе е замърсяването с прах. Максималното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превишение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пределното допустимо количество (ПДК) средно се движи в граници от 2,0 до 2,8 пъти. Процентът на дните с превишаване на средно денонощното ПДК е най-висок през цялата 1995 г., а най-нисък през третото тримесечие на 1996 г. (5,8%). Замърсяване със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bg-BG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над ПДК средно се проявява в пет тримесечия от периода 1995г. до третото тримесечие на 1997г., с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ru-RU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шест, а с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HCI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седем.Превишаването на ПДК, особено за последните два замърсителя е под два пъти и се среща в много малък процент дни. Замърсяването с азотни оксиди и озон е епизодично,а средно денонощните концентрации на олово, хлор и въглероден окис не превишават допустимите норми.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Оценка състоянието на почвите на територията на Община Русе: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Чрез РИОСВ – Русе информационния център към МИОСВ- НЦОСУР следи замърсяването с тежки метали на почвите в осем пункта на територията на Общината.Последните измервания са проведени през 1992г. и показват частични отклонения както следва: Съдържанието на олово в три проби (пункт номер 11 – ХМС Русе- Двора, №12 до Дома на културата, №28- път Русе-Разград-50 метра преди разклона за Кубрат- ляво от пътя е равно или превишава допустимата норма, като най-вероятно повишената концентрация в тези проби се дължи на високата натовареност на автомобилния транспорт.*В пункт №6 (100м. От ТЕЦ Изток) съдържанието на арсен е на границата на ПДК.*Наднорменото съдържание на мед в три лозови масива (Пункт №7- стари лозя, пункт №29 на пътя Русе-Разград-разклона за Кубрат и №225- с.Мартен- срещу стопанския двор.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6ADBF-6091-483C-860B-E16B86F079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9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5213506"/>
            <a:ext cx="7117180" cy="1183518"/>
          </a:xfrm>
        </p:spPr>
        <p:txBody>
          <a:bodyPr>
            <a:normAutofit fontScale="25000" lnSpcReduction="20000"/>
          </a:bodyPr>
          <a:lstStyle/>
          <a:p>
            <a:pPr algn="r"/>
            <a:endParaRPr lang="bg-BG" sz="2000" dirty="0" smtClean="0"/>
          </a:p>
          <a:p>
            <a:pPr algn="r"/>
            <a:endParaRPr lang="bg-BG" sz="2000" dirty="0"/>
          </a:p>
          <a:p>
            <a:pPr algn="r"/>
            <a:endParaRPr lang="bg-BG" sz="2000" dirty="0" smtClean="0"/>
          </a:p>
          <a:p>
            <a:pPr algn="r"/>
            <a:r>
              <a:rPr lang="bg-BG" sz="7200" dirty="0" smtClean="0"/>
              <a:t>Изготвил Теодор Георгиев Пенев</a:t>
            </a:r>
          </a:p>
          <a:p>
            <a:pPr algn="r"/>
            <a:r>
              <a:rPr lang="bg-BG" sz="7200" dirty="0" smtClean="0"/>
              <a:t>Фак.ном. 115013,курс </a:t>
            </a:r>
            <a:r>
              <a:rPr lang="bg-BG" sz="7200" dirty="0"/>
              <a:t>2</a:t>
            </a:r>
            <a:r>
              <a:rPr lang="bg-BG" sz="7200" dirty="0" smtClean="0"/>
              <a:t>,спец. БИ,26 група</a:t>
            </a:r>
            <a:endParaRPr lang="bg-BG" sz="7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28800"/>
            <a:ext cx="7155022" cy="2362200"/>
          </a:xfrm>
        </p:spPr>
        <p:txBody>
          <a:bodyPr>
            <a:noAutofit/>
          </a:bodyPr>
          <a:lstStyle/>
          <a:p>
            <a:pPr algn="ctr"/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bg-BG" sz="2800" dirty="0"/>
              <a:t/>
            </a:r>
            <a:br>
              <a:rPr lang="bg-BG" sz="2800" dirty="0"/>
            </a:b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bg-BG" sz="2800" dirty="0"/>
              <a:t/>
            </a:r>
            <a:br>
              <a:rPr lang="bg-BG" sz="2800" dirty="0"/>
            </a:b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/>
              <a:t>Казус</a:t>
            </a:r>
            <a:r>
              <a:rPr lang="bg-BG" sz="3600" dirty="0"/>
              <a:t>:</a:t>
            </a:r>
            <a:r>
              <a:rPr lang="bg-BG" sz="3200" dirty="0" smtClean="0"/>
              <a:t>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bg-BG" sz="3200" dirty="0"/>
              <a:t>Програмирането като </a:t>
            </a:r>
            <a:r>
              <a:rPr lang="bg-BG" sz="3200" dirty="0" err="1"/>
              <a:t>предпланова</a:t>
            </a:r>
            <a:r>
              <a:rPr lang="bg-BG" sz="3200" dirty="0"/>
              <a:t> дейност</a:t>
            </a:r>
            <a:br>
              <a:rPr lang="bg-BG" sz="3200" dirty="0"/>
            </a:br>
            <a:endParaRPr lang="bg-BG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download.pomagalo.com/mhtml/550a141f12de6341fba65b0ad0433500/560060/560060_pomagalo_com_html_1b98dba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88641"/>
            <a:ext cx="1152128" cy="12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92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-</a:t>
            </a:r>
            <a:r>
              <a:rPr lang="bg-BG" i="1" dirty="0"/>
              <a:t>Климатични и метеорологични </a:t>
            </a:r>
            <a:r>
              <a:rPr lang="bg-BG" i="1" dirty="0" smtClean="0"/>
              <a:t>фактори</a:t>
            </a:r>
            <a:endParaRPr lang="en-US" dirty="0"/>
          </a:p>
          <a:p>
            <a:r>
              <a:rPr lang="en-US" i="1" dirty="0"/>
              <a:t>-</a:t>
            </a:r>
            <a:r>
              <a:rPr lang="bg-BG" i="1" dirty="0"/>
              <a:t>Поземлени и горски ресурси</a:t>
            </a:r>
            <a:endParaRPr lang="en-US" dirty="0"/>
          </a:p>
          <a:p>
            <a:r>
              <a:rPr lang="en-US" i="1" dirty="0"/>
              <a:t>-</a:t>
            </a:r>
            <a:r>
              <a:rPr lang="bg-BG" i="1" dirty="0"/>
              <a:t>Оценка качеството на въздуха </a:t>
            </a:r>
            <a:endParaRPr lang="en-US" dirty="0"/>
          </a:p>
          <a:p>
            <a:r>
              <a:rPr lang="en-US" i="1" dirty="0"/>
              <a:t>-</a:t>
            </a:r>
            <a:r>
              <a:rPr lang="bg-BG" i="1" dirty="0"/>
              <a:t>Оценка състоянието на почвите на територията на Община </a:t>
            </a:r>
            <a:r>
              <a:rPr lang="bg-BG" i="1" dirty="0" smtClean="0"/>
              <a:t>Русе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1. Обектите и  дейностите в системата на екологическото планиране в община Русе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505200"/>
            <a:ext cx="377952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9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-</a:t>
            </a:r>
            <a:r>
              <a:rPr lang="bg-BG" i="1" dirty="0"/>
              <a:t>Продължаване на възприетата стратегия за преимуществено използване на природен газ като основно гориво</a:t>
            </a:r>
            <a:endParaRPr lang="en-US" dirty="0"/>
          </a:p>
          <a:p>
            <a:r>
              <a:rPr lang="en-US" i="1" dirty="0"/>
              <a:t>-</a:t>
            </a:r>
            <a:r>
              <a:rPr lang="bg-BG" i="1" dirty="0" err="1"/>
              <a:t>Понататъшно</a:t>
            </a:r>
            <a:r>
              <a:rPr lang="bg-BG" i="1" dirty="0"/>
              <a:t> развитие на електрификацията на градския транспорт</a:t>
            </a:r>
            <a:endParaRPr lang="en-US" dirty="0"/>
          </a:p>
          <a:p>
            <a:r>
              <a:rPr lang="en-US" i="1" dirty="0"/>
              <a:t>-</a:t>
            </a:r>
            <a:r>
              <a:rPr lang="bg-BG" i="1" dirty="0"/>
              <a:t>Разширяване мрежата на централизираното </a:t>
            </a:r>
            <a:r>
              <a:rPr lang="bg-BG" i="1" dirty="0" err="1"/>
              <a:t>топлоснабдяване</a:t>
            </a:r>
            <a:endParaRPr lang="en-US" dirty="0"/>
          </a:p>
          <a:p>
            <a:r>
              <a:rPr lang="en-US" i="1" dirty="0"/>
              <a:t>-</a:t>
            </a:r>
            <a:r>
              <a:rPr lang="bg-BG" i="1" dirty="0"/>
              <a:t>Поетапно изграждане на ГПСОВ</a:t>
            </a:r>
            <a:endParaRPr lang="en-US" dirty="0"/>
          </a:p>
          <a:p>
            <a:r>
              <a:rPr lang="en-US" i="1" dirty="0"/>
              <a:t>-</a:t>
            </a:r>
            <a:r>
              <a:rPr lang="bg-BG" i="1" dirty="0"/>
              <a:t>Озеленяване и благоустрояване на общината</a:t>
            </a:r>
            <a:endParaRPr lang="en-US" dirty="0"/>
          </a:p>
          <a:p>
            <a:r>
              <a:rPr lang="en-US" i="1" dirty="0"/>
              <a:t>-</a:t>
            </a:r>
            <a:r>
              <a:rPr lang="bg-BG" i="1" dirty="0"/>
              <a:t>Намаляване на шума и замърсяването на въздуха от МПС.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152400"/>
            <a:ext cx="7680960" cy="914400"/>
          </a:xfrm>
        </p:spPr>
        <p:txBody>
          <a:bodyPr/>
          <a:lstStyle/>
          <a:p>
            <a:r>
              <a:rPr lang="bg-BG" dirty="0"/>
              <a:t>2. Основните екологични модели.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4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2514600"/>
            <a:ext cx="7680960" cy="3657600"/>
          </a:xfrm>
        </p:spPr>
        <p:txBody>
          <a:bodyPr/>
          <a:lstStyle/>
          <a:p>
            <a:r>
              <a:rPr lang="bg-BG" dirty="0" smtClean="0"/>
              <a:t>-</a:t>
            </a:r>
            <a:r>
              <a:rPr lang="bg-BG" dirty="0"/>
              <a:t>С</a:t>
            </a:r>
            <a:r>
              <a:rPr lang="bg-BG" dirty="0" smtClean="0"/>
              <a:t>ъбиране</a:t>
            </a:r>
            <a:r>
              <a:rPr lang="bg-BG" dirty="0"/>
              <a:t>, превозване, съхранение и обезвреждане на отпадъците и всички междинни операции, както и повторното им използване, рециклиране и възстановяване или производството на енергия и материали от </a:t>
            </a:r>
            <a:r>
              <a:rPr lang="bg-BG" dirty="0" smtClean="0"/>
              <a:t>отпадъците</a:t>
            </a:r>
            <a:r>
              <a:rPr lang="en-US" dirty="0" smtClean="0"/>
              <a:t>.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</a:t>
            </a:r>
            <a:r>
              <a:rPr lang="bg-BG" i="1" dirty="0"/>
              <a:t>Намаляване на количествата на образуваните битови отпадъци.</a:t>
            </a:r>
            <a:endParaRPr lang="en-US" dirty="0"/>
          </a:p>
          <a:p>
            <a:r>
              <a:rPr lang="en-US" i="1" dirty="0"/>
              <a:t>-</a:t>
            </a:r>
            <a:r>
              <a:rPr lang="bg-BG" i="1" dirty="0"/>
              <a:t>Рециклиране и повторна употреба. </a:t>
            </a:r>
            <a:endParaRPr lang="en-US" dirty="0"/>
          </a:p>
          <a:p>
            <a:r>
              <a:rPr lang="en-US" i="1" dirty="0"/>
              <a:t>-</a:t>
            </a:r>
            <a:r>
              <a:rPr lang="bg-BG" i="1" dirty="0"/>
              <a:t>Разделно събиране по местоживеене и </a:t>
            </a:r>
            <a:r>
              <a:rPr lang="bg-BG" i="1" dirty="0" err="1"/>
              <a:t>местообразуване</a:t>
            </a:r>
            <a:r>
              <a:rPr lang="bg-BG" i="1" dirty="0"/>
              <a:t>.</a:t>
            </a:r>
            <a:r>
              <a:rPr lang="en-US" i="1" dirty="0"/>
              <a:t/>
            </a:r>
            <a:br>
              <a:rPr lang="en-US" i="1" dirty="0"/>
            </a:br>
            <a:r>
              <a:rPr lang="bg-BG" i="1" dirty="0"/>
              <a:t/>
            </a:r>
            <a:br>
              <a:rPr lang="bg-BG" i="1" dirty="0"/>
            </a:br>
            <a:r>
              <a:rPr lang="en-US" i="1" dirty="0" smtClean="0"/>
              <a:t>-</a:t>
            </a:r>
            <a:r>
              <a:rPr lang="bg-BG" i="1" dirty="0"/>
              <a:t>Подобряване на организацията по събиране и транспортиране на битовите отпадъци.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2133600"/>
          </a:xfrm>
        </p:spPr>
        <p:txBody>
          <a:bodyPr>
            <a:normAutofit/>
          </a:bodyPr>
          <a:lstStyle/>
          <a:p>
            <a:r>
              <a:rPr lang="bg-BG" sz="3200" dirty="0"/>
              <a:t>3. Конкретните екологически стратегии и планови действия за съхраняване и опазване отделните компоненти на природната среда.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597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304800"/>
            <a:ext cx="7680960" cy="5882640"/>
          </a:xfrm>
        </p:spPr>
        <p:txBody>
          <a:bodyPr/>
          <a:lstStyle/>
          <a:p>
            <a:r>
              <a:rPr lang="en-US" i="1" dirty="0"/>
              <a:t>-</a:t>
            </a:r>
            <a:r>
              <a:rPr lang="bg-BG" i="1" dirty="0"/>
              <a:t>Обезвреждане на битовите отпадъци</a:t>
            </a:r>
            <a:r>
              <a:rPr lang="bg-BG" i="1" dirty="0" smtClean="0"/>
              <a:t>.</a:t>
            </a:r>
          </a:p>
          <a:p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-</a:t>
            </a:r>
            <a:r>
              <a:rPr lang="bg-BG" i="1" dirty="0"/>
              <a:t>Намаляване на риска от стари замърсявания</a:t>
            </a:r>
            <a:r>
              <a:rPr lang="bg-BG" i="1" dirty="0" smtClean="0"/>
              <a:t>.</a:t>
            </a:r>
          </a:p>
          <a:p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-</a:t>
            </a:r>
            <a:r>
              <a:rPr lang="bg-BG" i="1" dirty="0"/>
              <a:t>Извършване картотекиране на местата със стари замърсявания с отпадъци</a:t>
            </a:r>
            <a:r>
              <a:rPr lang="bg-BG" i="1" dirty="0" smtClean="0"/>
              <a:t>.</a:t>
            </a:r>
          </a:p>
          <a:p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-</a:t>
            </a:r>
            <a:r>
              <a:rPr lang="bg-BG" i="1" dirty="0"/>
              <a:t>Закриване на неконтролираните депа и сметища</a:t>
            </a:r>
            <a:r>
              <a:rPr lang="bg-BG" i="1" dirty="0" smtClean="0"/>
              <a:t>.</a:t>
            </a:r>
          </a:p>
          <a:p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-</a:t>
            </a:r>
            <a:r>
              <a:rPr lang="bg-BG" i="1" dirty="0"/>
              <a:t>Отстраняване на замърсяванията, причинени от действащи или закрити неконтролирани сметища</a:t>
            </a:r>
            <a:r>
              <a:rPr lang="bg-BG" i="1" dirty="0" smtClean="0"/>
              <a:t>.</a:t>
            </a:r>
          </a:p>
          <a:p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-</a:t>
            </a:r>
            <a:r>
              <a:rPr lang="bg-BG" i="1" dirty="0"/>
              <a:t>Правилно регулиране на управлението на битовите отпадъци.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3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Терминът зелен бизнес се използва за бизнес или бизнес практика, които са смятани за незамърсяващи природата. В началото на 21 век много компании започват да наблягат на нарастващото потребителско желание за по-чиста и незамърсена околна среда и „озеленяват“ бизнеса си, като променят начина на работа на фирмите си, редуцират изхвърлянето на вредни отпадъци и емисии в околната среда и по този начин правят фабриките и предприятията по-щадящи околната среда. Макар и тази промяна да струва много, в днешно време зеленият бизнес се популяризира и все повече и повече фирми се стремят да направят своят бизнес и производство екологично чисти – от малки локални предприятия до големи интернационални компании. Под </a:t>
            </a:r>
            <a:r>
              <a:rPr lang="bg-BG" sz="1900" dirty="0"/>
              <a:t>понятието</a:t>
            </a:r>
            <a:r>
              <a:rPr lang="bg-BG" dirty="0"/>
              <a:t> „зелен бизнес</a:t>
            </a:r>
            <a:r>
              <a:rPr lang="en-US" dirty="0"/>
              <a:t>”</a:t>
            </a:r>
            <a:r>
              <a:rPr lang="bg-BG" dirty="0"/>
              <a:t> се разбира редуциране на отпадъците и замърсяванията</a:t>
            </a:r>
            <a:br>
              <a:rPr lang="bg-BG" dirty="0"/>
            </a:br>
            <a:r>
              <a:rPr lang="bg-BG" dirty="0"/>
              <a:t>създадени от промишлените предприятия вследствие на тяхната работа и производство</a:t>
            </a:r>
            <a:r>
              <a:rPr lang="en-US" dirty="0"/>
              <a:t>, </a:t>
            </a:r>
            <a:r>
              <a:rPr lang="bg-BG" dirty="0"/>
              <a:t>намаление на консумацията на електричество</a:t>
            </a:r>
            <a:r>
              <a:rPr lang="en-US" dirty="0"/>
              <a:t>, </a:t>
            </a:r>
            <a:r>
              <a:rPr lang="bg-BG" dirty="0"/>
              <a:t>както и замяната на хартиените фактури с електронни такива и участието в и спонсорирането на екологични програми и мероприятия</a:t>
            </a:r>
            <a:r>
              <a:rPr lang="en-US" dirty="0"/>
              <a:t>.</a:t>
            </a:r>
            <a:r>
              <a:rPr lang="bg-BG" dirty="0"/>
              <a:t> За да може една компания да практикува зелен бизнес е необходимо да направи реформи в начина на работа, в начина на изхвърляне на отпадъците си, да смени продуктите и машините, с които работи.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752600"/>
          </a:xfrm>
        </p:spPr>
        <p:txBody>
          <a:bodyPr>
            <a:normAutofit/>
          </a:bodyPr>
          <a:lstStyle/>
          <a:p>
            <a:r>
              <a:rPr lang="bg-BG" sz="3200" dirty="0"/>
              <a:t>4.Понятието „зелен бизнес” и примерни екологични програми за община Русе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5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52400"/>
            <a:ext cx="7680960" cy="6035040"/>
          </a:xfrm>
        </p:spPr>
        <p:txBody>
          <a:bodyPr/>
          <a:lstStyle/>
          <a:p>
            <a:r>
              <a:rPr lang="bg-BG" dirty="0"/>
              <a:t>Например използването на органични и натурални продукти, използването на слънчеви батерии с цел намаляване на изразходваното количество ток. Такива екологични програми например в община Русе са</a:t>
            </a:r>
            <a:r>
              <a:rPr lang="en-US" dirty="0"/>
              <a:t>: </a:t>
            </a:r>
            <a:r>
              <a:rPr lang="bg-BG" dirty="0"/>
              <a:t>стратегиите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bg-BG" dirty="0"/>
              <a:t>по-ефикасно третиране на отпадъците и използването на природни източници за гориво</a:t>
            </a:r>
            <a:r>
              <a:rPr lang="en-US" dirty="0"/>
              <a:t>, </a:t>
            </a:r>
            <a:r>
              <a:rPr lang="bg-BG" dirty="0"/>
              <a:t>приобщаването на обществеността към разрешаването на </a:t>
            </a:r>
            <a:r>
              <a:rPr lang="bg-BG" dirty="0" err="1"/>
              <a:t>еко</a:t>
            </a:r>
            <a:r>
              <a:rPr lang="bg-BG" dirty="0"/>
              <a:t> проблемите и изработването на по-сериозни наказателни мерки за промишлените замърсители</a:t>
            </a:r>
            <a:r>
              <a:rPr lang="en-US" dirty="0"/>
              <a:t>, </a:t>
            </a:r>
            <a:r>
              <a:rPr lang="bg-BG" dirty="0"/>
              <a:t>програмите за благоустройство на общината и електрификацията на градския транспорт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124200"/>
            <a:ext cx="4953000" cy="308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0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752600"/>
            <a:ext cx="7680960" cy="4434840"/>
          </a:xfrm>
        </p:spPr>
        <p:txBody>
          <a:bodyPr>
            <a:normAutofit/>
          </a:bodyPr>
          <a:lstStyle/>
          <a:p>
            <a:r>
              <a:rPr lang="en-US" i="1" dirty="0" smtClean="0"/>
              <a:t>-</a:t>
            </a:r>
            <a:r>
              <a:rPr lang="ru-RU" i="1" dirty="0" err="1" smtClean="0"/>
              <a:t>Липса</a:t>
            </a:r>
            <a:r>
              <a:rPr lang="ru-RU" i="1" dirty="0" smtClean="0"/>
              <a:t> </a:t>
            </a:r>
            <a:r>
              <a:rPr lang="ru-RU" i="1" dirty="0"/>
              <a:t>на </a:t>
            </a:r>
            <a:r>
              <a:rPr lang="ru-RU" i="1" dirty="0" err="1"/>
              <a:t>разделно</a:t>
            </a:r>
            <a:r>
              <a:rPr lang="ru-RU" i="1" dirty="0"/>
              <a:t> </a:t>
            </a:r>
            <a:r>
              <a:rPr lang="ru-RU" i="1" dirty="0" err="1"/>
              <a:t>събиране</a:t>
            </a:r>
            <a:r>
              <a:rPr lang="ru-RU" i="1" dirty="0"/>
              <a:t> и </a:t>
            </a:r>
            <a:r>
              <a:rPr lang="ru-RU" i="1" dirty="0" err="1"/>
              <a:t>рециклиране</a:t>
            </a:r>
            <a:r>
              <a:rPr lang="ru-RU" i="1" dirty="0" smtClean="0"/>
              <a:t>:</a:t>
            </a:r>
            <a:r>
              <a:rPr lang="bg-BG" dirty="0"/>
              <a:t> Осигуряване на съдове за битовите отпадъци – контейнери, кофи и др</a:t>
            </a:r>
            <a:r>
              <a:rPr lang="bg-BG" dirty="0" smtClean="0"/>
              <a:t>.;</a:t>
            </a:r>
            <a:r>
              <a:rPr lang="en-US" dirty="0" smtClean="0"/>
              <a:t>P</a:t>
            </a:r>
            <a:r>
              <a:rPr lang="ru-RU" dirty="0" err="1" smtClean="0"/>
              <a:t>ециклиране</a:t>
            </a:r>
            <a:r>
              <a:rPr lang="ru-RU" dirty="0"/>
              <a:t>, </a:t>
            </a:r>
            <a:r>
              <a:rPr lang="ru-RU" dirty="0" err="1"/>
              <a:t>интегрирано</a:t>
            </a:r>
            <a:r>
              <a:rPr lang="ru-RU" dirty="0"/>
              <a:t> управление на </a:t>
            </a:r>
            <a:r>
              <a:rPr lang="ru-RU" dirty="0" err="1"/>
              <a:t>отпадъците</a:t>
            </a:r>
            <a:r>
              <a:rPr lang="ru-RU" dirty="0"/>
              <a:t> и </a:t>
            </a:r>
            <a:r>
              <a:rPr lang="ru-RU" dirty="0" err="1"/>
              <a:t>разделно</a:t>
            </a:r>
            <a:r>
              <a:rPr lang="ru-RU" dirty="0"/>
              <a:t> </a:t>
            </a:r>
            <a:r>
              <a:rPr lang="ru-RU" dirty="0" err="1"/>
              <a:t>събиране</a:t>
            </a:r>
            <a:r>
              <a:rPr lang="ru-RU" dirty="0"/>
              <a:t> по </a:t>
            </a:r>
            <a:r>
              <a:rPr lang="ru-RU" dirty="0" err="1"/>
              <a:t>местоживеене</a:t>
            </a:r>
            <a:r>
              <a:rPr lang="ru-RU" dirty="0"/>
              <a:t>.</a:t>
            </a:r>
          </a:p>
          <a:p>
            <a:r>
              <a:rPr lang="en-US" i="1" dirty="0" smtClean="0"/>
              <a:t>-</a:t>
            </a:r>
            <a:r>
              <a:rPr lang="bg-BG" i="1" dirty="0" smtClean="0"/>
              <a:t>Неправилно </a:t>
            </a:r>
            <a:r>
              <a:rPr lang="bg-BG" i="1" dirty="0"/>
              <a:t>депониране на отпадъците:</a:t>
            </a:r>
            <a:r>
              <a:rPr lang="bg-BG" sz="2000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bg-BG" dirty="0"/>
              <a:t>Закриване на неконтролираните депа и </a:t>
            </a:r>
            <a:r>
              <a:rPr lang="bg-BG" dirty="0" smtClean="0"/>
              <a:t>сметища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 smtClean="0"/>
              <a:t>-</a:t>
            </a:r>
            <a:r>
              <a:rPr lang="bg-BG" i="1" dirty="0" smtClean="0"/>
              <a:t>Недостатъчни </a:t>
            </a:r>
            <a:r>
              <a:rPr lang="bg-BG" i="1" dirty="0"/>
              <a:t>познания и мотивация у населението и слабо участие на обществеността: </a:t>
            </a:r>
            <a:r>
              <a:rPr lang="bg-BG" dirty="0"/>
              <a:t>Образователни програми в сферата на </a:t>
            </a:r>
            <a:r>
              <a:rPr lang="bg-BG" dirty="0" smtClean="0"/>
              <a:t>екологията</a:t>
            </a:r>
            <a:r>
              <a:rPr lang="en-US" dirty="0" smtClean="0"/>
              <a:t>.</a:t>
            </a:r>
          </a:p>
          <a:p>
            <a:r>
              <a:rPr lang="en-US" dirty="0" smtClean="0"/>
              <a:t>-</a:t>
            </a:r>
            <a:r>
              <a:rPr lang="bg-BG" i="1" dirty="0"/>
              <a:t>Възникване на нерегламентирани ( незаконни) сметища в населените места и в околностите: </a:t>
            </a:r>
            <a:r>
              <a:rPr lang="bg-BG" dirty="0"/>
              <a:t>Закриване на незаконните сметища в населените </a:t>
            </a:r>
            <a:r>
              <a:rPr lang="bg-BG" dirty="0" smtClean="0"/>
              <a:t>места</a:t>
            </a:r>
            <a:r>
              <a:rPr lang="en-US" dirty="0" smtClean="0"/>
              <a:t> </a:t>
            </a:r>
            <a:r>
              <a:rPr lang="bg-BG" dirty="0" smtClean="0"/>
              <a:t>чрез законова система </a:t>
            </a:r>
            <a:r>
              <a:rPr lang="bg-BG" dirty="0"/>
              <a:t>и въвеждане на глоби за нарушителите.</a:t>
            </a:r>
          </a:p>
          <a:p>
            <a:r>
              <a:rPr lang="bg-BG" i="1" dirty="0"/>
              <a:t>Липса на звена за контрол: </a:t>
            </a:r>
            <a:r>
              <a:rPr lang="bg-BG" dirty="0"/>
              <a:t>създаване на орган следящ за </a:t>
            </a:r>
            <a:r>
              <a:rPr lang="bg-BG" dirty="0" smtClean="0"/>
              <a:t>нарушения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524000"/>
          </a:xfrm>
        </p:spPr>
        <p:txBody>
          <a:bodyPr>
            <a:normAutofit fontScale="90000"/>
          </a:bodyPr>
          <a:lstStyle/>
          <a:p>
            <a:r>
              <a:rPr lang="bg-BG" dirty="0"/>
              <a:t>Проблемите при управление на битовите отпадъци за община Русе и начини по които те да бъдат решени.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6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52400"/>
            <a:ext cx="7680960" cy="6035040"/>
          </a:xfrm>
        </p:spPr>
        <p:txBody>
          <a:bodyPr/>
          <a:lstStyle/>
          <a:p>
            <a:r>
              <a:rPr lang="bg-BG" i="1" dirty="0" smtClean="0"/>
              <a:t>-Недостатъчна </a:t>
            </a:r>
            <a:r>
              <a:rPr lang="bg-BG" i="1" dirty="0"/>
              <a:t>квалификация на работещите по проблемите на отпадъците и екологичните проблеми като цяло: </a:t>
            </a:r>
            <a:r>
              <a:rPr lang="bg-BG" dirty="0"/>
              <a:t>провеждане на обучителни семинари за повишаване квалификацията на </a:t>
            </a:r>
            <a:r>
              <a:rPr lang="bg-BG" dirty="0" smtClean="0"/>
              <a:t>работещите.</a:t>
            </a:r>
            <a:endParaRPr lang="bg-BG" dirty="0"/>
          </a:p>
          <a:p>
            <a:r>
              <a:rPr lang="bg-BG" i="1" dirty="0" smtClean="0"/>
              <a:t>-Липса </a:t>
            </a:r>
            <a:r>
              <a:rPr lang="bg-BG" i="1" dirty="0"/>
              <a:t>на икономически механизми – стимули и санкции: </a:t>
            </a:r>
            <a:r>
              <a:rPr lang="bg-BG" dirty="0"/>
              <a:t>Въвеждане на глоби за нарушителите.</a:t>
            </a:r>
          </a:p>
          <a:p>
            <a:r>
              <a:rPr lang="bg-BG" i="1" dirty="0" smtClean="0"/>
              <a:t>-Недостатъчна </a:t>
            </a:r>
            <a:r>
              <a:rPr lang="bg-BG" i="1" dirty="0"/>
              <a:t>координация между институциите</a:t>
            </a:r>
            <a:r>
              <a:rPr lang="bg-BG" dirty="0"/>
              <a:t>: създаване на електронна система която ще подобри координацията и ще спомогне работата на отговорните </a:t>
            </a:r>
            <a:r>
              <a:rPr lang="bg-BG" dirty="0" smtClean="0"/>
              <a:t>институции.</a:t>
            </a:r>
            <a:endParaRPr lang="bg-BG" dirty="0"/>
          </a:p>
          <a:p>
            <a:endParaRPr lang="bg-BG" i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505200"/>
            <a:ext cx="4485154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54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34</TotalTime>
  <Words>740</Words>
  <Application>Microsoft Office PowerPoint</Application>
  <PresentationFormat>On-screen Show (4:3)</PresentationFormat>
  <Paragraphs>55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Mylar</vt:lpstr>
      <vt:lpstr>      Казус:  Програмирането като предпланова дейност </vt:lpstr>
      <vt:lpstr>1. Обектите и  дейностите в системата на екологическото планиране в община Русе</vt:lpstr>
      <vt:lpstr>2. Основните екологични модели.</vt:lpstr>
      <vt:lpstr>3. Конкретните екологически стратегии и планови действия за съхраняване и опазване отделните компоненти на природната среда.</vt:lpstr>
      <vt:lpstr>PowerPoint Presentation</vt:lpstr>
      <vt:lpstr>4.Понятието „зелен бизнес” и примерни екологични програми за община Русе </vt:lpstr>
      <vt:lpstr>PowerPoint Presentation</vt:lpstr>
      <vt:lpstr>Проблемите при управление на битовите отпадъци за община Русе и начини по които те да бъдат решени.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Казус:  Програмирането като предпланова дейност </dc:title>
  <dc:creator>Teodor Penev</dc:creator>
  <cp:lastModifiedBy>Teodor Penev</cp:lastModifiedBy>
  <cp:revision>5</cp:revision>
  <dcterms:created xsi:type="dcterms:W3CDTF">2006-08-16T00:00:00Z</dcterms:created>
  <dcterms:modified xsi:type="dcterms:W3CDTF">2012-12-11T09:08:47Z</dcterms:modified>
</cp:coreProperties>
</file>