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3" r:id="rId19"/>
    <p:sldId id="278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79107" autoAdjust="0"/>
  </p:normalViewPr>
  <p:slideViewPr>
    <p:cSldViewPr>
      <p:cViewPr varScale="1">
        <p:scale>
          <a:sx n="72" d="100"/>
          <a:sy n="72" d="100"/>
        </p:scale>
        <p:origin x="-18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1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213506"/>
            <a:ext cx="7117180" cy="1183518"/>
          </a:xfrm>
        </p:spPr>
        <p:txBody>
          <a:bodyPr>
            <a:normAutofit fontScale="25000" lnSpcReduction="20000"/>
          </a:bodyPr>
          <a:lstStyle/>
          <a:p>
            <a:pPr algn="r"/>
            <a:endParaRPr lang="bg-BG" sz="2000" dirty="0" smtClean="0"/>
          </a:p>
          <a:p>
            <a:pPr algn="r"/>
            <a:endParaRPr lang="bg-BG" sz="2000" dirty="0"/>
          </a:p>
          <a:p>
            <a:pPr algn="r"/>
            <a:endParaRPr lang="bg-BG" sz="2000" dirty="0" smtClean="0"/>
          </a:p>
          <a:p>
            <a:pPr algn="r"/>
            <a:r>
              <a:rPr lang="bg-BG" sz="7200" dirty="0" smtClean="0"/>
              <a:t>Изготвил Теодор Георгиев Пенев</a:t>
            </a:r>
          </a:p>
          <a:p>
            <a:pPr algn="r"/>
            <a:r>
              <a:rPr lang="bg-BG" sz="7200" dirty="0" smtClean="0"/>
              <a:t>Фак.ном. 115013,курс </a:t>
            </a:r>
            <a:r>
              <a:rPr lang="bg-BG" sz="7200" dirty="0"/>
              <a:t>2</a:t>
            </a:r>
            <a:r>
              <a:rPr lang="bg-BG" sz="7200" dirty="0" smtClean="0"/>
              <a:t>,спец. БИ,26 група</a:t>
            </a:r>
            <a:endParaRPr lang="bg-BG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88841"/>
            <a:ext cx="7155022" cy="2016223"/>
          </a:xfrm>
        </p:spPr>
        <p:txBody>
          <a:bodyPr>
            <a:noAutofit/>
          </a:bodyPr>
          <a:lstStyle/>
          <a:p>
            <a:pPr algn="ctr"/>
            <a:r>
              <a:rPr lang="bg-BG" sz="2800" dirty="0" smtClean="0"/>
              <a:t>Презентация на тема </a:t>
            </a:r>
            <a:r>
              <a:rPr lang="bg-BG" sz="3200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ru-RU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(2014-2020г.) </a:t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Акценти</a:t>
            </a:r>
            <a:endParaRPr lang="bg-BG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download.pomagalo.com/mhtml/550a141f12de6341fba65b0ad0433500/560060/560060_pomagalo_com_html_1b98db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1"/>
            <a:ext cx="1152128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1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Наличието</a:t>
            </a:r>
            <a:r>
              <a:rPr lang="ru-RU" dirty="0"/>
              <a:t> на </a:t>
            </a:r>
            <a:r>
              <a:rPr lang="ru-RU" dirty="0" err="1"/>
              <a:t>по-силен</a:t>
            </a:r>
            <a:r>
              <a:rPr lang="ru-RU" dirty="0"/>
              <a:t>, </a:t>
            </a:r>
            <a:r>
              <a:rPr lang="ru-RU" dirty="0" err="1"/>
              <a:t>по-задълбочен</a:t>
            </a:r>
            <a:r>
              <a:rPr lang="ru-RU" dirty="0"/>
              <a:t>, </a:t>
            </a:r>
            <a:r>
              <a:rPr lang="ru-RU" dirty="0" err="1"/>
              <a:t>по-разширен</a:t>
            </a:r>
            <a:r>
              <a:rPr lang="ru-RU" dirty="0"/>
              <a:t> единен </a:t>
            </a:r>
            <a:r>
              <a:rPr lang="ru-RU" dirty="0" err="1"/>
              <a:t>пазар</a:t>
            </a:r>
            <a:r>
              <a:rPr lang="ru-RU" dirty="0"/>
              <a:t> е от </a:t>
            </a:r>
            <a:r>
              <a:rPr lang="ru-RU" dirty="0" err="1"/>
              <a:t>жизненоважно</a:t>
            </a:r>
            <a:r>
              <a:rPr lang="ru-RU" dirty="0"/>
              <a:t> значение за </a:t>
            </a:r>
            <a:r>
              <a:rPr lang="ru-RU" dirty="0" err="1"/>
              <a:t>растежа</a:t>
            </a:r>
            <a:r>
              <a:rPr lang="ru-RU" dirty="0"/>
              <a:t> и </a:t>
            </a:r>
            <a:r>
              <a:rPr lang="ru-RU" dirty="0" err="1"/>
              <a:t>създаването</a:t>
            </a:r>
            <a:r>
              <a:rPr lang="ru-RU" dirty="0"/>
              <a:t> на работни места. </a:t>
            </a:r>
            <a:r>
              <a:rPr lang="ru-RU" dirty="0" err="1"/>
              <a:t>Настоящите</a:t>
            </a:r>
            <a:r>
              <a:rPr lang="ru-RU" dirty="0"/>
              <a:t> развития </a:t>
            </a:r>
            <a:r>
              <a:rPr lang="ru-RU" dirty="0" err="1"/>
              <a:t>обаче</a:t>
            </a:r>
            <a:r>
              <a:rPr lang="ru-RU" dirty="0"/>
              <a:t> </a:t>
            </a:r>
            <a:r>
              <a:rPr lang="ru-RU" dirty="0" err="1"/>
              <a:t>показват</a:t>
            </a:r>
            <a:r>
              <a:rPr lang="ru-RU" dirty="0"/>
              <a:t> </a:t>
            </a:r>
            <a:r>
              <a:rPr lang="ru-RU" dirty="0" err="1"/>
              <a:t>симптоми</a:t>
            </a:r>
            <a:r>
              <a:rPr lang="ru-RU" dirty="0"/>
              <a:t> на умора от </a:t>
            </a:r>
            <a:r>
              <a:rPr lang="ru-RU" dirty="0" err="1"/>
              <a:t>интеграцията</a:t>
            </a:r>
            <a:r>
              <a:rPr lang="ru-RU" dirty="0"/>
              <a:t> и разочарование по отношение на </a:t>
            </a:r>
            <a:r>
              <a:rPr lang="ru-RU" dirty="0" err="1"/>
              <a:t>единния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. </a:t>
            </a:r>
            <a:r>
              <a:rPr lang="ru-RU" dirty="0" err="1"/>
              <a:t>Кризата</a:t>
            </a:r>
            <a:r>
              <a:rPr lang="ru-RU" dirty="0"/>
              <a:t> </a:t>
            </a:r>
            <a:r>
              <a:rPr lang="ru-RU" dirty="0" err="1"/>
              <a:t>добави</a:t>
            </a:r>
            <a:r>
              <a:rPr lang="ru-RU" dirty="0"/>
              <a:t> </a:t>
            </a:r>
            <a:r>
              <a:rPr lang="ru-RU" dirty="0" err="1"/>
              <a:t>изкушението</a:t>
            </a:r>
            <a:r>
              <a:rPr lang="ru-RU" dirty="0"/>
              <a:t> на </a:t>
            </a:r>
            <a:r>
              <a:rPr lang="ru-RU" dirty="0" err="1"/>
              <a:t>икономическия</a:t>
            </a:r>
            <a:r>
              <a:rPr lang="ru-RU" dirty="0"/>
              <a:t> </a:t>
            </a:r>
            <a:r>
              <a:rPr lang="ru-RU" dirty="0" err="1"/>
              <a:t>национализъм</a:t>
            </a:r>
            <a:r>
              <a:rPr lang="ru-RU" dirty="0"/>
              <a:t>.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ден</a:t>
            </a:r>
            <a:r>
              <a:rPr lang="ru-RU" dirty="0"/>
              <a:t> </a:t>
            </a:r>
            <a:r>
              <a:rPr lang="ru-RU" dirty="0" err="1"/>
              <a:t>бизнесът</a:t>
            </a:r>
            <a:r>
              <a:rPr lang="ru-RU" dirty="0"/>
              <a:t> и </a:t>
            </a:r>
            <a:r>
              <a:rPr lang="ru-RU" dirty="0" err="1"/>
              <a:t>гражданите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изправени</a:t>
            </a:r>
            <a:r>
              <a:rPr lang="ru-RU" dirty="0"/>
              <a:t> пред </a:t>
            </a:r>
            <a:r>
              <a:rPr lang="ru-RU" dirty="0" err="1"/>
              <a:t>действителност</a:t>
            </a:r>
            <a:r>
              <a:rPr lang="ru-RU" dirty="0"/>
              <a:t>, в </a:t>
            </a:r>
            <a:r>
              <a:rPr lang="ru-RU" dirty="0" err="1"/>
              <a:t>която</a:t>
            </a:r>
            <a:r>
              <a:rPr lang="ru-RU" dirty="0"/>
              <a:t> все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пречки</a:t>
            </a:r>
            <a:r>
              <a:rPr lang="ru-RU" dirty="0"/>
              <a:t> за </a:t>
            </a:r>
            <a:r>
              <a:rPr lang="ru-RU" dirty="0" err="1"/>
              <a:t>трансгранична</a:t>
            </a:r>
            <a:r>
              <a:rPr lang="ru-RU" dirty="0"/>
              <a:t> </a:t>
            </a:r>
            <a:r>
              <a:rPr lang="ru-RU" dirty="0" err="1"/>
              <a:t>дейност</a:t>
            </a:r>
            <a:r>
              <a:rPr lang="ru-RU" dirty="0"/>
              <a:t> </a:t>
            </a:r>
            <a:r>
              <a:rPr lang="ru-RU" dirty="0" err="1"/>
              <a:t>въпреки</a:t>
            </a:r>
            <a:r>
              <a:rPr lang="ru-RU" dirty="0"/>
              <a:t> </a:t>
            </a:r>
            <a:r>
              <a:rPr lang="ru-RU" dirty="0" err="1"/>
              <a:t>законното</a:t>
            </a:r>
            <a:r>
              <a:rPr lang="ru-RU" dirty="0"/>
              <a:t> </a:t>
            </a:r>
            <a:r>
              <a:rPr lang="ru-RU" dirty="0" err="1"/>
              <a:t>съществуване</a:t>
            </a:r>
            <a:r>
              <a:rPr lang="ru-RU" dirty="0"/>
              <a:t> на </a:t>
            </a:r>
            <a:r>
              <a:rPr lang="ru-RU" dirty="0" err="1"/>
              <a:t>единния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. Те </a:t>
            </a:r>
            <a:r>
              <a:rPr lang="ru-RU" dirty="0" err="1"/>
              <a:t>осъзнават</a:t>
            </a:r>
            <a:r>
              <a:rPr lang="ru-RU" dirty="0"/>
              <a:t>, че </a:t>
            </a:r>
            <a:r>
              <a:rPr lang="ru-RU" dirty="0" err="1"/>
              <a:t>мрежите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с друга и че </a:t>
            </a:r>
            <a:r>
              <a:rPr lang="ru-RU" dirty="0" err="1"/>
              <a:t>прилагането</a:t>
            </a:r>
            <a:r>
              <a:rPr lang="ru-RU" dirty="0"/>
              <a:t> на </a:t>
            </a:r>
            <a:r>
              <a:rPr lang="ru-RU" dirty="0" err="1"/>
              <a:t>правилата</a:t>
            </a:r>
            <a:r>
              <a:rPr lang="ru-RU" dirty="0"/>
              <a:t> на </a:t>
            </a:r>
            <a:r>
              <a:rPr lang="ru-RU" dirty="0" err="1"/>
              <a:t>единния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 все </a:t>
            </a:r>
            <a:r>
              <a:rPr lang="ru-RU" dirty="0" err="1"/>
              <a:t>още</a:t>
            </a:r>
            <a:r>
              <a:rPr lang="ru-RU" dirty="0"/>
              <a:t> не е </a:t>
            </a:r>
            <a:r>
              <a:rPr lang="ru-RU" dirty="0" err="1"/>
              <a:t>еднакво</a:t>
            </a:r>
            <a:r>
              <a:rPr lang="ru-RU" dirty="0"/>
              <a:t> </a:t>
            </a:r>
            <a:r>
              <a:rPr lang="ru-RU" dirty="0" err="1"/>
              <a:t>навсякъде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Проблемен единен </a:t>
            </a:r>
            <a:r>
              <a:rPr lang="bg-BG" b="1" dirty="0" smtClean="0"/>
              <a:t>пазар: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Европейските</a:t>
            </a:r>
            <a:r>
              <a:rPr lang="ru-RU" dirty="0"/>
              <a:t> </a:t>
            </a:r>
            <a:r>
              <a:rPr lang="ru-RU" dirty="0" err="1"/>
              <a:t>икономики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все </a:t>
            </a:r>
            <a:r>
              <a:rPr lang="ru-RU" dirty="0" err="1"/>
              <a:t>по-взаимосвързани</a:t>
            </a:r>
            <a:r>
              <a:rPr lang="ru-RU" dirty="0"/>
              <a:t>. Европа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продължи</a:t>
            </a:r>
            <a:r>
              <a:rPr lang="ru-RU" dirty="0"/>
              <a:t> да се </a:t>
            </a:r>
            <a:r>
              <a:rPr lang="ru-RU" dirty="0" err="1"/>
              <a:t>възползва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, че е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най-отворените</a:t>
            </a:r>
            <a:r>
              <a:rPr lang="ru-RU" dirty="0"/>
              <a:t> </a:t>
            </a:r>
            <a:r>
              <a:rPr lang="ru-RU" dirty="0" err="1"/>
              <a:t>икономики</a:t>
            </a:r>
            <a:r>
              <a:rPr lang="ru-RU" dirty="0"/>
              <a:t> в света, но </a:t>
            </a:r>
            <a:r>
              <a:rPr lang="ru-RU" dirty="0" err="1"/>
              <a:t>конкуренцията</a:t>
            </a:r>
            <a:r>
              <a:rPr lang="ru-RU" dirty="0"/>
              <a:t> от страна на </a:t>
            </a:r>
            <a:r>
              <a:rPr lang="ru-RU" dirty="0" err="1"/>
              <a:t>развиващите</a:t>
            </a:r>
            <a:r>
              <a:rPr lang="ru-RU" dirty="0"/>
              <a:t> се и </a:t>
            </a:r>
            <a:r>
              <a:rPr lang="ru-RU" dirty="0" err="1"/>
              <a:t>нововъзникващите</a:t>
            </a:r>
            <a:r>
              <a:rPr lang="ru-RU" dirty="0"/>
              <a:t> </a:t>
            </a:r>
            <a:r>
              <a:rPr lang="ru-RU" dirty="0" err="1"/>
              <a:t>икономики</a:t>
            </a:r>
            <a:r>
              <a:rPr lang="ru-RU" dirty="0"/>
              <a:t> се </a:t>
            </a:r>
            <a:r>
              <a:rPr lang="ru-RU" dirty="0" err="1"/>
              <a:t>засилва</a:t>
            </a:r>
            <a:r>
              <a:rPr lang="ru-RU" dirty="0"/>
              <a:t>. </a:t>
            </a:r>
            <a:r>
              <a:rPr lang="ru-RU" dirty="0" err="1"/>
              <a:t>Страни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Китай и Индия </a:t>
            </a:r>
            <a:r>
              <a:rPr lang="ru-RU" dirty="0" err="1"/>
              <a:t>инвестират</a:t>
            </a:r>
            <a:r>
              <a:rPr lang="ru-RU" dirty="0"/>
              <a:t> </a:t>
            </a:r>
            <a:r>
              <a:rPr lang="ru-RU" dirty="0" err="1"/>
              <a:t>интензивно</a:t>
            </a:r>
            <a:r>
              <a:rPr lang="ru-RU" dirty="0"/>
              <a:t> в </a:t>
            </a:r>
            <a:r>
              <a:rPr lang="ru-RU" dirty="0" err="1"/>
              <a:t>научноизследователска</a:t>
            </a:r>
            <a:r>
              <a:rPr lang="ru-RU" dirty="0"/>
              <a:t> </a:t>
            </a:r>
            <a:r>
              <a:rPr lang="ru-RU" dirty="0" err="1"/>
              <a:t>дейност</a:t>
            </a:r>
            <a:r>
              <a:rPr lang="ru-RU" dirty="0"/>
              <a:t> и технологии, за да </a:t>
            </a:r>
            <a:r>
              <a:rPr lang="ru-RU" dirty="0" err="1"/>
              <a:t>постигнат</a:t>
            </a:r>
            <a:r>
              <a:rPr lang="ru-RU" dirty="0"/>
              <a:t> </a:t>
            </a:r>
            <a:r>
              <a:rPr lang="ru-RU" dirty="0" err="1"/>
              <a:t>по-предно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за </a:t>
            </a:r>
            <a:r>
              <a:rPr lang="ru-RU" dirty="0" err="1"/>
              <a:t>своите</a:t>
            </a:r>
            <a:r>
              <a:rPr lang="ru-RU" dirty="0"/>
              <a:t> </a:t>
            </a:r>
            <a:r>
              <a:rPr lang="ru-RU" dirty="0" err="1"/>
              <a:t>икономики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веригата</a:t>
            </a:r>
            <a:r>
              <a:rPr lang="ru-RU" dirty="0"/>
              <a:t> на </a:t>
            </a:r>
            <a:r>
              <a:rPr lang="ru-RU" dirty="0" err="1"/>
              <a:t>стойността</a:t>
            </a:r>
            <a:r>
              <a:rPr lang="ru-RU" dirty="0"/>
              <a:t> и </a:t>
            </a:r>
            <a:r>
              <a:rPr lang="ru-RU" dirty="0" err="1"/>
              <a:t>отбележат</a:t>
            </a:r>
            <a:r>
              <a:rPr lang="ru-RU" dirty="0"/>
              <a:t> </a:t>
            </a:r>
            <a:r>
              <a:rPr lang="ru-RU" dirty="0" err="1"/>
              <a:t>скокообразен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в </a:t>
            </a:r>
            <a:r>
              <a:rPr lang="ru-RU" dirty="0" err="1"/>
              <a:t>световната</a:t>
            </a:r>
            <a:r>
              <a:rPr lang="ru-RU" dirty="0"/>
              <a:t> </a:t>
            </a:r>
            <a:r>
              <a:rPr lang="ru-RU" dirty="0" err="1"/>
              <a:t>икономика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упражнява</a:t>
            </a:r>
            <a:r>
              <a:rPr lang="ru-RU" dirty="0"/>
              <a:t> натиск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сектори</a:t>
            </a:r>
            <a:r>
              <a:rPr lang="ru-RU" dirty="0"/>
              <a:t> в </a:t>
            </a:r>
            <a:r>
              <a:rPr lang="ru-RU" dirty="0" err="1"/>
              <a:t>нашата</a:t>
            </a:r>
            <a:r>
              <a:rPr lang="ru-RU" dirty="0"/>
              <a:t> </a:t>
            </a:r>
            <a:r>
              <a:rPr lang="ru-RU" dirty="0" err="1"/>
              <a:t>икономика</a:t>
            </a:r>
            <a:r>
              <a:rPr lang="ru-RU" dirty="0"/>
              <a:t> по отношение на </a:t>
            </a:r>
            <a:r>
              <a:rPr lang="ru-RU" dirty="0" err="1"/>
              <a:t>запазване</a:t>
            </a:r>
            <a:r>
              <a:rPr lang="ru-RU" dirty="0"/>
              <a:t> на </a:t>
            </a:r>
            <a:r>
              <a:rPr lang="ru-RU" dirty="0" err="1"/>
              <a:t>тяхната</a:t>
            </a:r>
            <a:r>
              <a:rPr lang="ru-RU" dirty="0"/>
              <a:t> </a:t>
            </a:r>
            <a:r>
              <a:rPr lang="ru-RU" dirty="0" err="1"/>
              <a:t>конкурентоспособност</a:t>
            </a:r>
            <a:r>
              <a:rPr lang="ru-RU" dirty="0"/>
              <a:t>, </a:t>
            </a:r>
            <a:r>
              <a:rPr lang="ru-RU" dirty="0" err="1"/>
              <a:t>макар</a:t>
            </a:r>
            <a:r>
              <a:rPr lang="ru-RU" dirty="0"/>
              <a:t> всяка </a:t>
            </a:r>
            <a:r>
              <a:rPr lang="ru-RU" dirty="0" err="1"/>
              <a:t>заплаха</a:t>
            </a:r>
            <a:r>
              <a:rPr lang="ru-RU" dirty="0"/>
              <a:t> да </a:t>
            </a:r>
            <a:r>
              <a:rPr lang="ru-RU" dirty="0" err="1"/>
              <a:t>представлява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възможност</a:t>
            </a:r>
            <a:r>
              <a:rPr lang="ru-RU" dirty="0"/>
              <a:t>.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доведе</a:t>
            </a:r>
            <a:r>
              <a:rPr lang="ru-RU" dirty="0"/>
              <a:t> до </a:t>
            </a:r>
            <a:r>
              <a:rPr lang="ru-RU" dirty="0" err="1"/>
              <a:t>разкриването</a:t>
            </a:r>
            <a:r>
              <a:rPr lang="ru-RU" dirty="0"/>
              <a:t> на нови </a:t>
            </a:r>
            <a:r>
              <a:rPr lang="ru-RU" dirty="0" err="1"/>
              <a:t>пазари</a:t>
            </a:r>
            <a:r>
              <a:rPr lang="ru-RU" dirty="0"/>
              <a:t> за </a:t>
            </a:r>
            <a:r>
              <a:rPr lang="ru-RU" dirty="0" err="1"/>
              <a:t>голям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европейски предприятия.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Глобални </a:t>
            </a:r>
            <a:r>
              <a:rPr lang="bg-BG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предизвикателства</a:t>
            </a:r>
            <a:br>
              <a:rPr lang="bg-BG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b="1" dirty="0"/>
              <a:t>Засилваща се </a:t>
            </a:r>
            <a:r>
              <a:rPr lang="bg-BG" b="1" dirty="0" smtClean="0"/>
              <a:t>конкуренция: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51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Проблемите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световните</a:t>
            </a:r>
            <a:r>
              <a:rPr lang="ru-RU" dirty="0"/>
              <a:t> </a:t>
            </a:r>
            <a:r>
              <a:rPr lang="ru-RU" dirty="0" err="1"/>
              <a:t>финанси</a:t>
            </a:r>
            <a:r>
              <a:rPr lang="ru-RU" dirty="0"/>
              <a:t>: </a:t>
            </a:r>
            <a:r>
              <a:rPr lang="ru-RU" dirty="0" err="1"/>
              <a:t>Наличието</a:t>
            </a:r>
            <a:r>
              <a:rPr lang="ru-RU" dirty="0"/>
              <a:t> на </a:t>
            </a:r>
            <a:r>
              <a:rPr lang="ru-RU" dirty="0" err="1"/>
              <a:t>леснодостъпни</a:t>
            </a:r>
            <a:r>
              <a:rPr lang="ru-RU" dirty="0"/>
              <a:t> </a:t>
            </a:r>
            <a:r>
              <a:rPr lang="ru-RU" dirty="0" err="1"/>
              <a:t>кредити</a:t>
            </a:r>
            <a:r>
              <a:rPr lang="ru-RU" dirty="0"/>
              <a:t>, </a:t>
            </a:r>
            <a:r>
              <a:rPr lang="ru-RU" dirty="0" err="1"/>
              <a:t>поведението</a:t>
            </a:r>
            <a:r>
              <a:rPr lang="ru-RU" dirty="0"/>
              <a:t>, </a:t>
            </a:r>
            <a:r>
              <a:rPr lang="ru-RU" dirty="0" err="1"/>
              <a:t>основаващо</a:t>
            </a:r>
            <a:r>
              <a:rPr lang="ru-RU" dirty="0"/>
              <a:t> се на </a:t>
            </a:r>
            <a:r>
              <a:rPr lang="ru-RU" dirty="0" err="1"/>
              <a:t>краткосрочни</a:t>
            </a:r>
            <a:r>
              <a:rPr lang="ru-RU" dirty="0"/>
              <a:t> </a:t>
            </a:r>
            <a:r>
              <a:rPr lang="ru-RU" dirty="0" err="1"/>
              <a:t>печалби</a:t>
            </a:r>
            <a:r>
              <a:rPr lang="ru-RU" dirty="0"/>
              <a:t>, и </a:t>
            </a:r>
            <a:r>
              <a:rPr lang="ru-RU" dirty="0" err="1"/>
              <a:t>прекомерното</a:t>
            </a:r>
            <a:r>
              <a:rPr lang="ru-RU" dirty="0"/>
              <a:t> </a:t>
            </a:r>
            <a:r>
              <a:rPr lang="ru-RU" dirty="0" err="1"/>
              <a:t>поемане</a:t>
            </a:r>
            <a:r>
              <a:rPr lang="ru-RU" dirty="0"/>
              <a:t> на риск на </a:t>
            </a:r>
            <a:r>
              <a:rPr lang="ru-RU" dirty="0" err="1"/>
              <a:t>световните</a:t>
            </a:r>
            <a:r>
              <a:rPr lang="ru-RU" dirty="0"/>
              <a:t> </a:t>
            </a:r>
            <a:r>
              <a:rPr lang="ru-RU" dirty="0" err="1"/>
              <a:t>финансови</a:t>
            </a:r>
            <a:r>
              <a:rPr lang="ru-RU" dirty="0"/>
              <a:t> </a:t>
            </a:r>
            <a:r>
              <a:rPr lang="ru-RU" dirty="0" err="1"/>
              <a:t>пазари</a:t>
            </a:r>
            <a:r>
              <a:rPr lang="ru-RU" dirty="0"/>
              <a:t> </a:t>
            </a:r>
            <a:r>
              <a:rPr lang="ru-RU" dirty="0" err="1"/>
              <a:t>насърчиха</a:t>
            </a:r>
            <a:r>
              <a:rPr lang="ru-RU" dirty="0"/>
              <a:t> </a:t>
            </a:r>
            <a:r>
              <a:rPr lang="ru-RU" dirty="0" err="1"/>
              <a:t>спекулативното</a:t>
            </a:r>
            <a:r>
              <a:rPr lang="ru-RU" dirty="0"/>
              <a:t> поведение и </a:t>
            </a:r>
            <a:r>
              <a:rPr lang="ru-RU" dirty="0" err="1"/>
              <a:t>предизвикаха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на </a:t>
            </a:r>
            <a:r>
              <a:rPr lang="ru-RU" dirty="0" err="1"/>
              <a:t>основата</a:t>
            </a:r>
            <a:r>
              <a:rPr lang="ru-RU" dirty="0"/>
              <a:t> на "</a:t>
            </a:r>
            <a:r>
              <a:rPr lang="ru-RU" dirty="0" err="1"/>
              <a:t>икономическия</a:t>
            </a:r>
            <a:r>
              <a:rPr lang="ru-RU" dirty="0"/>
              <a:t> </a:t>
            </a:r>
            <a:r>
              <a:rPr lang="ru-RU" dirty="0" err="1"/>
              <a:t>балон</a:t>
            </a:r>
            <a:r>
              <a:rPr lang="ru-RU" dirty="0"/>
              <a:t>" и </a:t>
            </a:r>
            <a:r>
              <a:rPr lang="ru-RU" dirty="0" err="1"/>
              <a:t>съществени</a:t>
            </a:r>
            <a:r>
              <a:rPr lang="ru-RU" dirty="0"/>
              <a:t> </a:t>
            </a:r>
            <a:r>
              <a:rPr lang="ru-RU" dirty="0" err="1"/>
              <a:t>дисбаланси</a:t>
            </a:r>
            <a:r>
              <a:rPr lang="ru-RU" dirty="0"/>
              <a:t>. Европа се е </a:t>
            </a:r>
            <a:r>
              <a:rPr lang="ru-RU" dirty="0" err="1"/>
              <a:t>ангажирала</a:t>
            </a:r>
            <a:r>
              <a:rPr lang="ru-RU" dirty="0"/>
              <a:t> да </a:t>
            </a:r>
            <a:r>
              <a:rPr lang="ru-RU" dirty="0" err="1"/>
              <a:t>намери</a:t>
            </a:r>
            <a:r>
              <a:rPr lang="ru-RU" dirty="0"/>
              <a:t> </a:t>
            </a:r>
            <a:r>
              <a:rPr lang="ru-RU" dirty="0" err="1"/>
              <a:t>глобални</a:t>
            </a:r>
            <a:r>
              <a:rPr lang="ru-RU" dirty="0"/>
              <a:t> решения за </a:t>
            </a:r>
            <a:r>
              <a:rPr lang="ru-RU" dirty="0" err="1"/>
              <a:t>постигането</a:t>
            </a:r>
            <a:r>
              <a:rPr lang="ru-RU" dirty="0"/>
              <a:t> на </a:t>
            </a:r>
            <a:r>
              <a:rPr lang="ru-RU" dirty="0" err="1"/>
              <a:t>ефикасна</a:t>
            </a:r>
            <a:r>
              <a:rPr lang="ru-RU" dirty="0"/>
              <a:t> и устойчива </a:t>
            </a:r>
            <a:r>
              <a:rPr lang="ru-RU" dirty="0" err="1"/>
              <a:t>финансова</a:t>
            </a:r>
            <a:r>
              <a:rPr lang="ru-RU" dirty="0"/>
              <a:t> система.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Финанси: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Предизвикателствата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климата и </a:t>
            </a:r>
            <a:r>
              <a:rPr lang="ru-RU" dirty="0" err="1"/>
              <a:t>ресурсите</a:t>
            </a:r>
            <a:r>
              <a:rPr lang="ru-RU" dirty="0"/>
              <a:t>: </a:t>
            </a:r>
            <a:r>
              <a:rPr lang="ru-RU" dirty="0" err="1"/>
              <a:t>Силната</a:t>
            </a:r>
            <a:r>
              <a:rPr lang="ru-RU" dirty="0"/>
              <a:t>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изкопаеми</a:t>
            </a:r>
            <a:r>
              <a:rPr lang="ru-RU" dirty="0"/>
              <a:t> </a:t>
            </a:r>
            <a:r>
              <a:rPr lang="ru-RU" dirty="0" err="1"/>
              <a:t>горива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например </a:t>
            </a:r>
            <a:r>
              <a:rPr lang="ru-RU" dirty="0" err="1"/>
              <a:t>нефт</a:t>
            </a:r>
            <a:r>
              <a:rPr lang="ru-RU" dirty="0"/>
              <a:t>, и </a:t>
            </a:r>
            <a:r>
              <a:rPr lang="ru-RU" dirty="0" err="1"/>
              <a:t>неефективното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суровините</a:t>
            </a:r>
            <a:r>
              <a:rPr lang="ru-RU" dirty="0"/>
              <a:t> </a:t>
            </a:r>
            <a:r>
              <a:rPr lang="ru-RU" dirty="0" err="1"/>
              <a:t>излагат</a:t>
            </a:r>
            <a:r>
              <a:rPr lang="ru-RU" dirty="0"/>
              <a:t> </a:t>
            </a:r>
            <a:r>
              <a:rPr lang="ru-RU" dirty="0" err="1"/>
              <a:t>нашите</a:t>
            </a:r>
            <a:r>
              <a:rPr lang="ru-RU" dirty="0"/>
              <a:t> потребители и предприятия на </a:t>
            </a:r>
            <a:r>
              <a:rPr lang="ru-RU" dirty="0" err="1"/>
              <a:t>вредни</a:t>
            </a:r>
            <a:r>
              <a:rPr lang="ru-RU" dirty="0"/>
              <a:t> и </a:t>
            </a:r>
            <a:r>
              <a:rPr lang="ru-RU" dirty="0" err="1"/>
              <a:t>скъпоструващи</a:t>
            </a:r>
            <a:r>
              <a:rPr lang="ru-RU" dirty="0"/>
              <a:t> </a:t>
            </a:r>
            <a:r>
              <a:rPr lang="ru-RU" dirty="0" err="1"/>
              <a:t>ценови</a:t>
            </a:r>
            <a:r>
              <a:rPr lang="ru-RU" dirty="0"/>
              <a:t> </a:t>
            </a:r>
            <a:r>
              <a:rPr lang="ru-RU" dirty="0" err="1"/>
              <a:t>шокове</a:t>
            </a:r>
            <a:r>
              <a:rPr lang="ru-RU" dirty="0"/>
              <a:t>, </a:t>
            </a:r>
            <a:r>
              <a:rPr lang="ru-RU" dirty="0" err="1"/>
              <a:t>излагайки</a:t>
            </a:r>
            <a:r>
              <a:rPr lang="ru-RU" dirty="0"/>
              <a:t> на </a:t>
            </a:r>
            <a:r>
              <a:rPr lang="ru-RU" dirty="0" err="1"/>
              <a:t>опасност</a:t>
            </a:r>
            <a:r>
              <a:rPr lang="ru-RU" dirty="0"/>
              <a:t> </a:t>
            </a:r>
            <a:r>
              <a:rPr lang="ru-RU" dirty="0" err="1"/>
              <a:t>нашата</a:t>
            </a:r>
            <a:r>
              <a:rPr lang="ru-RU" dirty="0"/>
              <a:t> </a:t>
            </a:r>
            <a:r>
              <a:rPr lang="ru-RU" dirty="0" err="1"/>
              <a:t>икономическа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допринасяйки</a:t>
            </a:r>
            <a:r>
              <a:rPr lang="ru-RU" dirty="0"/>
              <a:t> за </a:t>
            </a:r>
            <a:r>
              <a:rPr lang="ru-RU" dirty="0" err="1"/>
              <a:t>изменението</a:t>
            </a:r>
            <a:r>
              <a:rPr lang="ru-RU" dirty="0"/>
              <a:t> на климата. </a:t>
            </a:r>
            <a:r>
              <a:rPr lang="ru-RU" dirty="0" err="1"/>
              <a:t>Нарастването</a:t>
            </a:r>
            <a:r>
              <a:rPr lang="ru-RU" dirty="0"/>
              <a:t> на </a:t>
            </a:r>
            <a:r>
              <a:rPr lang="ru-RU" dirty="0" err="1"/>
              <a:t>световното</a:t>
            </a:r>
            <a:r>
              <a:rPr lang="ru-RU" dirty="0"/>
              <a:t> население от 6 на 9 млрд. души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засили</a:t>
            </a:r>
            <a:r>
              <a:rPr lang="ru-RU" dirty="0"/>
              <a:t> </a:t>
            </a:r>
            <a:r>
              <a:rPr lang="ru-RU" dirty="0" err="1"/>
              <a:t>световната</a:t>
            </a:r>
            <a:r>
              <a:rPr lang="ru-RU" dirty="0"/>
              <a:t> конкуренция за </a:t>
            </a:r>
            <a:r>
              <a:rPr lang="ru-RU" dirty="0" err="1"/>
              <a:t>природни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окаже</a:t>
            </a:r>
            <a:r>
              <a:rPr lang="ru-RU" dirty="0"/>
              <a:t> натиск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околната</a:t>
            </a:r>
            <a:r>
              <a:rPr lang="ru-RU" dirty="0"/>
              <a:t> среда.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Климат и </a:t>
            </a:r>
            <a:r>
              <a:rPr lang="bg-BG" b="1" dirty="0" smtClean="0"/>
              <a:t>ресурси: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1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905000"/>
            <a:ext cx="7680960" cy="428244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Предложения за </a:t>
            </a:r>
            <a:r>
              <a:rPr lang="ru-RU" dirty="0" err="1"/>
              <a:t>цялостен</a:t>
            </a:r>
            <a:r>
              <a:rPr lang="ru-RU" dirty="0"/>
              <a:t> подход "Европа 2020" - </a:t>
            </a:r>
            <a:r>
              <a:rPr lang="ru-RU" dirty="0" err="1"/>
              <a:t>Европейска</a:t>
            </a:r>
            <a:r>
              <a:rPr lang="ru-RU" dirty="0"/>
              <a:t> </a:t>
            </a:r>
            <a:r>
              <a:rPr lang="ru-RU" dirty="0" err="1" smtClean="0"/>
              <a:t>комисия</a:t>
            </a:r>
            <a:endParaRPr lang="ru-RU" dirty="0" smtClean="0"/>
          </a:p>
          <a:p>
            <a:r>
              <a:rPr lang="ru-RU" dirty="0" err="1" smtClean="0"/>
              <a:t>Споразумение</a:t>
            </a:r>
            <a:r>
              <a:rPr lang="ru-RU" dirty="0" smtClean="0"/>
              <a:t> за </a:t>
            </a:r>
            <a:r>
              <a:rPr lang="ru-RU" dirty="0" err="1" smtClean="0"/>
              <a:t>цялостен</a:t>
            </a:r>
            <a:r>
              <a:rPr lang="ru-RU" dirty="0" smtClean="0"/>
              <a:t> подход и </a:t>
            </a:r>
            <a:r>
              <a:rPr lang="ru-RU" dirty="0" err="1" smtClean="0"/>
              <a:t>избор</a:t>
            </a:r>
            <a:r>
              <a:rPr lang="ru-RU" dirty="0" smtClean="0"/>
              <a:t> на </a:t>
            </a:r>
            <a:r>
              <a:rPr lang="ru-RU" dirty="0" err="1" smtClean="0"/>
              <a:t>водещи</a:t>
            </a:r>
            <a:r>
              <a:rPr lang="ru-RU" dirty="0" smtClean="0"/>
              <a:t> цели на ЕС -Европейски </a:t>
            </a:r>
            <a:r>
              <a:rPr lang="ru-RU" dirty="0" err="1" smtClean="0"/>
              <a:t>съвет</a:t>
            </a:r>
            <a:r>
              <a:rPr lang="ru-RU" dirty="0" smtClean="0"/>
              <a:t> </a:t>
            </a:r>
            <a:r>
              <a:rPr lang="ru-RU" dirty="0" err="1" smtClean="0"/>
              <a:t>през</a:t>
            </a:r>
            <a:r>
              <a:rPr lang="ru-RU" dirty="0" smtClean="0"/>
              <a:t> </a:t>
            </a:r>
            <a:r>
              <a:rPr lang="ru-RU" dirty="0" err="1" smtClean="0"/>
              <a:t>пролетта</a:t>
            </a:r>
            <a:endParaRPr lang="ru-RU" dirty="0" smtClean="0"/>
          </a:p>
          <a:p>
            <a:r>
              <a:rPr lang="ru-RU" dirty="0" smtClean="0"/>
              <a:t>Предложения </a:t>
            </a:r>
            <a:r>
              <a:rPr lang="ru-RU" dirty="0"/>
              <a:t>за </a:t>
            </a:r>
            <a:r>
              <a:rPr lang="ru-RU" dirty="0" err="1"/>
              <a:t>интегрирани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"Европа 2020" - </a:t>
            </a:r>
            <a:r>
              <a:rPr lang="ru-RU" dirty="0" err="1"/>
              <a:t>Европейска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endParaRPr lang="ru-RU" dirty="0"/>
          </a:p>
          <a:p>
            <a:r>
              <a:rPr lang="ru-RU" dirty="0" err="1"/>
              <a:t>Дебат</a:t>
            </a:r>
            <a:r>
              <a:rPr lang="ru-RU" dirty="0"/>
              <a:t> за </a:t>
            </a:r>
            <a:r>
              <a:rPr lang="ru-RU" dirty="0" err="1"/>
              <a:t>стратегията</a:t>
            </a:r>
            <a:r>
              <a:rPr lang="ru-RU" dirty="0"/>
              <a:t> и мнение </a:t>
            </a: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интегрираните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- Европейски парламент</a:t>
            </a:r>
          </a:p>
          <a:p>
            <a:r>
              <a:rPr lang="ru-RU" dirty="0" err="1"/>
              <a:t>По-точно</a:t>
            </a:r>
            <a:r>
              <a:rPr lang="ru-RU" dirty="0"/>
              <a:t> </a:t>
            </a:r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ключови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(цели на </a:t>
            </a:r>
            <a:r>
              <a:rPr lang="ru-RU" dirty="0" err="1"/>
              <a:t>равнище</a:t>
            </a:r>
            <a:r>
              <a:rPr lang="ru-RU" dirty="0"/>
              <a:t> ЕС/</a:t>
            </a:r>
            <a:r>
              <a:rPr lang="ru-RU" dirty="0" err="1"/>
              <a:t>национални</a:t>
            </a:r>
            <a:r>
              <a:rPr lang="ru-RU" dirty="0"/>
              <a:t> цели,</a:t>
            </a:r>
          </a:p>
          <a:p>
            <a:r>
              <a:rPr lang="ru-RU" dirty="0" err="1"/>
              <a:t>водещи</a:t>
            </a:r>
            <a:r>
              <a:rPr lang="ru-RU" dirty="0"/>
              <a:t> </a:t>
            </a:r>
            <a:r>
              <a:rPr lang="ru-RU" dirty="0" err="1"/>
              <a:t>инициативи</a:t>
            </a:r>
            <a:r>
              <a:rPr lang="ru-RU" dirty="0"/>
              <a:t> и </a:t>
            </a:r>
            <a:r>
              <a:rPr lang="ru-RU" dirty="0" err="1"/>
              <a:t>интегрирани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) -</a:t>
            </a:r>
            <a:r>
              <a:rPr lang="ru-RU" dirty="0" err="1"/>
              <a:t>Съвет</a:t>
            </a:r>
            <a:r>
              <a:rPr lang="ru-RU" dirty="0"/>
              <a:t> на </a:t>
            </a:r>
            <a:r>
              <a:rPr lang="ru-RU" dirty="0" err="1"/>
              <a:t>министрите</a:t>
            </a:r>
            <a:endParaRPr lang="ru-RU" dirty="0"/>
          </a:p>
          <a:p>
            <a:r>
              <a:rPr lang="ru-RU" dirty="0"/>
              <a:t>Одобрение на </a:t>
            </a:r>
            <a:r>
              <a:rPr lang="ru-RU" dirty="0" err="1"/>
              <a:t>стратегията</a:t>
            </a:r>
            <a:r>
              <a:rPr lang="ru-RU" dirty="0"/>
              <a:t> "Европа 2020", </a:t>
            </a:r>
            <a:r>
              <a:rPr lang="ru-RU" dirty="0" err="1"/>
              <a:t>валидиране</a:t>
            </a:r>
            <a:r>
              <a:rPr lang="ru-RU" dirty="0"/>
              <a:t> на целите на ЕС/</a:t>
            </a:r>
            <a:r>
              <a:rPr lang="ru-RU" dirty="0" err="1"/>
              <a:t>националните</a:t>
            </a:r>
            <a:endParaRPr lang="ru-RU" dirty="0"/>
          </a:p>
          <a:p>
            <a:r>
              <a:rPr lang="ru-RU" dirty="0"/>
              <a:t>цели и </a:t>
            </a:r>
            <a:r>
              <a:rPr lang="ru-RU" dirty="0" err="1"/>
              <a:t>приемане</a:t>
            </a:r>
            <a:r>
              <a:rPr lang="ru-RU" dirty="0"/>
              <a:t> на </a:t>
            </a:r>
            <a:r>
              <a:rPr lang="ru-RU" dirty="0" err="1"/>
              <a:t>интегрирани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- Европейски </a:t>
            </a:r>
            <a:r>
              <a:rPr lang="ru-RU" dirty="0" err="1"/>
              <a:t>съвет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юни</a:t>
            </a:r>
            <a:endParaRPr lang="ru-RU" dirty="0"/>
          </a:p>
          <a:p>
            <a:r>
              <a:rPr lang="ru-RU" dirty="0" err="1"/>
              <a:t>Оперативни</a:t>
            </a:r>
            <a:r>
              <a:rPr lang="ru-RU" dirty="0"/>
              <a:t> </a:t>
            </a:r>
            <a:r>
              <a:rPr lang="ru-RU" dirty="0" err="1"/>
              <a:t>насоки</a:t>
            </a:r>
            <a:r>
              <a:rPr lang="ru-RU" dirty="0"/>
              <a:t> за </a:t>
            </a:r>
            <a:r>
              <a:rPr lang="ru-RU" dirty="0" err="1"/>
              <a:t>следващи</a:t>
            </a:r>
            <a:r>
              <a:rPr lang="ru-RU" dirty="0"/>
              <a:t> </a:t>
            </a:r>
            <a:r>
              <a:rPr lang="ru-RU" dirty="0" err="1"/>
              <a:t>стъпки</a:t>
            </a:r>
            <a:r>
              <a:rPr lang="ru-RU" dirty="0"/>
              <a:t> по "Европа 2020"- </a:t>
            </a:r>
            <a:r>
              <a:rPr lang="ru-RU" dirty="0" err="1"/>
              <a:t>Европейска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endParaRPr lang="ru-RU" dirty="0"/>
          </a:p>
          <a:p>
            <a:r>
              <a:rPr lang="ru-RU" dirty="0" err="1"/>
              <a:t>Задълбочена</a:t>
            </a:r>
            <a:r>
              <a:rPr lang="ru-RU" dirty="0"/>
              <a:t> </a:t>
            </a:r>
            <a:r>
              <a:rPr lang="ru-RU" dirty="0" err="1"/>
              <a:t>дискусия</a:t>
            </a:r>
            <a:r>
              <a:rPr lang="ru-RU" dirty="0"/>
              <a:t> по избрани </a:t>
            </a:r>
            <a:r>
              <a:rPr lang="ru-RU" dirty="0" err="1"/>
              <a:t>тематични</a:t>
            </a:r>
            <a:r>
              <a:rPr lang="ru-RU" dirty="0"/>
              <a:t> </a:t>
            </a:r>
            <a:r>
              <a:rPr lang="ru-RU" dirty="0" err="1"/>
              <a:t>въпроси</a:t>
            </a:r>
            <a:r>
              <a:rPr lang="ru-RU" dirty="0"/>
              <a:t> (напр. </a:t>
            </a:r>
            <a:r>
              <a:rPr lang="ru-RU" dirty="0" err="1"/>
              <a:t>изследвания</a:t>
            </a:r>
            <a:r>
              <a:rPr lang="ru-RU" dirty="0"/>
              <a:t> и развой и</a:t>
            </a:r>
          </a:p>
          <a:p>
            <a:r>
              <a:rPr lang="ru-RU" dirty="0" err="1"/>
              <a:t>иновации</a:t>
            </a:r>
            <a:r>
              <a:rPr lang="ru-RU" dirty="0"/>
              <a:t>)- Европейски </a:t>
            </a:r>
            <a:r>
              <a:rPr lang="ru-RU" dirty="0" err="1"/>
              <a:t>съвет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есента</a:t>
            </a:r>
            <a:endParaRPr lang="ru-RU" dirty="0"/>
          </a:p>
          <a:p>
            <a:r>
              <a:rPr lang="ru-RU" dirty="0" err="1"/>
              <a:t>Програми</a:t>
            </a:r>
            <a:r>
              <a:rPr lang="ru-RU" dirty="0"/>
              <a:t> за </a:t>
            </a:r>
            <a:r>
              <a:rPr lang="ru-RU" dirty="0" err="1"/>
              <a:t>стабилност</a:t>
            </a:r>
            <a:r>
              <a:rPr lang="ru-RU" dirty="0"/>
              <a:t> и </a:t>
            </a:r>
            <a:r>
              <a:rPr lang="ru-RU" dirty="0" err="1"/>
              <a:t>сближаване</a:t>
            </a:r>
            <a:r>
              <a:rPr lang="ru-RU" dirty="0"/>
              <a:t> и </a:t>
            </a:r>
            <a:r>
              <a:rPr lang="ru-RU" dirty="0" err="1"/>
              <a:t>програми</a:t>
            </a:r>
            <a:r>
              <a:rPr lang="ru-RU" dirty="0"/>
              <a:t> за </a:t>
            </a:r>
            <a:r>
              <a:rPr lang="ru-RU" dirty="0" err="1"/>
              <a:t>национални</a:t>
            </a:r>
            <a:r>
              <a:rPr lang="ru-RU" dirty="0"/>
              <a:t> </a:t>
            </a:r>
            <a:r>
              <a:rPr lang="ru-RU" dirty="0" err="1"/>
              <a:t>реформи</a:t>
            </a:r>
            <a:r>
              <a:rPr lang="ru-RU" dirty="0"/>
              <a:t> - </a:t>
            </a:r>
            <a:r>
              <a:rPr lang="ru-RU" dirty="0" err="1"/>
              <a:t>Държави-членки</a:t>
            </a:r>
            <a:endParaRPr lang="ru-R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676400"/>
          </a:xfrm>
        </p:spPr>
        <p:txBody>
          <a:bodyPr>
            <a:normAutofit fontScale="90000"/>
          </a:bodyPr>
          <a:lstStyle/>
          <a:p>
            <a:r>
              <a:rPr lang="ru-RU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Бъдещи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действия.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Предложение на ЕК за план-график:</a:t>
            </a:r>
            <a:r>
              <a:rPr lang="ru-RU" dirty="0"/>
              <a:t/>
            </a:r>
            <a:br>
              <a:rPr lang="ru-RU" dirty="0"/>
            </a:br>
            <a:r>
              <a:rPr lang="bg-BG" b="1" dirty="0"/>
              <a:t>2010г.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Годишен</a:t>
            </a:r>
            <a:r>
              <a:rPr lang="ru-RU" dirty="0"/>
              <a:t> доклад пред </a:t>
            </a:r>
            <a:r>
              <a:rPr lang="ru-RU" dirty="0" err="1"/>
              <a:t>Европейския</a:t>
            </a:r>
            <a:r>
              <a:rPr lang="ru-RU" dirty="0"/>
              <a:t> </a:t>
            </a:r>
            <a:r>
              <a:rPr lang="ru-RU" dirty="0" err="1"/>
              <a:t>съвет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пролетта</a:t>
            </a:r>
            <a:r>
              <a:rPr lang="ru-RU" dirty="0"/>
              <a:t>, становища </a:t>
            </a:r>
            <a:r>
              <a:rPr lang="ru-RU" dirty="0" err="1"/>
              <a:t>относно</a:t>
            </a:r>
            <a:endParaRPr lang="ru-RU" dirty="0"/>
          </a:p>
          <a:p>
            <a:r>
              <a:rPr lang="ru-RU" dirty="0" err="1"/>
              <a:t>програмите</a:t>
            </a:r>
            <a:r>
              <a:rPr lang="ru-RU" dirty="0"/>
              <a:t> за </a:t>
            </a:r>
            <a:r>
              <a:rPr lang="ru-RU" dirty="0" err="1"/>
              <a:t>стабилност</a:t>
            </a:r>
            <a:r>
              <a:rPr lang="ru-RU" dirty="0"/>
              <a:t> и </a:t>
            </a:r>
            <a:r>
              <a:rPr lang="ru-RU" dirty="0" err="1"/>
              <a:t>сближаване</a:t>
            </a:r>
            <a:r>
              <a:rPr lang="ru-RU" dirty="0"/>
              <a:t> и предложения за </a:t>
            </a:r>
            <a:r>
              <a:rPr lang="ru-RU" dirty="0" err="1"/>
              <a:t>препоръки</a:t>
            </a:r>
            <a:r>
              <a:rPr lang="ru-RU" dirty="0"/>
              <a:t> - </a:t>
            </a:r>
            <a:r>
              <a:rPr lang="ru-RU" dirty="0" err="1"/>
              <a:t>Европейска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endParaRPr lang="ru-RU" dirty="0"/>
          </a:p>
          <a:p>
            <a:r>
              <a:rPr lang="ru-RU" dirty="0" err="1"/>
              <a:t>Преглед</a:t>
            </a:r>
            <a:r>
              <a:rPr lang="ru-RU" dirty="0"/>
              <a:t> на </a:t>
            </a:r>
            <a:r>
              <a:rPr lang="ru-RU" dirty="0" err="1"/>
              <a:t>предложенията</a:t>
            </a:r>
            <a:r>
              <a:rPr lang="ru-RU" dirty="0"/>
              <a:t> на </a:t>
            </a:r>
            <a:r>
              <a:rPr lang="ru-RU" dirty="0" err="1"/>
              <a:t>Комисията</a:t>
            </a:r>
            <a:r>
              <a:rPr lang="ru-RU" dirty="0"/>
              <a:t> за </a:t>
            </a:r>
            <a:r>
              <a:rPr lang="ru-RU" dirty="0" err="1"/>
              <a:t>препоръки</a:t>
            </a:r>
            <a:r>
              <a:rPr lang="ru-RU" dirty="0"/>
              <a:t>, ЕКОФИН за Пакта за</a:t>
            </a:r>
          </a:p>
          <a:p>
            <a:r>
              <a:rPr lang="ru-RU" dirty="0" err="1"/>
              <a:t>стабилност</a:t>
            </a:r>
            <a:r>
              <a:rPr lang="ru-RU" dirty="0"/>
              <a:t> и </a:t>
            </a:r>
            <a:r>
              <a:rPr lang="ru-RU" dirty="0" err="1"/>
              <a:t>растеж</a:t>
            </a:r>
            <a:r>
              <a:rPr lang="ru-RU" dirty="0"/>
              <a:t> - </a:t>
            </a:r>
            <a:r>
              <a:rPr lang="ru-RU" dirty="0" err="1"/>
              <a:t>Съвет</a:t>
            </a:r>
            <a:r>
              <a:rPr lang="ru-RU" dirty="0"/>
              <a:t> на </a:t>
            </a:r>
            <a:r>
              <a:rPr lang="ru-RU" dirty="0" err="1"/>
              <a:t>министрите</a:t>
            </a:r>
            <a:endParaRPr lang="ru-RU" dirty="0"/>
          </a:p>
          <a:p>
            <a:r>
              <a:rPr lang="ru-RU" dirty="0"/>
              <a:t>Пленарен </a:t>
            </a:r>
            <a:r>
              <a:rPr lang="ru-RU" dirty="0" err="1"/>
              <a:t>дебат</a:t>
            </a:r>
            <a:r>
              <a:rPr lang="ru-RU" dirty="0"/>
              <a:t> и </a:t>
            </a:r>
            <a:r>
              <a:rPr lang="ru-RU" dirty="0" err="1"/>
              <a:t>приемане</a:t>
            </a:r>
            <a:r>
              <a:rPr lang="ru-RU" dirty="0"/>
              <a:t> на резолюция - Европейски парламент</a:t>
            </a:r>
          </a:p>
          <a:p>
            <a:r>
              <a:rPr lang="ru-RU" dirty="0"/>
              <a:t>Оценка на </a:t>
            </a:r>
            <a:r>
              <a:rPr lang="ru-RU" dirty="0" err="1"/>
              <a:t>напредъка</a:t>
            </a:r>
            <a:r>
              <a:rPr lang="ru-RU" dirty="0"/>
              <a:t> и стратегически ориентации- Европейски </a:t>
            </a:r>
            <a:r>
              <a:rPr lang="ru-RU" dirty="0" err="1"/>
              <a:t>съвет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пролетта</a:t>
            </a:r>
            <a:endParaRPr lang="ru-RU" dirty="0"/>
          </a:p>
          <a:p>
            <a:r>
              <a:rPr lang="ru-RU" dirty="0" err="1"/>
              <a:t>Последващи</a:t>
            </a:r>
            <a:r>
              <a:rPr lang="ru-RU" dirty="0"/>
              <a:t> действия по </a:t>
            </a:r>
            <a:r>
              <a:rPr lang="ru-RU" dirty="0" err="1"/>
              <a:t>препоръки</a:t>
            </a:r>
            <a:r>
              <a:rPr lang="ru-RU" dirty="0"/>
              <a:t>,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реформи</a:t>
            </a:r>
            <a:r>
              <a:rPr lang="ru-RU" dirty="0"/>
              <a:t> и </a:t>
            </a:r>
            <a:r>
              <a:rPr lang="ru-RU" dirty="0" err="1"/>
              <a:t>докладване</a:t>
            </a:r>
            <a:r>
              <a:rPr lang="ru-RU" dirty="0"/>
              <a:t> - </a:t>
            </a:r>
            <a:r>
              <a:rPr lang="ru-RU" dirty="0" err="1"/>
              <a:t>Държави-членки</a:t>
            </a:r>
            <a:r>
              <a:rPr lang="ru-RU" dirty="0"/>
              <a:t>, </a:t>
            </a:r>
            <a:r>
              <a:rPr lang="ru-RU" dirty="0" err="1"/>
              <a:t>Европейска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, </a:t>
            </a:r>
            <a:r>
              <a:rPr lang="ru-RU" dirty="0" err="1"/>
              <a:t>Съвет</a:t>
            </a:r>
            <a:endParaRPr lang="ru-RU" dirty="0"/>
          </a:p>
          <a:p>
            <a:pPr>
              <a:spcBef>
                <a:spcPts val="400"/>
              </a:spcBef>
            </a:pPr>
            <a:r>
              <a:rPr lang="bg-BG" sz="4000" b="1" spc="0" dirty="0">
                <a:latin typeface="+mj-lt"/>
                <a:ea typeface="+mj-ea"/>
                <a:cs typeface="Tunga" pitchFamily="2"/>
              </a:rPr>
              <a:t>2012г</a:t>
            </a:r>
            <a:r>
              <a:rPr lang="bg-BG" sz="4000" b="1" spc="0" dirty="0" smtClean="0">
                <a:latin typeface="+mj-lt"/>
                <a:ea typeface="+mj-ea"/>
                <a:cs typeface="Tunga" pitchFamily="2"/>
              </a:rPr>
              <a:t>.</a:t>
            </a:r>
            <a:endParaRPr lang="bg-BG" sz="4000" b="1" spc="0" dirty="0">
              <a:latin typeface="+mj-lt"/>
              <a:ea typeface="+mj-ea"/>
              <a:cs typeface="Tunga" pitchFamily="2"/>
            </a:endParaRPr>
          </a:p>
          <a:p>
            <a:r>
              <a:rPr lang="ru-RU" dirty="0" err="1"/>
              <a:t>Същата</a:t>
            </a:r>
            <a:r>
              <a:rPr lang="ru-RU" dirty="0"/>
              <a:t> процедура </a:t>
            </a:r>
            <a:r>
              <a:rPr lang="ru-RU" dirty="0" err="1"/>
              <a:t>със</a:t>
            </a:r>
            <a:r>
              <a:rPr lang="ru-RU" dirty="0"/>
              <a:t> специфично </a:t>
            </a:r>
            <a:r>
              <a:rPr lang="ru-RU" dirty="0" err="1"/>
              <a:t>наблягане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мониторинга на </a:t>
            </a:r>
            <a:r>
              <a:rPr lang="ru-RU" dirty="0" err="1"/>
              <a:t>напредъка</a:t>
            </a:r>
            <a:endParaRPr lang="en-US" dirty="0"/>
          </a:p>
          <a:p>
            <a:pPr>
              <a:spcBef>
                <a:spcPts val="400"/>
              </a:spcBef>
            </a:pPr>
            <a:endParaRPr lang="en-US" sz="4000" b="1" spc="0" dirty="0"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2011г.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5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905000"/>
            <a:ext cx="7680960" cy="4282440"/>
          </a:xfrm>
        </p:spPr>
        <p:txBody>
          <a:bodyPr/>
          <a:lstStyle/>
          <a:p>
            <a:r>
              <a:rPr lang="ru-RU" dirty="0"/>
              <a:t>- </a:t>
            </a:r>
            <a:r>
              <a:rPr lang="ru-RU" dirty="0" err="1"/>
              <a:t>Стратегията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остане</a:t>
            </a:r>
            <a:r>
              <a:rPr lang="ru-RU" dirty="0"/>
              <a:t> </a:t>
            </a:r>
            <a:r>
              <a:rPr lang="ru-RU" dirty="0" err="1"/>
              <a:t>фокусирана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икономическият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и работните места.</a:t>
            </a:r>
          </a:p>
          <a:p>
            <a:r>
              <a:rPr lang="ru-RU" dirty="0"/>
              <a:t>- </a:t>
            </a:r>
            <a:r>
              <a:rPr lang="ru-RU" dirty="0" err="1"/>
              <a:t>Специално</a:t>
            </a:r>
            <a:r>
              <a:rPr lang="ru-RU" dirty="0"/>
              <a:t> внимание </a:t>
            </a:r>
            <a:r>
              <a:rPr lang="ru-RU" dirty="0" err="1"/>
              <a:t>трябва</a:t>
            </a:r>
            <a:r>
              <a:rPr lang="ru-RU" dirty="0"/>
              <a:t> да се отдели на "</a:t>
            </a:r>
            <a:r>
              <a:rPr lang="ru-RU" dirty="0" err="1"/>
              <a:t>по-зелен</a:t>
            </a:r>
            <a:r>
              <a:rPr lang="ru-RU" dirty="0"/>
              <a:t>" </a:t>
            </a:r>
            <a:r>
              <a:rPr lang="ru-RU" dirty="0" err="1"/>
              <a:t>икономически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и развитие на </a:t>
            </a:r>
            <a:r>
              <a:rPr lang="ru-RU" dirty="0" err="1"/>
              <a:t>човешкия</a:t>
            </a:r>
            <a:r>
              <a:rPr lang="ru-RU" dirty="0"/>
              <a:t> ресурс.</a:t>
            </a:r>
          </a:p>
          <a:p>
            <a:r>
              <a:rPr lang="ru-RU" dirty="0"/>
              <a:t>- </a:t>
            </a:r>
            <a:r>
              <a:rPr lang="ru-RU" dirty="0" err="1"/>
              <a:t>Имайки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сегашната</a:t>
            </a:r>
            <a:r>
              <a:rPr lang="ru-RU" dirty="0"/>
              <a:t> </a:t>
            </a:r>
            <a:r>
              <a:rPr lang="ru-RU" dirty="0" err="1"/>
              <a:t>икономическа</a:t>
            </a:r>
            <a:r>
              <a:rPr lang="ru-RU" dirty="0"/>
              <a:t> криза, </a:t>
            </a:r>
            <a:r>
              <a:rPr lang="ru-RU" dirty="0" err="1"/>
              <a:t>бъдещата</a:t>
            </a:r>
            <a:r>
              <a:rPr lang="ru-RU" dirty="0"/>
              <a:t> стратегия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трябвало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и </a:t>
            </a:r>
            <a:r>
              <a:rPr lang="ru-RU" dirty="0" err="1"/>
              <a:t>върху</a:t>
            </a:r>
            <a:r>
              <a:rPr lang="ru-RU" dirty="0"/>
              <a:t> консолидация на </a:t>
            </a:r>
            <a:r>
              <a:rPr lang="ru-RU" dirty="0" err="1"/>
              <a:t>финансовия</a:t>
            </a:r>
            <a:r>
              <a:rPr lang="ru-RU" dirty="0"/>
              <a:t> сектор и за </a:t>
            </a:r>
            <a:r>
              <a:rPr lang="ru-RU" dirty="0" err="1"/>
              <a:t>изход</a:t>
            </a:r>
            <a:r>
              <a:rPr lang="ru-RU" dirty="0"/>
              <a:t> от </a:t>
            </a:r>
            <a:r>
              <a:rPr lang="ru-RU" dirty="0" err="1"/>
              <a:t>кризата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2954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България 2020.</a:t>
            </a:r>
            <a:br>
              <a:rPr lang="bg-BG" b="1" dirty="0" smtClean="0"/>
            </a:br>
            <a:r>
              <a:rPr lang="bg-BG" b="1" dirty="0" smtClean="0"/>
              <a:t>За обхвата на стратегията: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30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- Ежегодно </a:t>
            </a:r>
            <a:r>
              <a:rPr lang="ru-RU" dirty="0" err="1"/>
              <a:t>отчитане</a:t>
            </a:r>
            <a:r>
              <a:rPr lang="ru-RU" dirty="0"/>
              <a:t> – </a:t>
            </a:r>
            <a:r>
              <a:rPr lang="ru-RU" dirty="0" err="1"/>
              <a:t>гаранция</a:t>
            </a:r>
            <a:r>
              <a:rPr lang="ru-RU" dirty="0"/>
              <a:t> за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прогреса</a:t>
            </a:r>
            <a:r>
              <a:rPr lang="ru-RU" dirty="0"/>
              <a:t> на </a:t>
            </a:r>
            <a:r>
              <a:rPr lang="ru-RU" dirty="0" err="1"/>
              <a:t>реформите</a:t>
            </a:r>
            <a:r>
              <a:rPr lang="ru-RU" dirty="0"/>
              <a:t> и </a:t>
            </a:r>
            <a:r>
              <a:rPr lang="ru-RU" dirty="0" err="1"/>
              <a:t>съвместната</a:t>
            </a:r>
            <a:r>
              <a:rPr lang="ru-RU" dirty="0"/>
              <a:t> координация.</a:t>
            </a:r>
          </a:p>
          <a:p>
            <a:r>
              <a:rPr lang="ru-RU" dirty="0"/>
              <a:t>- </a:t>
            </a:r>
            <a:r>
              <a:rPr lang="ru-RU" dirty="0" err="1"/>
              <a:t>Групирането</a:t>
            </a:r>
            <a:r>
              <a:rPr lang="ru-RU" dirty="0"/>
              <a:t> на </a:t>
            </a:r>
            <a:r>
              <a:rPr lang="ru-RU" dirty="0" err="1"/>
              <a:t>страни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изправени</a:t>
            </a:r>
            <a:r>
              <a:rPr lang="ru-RU" dirty="0"/>
              <a:t> пред, или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се справили с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предизвикателства</a:t>
            </a:r>
            <a:r>
              <a:rPr lang="ru-RU" dirty="0"/>
              <a:t>: </a:t>
            </a:r>
            <a:r>
              <a:rPr lang="ru-RU" dirty="0" err="1"/>
              <a:t>по-добър</a:t>
            </a:r>
            <a:r>
              <a:rPr lang="ru-RU" dirty="0"/>
              <a:t> фокус на наблюдение и </a:t>
            </a:r>
            <a:r>
              <a:rPr lang="ru-RU" dirty="0" err="1"/>
              <a:t>контрол</a:t>
            </a:r>
            <a:r>
              <a:rPr lang="ru-RU" dirty="0"/>
              <a:t>, </a:t>
            </a:r>
            <a:r>
              <a:rPr lang="ru-RU" dirty="0" err="1"/>
              <a:t>подсилване</a:t>
            </a:r>
            <a:r>
              <a:rPr lang="ru-RU" dirty="0"/>
              <a:t> на </a:t>
            </a:r>
            <a:r>
              <a:rPr lang="ru-RU" dirty="0" err="1"/>
              <a:t>печалбата</a:t>
            </a:r>
            <a:r>
              <a:rPr lang="ru-RU" dirty="0"/>
              <a:t> от </a:t>
            </a:r>
            <a:r>
              <a:rPr lang="ru-RU" dirty="0" err="1"/>
              <a:t>споделените</a:t>
            </a:r>
            <a:r>
              <a:rPr lang="ru-RU" dirty="0"/>
              <a:t> знания и </a:t>
            </a:r>
            <a:r>
              <a:rPr lang="ru-RU" dirty="0" err="1"/>
              <a:t>обмяната</a:t>
            </a:r>
            <a:r>
              <a:rPr lang="ru-RU" dirty="0"/>
              <a:t> на </a:t>
            </a:r>
            <a:r>
              <a:rPr lang="ru-RU" dirty="0" err="1"/>
              <a:t>добри</a:t>
            </a:r>
            <a:r>
              <a:rPr lang="ru-RU" dirty="0"/>
              <a:t> практики.</a:t>
            </a:r>
          </a:p>
          <a:p>
            <a:r>
              <a:rPr lang="ru-RU" dirty="0"/>
              <a:t>-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държи</a:t>
            </a:r>
            <a:r>
              <a:rPr lang="ru-RU" dirty="0"/>
              <a:t> на </a:t>
            </a:r>
            <a:r>
              <a:rPr lang="ru-RU" dirty="0" err="1"/>
              <a:t>определянето</a:t>
            </a:r>
            <a:r>
              <a:rPr lang="ru-RU" dirty="0"/>
              <a:t> на </a:t>
            </a:r>
            <a:r>
              <a:rPr lang="ru-RU" dirty="0" err="1"/>
              <a:t>общоевропейски</a:t>
            </a:r>
            <a:r>
              <a:rPr lang="ru-RU" dirty="0"/>
              <a:t> цели и след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уточняване</a:t>
            </a:r>
            <a:r>
              <a:rPr lang="ru-RU" dirty="0"/>
              <a:t> и </a:t>
            </a:r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страновоориентираните</a:t>
            </a:r>
            <a:r>
              <a:rPr lang="ru-RU" dirty="0"/>
              <a:t> </a:t>
            </a:r>
            <a:r>
              <a:rPr lang="ru-RU" dirty="0" err="1"/>
              <a:t>съответващи</a:t>
            </a:r>
            <a:r>
              <a:rPr lang="ru-RU" dirty="0"/>
              <a:t> цели.</a:t>
            </a:r>
          </a:p>
          <a:p>
            <a:r>
              <a:rPr lang="ru-RU" dirty="0"/>
              <a:t>- Обща, прозрачна и широко </a:t>
            </a:r>
            <a:r>
              <a:rPr lang="ru-RU" dirty="0" err="1"/>
              <a:t>приета</a:t>
            </a:r>
            <a:r>
              <a:rPr lang="ru-RU" dirty="0"/>
              <a:t> от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държави-членки</a:t>
            </a:r>
            <a:r>
              <a:rPr lang="ru-RU" dirty="0"/>
              <a:t>, рамка за </a:t>
            </a:r>
            <a:r>
              <a:rPr lang="ru-RU" dirty="0" err="1"/>
              <a:t>оценяване</a:t>
            </a:r>
            <a:r>
              <a:rPr lang="ru-RU" dirty="0"/>
              <a:t> на </a:t>
            </a:r>
            <a:r>
              <a:rPr lang="ru-RU" dirty="0" err="1"/>
              <a:t>прогреса</a:t>
            </a:r>
            <a:r>
              <a:rPr lang="ru-RU" dirty="0"/>
              <a:t> е от </a:t>
            </a:r>
            <a:r>
              <a:rPr lang="ru-RU" dirty="0" err="1"/>
              <a:t>ключово</a:t>
            </a:r>
            <a:r>
              <a:rPr lang="ru-RU" dirty="0"/>
              <a:t> значение.</a:t>
            </a:r>
          </a:p>
          <a:p>
            <a:r>
              <a:rPr lang="ru-RU" dirty="0"/>
              <a:t>- </a:t>
            </a:r>
            <a:r>
              <a:rPr lang="ru-RU" dirty="0" err="1"/>
              <a:t>Осигуряването</a:t>
            </a:r>
            <a:r>
              <a:rPr lang="ru-RU" dirty="0"/>
              <a:t> на </a:t>
            </a:r>
            <a:r>
              <a:rPr lang="ru-RU" dirty="0" err="1"/>
              <a:t>ефективно</a:t>
            </a:r>
            <a:r>
              <a:rPr lang="ru-RU" dirty="0"/>
              <a:t> взаимодействие и </a:t>
            </a:r>
            <a:r>
              <a:rPr lang="ru-RU" dirty="0" err="1"/>
              <a:t>участието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, на </a:t>
            </a:r>
            <a:r>
              <a:rPr lang="ru-RU" dirty="0" err="1"/>
              <a:t>всички</a:t>
            </a:r>
            <a:r>
              <a:rPr lang="ru-RU" dirty="0"/>
              <a:t> нива – </a:t>
            </a:r>
            <a:r>
              <a:rPr lang="ru-RU" dirty="0" err="1"/>
              <a:t>отговорност</a:t>
            </a:r>
            <a:r>
              <a:rPr lang="ru-RU" dirty="0"/>
              <a:t> на </a:t>
            </a:r>
            <a:r>
              <a:rPr lang="ru-RU" dirty="0" err="1"/>
              <a:t>правителствата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Засилване</a:t>
            </a:r>
            <a:r>
              <a:rPr lang="ru-RU" dirty="0"/>
              <a:t> на обмена и </a:t>
            </a:r>
            <a:r>
              <a:rPr lang="ru-RU" dirty="0" err="1"/>
              <a:t>комуникирането</a:t>
            </a:r>
            <a:r>
              <a:rPr lang="ru-RU" dirty="0"/>
              <a:t> на </a:t>
            </a:r>
            <a:r>
              <a:rPr lang="ru-RU" dirty="0" err="1"/>
              <a:t>успешни</a:t>
            </a:r>
            <a:r>
              <a:rPr lang="ru-RU" dirty="0"/>
              <a:t> </a:t>
            </a:r>
            <a:r>
              <a:rPr lang="ru-RU" dirty="0" err="1"/>
              <a:t>реформи</a:t>
            </a:r>
            <a:r>
              <a:rPr lang="ru-RU" dirty="0"/>
              <a:t> и </a:t>
            </a:r>
            <a:r>
              <a:rPr lang="ru-RU" dirty="0" err="1"/>
              <a:t>примери</a:t>
            </a:r>
            <a:r>
              <a:rPr lang="ru-RU" dirty="0"/>
              <a:t> за </a:t>
            </a:r>
            <a:r>
              <a:rPr lang="ru-RU" dirty="0" err="1"/>
              <a:t>добри</a:t>
            </a:r>
            <a:r>
              <a:rPr lang="ru-RU" dirty="0"/>
              <a:t> практики - на </a:t>
            </a:r>
            <a:r>
              <a:rPr lang="ru-RU" dirty="0" err="1"/>
              <a:t>възможно</a:t>
            </a:r>
            <a:r>
              <a:rPr lang="ru-RU" dirty="0"/>
              <a:t> </a:t>
            </a:r>
            <a:r>
              <a:rPr lang="ru-RU" dirty="0" err="1"/>
              <a:t>най-ниското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най-близо</a:t>
            </a:r>
            <a:r>
              <a:rPr lang="ru-RU" dirty="0"/>
              <a:t> до </a:t>
            </a:r>
            <a:r>
              <a:rPr lang="ru-RU" dirty="0" err="1"/>
              <a:t>хората</a:t>
            </a:r>
            <a:r>
              <a:rPr lang="ru-RU" dirty="0"/>
              <a:t> – факт,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задава</a:t>
            </a:r>
            <a:r>
              <a:rPr lang="ru-RU" dirty="0"/>
              <a:t> </a:t>
            </a:r>
            <a:r>
              <a:rPr lang="ru-RU" dirty="0" err="1"/>
              <a:t>изключително</a:t>
            </a:r>
            <a:r>
              <a:rPr lang="ru-RU" dirty="0"/>
              <a:t> важна роля и на </a:t>
            </a:r>
            <a:r>
              <a:rPr lang="ru-RU" dirty="0" err="1"/>
              <a:t>местните</a:t>
            </a:r>
            <a:r>
              <a:rPr lang="ru-RU" dirty="0"/>
              <a:t> и </a:t>
            </a:r>
            <a:r>
              <a:rPr lang="ru-RU" dirty="0" err="1"/>
              <a:t>регионални</a:t>
            </a:r>
            <a:r>
              <a:rPr lang="ru-RU" dirty="0"/>
              <a:t> власти.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 проблемите на </a:t>
            </a:r>
            <a:r>
              <a:rPr lang="bg-BG" b="1" dirty="0" smtClean="0"/>
              <a:t>управлението: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 10 март </a:t>
            </a:r>
            <a:r>
              <a:rPr lang="ru-RU" dirty="0" err="1"/>
              <a:t>Министерският</a:t>
            </a:r>
            <a:r>
              <a:rPr lang="ru-RU" dirty="0"/>
              <a:t> </a:t>
            </a:r>
            <a:r>
              <a:rPr lang="ru-RU" dirty="0" err="1"/>
              <a:t>съвет</a:t>
            </a:r>
            <a:r>
              <a:rPr lang="ru-RU" dirty="0"/>
              <a:t> одобри </a:t>
            </a:r>
            <a:r>
              <a:rPr lang="ru-RU" dirty="0" err="1"/>
              <a:t>рамковата</a:t>
            </a:r>
            <a:r>
              <a:rPr lang="ru-RU" dirty="0"/>
              <a:t> позиция на </a:t>
            </a:r>
            <a:r>
              <a:rPr lang="ru-RU" dirty="0" err="1"/>
              <a:t>България</a:t>
            </a:r>
            <a:r>
              <a:rPr lang="ru-RU" dirty="0"/>
              <a:t> за </a:t>
            </a:r>
            <a:r>
              <a:rPr lang="ru-RU" dirty="0" err="1"/>
              <a:t>публичната</a:t>
            </a:r>
            <a:r>
              <a:rPr lang="ru-RU" dirty="0"/>
              <a:t> </a:t>
            </a:r>
            <a:r>
              <a:rPr lang="ru-RU" dirty="0" err="1"/>
              <a:t>консултация</a:t>
            </a:r>
            <a:r>
              <a:rPr lang="ru-RU" dirty="0"/>
              <a:t> на </a:t>
            </a:r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</a:t>
            </a:r>
            <a:r>
              <a:rPr lang="ru-RU" dirty="0" err="1"/>
              <a:t>бъдещата</a:t>
            </a:r>
            <a:r>
              <a:rPr lang="ru-RU" dirty="0"/>
              <a:t> стратегия "ЕС 2020".</a:t>
            </a:r>
          </a:p>
          <a:p>
            <a:r>
              <a:rPr lang="ru-RU" dirty="0" err="1"/>
              <a:t>Ключови</a:t>
            </a:r>
            <a:r>
              <a:rPr lang="ru-RU" dirty="0"/>
              <a:t> </a:t>
            </a:r>
            <a:r>
              <a:rPr lang="ru-RU" dirty="0" err="1"/>
              <a:t>въпроси</a:t>
            </a:r>
            <a:r>
              <a:rPr lang="ru-RU" dirty="0"/>
              <a:t> за </a:t>
            </a:r>
            <a:r>
              <a:rPr lang="ru-RU" dirty="0" err="1"/>
              <a:t>страната</a:t>
            </a:r>
            <a:r>
              <a:rPr lang="ru-RU" dirty="0"/>
              <a:t> ни </a:t>
            </a:r>
            <a:r>
              <a:rPr lang="ru-RU" dirty="0" err="1"/>
              <a:t>са</a:t>
            </a:r>
            <a:r>
              <a:rPr lang="ru-RU" dirty="0"/>
              <a:t>: </a:t>
            </a:r>
            <a:r>
              <a:rPr lang="ru-RU" dirty="0" err="1"/>
              <a:t>Икономика</a:t>
            </a:r>
            <a:r>
              <a:rPr lang="ru-RU" dirty="0"/>
              <a:t>, </a:t>
            </a:r>
            <a:r>
              <a:rPr lang="ru-RU" dirty="0" err="1"/>
              <a:t>устойчивост</a:t>
            </a:r>
            <a:r>
              <a:rPr lang="ru-RU" dirty="0"/>
              <a:t> на </a:t>
            </a:r>
            <a:r>
              <a:rPr lang="ru-RU" dirty="0" err="1"/>
              <a:t>публичните</a:t>
            </a:r>
            <a:r>
              <a:rPr lang="ru-RU" dirty="0"/>
              <a:t> </a:t>
            </a:r>
            <a:r>
              <a:rPr lang="ru-RU" dirty="0" err="1"/>
              <a:t>финанси</a:t>
            </a:r>
            <a:r>
              <a:rPr lang="ru-RU" dirty="0"/>
              <a:t>; Нови работни места в "зелени отрасли" и </a:t>
            </a:r>
            <a:r>
              <a:rPr lang="ru-RU" dirty="0" err="1"/>
              <a:t>свързаното</a:t>
            </a:r>
            <a:r>
              <a:rPr lang="ru-RU" dirty="0"/>
              <a:t> с </a:t>
            </a:r>
            <a:r>
              <a:rPr lang="ru-RU" dirty="0" err="1"/>
              <a:t>тях</a:t>
            </a:r>
            <a:r>
              <a:rPr lang="ru-RU" dirty="0"/>
              <a:t> развитие на </a:t>
            </a:r>
            <a:r>
              <a:rPr lang="ru-RU" dirty="0" err="1"/>
              <a:t>инфраструктурата</a:t>
            </a:r>
            <a:r>
              <a:rPr lang="ru-RU" dirty="0"/>
              <a:t>; Развитие на </a:t>
            </a:r>
            <a:r>
              <a:rPr lang="ru-RU" dirty="0" err="1"/>
              <a:t>човешкия</a:t>
            </a:r>
            <a:r>
              <a:rPr lang="ru-RU" dirty="0"/>
              <a:t> капитал; </a:t>
            </a:r>
            <a:r>
              <a:rPr lang="ru-RU" dirty="0" err="1"/>
              <a:t>Ограничаване</a:t>
            </a:r>
            <a:r>
              <a:rPr lang="ru-RU" dirty="0"/>
              <a:t> на </a:t>
            </a:r>
            <a:r>
              <a:rPr lang="ru-RU" dirty="0" err="1"/>
              <a:t>неравенството</a:t>
            </a:r>
            <a:r>
              <a:rPr lang="ru-RU" dirty="0"/>
              <a:t> и </a:t>
            </a:r>
            <a:r>
              <a:rPr lang="ru-RU" dirty="0" err="1"/>
              <a:t>бедността</a:t>
            </a:r>
            <a:r>
              <a:rPr lang="ru-RU" dirty="0"/>
              <a:t>; </a:t>
            </a:r>
            <a:r>
              <a:rPr lang="ru-RU" dirty="0" err="1"/>
              <a:t>Реформи</a:t>
            </a:r>
            <a:r>
              <a:rPr lang="ru-RU" dirty="0"/>
              <a:t> в </a:t>
            </a:r>
            <a:r>
              <a:rPr lang="ru-RU" dirty="0" err="1"/>
              <a:t>образованието</a:t>
            </a:r>
            <a:r>
              <a:rPr lang="ru-RU" dirty="0"/>
              <a:t>, </a:t>
            </a:r>
            <a:r>
              <a:rPr lang="ru-RU" dirty="0" err="1"/>
              <a:t>здравеопазването</a:t>
            </a:r>
            <a:r>
              <a:rPr lang="ru-RU" dirty="0"/>
              <a:t> и </a:t>
            </a:r>
            <a:r>
              <a:rPr lang="ru-RU" dirty="0" err="1"/>
              <a:t>пенсионната</a:t>
            </a:r>
            <a:r>
              <a:rPr lang="ru-RU" dirty="0"/>
              <a:t> система.</a:t>
            </a:r>
          </a:p>
          <a:p>
            <a:r>
              <a:rPr lang="ru-RU" dirty="0"/>
              <a:t>На 5 май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започна</a:t>
            </a:r>
            <a:r>
              <a:rPr lang="ru-RU" dirty="0"/>
              <a:t> </a:t>
            </a:r>
            <a:r>
              <a:rPr lang="ru-RU" dirty="0" err="1"/>
              <a:t>консултации</a:t>
            </a:r>
            <a:r>
              <a:rPr lang="ru-RU" dirty="0"/>
              <a:t> по </a:t>
            </a:r>
            <a:r>
              <a:rPr lang="ru-RU" dirty="0" err="1"/>
              <a:t>специфичните</a:t>
            </a:r>
            <a:r>
              <a:rPr lang="ru-RU" dirty="0"/>
              <a:t> </a:t>
            </a:r>
            <a:r>
              <a:rPr lang="ru-RU" dirty="0" err="1"/>
              <a:t>национални</a:t>
            </a:r>
            <a:r>
              <a:rPr lang="ru-RU" dirty="0"/>
              <a:t> цели по </a:t>
            </a:r>
            <a:r>
              <a:rPr lang="ru-RU" dirty="0" err="1"/>
              <a:t>стратегията</a:t>
            </a:r>
            <a:r>
              <a:rPr lang="ru-RU" dirty="0"/>
              <a:t> "Европа 2020".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още</a:t>
            </a:r>
            <a:r>
              <a:rPr lang="ru-RU" dirty="0"/>
              <a:t> не е определила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специфични</a:t>
            </a:r>
            <a:r>
              <a:rPr lang="ru-RU" dirty="0"/>
              <a:t> </a:t>
            </a:r>
            <a:r>
              <a:rPr lang="ru-RU" dirty="0" err="1"/>
              <a:t>национални</a:t>
            </a:r>
            <a:r>
              <a:rPr lang="ru-RU" dirty="0"/>
              <a:t> цели по стратегия "Европа 2020". Те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отчитат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изходната</a:t>
            </a:r>
            <a:r>
              <a:rPr lang="ru-RU" dirty="0"/>
              <a:t> позиция на </a:t>
            </a:r>
            <a:r>
              <a:rPr lang="ru-RU" dirty="0" err="1"/>
              <a:t>страната</a:t>
            </a:r>
            <a:r>
              <a:rPr lang="ru-RU" dirty="0"/>
              <a:t> ни, </a:t>
            </a:r>
            <a:r>
              <a:rPr lang="ru-RU" dirty="0" err="1"/>
              <a:t>така</a:t>
            </a:r>
            <a:r>
              <a:rPr lang="ru-RU" dirty="0"/>
              <a:t> и </a:t>
            </a:r>
            <a:r>
              <a:rPr lang="ru-RU" dirty="0" err="1"/>
              <a:t>националните</a:t>
            </a:r>
            <a:r>
              <a:rPr lang="ru-RU" dirty="0"/>
              <a:t> </a:t>
            </a:r>
            <a:r>
              <a:rPr lang="ru-RU" dirty="0" err="1"/>
              <a:t>особености</a:t>
            </a:r>
            <a:r>
              <a:rPr lang="ru-RU" dirty="0"/>
              <a:t>, и </a:t>
            </a:r>
            <a:r>
              <a:rPr lang="ru-RU" dirty="0" err="1"/>
              <a:t>ще</a:t>
            </a:r>
            <a:r>
              <a:rPr lang="ru-RU" dirty="0"/>
              <a:t> намерят </a:t>
            </a:r>
            <a:r>
              <a:rPr lang="ru-RU" dirty="0" err="1"/>
              <a:t>израз</a:t>
            </a:r>
            <a:r>
              <a:rPr lang="ru-RU" dirty="0"/>
              <a:t> в пакет от </a:t>
            </a:r>
            <a:r>
              <a:rPr lang="ru-RU" dirty="0" err="1"/>
              <a:t>законодателни</a:t>
            </a:r>
            <a:r>
              <a:rPr lang="ru-RU" dirty="0"/>
              <a:t> и </a:t>
            </a:r>
            <a:r>
              <a:rPr lang="ru-RU" dirty="0" err="1"/>
              <a:t>програмни</a:t>
            </a:r>
            <a:r>
              <a:rPr lang="ru-RU" dirty="0"/>
              <a:t> </a:t>
            </a:r>
            <a:r>
              <a:rPr lang="ru-RU" dirty="0" err="1"/>
              <a:t>инициативи</a:t>
            </a:r>
            <a:r>
              <a:rPr lang="ru-RU" dirty="0"/>
              <a:t> за </a:t>
            </a:r>
            <a:r>
              <a:rPr lang="ru-RU" dirty="0" err="1"/>
              <a:t>преодоляване</a:t>
            </a:r>
            <a:r>
              <a:rPr lang="ru-RU" dirty="0"/>
              <a:t> на </a:t>
            </a:r>
            <a:r>
              <a:rPr lang="ru-RU" dirty="0" err="1"/>
              <a:t>големите</a:t>
            </a:r>
            <a:r>
              <a:rPr lang="ru-RU" dirty="0"/>
              <a:t> </a:t>
            </a:r>
            <a:r>
              <a:rPr lang="ru-RU" dirty="0" err="1"/>
              <a:t>териториални</a:t>
            </a:r>
            <a:r>
              <a:rPr lang="ru-RU" dirty="0"/>
              <a:t> диспропорции в </a:t>
            </a:r>
            <a:r>
              <a:rPr lang="ru-RU" dirty="0" err="1"/>
              <a:t>икономическото</a:t>
            </a:r>
            <a:r>
              <a:rPr lang="ru-RU" dirty="0"/>
              <a:t> и </a:t>
            </a:r>
            <a:r>
              <a:rPr lang="ru-RU" dirty="0" err="1"/>
              <a:t>социално</a:t>
            </a:r>
            <a:r>
              <a:rPr lang="ru-RU" dirty="0"/>
              <a:t> развитие.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Действия на българското </a:t>
            </a:r>
            <a:r>
              <a:rPr lang="bg-BG" b="1" dirty="0" smtClean="0"/>
              <a:t>правителство: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2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228600"/>
            <a:ext cx="7680960" cy="5958840"/>
          </a:xfrm>
        </p:spPr>
        <p:txBody>
          <a:bodyPr>
            <a:normAutofit/>
          </a:bodyPr>
          <a:lstStyle/>
          <a:p>
            <a:r>
              <a:rPr lang="ru-RU" dirty="0"/>
              <a:t>- На 22 </a:t>
            </a:r>
            <a:r>
              <a:rPr lang="ru-RU" dirty="0" err="1"/>
              <a:t>януари</a:t>
            </a:r>
            <a:r>
              <a:rPr lang="ru-RU" dirty="0"/>
              <a:t> по инициатива и с </a:t>
            </a:r>
            <a:r>
              <a:rPr lang="ru-RU" dirty="0" err="1"/>
              <a:t>участието</a:t>
            </a:r>
            <a:r>
              <a:rPr lang="ru-RU" dirty="0"/>
              <a:t> на президента Георги </a:t>
            </a:r>
            <a:r>
              <a:rPr lang="ru-RU" dirty="0" err="1"/>
              <a:t>Първанов</a:t>
            </a:r>
            <a:r>
              <a:rPr lang="ru-RU" dirty="0"/>
              <a:t> се </a:t>
            </a:r>
            <a:r>
              <a:rPr lang="ru-RU" dirty="0" err="1"/>
              <a:t>състоя</a:t>
            </a:r>
            <a:r>
              <a:rPr lang="ru-RU" dirty="0"/>
              <a:t> </a:t>
            </a:r>
            <a:r>
              <a:rPr lang="ru-RU" dirty="0" err="1"/>
              <a:t>дискусионният</a:t>
            </a:r>
            <a:r>
              <a:rPr lang="ru-RU" dirty="0"/>
              <a:t> форум "</a:t>
            </a:r>
            <a:r>
              <a:rPr lang="ru-RU" dirty="0" err="1"/>
              <a:t>България</a:t>
            </a:r>
            <a:r>
              <a:rPr lang="ru-RU" dirty="0"/>
              <a:t> – </a:t>
            </a:r>
            <a:r>
              <a:rPr lang="ru-RU" dirty="0" err="1"/>
              <a:t>накъде</a:t>
            </a:r>
            <a:r>
              <a:rPr lang="ru-RU" dirty="0"/>
              <a:t> след </a:t>
            </a:r>
            <a:r>
              <a:rPr lang="ru-RU" dirty="0" err="1"/>
              <a:t>кризата</a:t>
            </a:r>
            <a:r>
              <a:rPr lang="ru-RU" dirty="0"/>
              <a:t>", </a:t>
            </a:r>
            <a:r>
              <a:rPr lang="ru-RU" dirty="0" err="1"/>
              <a:t>публикува</a:t>
            </a:r>
            <a:r>
              <a:rPr lang="ru-RU" dirty="0"/>
              <a:t> сайта на президента, </a:t>
            </a:r>
            <a:r>
              <a:rPr lang="ru-RU" dirty="0" err="1"/>
              <a:t>посветен</a:t>
            </a:r>
            <a:r>
              <a:rPr lang="ru-RU" dirty="0"/>
              <a:t> </a:t>
            </a:r>
            <a:r>
              <a:rPr lang="ru-RU" dirty="0" err="1"/>
              <a:t>изцяло</a:t>
            </a:r>
            <a:r>
              <a:rPr lang="ru-RU" dirty="0"/>
              <a:t> на </a:t>
            </a:r>
            <a:r>
              <a:rPr lang="ru-RU" dirty="0" err="1"/>
              <a:t>новата</a:t>
            </a:r>
            <a:r>
              <a:rPr lang="ru-RU" dirty="0"/>
              <a:t> стратегия - bulgaria2020.bg.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встъпителното</a:t>
            </a:r>
            <a:r>
              <a:rPr lang="ru-RU" dirty="0"/>
              <a:t> си </a:t>
            </a:r>
            <a:r>
              <a:rPr lang="ru-RU" dirty="0" err="1"/>
              <a:t>изказване</a:t>
            </a:r>
            <a:r>
              <a:rPr lang="ru-RU" dirty="0"/>
              <a:t> </a:t>
            </a:r>
            <a:r>
              <a:rPr lang="ru-RU" dirty="0" err="1"/>
              <a:t>президентът</a:t>
            </a:r>
            <a:r>
              <a:rPr lang="ru-RU" dirty="0"/>
              <a:t> </a:t>
            </a:r>
            <a:r>
              <a:rPr lang="ru-RU" dirty="0" err="1"/>
              <a:t>подчерта</a:t>
            </a:r>
            <a:r>
              <a:rPr lang="ru-RU" dirty="0"/>
              <a:t>, че </a:t>
            </a:r>
            <a:r>
              <a:rPr lang="ru-RU" dirty="0" err="1"/>
              <a:t>най-доброто</a:t>
            </a:r>
            <a:r>
              <a:rPr lang="ru-RU" dirty="0"/>
              <a:t> за </a:t>
            </a:r>
            <a:r>
              <a:rPr lang="ru-RU" dirty="0" err="1"/>
              <a:t>страната</a:t>
            </a:r>
            <a:r>
              <a:rPr lang="ru-RU" dirty="0"/>
              <a:t> </a:t>
            </a:r>
            <a:r>
              <a:rPr lang="ru-RU" dirty="0" err="1"/>
              <a:t>сега</a:t>
            </a:r>
            <a:r>
              <a:rPr lang="ru-RU" dirty="0"/>
              <a:t> е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единна</a:t>
            </a:r>
            <a:r>
              <a:rPr lang="ru-RU" dirty="0"/>
              <a:t> стратегия за </a:t>
            </a:r>
            <a:r>
              <a:rPr lang="ru-RU" dirty="0" err="1"/>
              <a:t>национално</a:t>
            </a:r>
            <a:r>
              <a:rPr lang="ru-RU" dirty="0"/>
              <a:t> развитие, </a:t>
            </a:r>
            <a:r>
              <a:rPr lang="ru-RU" dirty="0" err="1"/>
              <a:t>която</a:t>
            </a:r>
            <a:r>
              <a:rPr lang="ru-RU" dirty="0"/>
              <a:t> да </a:t>
            </a:r>
            <a:r>
              <a:rPr lang="ru-RU" dirty="0" err="1"/>
              <a:t>обедини</a:t>
            </a:r>
            <a:r>
              <a:rPr lang="ru-RU" dirty="0"/>
              <a:t> </a:t>
            </a:r>
            <a:r>
              <a:rPr lang="ru-RU" dirty="0" err="1"/>
              <a:t>идеите</a:t>
            </a:r>
            <a:r>
              <a:rPr lang="ru-RU" dirty="0"/>
              <a:t> за </a:t>
            </a:r>
            <a:r>
              <a:rPr lang="ru-RU" dirty="0" err="1"/>
              <a:t>изход</a:t>
            </a:r>
            <a:r>
              <a:rPr lang="ru-RU" dirty="0"/>
              <a:t> от </a:t>
            </a:r>
            <a:r>
              <a:rPr lang="ru-RU" dirty="0" err="1"/>
              <a:t>кризата</a:t>
            </a:r>
            <a:r>
              <a:rPr lang="ru-RU" dirty="0"/>
              <a:t>. Стратегия, </a:t>
            </a:r>
            <a:r>
              <a:rPr lang="ru-RU" dirty="0" err="1"/>
              <a:t>която</a:t>
            </a:r>
            <a:r>
              <a:rPr lang="ru-RU" dirty="0"/>
              <a:t> да ни </a:t>
            </a:r>
            <a:r>
              <a:rPr lang="ru-RU" dirty="0" err="1"/>
              <a:t>позволи</a:t>
            </a:r>
            <a:r>
              <a:rPr lang="ru-RU" dirty="0"/>
              <a:t> да </a:t>
            </a:r>
            <a:r>
              <a:rPr lang="ru-RU" dirty="0" err="1"/>
              <a:t>стартираме</a:t>
            </a:r>
            <a:r>
              <a:rPr lang="ru-RU" dirty="0"/>
              <a:t> от много </a:t>
            </a:r>
            <a:r>
              <a:rPr lang="ru-RU" dirty="0" err="1"/>
              <a:t>по-активни</a:t>
            </a:r>
            <a:r>
              <a:rPr lang="ru-RU" dirty="0"/>
              <a:t> и </a:t>
            </a:r>
            <a:r>
              <a:rPr lang="ru-RU" dirty="0" err="1"/>
              <a:t>перспективни</a:t>
            </a:r>
            <a:r>
              <a:rPr lang="ru-RU" dirty="0"/>
              <a:t> позиции в </a:t>
            </a:r>
            <a:r>
              <a:rPr lang="ru-RU" dirty="0" err="1"/>
              <a:t>надпреварата</a:t>
            </a:r>
            <a:r>
              <a:rPr lang="ru-RU" dirty="0"/>
              <a:t> на </a:t>
            </a:r>
            <a:r>
              <a:rPr lang="ru-RU" dirty="0" err="1"/>
              <a:t>националните</a:t>
            </a:r>
            <a:r>
              <a:rPr lang="ru-RU" dirty="0"/>
              <a:t> </a:t>
            </a:r>
            <a:r>
              <a:rPr lang="ru-RU" dirty="0" err="1"/>
              <a:t>икономики</a:t>
            </a:r>
            <a:r>
              <a:rPr lang="ru-RU" dirty="0"/>
              <a:t> в Европа и </a:t>
            </a:r>
            <a:r>
              <a:rPr lang="ru-RU" dirty="0" err="1"/>
              <a:t>съвременния</a:t>
            </a:r>
            <a:r>
              <a:rPr lang="ru-RU" dirty="0"/>
              <a:t> свят след </a:t>
            </a:r>
            <a:r>
              <a:rPr lang="ru-RU" dirty="0" err="1"/>
              <a:t>кризата</a:t>
            </a:r>
            <a:r>
              <a:rPr lang="ru-RU" dirty="0"/>
              <a:t>. Да </a:t>
            </a:r>
            <a:r>
              <a:rPr lang="ru-RU" dirty="0" err="1"/>
              <a:t>даде</a:t>
            </a:r>
            <a:r>
              <a:rPr lang="ru-RU" dirty="0"/>
              <a:t> </a:t>
            </a:r>
            <a:r>
              <a:rPr lang="ru-RU" dirty="0" err="1"/>
              <a:t>максимално</a:t>
            </a:r>
            <a:r>
              <a:rPr lang="ru-RU" dirty="0"/>
              <a:t> ясен отговор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нашите</a:t>
            </a:r>
            <a:r>
              <a:rPr lang="ru-RU" dirty="0"/>
              <a:t> </a:t>
            </a:r>
            <a:r>
              <a:rPr lang="ru-RU" dirty="0" err="1"/>
              <a:t>водещи</a:t>
            </a:r>
            <a:r>
              <a:rPr lang="ru-RU" dirty="0"/>
              <a:t> цели и </a:t>
            </a:r>
            <a:r>
              <a:rPr lang="ru-RU" dirty="0" err="1"/>
              <a:t>приоритети</a:t>
            </a:r>
            <a:r>
              <a:rPr lang="ru-RU" dirty="0"/>
              <a:t>, </a:t>
            </a:r>
            <a:r>
              <a:rPr lang="ru-RU" dirty="0" err="1"/>
              <a:t>каква</a:t>
            </a:r>
            <a:r>
              <a:rPr lang="ru-RU" dirty="0"/>
              <a:t>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искаме</a:t>
            </a:r>
            <a:r>
              <a:rPr lang="ru-RU" dirty="0"/>
              <a:t> да видим в края на </a:t>
            </a:r>
            <a:r>
              <a:rPr lang="ru-RU" dirty="0" err="1"/>
              <a:t>настоящото</a:t>
            </a:r>
            <a:r>
              <a:rPr lang="ru-RU" dirty="0"/>
              <a:t> </a:t>
            </a:r>
            <a:r>
              <a:rPr lang="ru-RU" dirty="0" err="1"/>
              <a:t>десетилетие</a:t>
            </a:r>
            <a:r>
              <a:rPr lang="ru-RU" dirty="0"/>
              <a:t>. На 11 май в </a:t>
            </a:r>
            <a:r>
              <a:rPr lang="ru-RU" dirty="0" err="1"/>
              <a:t>Ловеч</a:t>
            </a:r>
            <a:r>
              <a:rPr lang="ru-RU" dirty="0"/>
              <a:t> Георги </a:t>
            </a:r>
            <a:r>
              <a:rPr lang="ru-RU" dirty="0" err="1"/>
              <a:t>Първанов</a:t>
            </a:r>
            <a:r>
              <a:rPr lang="ru-RU" dirty="0"/>
              <a:t>, заяви: "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изхождаме</a:t>
            </a:r>
            <a:r>
              <a:rPr lang="ru-RU" dirty="0"/>
              <a:t> от </a:t>
            </a:r>
            <a:r>
              <a:rPr lang="ru-RU" dirty="0" err="1"/>
              <a:t>стратегията</a:t>
            </a:r>
            <a:r>
              <a:rPr lang="ru-RU" dirty="0"/>
              <a:t> "Европа 2020", </a:t>
            </a:r>
            <a:r>
              <a:rPr lang="ru-RU" dirty="0" err="1"/>
              <a:t>образованието</a:t>
            </a:r>
            <a:r>
              <a:rPr lang="ru-RU" dirty="0"/>
              <a:t> и </a:t>
            </a:r>
            <a:r>
              <a:rPr lang="ru-RU" dirty="0" err="1"/>
              <a:t>науката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водещ</a:t>
            </a:r>
            <a:r>
              <a:rPr lang="ru-RU" dirty="0"/>
              <a:t> приоритет с </a:t>
            </a:r>
            <a:r>
              <a:rPr lang="ru-RU" dirty="0" err="1"/>
              <a:t>идеята</a:t>
            </a:r>
            <a:r>
              <a:rPr lang="ru-RU" dirty="0"/>
              <a:t> до края на </a:t>
            </a:r>
            <a:r>
              <a:rPr lang="ru-RU" dirty="0" err="1"/>
              <a:t>десетилетието</a:t>
            </a:r>
            <a:r>
              <a:rPr lang="ru-RU" dirty="0"/>
              <a:t> да имаме три процента </a:t>
            </a:r>
            <a:r>
              <a:rPr lang="ru-RU" dirty="0" err="1"/>
              <a:t>отделени</a:t>
            </a:r>
            <a:r>
              <a:rPr lang="ru-RU" dirty="0"/>
              <a:t> средства за </a:t>
            </a:r>
            <a:r>
              <a:rPr lang="ru-RU" dirty="0" err="1"/>
              <a:t>тях</a:t>
            </a:r>
            <a:r>
              <a:rPr lang="ru-RU" dirty="0"/>
              <a:t>", </a:t>
            </a:r>
            <a:r>
              <a:rPr lang="ru-RU" dirty="0" err="1"/>
              <a:t>каза</a:t>
            </a:r>
            <a:r>
              <a:rPr lang="ru-RU" dirty="0"/>
              <a:t> </a:t>
            </a:r>
            <a:r>
              <a:rPr lang="ru-RU" dirty="0" err="1"/>
              <a:t>президентът</a:t>
            </a:r>
            <a:r>
              <a:rPr lang="ru-RU" dirty="0"/>
              <a:t>. В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процентът</a:t>
            </a:r>
            <a:r>
              <a:rPr lang="ru-RU" dirty="0"/>
              <a:t> в момента е 0,3.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Първанов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България</a:t>
            </a:r>
            <a:r>
              <a:rPr lang="ru-RU" dirty="0"/>
              <a:t> иска да </a:t>
            </a:r>
            <a:r>
              <a:rPr lang="ru-RU" dirty="0" err="1"/>
              <a:t>развива</a:t>
            </a:r>
            <a:r>
              <a:rPr lang="ru-RU" dirty="0"/>
              <a:t> </a:t>
            </a:r>
            <a:r>
              <a:rPr lang="ru-RU" dirty="0" err="1"/>
              <a:t>образованието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приоритет, </a:t>
            </a:r>
            <a:r>
              <a:rPr lang="ru-RU" dirty="0" err="1"/>
              <a:t>трябва</a:t>
            </a:r>
            <a:r>
              <a:rPr lang="ru-RU" dirty="0"/>
              <a:t> да се подходи </a:t>
            </a:r>
            <a:r>
              <a:rPr lang="ru-RU" dirty="0" err="1"/>
              <a:t>по-гъвкаво</a:t>
            </a:r>
            <a:r>
              <a:rPr lang="ru-RU" dirty="0"/>
              <a:t>, </a:t>
            </a:r>
            <a:r>
              <a:rPr lang="ru-RU" dirty="0" err="1"/>
              <a:t>защото</a:t>
            </a:r>
            <a:r>
              <a:rPr lang="ru-RU" dirty="0"/>
              <a:t> то не </a:t>
            </a:r>
            <a:r>
              <a:rPr lang="ru-RU" dirty="0" err="1"/>
              <a:t>може</a:t>
            </a:r>
            <a:r>
              <a:rPr lang="ru-RU" dirty="0"/>
              <a:t> да се мери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същия</a:t>
            </a:r>
            <a:r>
              <a:rPr lang="ru-RU" dirty="0"/>
              <a:t> аршин, </a:t>
            </a:r>
            <a:r>
              <a:rPr lang="ru-RU" dirty="0" err="1"/>
              <a:t>както</a:t>
            </a:r>
            <a:r>
              <a:rPr lang="ru-RU" dirty="0"/>
              <a:t>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сектори</a:t>
            </a:r>
            <a:r>
              <a:rPr lang="ru-RU" dirty="0"/>
              <a:t> на живота.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5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2000 г. -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Лисабонската</a:t>
            </a:r>
            <a:r>
              <a:rPr lang="ru-RU" dirty="0"/>
              <a:t> стратегия;</a:t>
            </a:r>
            <a:br>
              <a:rPr lang="ru-RU" dirty="0"/>
            </a:br>
            <a:r>
              <a:rPr lang="ru-RU" dirty="0"/>
              <a:t>2005 г. - </a:t>
            </a:r>
            <a:r>
              <a:rPr lang="ru-RU" dirty="0" err="1"/>
              <a:t>Преоценка</a:t>
            </a:r>
            <a:r>
              <a:rPr lang="ru-RU" dirty="0"/>
              <a:t> на </a:t>
            </a:r>
            <a:r>
              <a:rPr lang="ru-RU" dirty="0" err="1"/>
              <a:t>Лисабонската</a:t>
            </a:r>
            <a:r>
              <a:rPr lang="ru-RU" dirty="0"/>
              <a:t> стратегия;</a:t>
            </a:r>
            <a:br>
              <a:rPr lang="ru-RU" dirty="0"/>
            </a:br>
            <a:r>
              <a:rPr lang="ru-RU" dirty="0"/>
              <a:t>2008г. – Начало на </a:t>
            </a:r>
            <a:r>
              <a:rPr lang="ru-RU" dirty="0" err="1"/>
              <a:t>процеса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продължение</a:t>
            </a:r>
            <a:r>
              <a:rPr lang="ru-RU" dirty="0"/>
              <a:t> на </a:t>
            </a:r>
            <a:r>
              <a:rPr lang="ru-RU" dirty="0" err="1"/>
              <a:t>Лисабонската</a:t>
            </a:r>
            <a:r>
              <a:rPr lang="ru-RU" dirty="0"/>
              <a:t> стратегия ("Европа 2020");</a:t>
            </a:r>
            <a:br>
              <a:rPr lang="ru-RU" dirty="0"/>
            </a:br>
            <a:r>
              <a:rPr lang="ru-RU" dirty="0"/>
              <a:t>10-11 дек. 2009 – </a:t>
            </a:r>
            <a:r>
              <a:rPr lang="ru-RU" dirty="0" err="1"/>
              <a:t>Среща</a:t>
            </a:r>
            <a:r>
              <a:rPr lang="ru-RU" dirty="0"/>
              <a:t> на </a:t>
            </a:r>
            <a:r>
              <a:rPr lang="ru-RU" dirty="0" err="1"/>
              <a:t>върха</a:t>
            </a:r>
            <a:r>
              <a:rPr lang="ru-RU" dirty="0"/>
              <a:t> на ЕС за </a:t>
            </a:r>
            <a:r>
              <a:rPr lang="ru-RU" dirty="0" err="1"/>
              <a:t>оформяне</a:t>
            </a:r>
            <a:r>
              <a:rPr lang="ru-RU" dirty="0"/>
              <a:t> на </a:t>
            </a:r>
            <a:r>
              <a:rPr lang="ru-RU" dirty="0" err="1"/>
              <a:t>приоритетите</a:t>
            </a:r>
            <a:r>
              <a:rPr lang="ru-RU" dirty="0"/>
              <a:t> в </a:t>
            </a:r>
            <a:r>
              <a:rPr lang="ru-RU" dirty="0" err="1"/>
              <a:t>стратегията</a:t>
            </a:r>
            <a:r>
              <a:rPr lang="ru-RU" dirty="0"/>
              <a:t> за устойчиво развитие след 2010 година;</a:t>
            </a:r>
            <a:br>
              <a:rPr lang="ru-RU" dirty="0"/>
            </a:br>
            <a:r>
              <a:rPr lang="ru-RU" dirty="0"/>
              <a:t>15.01.2010– </a:t>
            </a:r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</a:t>
            </a:r>
            <a:r>
              <a:rPr lang="ru-RU" dirty="0" err="1"/>
              <a:t>получава</a:t>
            </a:r>
            <a:r>
              <a:rPr lang="ru-RU" dirty="0"/>
              <a:t> 1 500 мнения (за срока </a:t>
            </a:r>
            <a:r>
              <a:rPr lang="ru-RU" dirty="0" err="1"/>
              <a:t>посочен</a:t>
            </a:r>
            <a:r>
              <a:rPr lang="ru-RU" dirty="0"/>
              <a:t> за предложения) за нова стратегия от </a:t>
            </a:r>
            <a:r>
              <a:rPr lang="ru-RU" dirty="0" err="1"/>
              <a:t>държави-членки</a:t>
            </a:r>
            <a:r>
              <a:rPr lang="ru-RU" dirty="0"/>
              <a:t>, </a:t>
            </a:r>
            <a:r>
              <a:rPr lang="ru-RU" dirty="0" err="1"/>
              <a:t>граждани</a:t>
            </a:r>
            <a:r>
              <a:rPr lang="ru-RU" dirty="0"/>
              <a:t>, организации и др. </a:t>
            </a:r>
            <a:r>
              <a:rPr lang="ru-RU" dirty="0" err="1"/>
              <a:t>заинтересовани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2.02.2010 – Оценка на </a:t>
            </a:r>
            <a:r>
              <a:rPr lang="ru-RU" dirty="0" err="1"/>
              <a:t>Лисабонската</a:t>
            </a:r>
            <a:r>
              <a:rPr lang="ru-RU" dirty="0"/>
              <a:t> стратегия;</a:t>
            </a:r>
            <a:br>
              <a:rPr lang="ru-RU" dirty="0"/>
            </a:br>
            <a:r>
              <a:rPr lang="ru-RU" dirty="0"/>
              <a:t>11.02.2010 – На </a:t>
            </a:r>
            <a:r>
              <a:rPr lang="ru-RU" dirty="0" err="1"/>
              <a:t>работна</a:t>
            </a:r>
            <a:r>
              <a:rPr lang="ru-RU" dirty="0"/>
              <a:t> </a:t>
            </a:r>
            <a:r>
              <a:rPr lang="ru-RU" dirty="0" err="1"/>
              <a:t>среща</a:t>
            </a:r>
            <a:r>
              <a:rPr lang="ru-RU" dirty="0"/>
              <a:t> на ЕК се оформят </a:t>
            </a:r>
            <a:r>
              <a:rPr lang="ru-RU" dirty="0" err="1"/>
              <a:t>основните</a:t>
            </a:r>
            <a:r>
              <a:rPr lang="ru-RU" dirty="0"/>
              <a:t> цели и </a:t>
            </a:r>
            <a:r>
              <a:rPr lang="ru-RU" dirty="0" err="1"/>
              <a:t>посоки</a:t>
            </a:r>
            <a:r>
              <a:rPr lang="ru-RU" dirty="0"/>
              <a:t> на </a:t>
            </a:r>
            <a:r>
              <a:rPr lang="ru-RU" dirty="0" err="1"/>
              <a:t>стратегията</a:t>
            </a:r>
            <a:r>
              <a:rPr lang="ru-RU" dirty="0"/>
              <a:t> и се </a:t>
            </a:r>
            <a:r>
              <a:rPr lang="ru-RU" dirty="0" err="1"/>
              <a:t>решава</a:t>
            </a:r>
            <a:r>
              <a:rPr lang="ru-RU" dirty="0"/>
              <a:t> да </a:t>
            </a:r>
            <a:r>
              <a:rPr lang="ru-RU" dirty="0" err="1"/>
              <a:t>няма</a:t>
            </a:r>
            <a:r>
              <a:rPr lang="ru-RU" dirty="0"/>
              <a:t> санкции за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r>
              <a:rPr lang="ru-RU" dirty="0"/>
              <a:t> </a:t>
            </a:r>
            <a:r>
              <a:rPr lang="ru-RU" dirty="0" err="1"/>
              <a:t>членки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достигнат</a:t>
            </a:r>
            <a:r>
              <a:rPr lang="ru-RU" dirty="0"/>
              <a:t> целите а </a:t>
            </a:r>
            <a:r>
              <a:rPr lang="ru-RU" dirty="0" err="1"/>
              <a:t>допълнително</a:t>
            </a:r>
            <a:r>
              <a:rPr lang="ru-RU" dirty="0"/>
              <a:t> </a:t>
            </a:r>
            <a:r>
              <a:rPr lang="ru-RU" dirty="0" err="1"/>
              <a:t>финансиране</a:t>
            </a:r>
            <a:r>
              <a:rPr lang="ru-RU" dirty="0"/>
              <a:t> за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успеят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3.03.2010 – </a:t>
            </a:r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</a:t>
            </a:r>
            <a:r>
              <a:rPr lang="ru-RU" dirty="0" err="1"/>
              <a:t>представя</a:t>
            </a:r>
            <a:r>
              <a:rPr lang="ru-RU" dirty="0"/>
              <a:t> "Европа 2020" в </a:t>
            </a:r>
            <a:r>
              <a:rPr lang="ru-RU" dirty="0" err="1"/>
              <a:t>Брюксел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25-26 март 2010 – </a:t>
            </a:r>
            <a:r>
              <a:rPr lang="ru-RU" dirty="0" err="1"/>
              <a:t>Среща</a:t>
            </a:r>
            <a:r>
              <a:rPr lang="ru-RU" dirty="0"/>
              <a:t> на </a:t>
            </a:r>
            <a:r>
              <a:rPr lang="ru-RU" dirty="0" err="1"/>
              <a:t>върха</a:t>
            </a:r>
            <a:r>
              <a:rPr lang="ru-RU" dirty="0"/>
              <a:t> на ЕС за </a:t>
            </a:r>
            <a:r>
              <a:rPr lang="ru-RU" dirty="0" err="1"/>
              <a:t>обсъждане</a:t>
            </a:r>
            <a:r>
              <a:rPr lang="ru-RU" dirty="0"/>
              <a:t> на </a:t>
            </a:r>
            <a:r>
              <a:rPr lang="ru-RU" dirty="0" err="1"/>
              <a:t>общия</a:t>
            </a:r>
            <a:r>
              <a:rPr lang="ru-RU" dirty="0"/>
              <a:t> подход на </a:t>
            </a:r>
            <a:r>
              <a:rPr lang="ru-RU" dirty="0" err="1"/>
              <a:t>стратегията</a:t>
            </a:r>
            <a:r>
              <a:rPr lang="ru-RU" dirty="0"/>
              <a:t> и </a:t>
            </a:r>
            <a:r>
              <a:rPr lang="ru-RU" dirty="0" err="1"/>
              <a:t>обявените</a:t>
            </a:r>
            <a:r>
              <a:rPr lang="ru-RU" dirty="0"/>
              <a:t> от </a:t>
            </a:r>
            <a:r>
              <a:rPr lang="ru-RU" dirty="0" err="1"/>
              <a:t>Комисията</a:t>
            </a:r>
            <a:r>
              <a:rPr lang="ru-RU" dirty="0"/>
              <a:t> </a:t>
            </a:r>
            <a:r>
              <a:rPr lang="ru-RU" dirty="0" err="1"/>
              <a:t>водещи</a:t>
            </a:r>
            <a:r>
              <a:rPr lang="ru-RU" dirty="0"/>
              <a:t> цели.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Основни дати: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05" y="152400"/>
            <a:ext cx="2290641" cy="21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- До юли СДС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приведе</a:t>
            </a:r>
            <a:r>
              <a:rPr lang="ru-RU" dirty="0"/>
              <a:t> в официален </a:t>
            </a:r>
            <a:r>
              <a:rPr lang="ru-RU" dirty="0" err="1"/>
              <a:t>писмен</a:t>
            </a:r>
            <a:r>
              <a:rPr lang="ru-RU" dirty="0"/>
              <a:t> вид </a:t>
            </a:r>
            <a:r>
              <a:rPr lang="ru-RU" dirty="0" err="1"/>
              <a:t>своята</a:t>
            </a:r>
            <a:r>
              <a:rPr lang="ru-RU" dirty="0"/>
              <a:t> </a:t>
            </a:r>
            <a:r>
              <a:rPr lang="ru-RU" dirty="0" err="1"/>
              <a:t>стратегическа</a:t>
            </a:r>
            <a:r>
              <a:rPr lang="ru-RU" dirty="0"/>
              <a:t> </a:t>
            </a:r>
            <a:r>
              <a:rPr lang="ru-RU" dirty="0" err="1"/>
              <a:t>визия</a:t>
            </a:r>
            <a:r>
              <a:rPr lang="ru-RU" dirty="0"/>
              <a:t> за развитие на </a:t>
            </a:r>
            <a:r>
              <a:rPr lang="ru-RU" dirty="0" err="1"/>
              <a:t>България</a:t>
            </a:r>
            <a:r>
              <a:rPr lang="ru-RU" dirty="0"/>
              <a:t> до 2020 г. </a:t>
            </a:r>
            <a:r>
              <a:rPr lang="ru-RU" dirty="0" err="1"/>
              <a:t>Целта</a:t>
            </a:r>
            <a:r>
              <a:rPr lang="ru-RU" dirty="0"/>
              <a:t> на </a:t>
            </a:r>
            <a:r>
              <a:rPr lang="ru-RU" dirty="0" err="1"/>
              <a:t>стратегията</a:t>
            </a:r>
            <a:r>
              <a:rPr lang="ru-RU" dirty="0"/>
              <a:t> е </a:t>
            </a:r>
            <a:r>
              <a:rPr lang="ru-RU" dirty="0" err="1"/>
              <a:t>отразена</a:t>
            </a:r>
            <a:r>
              <a:rPr lang="ru-RU" dirty="0"/>
              <a:t> в </a:t>
            </a:r>
            <a:r>
              <a:rPr lang="ru-RU" dirty="0" err="1"/>
              <a:t>мотото</a:t>
            </a:r>
            <a:r>
              <a:rPr lang="ru-RU" dirty="0"/>
              <a:t> "Европейски стандарт на живот", </a:t>
            </a:r>
            <a:r>
              <a:rPr lang="ru-RU" dirty="0" err="1"/>
              <a:t>информира</a:t>
            </a:r>
            <a:r>
              <a:rPr lang="ru-RU" dirty="0"/>
              <a:t> </a:t>
            </a:r>
            <a:r>
              <a:rPr lang="ru-RU" dirty="0" err="1"/>
              <a:t>лидерът</a:t>
            </a:r>
            <a:r>
              <a:rPr lang="ru-RU" dirty="0"/>
              <a:t> на </a:t>
            </a:r>
            <a:r>
              <a:rPr lang="ru-RU" dirty="0" err="1"/>
              <a:t>партията</a:t>
            </a:r>
            <a:r>
              <a:rPr lang="ru-RU" dirty="0"/>
              <a:t> Мартин Димитров след </a:t>
            </a:r>
            <a:r>
              <a:rPr lang="ru-RU" dirty="0" err="1"/>
              <a:t>заседанието</a:t>
            </a:r>
            <a:r>
              <a:rPr lang="ru-RU" dirty="0"/>
              <a:t> на </a:t>
            </a:r>
            <a:r>
              <a:rPr lang="ru-RU" dirty="0" err="1"/>
              <a:t>разширеното</a:t>
            </a:r>
            <a:r>
              <a:rPr lang="ru-RU" dirty="0"/>
              <a:t> </a:t>
            </a:r>
            <a:r>
              <a:rPr lang="ru-RU" dirty="0" err="1"/>
              <a:t>национално</a:t>
            </a:r>
            <a:r>
              <a:rPr lang="ru-RU" dirty="0"/>
              <a:t> </a:t>
            </a:r>
            <a:r>
              <a:rPr lang="ru-RU" dirty="0" err="1"/>
              <a:t>ръководство</a:t>
            </a:r>
            <a:r>
              <a:rPr lang="ru-RU" dirty="0"/>
              <a:t>.</a:t>
            </a:r>
          </a:p>
          <a:p>
            <a:r>
              <a:rPr lang="ru-RU" dirty="0"/>
              <a:t>СДС се е </a:t>
            </a:r>
            <a:r>
              <a:rPr lang="ru-RU" dirty="0" err="1"/>
              <a:t>амбицирал</a:t>
            </a:r>
            <a:r>
              <a:rPr lang="ru-RU" dirty="0"/>
              <a:t> да </a:t>
            </a:r>
            <a:r>
              <a:rPr lang="ru-RU" dirty="0" err="1"/>
              <a:t>изготви</a:t>
            </a:r>
            <a:r>
              <a:rPr lang="ru-RU" dirty="0"/>
              <a:t> </a:t>
            </a:r>
            <a:r>
              <a:rPr lang="ru-RU" dirty="0" err="1"/>
              <a:t>дългосрочна</a:t>
            </a:r>
            <a:r>
              <a:rPr lang="ru-RU" dirty="0"/>
              <a:t> стратегия за развитие на </a:t>
            </a:r>
            <a:r>
              <a:rPr lang="ru-RU" dirty="0" err="1"/>
              <a:t>страната</a:t>
            </a:r>
            <a:r>
              <a:rPr lang="ru-RU" dirty="0"/>
              <a:t> по примера на </a:t>
            </a:r>
            <a:r>
              <a:rPr lang="ru-RU" dirty="0" err="1"/>
              <a:t>другите</a:t>
            </a:r>
            <a:r>
              <a:rPr lang="ru-RU" dirty="0"/>
              <a:t> европейски </a:t>
            </a:r>
            <a:r>
              <a:rPr lang="ru-RU" dirty="0" err="1"/>
              <a:t>държави</a:t>
            </a:r>
            <a:r>
              <a:rPr lang="ru-RU" dirty="0"/>
              <a:t>, </a:t>
            </a:r>
            <a:r>
              <a:rPr lang="ru-RU" dirty="0" err="1"/>
              <a:t>коментира</a:t>
            </a:r>
            <a:r>
              <a:rPr lang="ru-RU" dirty="0"/>
              <a:t> Димитров. </a:t>
            </a:r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акценти</a:t>
            </a:r>
            <a:r>
              <a:rPr lang="ru-RU" dirty="0"/>
              <a:t> в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ниските</a:t>
            </a:r>
            <a:r>
              <a:rPr lang="ru-RU" dirty="0"/>
              <a:t> </a:t>
            </a:r>
            <a:r>
              <a:rPr lang="ru-RU" dirty="0" err="1"/>
              <a:t>данъци</a:t>
            </a:r>
            <a:r>
              <a:rPr lang="ru-RU" dirty="0"/>
              <a:t> - "</a:t>
            </a:r>
            <a:r>
              <a:rPr lang="ru-RU" dirty="0" err="1"/>
              <a:t>най-ниски</a:t>
            </a:r>
            <a:r>
              <a:rPr lang="ru-RU" dirty="0"/>
              <a:t> в Европа", по </a:t>
            </a:r>
            <a:r>
              <a:rPr lang="ru-RU" dirty="0" err="1"/>
              <a:t>думите</a:t>
            </a:r>
            <a:r>
              <a:rPr lang="ru-RU" dirty="0"/>
              <a:t> на </a:t>
            </a:r>
            <a:r>
              <a:rPr lang="ru-RU" dirty="0" err="1"/>
              <a:t>синия</a:t>
            </a:r>
            <a:r>
              <a:rPr lang="ru-RU" dirty="0"/>
              <a:t> лидер, </a:t>
            </a:r>
            <a:r>
              <a:rPr lang="ru-RU" dirty="0" err="1"/>
              <a:t>сваляне</a:t>
            </a:r>
            <a:r>
              <a:rPr lang="ru-RU" dirty="0"/>
              <a:t> под 35% на </a:t>
            </a:r>
            <a:r>
              <a:rPr lang="ru-RU" dirty="0" err="1"/>
              <a:t>държавното</a:t>
            </a:r>
            <a:r>
              <a:rPr lang="ru-RU" dirty="0"/>
              <a:t> </a:t>
            </a:r>
            <a:r>
              <a:rPr lang="ru-RU" dirty="0" err="1"/>
              <a:t>разпределение</a:t>
            </a:r>
            <a:r>
              <a:rPr lang="ru-RU" dirty="0"/>
              <a:t> на БВП, нова </a:t>
            </a:r>
            <a:r>
              <a:rPr lang="ru-RU" dirty="0" err="1"/>
              <a:t>контролна</a:t>
            </a:r>
            <a:r>
              <a:rPr lang="ru-RU" dirty="0"/>
              <a:t> система на </a:t>
            </a:r>
            <a:r>
              <a:rPr lang="ru-RU" dirty="0" err="1"/>
              <a:t>държавата</a:t>
            </a:r>
            <a:r>
              <a:rPr lang="ru-RU" dirty="0"/>
              <a:t>, </a:t>
            </a:r>
            <a:r>
              <a:rPr lang="ru-RU" dirty="0" err="1"/>
              <a:t>превръщането</a:t>
            </a:r>
            <a:r>
              <a:rPr lang="ru-RU" dirty="0"/>
              <a:t> на </a:t>
            </a:r>
            <a:r>
              <a:rPr lang="ru-RU" dirty="0" err="1"/>
              <a:t>страната</a:t>
            </a:r>
            <a:r>
              <a:rPr lang="ru-RU" dirty="0"/>
              <a:t> в "биозона на ЕС", </a:t>
            </a:r>
            <a:r>
              <a:rPr lang="ru-RU" dirty="0" err="1"/>
              <a:t>продължаване</a:t>
            </a:r>
            <a:r>
              <a:rPr lang="ru-RU" dirty="0"/>
              <a:t> на </a:t>
            </a:r>
            <a:r>
              <a:rPr lang="ru-RU" dirty="0" err="1"/>
              <a:t>децентрализацията</a:t>
            </a:r>
            <a:r>
              <a:rPr lang="ru-RU" dirty="0"/>
              <a:t> в </a:t>
            </a:r>
            <a:r>
              <a:rPr lang="ru-RU" dirty="0" err="1"/>
              <a:t>местното</a:t>
            </a:r>
            <a:r>
              <a:rPr lang="ru-RU" dirty="0"/>
              <a:t> управление, </a:t>
            </a:r>
            <a:r>
              <a:rPr lang="ru-RU" dirty="0" err="1"/>
              <a:t>извеждане</a:t>
            </a:r>
            <a:r>
              <a:rPr lang="ru-RU" dirty="0"/>
              <a:t> на </a:t>
            </a:r>
            <a:r>
              <a:rPr lang="ru-RU" dirty="0" err="1"/>
              <a:t>прокуратурата</a:t>
            </a:r>
            <a:r>
              <a:rPr lang="ru-RU" dirty="0"/>
              <a:t> от </a:t>
            </a:r>
            <a:r>
              <a:rPr lang="ru-RU" dirty="0" err="1"/>
              <a:t>съдебната</a:t>
            </a:r>
            <a:r>
              <a:rPr lang="ru-RU" dirty="0"/>
              <a:t> в </a:t>
            </a:r>
            <a:r>
              <a:rPr lang="ru-RU" dirty="0" err="1"/>
              <a:t>изпълнителната</a:t>
            </a:r>
            <a:r>
              <a:rPr lang="ru-RU" dirty="0"/>
              <a:t> </a:t>
            </a:r>
            <a:r>
              <a:rPr lang="ru-RU" dirty="0" err="1"/>
              <a:t>власт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Меглена</a:t>
            </a:r>
            <a:r>
              <a:rPr lang="ru-RU" dirty="0"/>
              <a:t> Кунева, </a:t>
            </a:r>
            <a:r>
              <a:rPr lang="ru-RU" dirty="0" err="1"/>
              <a:t>съветник</a:t>
            </a:r>
            <a:r>
              <a:rPr lang="ru-RU" dirty="0"/>
              <a:t> на зам.-председателя на ЕК с </a:t>
            </a:r>
            <a:r>
              <a:rPr lang="ru-RU" dirty="0" err="1"/>
              <a:t>ресор</a:t>
            </a:r>
            <a:r>
              <a:rPr lang="ru-RU" dirty="0"/>
              <a:t> транспорт, </a:t>
            </a:r>
            <a:r>
              <a:rPr lang="ru-RU" dirty="0" err="1"/>
              <a:t>изнесе</a:t>
            </a:r>
            <a:r>
              <a:rPr lang="ru-RU" dirty="0"/>
              <a:t> лекция пред </a:t>
            </a:r>
            <a:r>
              <a:rPr lang="ru-RU" dirty="0" err="1"/>
              <a:t>студентите</a:t>
            </a:r>
            <a:r>
              <a:rPr lang="ru-RU" dirty="0"/>
              <a:t> от УНСС, на тема "Европа 2020".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очерта</a:t>
            </a:r>
            <a:r>
              <a:rPr lang="ru-RU" dirty="0"/>
              <a:t> </a:t>
            </a:r>
            <a:r>
              <a:rPr lang="ru-RU" dirty="0" err="1"/>
              <a:t>бъдещия</a:t>
            </a:r>
            <a:r>
              <a:rPr lang="ru-RU" dirty="0"/>
              <a:t> европейски свят - с </a:t>
            </a:r>
            <a:r>
              <a:rPr lang="ru-RU" dirty="0" err="1"/>
              <a:t>гъвкаво</a:t>
            </a:r>
            <a:r>
              <a:rPr lang="ru-RU" dirty="0"/>
              <a:t> </a:t>
            </a:r>
            <a:r>
              <a:rPr lang="ru-RU" dirty="0" err="1"/>
              <a:t>работно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r>
              <a:rPr lang="ru-RU" dirty="0"/>
              <a:t>, дистанционно обучение и работа от </a:t>
            </a:r>
            <a:r>
              <a:rPr lang="ru-RU" dirty="0" err="1"/>
              <a:t>вкъщи</a:t>
            </a:r>
            <a:r>
              <a:rPr lang="ru-RU" dirty="0"/>
              <a:t>. </a:t>
            </a:r>
            <a:r>
              <a:rPr lang="ru-RU" dirty="0" err="1"/>
              <a:t>Конкурентоспособността</a:t>
            </a:r>
            <a:r>
              <a:rPr lang="ru-RU" dirty="0"/>
              <a:t> и </a:t>
            </a:r>
            <a:r>
              <a:rPr lang="ru-RU" dirty="0" err="1"/>
              <a:t>услугите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определи за "</a:t>
            </a:r>
            <a:r>
              <a:rPr lang="ru-RU" dirty="0" err="1"/>
              <a:t>екстракта</a:t>
            </a:r>
            <a:r>
              <a:rPr lang="ru-RU" dirty="0"/>
              <a:t> на </a:t>
            </a:r>
            <a:r>
              <a:rPr lang="ru-RU" dirty="0" err="1"/>
              <a:t>стратегията</a:t>
            </a:r>
            <a:r>
              <a:rPr lang="ru-RU" dirty="0"/>
              <a:t>", а </a:t>
            </a:r>
            <a:r>
              <a:rPr lang="ru-RU" dirty="0" err="1"/>
              <a:t>мисленето</a:t>
            </a:r>
            <a:r>
              <a:rPr lang="ru-RU" dirty="0"/>
              <a:t> и </a:t>
            </a:r>
            <a:r>
              <a:rPr lang="ru-RU" dirty="0" err="1"/>
              <a:t>идеите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провокирани</a:t>
            </a:r>
            <a:r>
              <a:rPr lang="ru-RU" dirty="0"/>
              <a:t> </a:t>
            </a:r>
            <a:r>
              <a:rPr lang="ru-RU" dirty="0" err="1"/>
              <a:t>механизми</a:t>
            </a:r>
            <a:r>
              <a:rPr lang="ru-RU" dirty="0"/>
              <a:t> на </a:t>
            </a:r>
            <a:r>
              <a:rPr lang="ru-RU" dirty="0" err="1"/>
              <a:t>вътрешния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. </a:t>
            </a:r>
            <a:r>
              <a:rPr lang="ru-RU" dirty="0" err="1"/>
              <a:t>През</a:t>
            </a:r>
            <a:r>
              <a:rPr lang="ru-RU" dirty="0"/>
              <a:t> 2050 г. на един </a:t>
            </a:r>
            <a:r>
              <a:rPr lang="ru-RU" dirty="0" err="1"/>
              <a:t>работещ</a:t>
            </a:r>
            <a:r>
              <a:rPr lang="ru-RU" dirty="0"/>
              <a:t> в Европа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падат</a:t>
            </a:r>
            <a:r>
              <a:rPr lang="ru-RU" dirty="0"/>
              <a:t> по 40 </a:t>
            </a:r>
            <a:r>
              <a:rPr lang="ru-RU" dirty="0" err="1"/>
              <a:t>неработещи</a:t>
            </a:r>
            <a:r>
              <a:rPr lang="ru-RU" dirty="0"/>
              <a:t>, </a:t>
            </a:r>
            <a:r>
              <a:rPr lang="ru-RU" dirty="0" err="1"/>
              <a:t>цитира</a:t>
            </a:r>
            <a:r>
              <a:rPr lang="ru-RU" dirty="0"/>
              <a:t> Кунева </a:t>
            </a:r>
            <a:r>
              <a:rPr lang="ru-RU" dirty="0" err="1"/>
              <a:t>прогнозни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коментира</a:t>
            </a:r>
            <a:r>
              <a:rPr lang="ru-RU" dirty="0"/>
              <a:t> с </a:t>
            </a:r>
            <a:r>
              <a:rPr lang="ru-RU" dirty="0" err="1"/>
              <a:t>възможностите</a:t>
            </a:r>
            <a:r>
              <a:rPr lang="ru-RU" dirty="0"/>
              <a:t> за изменение в </a:t>
            </a:r>
            <a:r>
              <a:rPr lang="ru-RU" dirty="0" err="1"/>
              <a:t>пенсионната</a:t>
            </a:r>
            <a:r>
              <a:rPr lang="ru-RU" dirty="0"/>
              <a:t> система и </a:t>
            </a:r>
            <a:r>
              <a:rPr lang="ru-RU" dirty="0" err="1"/>
              <a:t>ограниченията</a:t>
            </a:r>
            <a:r>
              <a:rPr lang="ru-RU" dirty="0"/>
              <a:t> на приема в </a:t>
            </a:r>
            <a:r>
              <a:rPr lang="ru-RU" dirty="0" err="1"/>
              <a:t>Европейския</a:t>
            </a:r>
            <a:r>
              <a:rPr lang="ru-RU" dirty="0"/>
              <a:t> </a:t>
            </a:r>
            <a:r>
              <a:rPr lang="ru-RU" dirty="0" err="1"/>
              <a:t>съюз</a:t>
            </a:r>
            <a:r>
              <a:rPr lang="ru-RU" dirty="0"/>
              <a:t>. Като стратегически приоритет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посочи</a:t>
            </a:r>
            <a:r>
              <a:rPr lang="ru-RU" dirty="0"/>
              <a:t> "</a:t>
            </a:r>
            <a:r>
              <a:rPr lang="ru-RU" dirty="0" err="1"/>
              <a:t>изграждането</a:t>
            </a:r>
            <a:r>
              <a:rPr lang="ru-RU" dirty="0"/>
              <a:t> на </a:t>
            </a:r>
            <a:r>
              <a:rPr lang="ru-RU" dirty="0" err="1"/>
              <a:t>ценностите</a:t>
            </a:r>
            <a:r>
              <a:rPr lang="ru-RU" dirty="0"/>
              <a:t> на </a:t>
            </a:r>
            <a:r>
              <a:rPr lang="ru-RU" dirty="0" err="1"/>
              <a:t>нашия</a:t>
            </a:r>
            <a:r>
              <a:rPr lang="ru-RU" dirty="0"/>
              <a:t> </a:t>
            </a:r>
            <a:r>
              <a:rPr lang="ru-RU" dirty="0" err="1"/>
              <a:t>икономически</a:t>
            </a:r>
            <a:r>
              <a:rPr lang="ru-RU" dirty="0"/>
              <a:t> </a:t>
            </a:r>
            <a:r>
              <a:rPr lang="ru-RU" dirty="0" err="1"/>
              <a:t>ръст</a:t>
            </a:r>
            <a:r>
              <a:rPr lang="ru-RU" dirty="0"/>
              <a:t>, </a:t>
            </a:r>
            <a:r>
              <a:rPr lang="ru-RU" dirty="0" err="1"/>
              <a:t>базирани</a:t>
            </a:r>
            <a:r>
              <a:rPr lang="ru-RU" dirty="0"/>
              <a:t> на </a:t>
            </a:r>
            <a:r>
              <a:rPr lang="ru-RU" dirty="0" err="1"/>
              <a:t>знанието</a:t>
            </a:r>
            <a:r>
              <a:rPr lang="ru-RU" dirty="0"/>
              <a:t>". "</a:t>
            </a:r>
            <a:r>
              <a:rPr lang="ru-RU" dirty="0" err="1"/>
              <a:t>Образованието</a:t>
            </a:r>
            <a:r>
              <a:rPr lang="ru-RU" dirty="0"/>
              <a:t> е </a:t>
            </a:r>
            <a:r>
              <a:rPr lang="ru-RU" dirty="0" err="1"/>
              <a:t>пистата</a:t>
            </a:r>
            <a:r>
              <a:rPr lang="ru-RU" dirty="0"/>
              <a:t>, по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се </a:t>
            </a:r>
            <a:r>
              <a:rPr lang="ru-RU" dirty="0" err="1"/>
              <a:t>състезават</a:t>
            </a:r>
            <a:r>
              <a:rPr lang="ru-RU" dirty="0"/>
              <a:t> 27-те </a:t>
            </a:r>
            <a:r>
              <a:rPr lang="ru-RU" dirty="0" err="1"/>
              <a:t>държави-членки</a:t>
            </a:r>
            <a:r>
              <a:rPr lang="ru-RU" dirty="0"/>
              <a:t> на </a:t>
            </a:r>
            <a:r>
              <a:rPr lang="ru-RU" dirty="0" err="1"/>
              <a:t>Европейския</a:t>
            </a:r>
            <a:r>
              <a:rPr lang="ru-RU" dirty="0"/>
              <a:t> </a:t>
            </a:r>
            <a:r>
              <a:rPr lang="ru-RU" dirty="0" err="1"/>
              <a:t>съюз</a:t>
            </a:r>
            <a:r>
              <a:rPr lang="ru-RU" dirty="0"/>
              <a:t>", </a:t>
            </a:r>
            <a:r>
              <a:rPr lang="ru-RU" dirty="0" err="1"/>
              <a:t>изтъкна</a:t>
            </a:r>
            <a:r>
              <a:rPr lang="ru-RU" dirty="0"/>
              <a:t> </a:t>
            </a:r>
            <a:r>
              <a:rPr lang="ru-RU" dirty="0" err="1"/>
              <a:t>Меглена</a:t>
            </a:r>
            <a:r>
              <a:rPr lang="ru-RU" dirty="0"/>
              <a:t> Кунева.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Мнения и </a:t>
            </a:r>
            <a:r>
              <a:rPr lang="bg-BG" b="1" dirty="0" smtClean="0"/>
              <a:t>коментари: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6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sz="quarter" idx="13"/>
          </p:nvPr>
        </p:nvSpPr>
        <p:spPr>
          <a:xfrm>
            <a:off x="352425" y="76200"/>
            <a:ext cx="7680325" cy="6111875"/>
          </a:xfrm>
        </p:spPr>
        <p:txBody>
          <a:bodyPr/>
          <a:lstStyle/>
          <a:p>
            <a:r>
              <a:rPr lang="ru-RU" dirty="0"/>
              <a:t>- На заседание на </a:t>
            </a:r>
            <a:r>
              <a:rPr lang="ru-RU" dirty="0" err="1"/>
              <a:t>Министерския</a:t>
            </a:r>
            <a:r>
              <a:rPr lang="ru-RU" dirty="0"/>
              <a:t> </a:t>
            </a:r>
            <a:r>
              <a:rPr lang="ru-RU" dirty="0" err="1"/>
              <a:t>съвет</a:t>
            </a:r>
            <a:r>
              <a:rPr lang="ru-RU" dirty="0"/>
              <a:t>, </a:t>
            </a:r>
            <a:r>
              <a:rPr lang="ru-RU" dirty="0" err="1"/>
              <a:t>чиято</a:t>
            </a:r>
            <a:r>
              <a:rPr lang="ru-RU" dirty="0"/>
              <a:t> </a:t>
            </a:r>
            <a:r>
              <a:rPr lang="ru-RU" dirty="0" err="1"/>
              <a:t>стенограма</a:t>
            </a:r>
            <a:r>
              <a:rPr lang="ru-RU" dirty="0"/>
              <a:t> е </a:t>
            </a:r>
            <a:r>
              <a:rPr lang="ru-RU" dirty="0" err="1"/>
              <a:t>публикувана</a:t>
            </a:r>
            <a:r>
              <a:rPr lang="ru-RU" dirty="0"/>
              <a:t> на сайта на вестник "Капитал", </a:t>
            </a:r>
            <a:r>
              <a:rPr lang="ru-RU" dirty="0" err="1"/>
              <a:t>министъра</a:t>
            </a:r>
            <a:r>
              <a:rPr lang="ru-RU" dirty="0"/>
              <a:t> на </a:t>
            </a:r>
            <a:r>
              <a:rPr lang="ru-RU" dirty="0" err="1"/>
              <a:t>образованието</a:t>
            </a:r>
            <a:r>
              <a:rPr lang="ru-RU" dirty="0"/>
              <a:t> и </a:t>
            </a:r>
            <a:r>
              <a:rPr lang="ru-RU" dirty="0" err="1"/>
              <a:t>науката</a:t>
            </a:r>
            <a:r>
              <a:rPr lang="ru-RU" dirty="0"/>
              <a:t> Сергей Игнатов </a:t>
            </a:r>
            <a:r>
              <a:rPr lang="ru-RU" dirty="0" err="1"/>
              <a:t>изрази</a:t>
            </a:r>
            <a:r>
              <a:rPr lang="ru-RU" dirty="0"/>
              <a:t> мнение, че </a:t>
            </a:r>
            <a:r>
              <a:rPr lang="ru-RU" dirty="0" err="1"/>
              <a:t>България</a:t>
            </a:r>
            <a:r>
              <a:rPr lang="ru-RU" dirty="0"/>
              <a:t> е на </a:t>
            </a:r>
            <a:r>
              <a:rPr lang="ru-RU" dirty="0" err="1"/>
              <a:t>последно</a:t>
            </a:r>
            <a:r>
              <a:rPr lang="ru-RU" dirty="0"/>
              <a:t> </a:t>
            </a:r>
            <a:r>
              <a:rPr lang="ru-RU" dirty="0" err="1"/>
              <a:t>място</a:t>
            </a:r>
            <a:r>
              <a:rPr lang="ru-RU" dirty="0"/>
              <a:t> по </a:t>
            </a:r>
            <a:r>
              <a:rPr lang="ru-RU" dirty="0" err="1"/>
              <a:t>иновации</a:t>
            </a:r>
            <a:r>
              <a:rPr lang="ru-RU" dirty="0"/>
              <a:t> и </a:t>
            </a:r>
            <a:r>
              <a:rPr lang="ru-RU" dirty="0" err="1"/>
              <a:t>конкурентноспособност</a:t>
            </a:r>
            <a:r>
              <a:rPr lang="ru-RU" dirty="0"/>
              <a:t> в Европа. </a:t>
            </a:r>
            <a:r>
              <a:rPr lang="ru-RU" dirty="0" err="1"/>
              <a:t>Според</a:t>
            </a:r>
            <a:r>
              <a:rPr lang="ru-RU" dirty="0"/>
              <a:t> него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финансовата</a:t>
            </a:r>
            <a:r>
              <a:rPr lang="ru-RU" dirty="0"/>
              <a:t> криза и </a:t>
            </a:r>
            <a:r>
              <a:rPr lang="ru-RU" dirty="0" err="1"/>
              <a:t>практиката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последните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от 0,6 % от БВП не е </a:t>
            </a:r>
            <a:r>
              <a:rPr lang="ru-RU" dirty="0" err="1"/>
              <a:t>възможно</a:t>
            </a:r>
            <a:r>
              <a:rPr lang="ru-RU" dirty="0"/>
              <a:t> за </a:t>
            </a:r>
            <a:r>
              <a:rPr lang="ru-RU" dirty="0" err="1"/>
              <a:t>страната</a:t>
            </a:r>
            <a:r>
              <a:rPr lang="ru-RU" dirty="0"/>
              <a:t>. </a:t>
            </a:r>
            <a:r>
              <a:rPr lang="ru-RU" dirty="0" err="1"/>
              <a:t>Министъра</a:t>
            </a:r>
            <a:r>
              <a:rPr lang="ru-RU" dirty="0"/>
              <a:t> </a:t>
            </a:r>
            <a:r>
              <a:rPr lang="ru-RU" dirty="0" err="1"/>
              <a:t>счита</a:t>
            </a:r>
            <a:r>
              <a:rPr lang="ru-RU" dirty="0"/>
              <a:t>, че е </a:t>
            </a:r>
            <a:r>
              <a:rPr lang="ru-RU" dirty="0" err="1"/>
              <a:t>по-добре</a:t>
            </a:r>
            <a:r>
              <a:rPr lang="ru-RU" dirty="0"/>
              <a:t> да се </a:t>
            </a:r>
            <a:r>
              <a:rPr lang="ru-RU" dirty="0" err="1"/>
              <a:t>предвиди</a:t>
            </a:r>
            <a:r>
              <a:rPr lang="ru-RU" dirty="0"/>
              <a:t> </a:t>
            </a:r>
            <a:r>
              <a:rPr lang="ru-RU" dirty="0" err="1"/>
              <a:t>по-нисък</a:t>
            </a:r>
            <a:r>
              <a:rPr lang="ru-RU" dirty="0"/>
              <a:t> </a:t>
            </a:r>
            <a:r>
              <a:rPr lang="ru-RU" dirty="0" err="1"/>
              <a:t>дял</a:t>
            </a:r>
            <a:r>
              <a:rPr lang="ru-RU" dirty="0"/>
              <a:t> и да се </a:t>
            </a:r>
            <a:r>
              <a:rPr lang="ru-RU" dirty="0" err="1"/>
              <a:t>достигне</a:t>
            </a:r>
            <a:r>
              <a:rPr lang="ru-RU" dirty="0"/>
              <a:t> </a:t>
            </a:r>
            <a:r>
              <a:rPr lang="ru-RU" dirty="0" err="1"/>
              <a:t>по-висок</a:t>
            </a:r>
            <a:r>
              <a:rPr lang="ru-RU" dirty="0"/>
              <a:t>, </a:t>
            </a:r>
            <a:r>
              <a:rPr lang="ru-RU" dirty="0" err="1"/>
              <a:t>отколкото</a:t>
            </a:r>
            <a:r>
              <a:rPr lang="ru-RU" dirty="0"/>
              <a:t> да се </a:t>
            </a:r>
            <a:r>
              <a:rPr lang="ru-RU" dirty="0" err="1"/>
              <a:t>обещае</a:t>
            </a:r>
            <a:r>
              <a:rPr lang="ru-RU" dirty="0"/>
              <a:t> </a:t>
            </a:r>
            <a:r>
              <a:rPr lang="ru-RU" dirty="0" err="1"/>
              <a:t>по-висок</a:t>
            </a:r>
            <a:r>
              <a:rPr lang="ru-RU" dirty="0"/>
              <a:t> и да не се </a:t>
            </a:r>
            <a:r>
              <a:rPr lang="ru-RU" dirty="0" err="1"/>
              <a:t>изпълни</a:t>
            </a:r>
            <a:r>
              <a:rPr lang="ru-RU" dirty="0"/>
              <a:t>. Игнатов не </a:t>
            </a:r>
            <a:r>
              <a:rPr lang="ru-RU" dirty="0" err="1"/>
              <a:t>вижда</a:t>
            </a:r>
            <a:r>
              <a:rPr lang="ru-RU" dirty="0"/>
              <a:t> как </a:t>
            </a:r>
            <a:r>
              <a:rPr lang="ru-RU" dirty="0" err="1"/>
              <a:t>ще</a:t>
            </a:r>
            <a:r>
              <a:rPr lang="ru-RU" dirty="0"/>
              <a:t> се увеличат </a:t>
            </a:r>
            <a:r>
              <a:rPr lang="ru-RU" dirty="0" err="1"/>
              <a:t>частните</a:t>
            </a:r>
            <a:r>
              <a:rPr lang="ru-RU" dirty="0"/>
              <a:t> вложения за </a:t>
            </a:r>
            <a:r>
              <a:rPr lang="ru-RU" dirty="0" err="1"/>
              <a:t>стимулиране</a:t>
            </a:r>
            <a:r>
              <a:rPr lang="ru-RU" dirty="0"/>
              <a:t> на </a:t>
            </a:r>
            <a:r>
              <a:rPr lang="ru-RU" dirty="0" err="1"/>
              <a:t>науката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него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основното</a:t>
            </a:r>
            <a:r>
              <a:rPr lang="ru-RU" dirty="0"/>
              <a:t> </a:t>
            </a:r>
            <a:r>
              <a:rPr lang="ru-RU" dirty="0" err="1"/>
              <a:t>финансиране</a:t>
            </a:r>
            <a:r>
              <a:rPr lang="ru-RU" dirty="0"/>
              <a:t> на </a:t>
            </a:r>
            <a:r>
              <a:rPr lang="ru-RU" dirty="0" err="1"/>
              <a:t>тази</a:t>
            </a:r>
            <a:r>
              <a:rPr lang="ru-RU" dirty="0"/>
              <a:t> сфера.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министъра</a:t>
            </a:r>
            <a:r>
              <a:rPr lang="ru-RU" dirty="0"/>
              <a:t> на </a:t>
            </a:r>
            <a:r>
              <a:rPr lang="ru-RU" dirty="0" err="1"/>
              <a:t>образованието</a:t>
            </a:r>
            <a:r>
              <a:rPr lang="ru-RU" dirty="0"/>
              <a:t> не е </a:t>
            </a:r>
            <a:r>
              <a:rPr lang="ru-RU" dirty="0" err="1"/>
              <a:t>възможно</a:t>
            </a:r>
            <a:r>
              <a:rPr lang="ru-RU" dirty="0"/>
              <a:t> за </a:t>
            </a:r>
            <a:r>
              <a:rPr lang="ru-RU" dirty="0" err="1"/>
              <a:t>десет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 да </a:t>
            </a:r>
            <a:r>
              <a:rPr lang="ru-RU" dirty="0" err="1"/>
              <a:t>настъпи</a:t>
            </a:r>
            <a:r>
              <a:rPr lang="ru-RU" dirty="0"/>
              <a:t> </a:t>
            </a:r>
            <a:r>
              <a:rPr lang="ru-RU" dirty="0" err="1"/>
              <a:t>драстична</a:t>
            </a:r>
            <a:r>
              <a:rPr lang="ru-RU" dirty="0"/>
              <a:t> </a:t>
            </a:r>
            <a:r>
              <a:rPr lang="ru-RU" dirty="0" err="1"/>
              <a:t>промяна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увеличена </a:t>
            </a:r>
            <a:r>
              <a:rPr lang="ru-RU" dirty="0" err="1"/>
              <a:t>частна</a:t>
            </a:r>
            <a:r>
              <a:rPr lang="ru-RU" dirty="0"/>
              <a:t> </a:t>
            </a:r>
            <a:r>
              <a:rPr lang="ru-RU" dirty="0" err="1"/>
              <a:t>подкрепа</a:t>
            </a:r>
            <a:r>
              <a:rPr lang="ru-RU" dirty="0"/>
              <a:t>. </a:t>
            </a:r>
            <a:r>
              <a:rPr lang="ru-RU" dirty="0" err="1"/>
              <a:t>Позицията</a:t>
            </a:r>
            <a:r>
              <a:rPr lang="ru-RU" dirty="0"/>
              <a:t> на </a:t>
            </a:r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икономиката</a:t>
            </a:r>
            <a:r>
              <a:rPr lang="ru-RU" dirty="0"/>
              <a:t> и </a:t>
            </a:r>
            <a:r>
              <a:rPr lang="ru-RU" dirty="0" err="1"/>
              <a:t>енергетиката</a:t>
            </a:r>
            <a:r>
              <a:rPr lang="ru-RU" dirty="0"/>
              <a:t> е, че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постигнат</a:t>
            </a:r>
            <a:r>
              <a:rPr lang="ru-RU" dirty="0"/>
              <a:t> до 2 % от БВП. </a:t>
            </a:r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възможен</a:t>
            </a:r>
            <a:r>
              <a:rPr lang="ru-RU" dirty="0"/>
              <a:t> </a:t>
            </a:r>
            <a:r>
              <a:rPr lang="ru-RU" dirty="0" err="1"/>
              <a:t>ръст</a:t>
            </a:r>
            <a:r>
              <a:rPr lang="ru-RU" dirty="0"/>
              <a:t> от 1,2 % и 1,4 %.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това</a:t>
            </a:r>
            <a:r>
              <a:rPr lang="ru-RU" dirty="0"/>
              <a:t> заседание на МС </a:t>
            </a:r>
            <a:r>
              <a:rPr lang="ru-RU" dirty="0" err="1"/>
              <a:t>правителството</a:t>
            </a:r>
            <a:r>
              <a:rPr lang="ru-RU" dirty="0"/>
              <a:t> </a:t>
            </a:r>
            <a:r>
              <a:rPr lang="ru-RU" dirty="0" err="1"/>
              <a:t>прие</a:t>
            </a:r>
            <a:r>
              <a:rPr lang="ru-RU" dirty="0"/>
              <a:t> минимален </a:t>
            </a:r>
            <a:r>
              <a:rPr lang="ru-RU" dirty="0" err="1"/>
              <a:t>ръст</a:t>
            </a:r>
            <a:r>
              <a:rPr lang="ru-RU" dirty="0"/>
              <a:t> от 1,4 % до 2 %.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sz="quarter" idx="13"/>
          </p:nvPr>
        </p:nvSpPr>
        <p:spPr>
          <a:xfrm>
            <a:off x="352425" y="76200"/>
            <a:ext cx="7680325" cy="61118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Константин Димитров, </a:t>
            </a:r>
            <a:r>
              <a:rPr lang="ru-RU" dirty="0" err="1"/>
              <a:t>заместник-министър</a:t>
            </a:r>
            <a:r>
              <a:rPr lang="ru-RU" dirty="0"/>
              <a:t> на </a:t>
            </a:r>
            <a:r>
              <a:rPr lang="ru-RU" dirty="0" err="1"/>
              <a:t>външните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, </a:t>
            </a:r>
            <a:r>
              <a:rPr lang="ru-RU" dirty="0" err="1"/>
              <a:t>коментира</a:t>
            </a:r>
            <a:r>
              <a:rPr lang="ru-RU" dirty="0"/>
              <a:t> пред БНР </a:t>
            </a:r>
            <a:r>
              <a:rPr lang="ru-RU" dirty="0" err="1"/>
              <a:t>постигнатото</a:t>
            </a:r>
            <a:r>
              <a:rPr lang="ru-RU" dirty="0"/>
              <a:t> по "Стратегия 2020"</a:t>
            </a:r>
          </a:p>
          <a:p>
            <a:r>
              <a:rPr lang="ru-RU" dirty="0"/>
              <a:t>"</a:t>
            </a:r>
            <a:r>
              <a:rPr lang="ru-RU" dirty="0" err="1"/>
              <a:t>Особено</a:t>
            </a:r>
            <a:r>
              <a:rPr lang="ru-RU" dirty="0"/>
              <a:t> </a:t>
            </a:r>
            <a:r>
              <a:rPr lang="ru-RU" dirty="0" err="1"/>
              <a:t>сме</a:t>
            </a:r>
            <a:r>
              <a:rPr lang="ru-RU" dirty="0"/>
              <a:t> </a:t>
            </a:r>
            <a:r>
              <a:rPr lang="ru-RU" dirty="0" err="1"/>
              <a:t>удовлетворени</a:t>
            </a:r>
            <a:r>
              <a:rPr lang="ru-RU" dirty="0"/>
              <a:t> от факта, че т. нар. </a:t>
            </a:r>
            <a:r>
              <a:rPr lang="ru-RU" dirty="0" err="1"/>
              <a:t>кохезионна</a:t>
            </a:r>
            <a:r>
              <a:rPr lang="ru-RU" dirty="0"/>
              <a:t> политика </a:t>
            </a:r>
            <a:r>
              <a:rPr lang="ru-RU" dirty="0" err="1"/>
              <a:t>дава</a:t>
            </a:r>
            <a:r>
              <a:rPr lang="ru-RU" dirty="0"/>
              <a:t> пари, за да </a:t>
            </a:r>
            <a:r>
              <a:rPr lang="ru-RU" dirty="0" err="1"/>
              <a:t>могат</a:t>
            </a:r>
            <a:r>
              <a:rPr lang="ru-RU" dirty="0"/>
              <a:t> </a:t>
            </a:r>
            <a:r>
              <a:rPr lang="ru-RU" dirty="0" err="1"/>
              <a:t>по-бедните</a:t>
            </a:r>
            <a:r>
              <a:rPr lang="ru-RU" dirty="0"/>
              <a:t> </a:t>
            </a:r>
            <a:r>
              <a:rPr lang="ru-RU" dirty="0" err="1"/>
              <a:t>региони</a:t>
            </a:r>
            <a:r>
              <a:rPr lang="ru-RU" dirty="0"/>
              <a:t> да </a:t>
            </a:r>
            <a:r>
              <a:rPr lang="ru-RU" dirty="0" err="1"/>
              <a:t>достигнат</a:t>
            </a:r>
            <a:r>
              <a:rPr lang="ru-RU" dirty="0"/>
              <a:t> </a:t>
            </a:r>
            <a:r>
              <a:rPr lang="ru-RU" dirty="0" err="1"/>
              <a:t>по-високо</a:t>
            </a:r>
            <a:r>
              <a:rPr lang="ru-RU" dirty="0"/>
              <a:t> </a:t>
            </a:r>
            <a:r>
              <a:rPr lang="ru-RU" dirty="0" err="1"/>
              <a:t>развитите</a:t>
            </a:r>
            <a:r>
              <a:rPr lang="ru-RU" dirty="0"/>
              <a:t>, </a:t>
            </a:r>
            <a:r>
              <a:rPr lang="ru-RU" dirty="0" err="1"/>
              <a:t>селскостопанската</a:t>
            </a:r>
            <a:r>
              <a:rPr lang="ru-RU" dirty="0"/>
              <a:t> политика и </a:t>
            </a:r>
            <a:r>
              <a:rPr lang="ru-RU" dirty="0" err="1"/>
              <a:t>акцентът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основната</a:t>
            </a:r>
            <a:r>
              <a:rPr lang="ru-RU" dirty="0"/>
              <a:t> инфраструктура, разбирайте </a:t>
            </a:r>
            <a:r>
              <a:rPr lang="ru-RU" dirty="0" err="1"/>
              <a:t>високоскоростни</a:t>
            </a:r>
            <a:r>
              <a:rPr lang="ru-RU" dirty="0"/>
              <a:t> </a:t>
            </a:r>
            <a:r>
              <a:rPr lang="ru-RU" dirty="0" err="1"/>
              <a:t>влакове</a:t>
            </a:r>
            <a:r>
              <a:rPr lang="ru-RU" dirty="0"/>
              <a:t>, </a:t>
            </a:r>
            <a:r>
              <a:rPr lang="ru-RU" dirty="0" err="1"/>
              <a:t>жп</a:t>
            </a:r>
            <a:r>
              <a:rPr lang="ru-RU" dirty="0"/>
              <a:t> линии,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общият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широколентов</a:t>
            </a:r>
            <a:r>
              <a:rPr lang="ru-RU" dirty="0"/>
              <a:t> интернет </a:t>
            </a:r>
            <a:r>
              <a:rPr lang="ru-RU" dirty="0" err="1"/>
              <a:t>залегнаха</a:t>
            </a:r>
            <a:r>
              <a:rPr lang="ru-RU" dirty="0"/>
              <a:t> в </a:t>
            </a:r>
            <a:r>
              <a:rPr lang="ru-RU" dirty="0" err="1"/>
              <a:t>основата</a:t>
            </a:r>
            <a:r>
              <a:rPr lang="ru-RU" dirty="0"/>
              <a:t> на </a:t>
            </a:r>
            <a:r>
              <a:rPr lang="ru-RU" dirty="0" err="1"/>
              <a:t>инструментите</a:t>
            </a:r>
            <a:r>
              <a:rPr lang="ru-RU" dirty="0"/>
              <a:t>, чрез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постигне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и да се </a:t>
            </a:r>
            <a:r>
              <a:rPr lang="ru-RU" dirty="0" err="1"/>
              <a:t>осигури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трудова</a:t>
            </a:r>
            <a:r>
              <a:rPr lang="ru-RU" dirty="0"/>
              <a:t> </a:t>
            </a:r>
            <a:r>
              <a:rPr lang="ru-RU" dirty="0" err="1"/>
              <a:t>заетост</a:t>
            </a:r>
            <a:r>
              <a:rPr lang="ru-RU" dirty="0"/>
              <a:t>."</a:t>
            </a:r>
          </a:p>
          <a:p>
            <a:r>
              <a:rPr lang="ru-RU" dirty="0"/>
              <a:t>- Зам.-</a:t>
            </a:r>
            <a:r>
              <a:rPr lang="ru-RU" dirty="0" err="1"/>
              <a:t>министърът</a:t>
            </a:r>
            <a:r>
              <a:rPr lang="ru-RU" dirty="0"/>
              <a:t> на </a:t>
            </a:r>
            <a:r>
              <a:rPr lang="ru-RU" dirty="0" err="1"/>
              <a:t>икономиката</a:t>
            </a:r>
            <a:r>
              <a:rPr lang="ru-RU" dirty="0"/>
              <a:t>, </a:t>
            </a:r>
            <a:r>
              <a:rPr lang="ru-RU" dirty="0" err="1"/>
              <a:t>енергетиката</a:t>
            </a:r>
            <a:r>
              <a:rPr lang="ru-RU" dirty="0"/>
              <a:t> и туризма </a:t>
            </a:r>
            <a:r>
              <a:rPr lang="ru-RU" dirty="0" err="1"/>
              <a:t>Иво</a:t>
            </a:r>
            <a:r>
              <a:rPr lang="ru-RU" dirty="0"/>
              <a:t> Маринов припомни, че до 2020 г. </a:t>
            </a:r>
            <a:r>
              <a:rPr lang="ru-RU" dirty="0" err="1"/>
              <a:t>делът</a:t>
            </a:r>
            <a:r>
              <a:rPr lang="ru-RU" dirty="0"/>
              <a:t> на </a:t>
            </a:r>
            <a:r>
              <a:rPr lang="ru-RU" dirty="0" err="1"/>
              <a:t>енергията</a:t>
            </a:r>
            <a:r>
              <a:rPr lang="ru-RU" dirty="0"/>
              <a:t> от ВЕИ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достигне</a:t>
            </a:r>
            <a:r>
              <a:rPr lang="ru-RU" dirty="0"/>
              <a:t> до 16 на сто и </a:t>
            </a:r>
            <a:r>
              <a:rPr lang="ru-RU" dirty="0" err="1"/>
              <a:t>затова</a:t>
            </a:r>
            <a:r>
              <a:rPr lang="ru-RU" dirty="0"/>
              <a:t> по </a:t>
            </a:r>
            <a:r>
              <a:rPr lang="ru-RU" dirty="0" err="1"/>
              <a:t>думите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инвестициите</a:t>
            </a:r>
            <a:r>
              <a:rPr lang="ru-RU" dirty="0"/>
              <a:t> в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област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</a:t>
            </a:r>
            <a:r>
              <a:rPr lang="ru-RU" dirty="0" err="1"/>
              <a:t>голямо</a:t>
            </a:r>
            <a:r>
              <a:rPr lang="ru-RU" dirty="0"/>
              <a:t> значение.</a:t>
            </a:r>
          </a:p>
          <a:p>
            <a:r>
              <a:rPr lang="ru-RU" dirty="0" err="1"/>
              <a:t>Изявлението</a:t>
            </a:r>
            <a:r>
              <a:rPr lang="ru-RU" dirty="0"/>
              <a:t> на Маринов </a:t>
            </a:r>
            <a:r>
              <a:rPr lang="ru-RU" dirty="0" err="1"/>
              <a:t>идва</a:t>
            </a:r>
            <a:r>
              <a:rPr lang="ru-RU" dirty="0"/>
              <a:t> в момент, в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аграрното</a:t>
            </a:r>
            <a:r>
              <a:rPr lang="ru-RU" dirty="0"/>
              <a:t> министерство </a:t>
            </a:r>
            <a:r>
              <a:rPr lang="ru-RU" dirty="0" err="1"/>
              <a:t>предлага</a:t>
            </a:r>
            <a:r>
              <a:rPr lang="ru-RU" dirty="0"/>
              <a:t> </a:t>
            </a:r>
            <a:r>
              <a:rPr lang="ru-RU" dirty="0" err="1"/>
              <a:t>законова</a:t>
            </a:r>
            <a:r>
              <a:rPr lang="ru-RU" dirty="0"/>
              <a:t> забрана за </a:t>
            </a:r>
            <a:r>
              <a:rPr lang="ru-RU" dirty="0" err="1"/>
              <a:t>строителството</a:t>
            </a:r>
            <a:r>
              <a:rPr lang="ru-RU" dirty="0"/>
              <a:t> на ВЕИ в </a:t>
            </a:r>
            <a:r>
              <a:rPr lang="ru-RU" dirty="0" err="1"/>
              <a:t>земеделски</a:t>
            </a:r>
            <a:r>
              <a:rPr lang="ru-RU" dirty="0"/>
              <a:t> </a:t>
            </a:r>
            <a:r>
              <a:rPr lang="ru-RU" dirty="0" err="1"/>
              <a:t>земи</a:t>
            </a:r>
            <a:r>
              <a:rPr lang="ru-RU" dirty="0"/>
              <a:t>, а </a:t>
            </a:r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околната</a:t>
            </a:r>
            <a:r>
              <a:rPr lang="ru-RU" dirty="0"/>
              <a:t> среда </a:t>
            </a:r>
            <a:r>
              <a:rPr lang="ru-RU" dirty="0" err="1"/>
              <a:t>прие</a:t>
            </a:r>
            <a:r>
              <a:rPr lang="ru-RU" dirty="0"/>
              <a:t> </a:t>
            </a:r>
            <a:r>
              <a:rPr lang="ru-RU" dirty="0" err="1"/>
              <a:t>по-строги</a:t>
            </a:r>
            <a:r>
              <a:rPr lang="ru-RU" dirty="0"/>
              <a:t> правила за </a:t>
            </a:r>
            <a:r>
              <a:rPr lang="ru-RU" dirty="0" err="1"/>
              <a:t>разглеждането</a:t>
            </a:r>
            <a:r>
              <a:rPr lang="ru-RU" dirty="0"/>
              <a:t> на </a:t>
            </a:r>
            <a:r>
              <a:rPr lang="ru-RU" dirty="0" err="1"/>
              <a:t>проектите</a:t>
            </a:r>
            <a:r>
              <a:rPr lang="ru-RU" dirty="0"/>
              <a:t>.</a:t>
            </a:r>
          </a:p>
          <a:p>
            <a:r>
              <a:rPr lang="ru-RU" dirty="0" err="1"/>
              <a:t>Асоциациите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представляват</a:t>
            </a:r>
            <a:r>
              <a:rPr lang="ru-RU" dirty="0"/>
              <a:t> </a:t>
            </a:r>
            <a:r>
              <a:rPr lang="ru-RU" dirty="0" err="1"/>
              <a:t>инвеститорите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възобновяеми</a:t>
            </a:r>
            <a:r>
              <a:rPr lang="ru-RU" dirty="0"/>
              <a:t> </a:t>
            </a:r>
            <a:r>
              <a:rPr lang="ru-RU" dirty="0" err="1"/>
              <a:t>енергийни</a:t>
            </a:r>
            <a:r>
              <a:rPr lang="ru-RU" dirty="0"/>
              <a:t> </a:t>
            </a:r>
            <a:r>
              <a:rPr lang="ru-RU" dirty="0" err="1"/>
              <a:t>източници</a:t>
            </a:r>
            <a:r>
              <a:rPr lang="ru-RU" dirty="0"/>
              <a:t>, </a:t>
            </a:r>
            <a:r>
              <a:rPr lang="ru-RU" dirty="0" err="1"/>
              <a:t>оспориха</a:t>
            </a:r>
            <a:r>
              <a:rPr lang="ru-RU" dirty="0"/>
              <a:t> </a:t>
            </a:r>
            <a:r>
              <a:rPr lang="ru-RU" dirty="0" err="1"/>
              <a:t>предложението</a:t>
            </a:r>
            <a:r>
              <a:rPr lang="ru-RU" dirty="0"/>
              <a:t> на </a:t>
            </a:r>
            <a:r>
              <a:rPr lang="ru-RU" dirty="0" err="1"/>
              <a:t>земеделското</a:t>
            </a:r>
            <a:r>
              <a:rPr lang="ru-RU" dirty="0"/>
              <a:t> министерство да се забрани </a:t>
            </a:r>
            <a:r>
              <a:rPr lang="ru-RU" dirty="0" err="1"/>
              <a:t>изграждането</a:t>
            </a:r>
            <a:r>
              <a:rPr lang="ru-RU" dirty="0"/>
              <a:t> на </a:t>
            </a:r>
            <a:r>
              <a:rPr lang="ru-RU" dirty="0" err="1"/>
              <a:t>соларни</a:t>
            </a:r>
            <a:r>
              <a:rPr lang="ru-RU" dirty="0"/>
              <a:t> и </a:t>
            </a:r>
            <a:r>
              <a:rPr lang="ru-RU" dirty="0" err="1"/>
              <a:t>вятърни</a:t>
            </a:r>
            <a:r>
              <a:rPr lang="ru-RU" dirty="0"/>
              <a:t> </a:t>
            </a:r>
            <a:r>
              <a:rPr lang="ru-RU" dirty="0" err="1"/>
              <a:t>паркове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земи</a:t>
            </a:r>
            <a:r>
              <a:rPr lang="ru-RU" dirty="0"/>
              <a:t> от </a:t>
            </a:r>
            <a:r>
              <a:rPr lang="ru-RU" dirty="0" err="1"/>
              <a:t>първа</a:t>
            </a:r>
            <a:r>
              <a:rPr lang="ru-RU" dirty="0"/>
              <a:t> до </a:t>
            </a:r>
            <a:r>
              <a:rPr lang="ru-RU" dirty="0" err="1"/>
              <a:t>четвърта</a:t>
            </a:r>
            <a:r>
              <a:rPr lang="ru-RU" dirty="0"/>
              <a:t> категория.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5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Началото</a:t>
            </a:r>
            <a:r>
              <a:rPr lang="ru-RU" dirty="0"/>
              <a:t> на </a:t>
            </a:r>
            <a:r>
              <a:rPr lang="ru-RU" dirty="0" err="1"/>
              <a:t>Лисабонската</a:t>
            </a:r>
            <a:r>
              <a:rPr lang="ru-RU" dirty="0"/>
              <a:t> стратегия е </a:t>
            </a:r>
            <a:r>
              <a:rPr lang="ru-RU" dirty="0" err="1"/>
              <a:t>поставено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2000 г. в отговор на </a:t>
            </a:r>
            <a:r>
              <a:rPr lang="ru-RU" dirty="0" err="1"/>
              <a:t>предизвикателствата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глобализацията</a:t>
            </a:r>
            <a:r>
              <a:rPr lang="ru-RU" dirty="0"/>
              <a:t> и </a:t>
            </a:r>
            <a:r>
              <a:rPr lang="ru-RU" dirty="0" err="1"/>
              <a:t>застаряващото</a:t>
            </a:r>
            <a:r>
              <a:rPr lang="ru-RU" dirty="0"/>
              <a:t> население. </a:t>
            </a:r>
            <a:r>
              <a:rPr lang="ru-RU" dirty="0" err="1"/>
              <a:t>Първоначалната</a:t>
            </a:r>
            <a:r>
              <a:rPr lang="ru-RU" dirty="0"/>
              <a:t> стратегия постепенно се </a:t>
            </a:r>
            <a:r>
              <a:rPr lang="ru-RU" dirty="0" err="1"/>
              <a:t>доразвива</a:t>
            </a:r>
            <a:r>
              <a:rPr lang="ru-RU" dirty="0"/>
              <a:t> в </a:t>
            </a:r>
            <a:r>
              <a:rPr lang="ru-RU" dirty="0" err="1"/>
              <a:t>изключително</a:t>
            </a:r>
            <a:r>
              <a:rPr lang="ru-RU" dirty="0"/>
              <a:t> сложна структура с множество цели и действия и неясно разделение на </a:t>
            </a:r>
            <a:r>
              <a:rPr lang="ru-RU" dirty="0" err="1"/>
              <a:t>отговорностите</a:t>
            </a:r>
            <a:r>
              <a:rPr lang="ru-RU" dirty="0"/>
              <a:t> и </a:t>
            </a:r>
            <a:r>
              <a:rPr lang="ru-RU" dirty="0" err="1"/>
              <a:t>задачите</a:t>
            </a:r>
            <a:r>
              <a:rPr lang="ru-RU" dirty="0"/>
              <a:t>, и </a:t>
            </a:r>
            <a:r>
              <a:rPr lang="ru-RU" dirty="0" err="1"/>
              <a:t>по-специално</a:t>
            </a:r>
            <a:r>
              <a:rPr lang="ru-RU" dirty="0"/>
              <a:t> между ЕС и </a:t>
            </a:r>
            <a:r>
              <a:rPr lang="ru-RU" dirty="0" err="1"/>
              <a:t>националните</a:t>
            </a:r>
            <a:r>
              <a:rPr lang="ru-RU" dirty="0"/>
              <a:t> </a:t>
            </a:r>
            <a:r>
              <a:rPr lang="ru-RU" dirty="0" err="1"/>
              <a:t>равнища</a:t>
            </a:r>
            <a:r>
              <a:rPr lang="ru-RU" dirty="0"/>
              <a:t>. По </a:t>
            </a:r>
            <a:r>
              <a:rPr lang="ru-RU" dirty="0" err="1"/>
              <a:t>тази</a:t>
            </a:r>
            <a:r>
              <a:rPr lang="ru-RU" dirty="0"/>
              <a:t> причина </a:t>
            </a:r>
            <a:r>
              <a:rPr lang="ru-RU" dirty="0" err="1"/>
              <a:t>през</a:t>
            </a:r>
            <a:r>
              <a:rPr lang="ru-RU" dirty="0"/>
              <a:t> 2005 г, след </a:t>
            </a:r>
            <a:r>
              <a:rPr lang="ru-RU" dirty="0" err="1"/>
              <a:t>провеждането</a:t>
            </a:r>
            <a:r>
              <a:rPr lang="ru-RU" dirty="0"/>
              <a:t> на </a:t>
            </a:r>
            <a:r>
              <a:rPr lang="ru-RU" dirty="0" err="1"/>
              <a:t>средносрочен</a:t>
            </a:r>
            <a:r>
              <a:rPr lang="ru-RU" dirty="0"/>
              <a:t> </a:t>
            </a:r>
            <a:r>
              <a:rPr lang="ru-RU" dirty="0" err="1"/>
              <a:t>преглед</a:t>
            </a:r>
            <a:r>
              <a:rPr lang="ru-RU" dirty="0"/>
              <a:t>, е даден нов </a:t>
            </a:r>
            <a:r>
              <a:rPr lang="ru-RU" dirty="0" err="1"/>
              <a:t>тласък</a:t>
            </a:r>
            <a:r>
              <a:rPr lang="ru-RU" dirty="0"/>
              <a:t> на </a:t>
            </a:r>
            <a:r>
              <a:rPr lang="ru-RU" dirty="0" err="1"/>
              <a:t>Лисабонската</a:t>
            </a:r>
            <a:r>
              <a:rPr lang="ru-RU" dirty="0"/>
              <a:t> стратегия. За да се </a:t>
            </a:r>
            <a:r>
              <a:rPr lang="ru-RU" dirty="0" err="1"/>
              <a:t>осигури</a:t>
            </a:r>
            <a:r>
              <a:rPr lang="ru-RU" dirty="0"/>
              <a:t> </a:t>
            </a:r>
            <a:r>
              <a:rPr lang="ru-RU" dirty="0" err="1"/>
              <a:t>по-ясно</a:t>
            </a:r>
            <a:r>
              <a:rPr lang="ru-RU" dirty="0"/>
              <a:t> </a:t>
            </a:r>
            <a:r>
              <a:rPr lang="ru-RU" dirty="0" err="1"/>
              <a:t>степенуване</a:t>
            </a:r>
            <a:r>
              <a:rPr lang="ru-RU" dirty="0"/>
              <a:t> на </a:t>
            </a:r>
            <a:r>
              <a:rPr lang="ru-RU" dirty="0" err="1"/>
              <a:t>приоритетите</a:t>
            </a:r>
            <a:r>
              <a:rPr lang="ru-RU" dirty="0"/>
              <a:t>, </a:t>
            </a:r>
            <a:r>
              <a:rPr lang="ru-RU" dirty="0" err="1"/>
              <a:t>възобновената</a:t>
            </a:r>
            <a:r>
              <a:rPr lang="ru-RU" dirty="0"/>
              <a:t> стратегия е </a:t>
            </a:r>
            <a:r>
              <a:rPr lang="ru-RU" dirty="0" err="1"/>
              <a:t>насочена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растежа</a:t>
            </a:r>
            <a:r>
              <a:rPr lang="ru-RU" dirty="0"/>
              <a:t> и работните места</a:t>
            </a:r>
            <a:r>
              <a:rPr lang="ru-RU" dirty="0" smtClean="0"/>
              <a:t>.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ru-RU" dirty="0"/>
              <a:t>Като </a:t>
            </a:r>
            <a:r>
              <a:rPr lang="ru-RU" dirty="0" err="1"/>
              <a:t>цяло</a:t>
            </a:r>
            <a:r>
              <a:rPr lang="ru-RU" dirty="0"/>
              <a:t> </a:t>
            </a:r>
            <a:r>
              <a:rPr lang="ru-RU" dirty="0" err="1"/>
              <a:t>Лисабонската</a:t>
            </a:r>
            <a:r>
              <a:rPr lang="ru-RU" dirty="0"/>
              <a:t> стратегия </a:t>
            </a:r>
            <a:r>
              <a:rPr lang="ru-RU" dirty="0" err="1"/>
              <a:t>оказва</a:t>
            </a:r>
            <a:r>
              <a:rPr lang="ru-RU" dirty="0"/>
              <a:t> </a:t>
            </a:r>
            <a:r>
              <a:rPr lang="ru-RU" dirty="0" err="1"/>
              <a:t>положително</a:t>
            </a:r>
            <a:r>
              <a:rPr lang="ru-RU" dirty="0"/>
              <a:t> </a:t>
            </a:r>
            <a:r>
              <a:rPr lang="ru-RU" dirty="0" err="1"/>
              <a:t>въздействие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ЕС, </a:t>
            </a:r>
            <a:r>
              <a:rPr lang="ru-RU" dirty="0" err="1"/>
              <a:t>макар</a:t>
            </a:r>
            <a:r>
              <a:rPr lang="ru-RU" dirty="0"/>
              <a:t> че </a:t>
            </a:r>
            <a:r>
              <a:rPr lang="ru-RU" dirty="0" err="1"/>
              <a:t>основните</a:t>
            </a:r>
            <a:r>
              <a:rPr lang="ru-RU" dirty="0"/>
              <a:t> и цели (</a:t>
            </a:r>
            <a:r>
              <a:rPr lang="ru-RU" dirty="0" err="1"/>
              <a:t>т.е</a:t>
            </a:r>
            <a:r>
              <a:rPr lang="ru-RU" dirty="0"/>
              <a:t> 70 % </a:t>
            </a:r>
            <a:r>
              <a:rPr lang="ru-RU" dirty="0" err="1"/>
              <a:t>заетост</a:t>
            </a:r>
            <a:r>
              <a:rPr lang="ru-RU" dirty="0"/>
              <a:t> и </a:t>
            </a:r>
            <a:r>
              <a:rPr lang="ru-RU" dirty="0" err="1"/>
              <a:t>разходи</a:t>
            </a:r>
            <a:r>
              <a:rPr lang="ru-RU" dirty="0"/>
              <a:t> за </a:t>
            </a:r>
            <a:r>
              <a:rPr lang="ru-RU" dirty="0" err="1"/>
              <a:t>иновации</a:t>
            </a:r>
            <a:r>
              <a:rPr lang="ru-RU" dirty="0"/>
              <a:t> - 3 % от БВП)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постигнати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Оценка на Лисабонската </a:t>
            </a:r>
            <a:r>
              <a:rPr lang="bg-BG" b="1" dirty="0" smtClean="0"/>
              <a:t>стратегия: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953000"/>
            <a:ext cx="2248735" cy="16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524000"/>
            <a:ext cx="7680960" cy="466344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</a:t>
            </a:r>
            <a:r>
              <a:rPr lang="ru-RU" dirty="0" err="1"/>
              <a:t>предлага</a:t>
            </a:r>
            <a:r>
              <a:rPr lang="ru-RU" dirty="0"/>
              <a:t> 5 </a:t>
            </a:r>
            <a:r>
              <a:rPr lang="ru-RU" dirty="0" err="1"/>
              <a:t>водещи</a:t>
            </a:r>
            <a:r>
              <a:rPr lang="ru-RU" dirty="0"/>
              <a:t> стратегически цели и 7 </a:t>
            </a:r>
            <a:r>
              <a:rPr lang="ru-RU" dirty="0" err="1"/>
              <a:t>водещи</a:t>
            </a:r>
            <a:r>
              <a:rPr lang="ru-RU" dirty="0"/>
              <a:t> </a:t>
            </a:r>
            <a:r>
              <a:rPr lang="ru-RU" dirty="0" err="1"/>
              <a:t>инициативи</a:t>
            </a:r>
            <a:r>
              <a:rPr lang="ru-RU" dirty="0"/>
              <a:t> (</a:t>
            </a:r>
            <a:r>
              <a:rPr lang="ru-RU" dirty="0" err="1"/>
              <a:t>Иновации</a:t>
            </a:r>
            <a:r>
              <a:rPr lang="ru-RU" dirty="0"/>
              <a:t>, Образование, </a:t>
            </a:r>
            <a:r>
              <a:rPr lang="ru-RU" dirty="0" err="1"/>
              <a:t>Цифрово</a:t>
            </a:r>
            <a:r>
              <a:rPr lang="ru-RU" dirty="0"/>
              <a:t> общество; Климат, </a:t>
            </a:r>
            <a:r>
              <a:rPr lang="ru-RU" dirty="0" err="1"/>
              <a:t>енергия</a:t>
            </a:r>
            <a:r>
              <a:rPr lang="ru-RU" dirty="0"/>
              <a:t> и </a:t>
            </a:r>
            <a:r>
              <a:rPr lang="ru-RU" dirty="0" err="1"/>
              <a:t>мобилност</a:t>
            </a:r>
            <a:r>
              <a:rPr lang="ru-RU" dirty="0"/>
              <a:t>, </a:t>
            </a:r>
            <a:r>
              <a:rPr lang="ru-RU" dirty="0" err="1"/>
              <a:t>Конкурентноспособност</a:t>
            </a:r>
            <a:r>
              <a:rPr lang="ru-RU" dirty="0"/>
              <a:t>, </a:t>
            </a:r>
            <a:r>
              <a:rPr lang="ru-RU" dirty="0" err="1"/>
              <a:t>Заетост</a:t>
            </a:r>
            <a:r>
              <a:rPr lang="ru-RU" dirty="0"/>
              <a:t> и умения, </a:t>
            </a:r>
            <a:r>
              <a:rPr lang="ru-RU" dirty="0" err="1"/>
              <a:t>Борба</a:t>
            </a:r>
            <a:r>
              <a:rPr lang="ru-RU" dirty="0"/>
              <a:t> с </a:t>
            </a:r>
            <a:r>
              <a:rPr lang="ru-RU" dirty="0" err="1"/>
              <a:t>бедността</a:t>
            </a:r>
            <a:r>
              <a:rPr lang="ru-RU" dirty="0"/>
              <a:t> ) за </a:t>
            </a:r>
            <a:r>
              <a:rPr lang="ru-RU" dirty="0" err="1"/>
              <a:t>икономически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следващите</a:t>
            </a:r>
            <a:r>
              <a:rPr lang="ru-RU" dirty="0"/>
              <a:t> 10 </a:t>
            </a:r>
            <a:r>
              <a:rPr lang="ru-RU" dirty="0" err="1"/>
              <a:t>години</a:t>
            </a:r>
            <a:r>
              <a:rPr lang="ru-RU" dirty="0"/>
              <a:t>:</a:t>
            </a:r>
          </a:p>
          <a:p>
            <a:r>
              <a:rPr lang="ru-RU" dirty="0"/>
              <a:t>- </a:t>
            </a:r>
            <a:r>
              <a:rPr lang="ru-RU" dirty="0" err="1"/>
              <a:t>Увеличаване</a:t>
            </a:r>
            <a:r>
              <a:rPr lang="ru-RU" dirty="0"/>
              <a:t> на процента на </a:t>
            </a:r>
            <a:r>
              <a:rPr lang="ru-RU" dirty="0" err="1"/>
              <a:t>заетостта</a:t>
            </a:r>
            <a:r>
              <a:rPr lang="ru-RU" dirty="0"/>
              <a:t> на </a:t>
            </a:r>
            <a:r>
              <a:rPr lang="ru-RU" dirty="0" err="1"/>
              <a:t>населението</a:t>
            </a:r>
            <a:r>
              <a:rPr lang="ru-RU" dirty="0"/>
              <a:t> на </a:t>
            </a:r>
            <a:r>
              <a:rPr lang="ru-RU" dirty="0" err="1"/>
              <a:t>възраст</a:t>
            </a:r>
            <a:r>
              <a:rPr lang="ru-RU" dirty="0"/>
              <a:t> 20—64 </a:t>
            </a:r>
            <a:r>
              <a:rPr lang="ru-RU" dirty="0" err="1"/>
              <a:t>години</a:t>
            </a:r>
            <a:r>
              <a:rPr lang="ru-RU" dirty="0"/>
              <a:t> от </a:t>
            </a:r>
            <a:r>
              <a:rPr lang="ru-RU" dirty="0" err="1"/>
              <a:t>сегашните</a:t>
            </a:r>
            <a:r>
              <a:rPr lang="ru-RU" dirty="0"/>
              <a:t> 69 % на </a:t>
            </a:r>
            <a:r>
              <a:rPr lang="ru-RU" dirty="0" err="1"/>
              <a:t>поне</a:t>
            </a:r>
            <a:r>
              <a:rPr lang="ru-RU" dirty="0"/>
              <a:t> 75 %.</a:t>
            </a:r>
          </a:p>
          <a:p>
            <a:r>
              <a:rPr lang="ru-RU" dirty="0"/>
              <a:t>- </a:t>
            </a:r>
            <a:r>
              <a:rPr lang="ru-RU" dirty="0" err="1"/>
              <a:t>Постигане</a:t>
            </a:r>
            <a:r>
              <a:rPr lang="ru-RU" dirty="0"/>
              <a:t> на </a:t>
            </a:r>
            <a:r>
              <a:rPr lang="ru-RU" dirty="0" err="1"/>
              <a:t>поставената</a:t>
            </a:r>
            <a:r>
              <a:rPr lang="ru-RU" dirty="0"/>
              <a:t> цел за инвестиции от 3 % от БВП в НРД, </a:t>
            </a:r>
            <a:r>
              <a:rPr lang="ru-RU" dirty="0" err="1"/>
              <a:t>по-специално</a:t>
            </a:r>
            <a:r>
              <a:rPr lang="ru-RU" dirty="0"/>
              <a:t> чрез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условията</a:t>
            </a:r>
            <a:r>
              <a:rPr lang="ru-RU" dirty="0"/>
              <a:t> за инвестиции в НРД от страна на </a:t>
            </a:r>
            <a:r>
              <a:rPr lang="ru-RU" dirty="0" err="1"/>
              <a:t>частния</a:t>
            </a:r>
            <a:r>
              <a:rPr lang="ru-RU" dirty="0"/>
              <a:t> сектор и </a:t>
            </a:r>
            <a:r>
              <a:rPr lang="ru-RU" dirty="0" err="1"/>
              <a:t>разработване</a:t>
            </a:r>
            <a:r>
              <a:rPr lang="ru-RU" dirty="0"/>
              <a:t> на нов индикатор за </a:t>
            </a:r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иновациите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емисиите</a:t>
            </a:r>
            <a:r>
              <a:rPr lang="ru-RU" dirty="0"/>
              <a:t> на </a:t>
            </a:r>
            <a:r>
              <a:rPr lang="ru-RU" dirty="0" err="1"/>
              <a:t>въглероден</a:t>
            </a:r>
            <a:r>
              <a:rPr lang="ru-RU" dirty="0"/>
              <a:t> </a:t>
            </a:r>
            <a:r>
              <a:rPr lang="ru-RU" dirty="0" err="1"/>
              <a:t>двуокис</a:t>
            </a:r>
            <a:r>
              <a:rPr lang="ru-RU" dirty="0"/>
              <a:t> с </a:t>
            </a:r>
            <a:r>
              <a:rPr lang="ru-RU" dirty="0" err="1"/>
              <a:t>поне</a:t>
            </a:r>
            <a:r>
              <a:rPr lang="ru-RU" dirty="0"/>
              <a:t> 20 % в сравнение с </a:t>
            </a:r>
            <a:r>
              <a:rPr lang="ru-RU" dirty="0" err="1"/>
              <a:t>нивата</a:t>
            </a:r>
            <a:r>
              <a:rPr lang="ru-RU" dirty="0"/>
              <a:t> от 1990 г. или, при </a:t>
            </a:r>
            <a:r>
              <a:rPr lang="ru-RU" dirty="0" err="1"/>
              <a:t>наличието</a:t>
            </a:r>
            <a:r>
              <a:rPr lang="ru-RU" dirty="0"/>
              <a:t> на </a:t>
            </a:r>
            <a:r>
              <a:rPr lang="ru-RU" dirty="0" err="1"/>
              <a:t>подходящи</a:t>
            </a:r>
            <a:r>
              <a:rPr lang="ru-RU" dirty="0"/>
              <a:t> условия - с 30 %, </a:t>
            </a:r>
            <a:r>
              <a:rPr lang="ru-RU" dirty="0" err="1"/>
              <a:t>увеличаване</a:t>
            </a:r>
            <a:r>
              <a:rPr lang="ru-RU" dirty="0"/>
              <a:t> на дела на </a:t>
            </a:r>
            <a:r>
              <a:rPr lang="ru-RU" dirty="0" err="1"/>
              <a:t>възобновяемата</a:t>
            </a:r>
            <a:r>
              <a:rPr lang="ru-RU" dirty="0"/>
              <a:t> </a:t>
            </a:r>
            <a:r>
              <a:rPr lang="ru-RU" dirty="0" err="1"/>
              <a:t>енергия</a:t>
            </a:r>
            <a:r>
              <a:rPr lang="ru-RU" dirty="0"/>
              <a:t> в </a:t>
            </a:r>
            <a:r>
              <a:rPr lang="ru-RU" dirty="0" err="1"/>
              <a:t>нашето</a:t>
            </a:r>
            <a:r>
              <a:rPr lang="ru-RU" dirty="0"/>
              <a:t> </a:t>
            </a:r>
            <a:r>
              <a:rPr lang="ru-RU" dirty="0" err="1"/>
              <a:t>крайно</a:t>
            </a:r>
            <a:r>
              <a:rPr lang="ru-RU" dirty="0"/>
              <a:t> </a:t>
            </a:r>
            <a:r>
              <a:rPr lang="ru-RU" dirty="0" err="1"/>
              <a:t>енергийно</a:t>
            </a:r>
            <a:r>
              <a:rPr lang="ru-RU" dirty="0"/>
              <a:t> потребление на 20 % и </a:t>
            </a:r>
            <a:r>
              <a:rPr lang="ru-RU" dirty="0" err="1"/>
              <a:t>постигане</a:t>
            </a:r>
            <a:r>
              <a:rPr lang="ru-RU" dirty="0"/>
              <a:t> на увеличение с 20 % на </a:t>
            </a:r>
            <a:r>
              <a:rPr lang="ru-RU" dirty="0" err="1"/>
              <a:t>енергийната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Намаляване</a:t>
            </a:r>
            <a:r>
              <a:rPr lang="ru-RU" dirty="0"/>
              <a:t> на дела на преждевременно </a:t>
            </a:r>
            <a:r>
              <a:rPr lang="ru-RU" dirty="0" err="1"/>
              <a:t>напусналите</a:t>
            </a:r>
            <a:r>
              <a:rPr lang="ru-RU" dirty="0"/>
              <a:t> училище на 10 % от </a:t>
            </a:r>
            <a:r>
              <a:rPr lang="ru-RU" dirty="0" err="1"/>
              <a:t>сегашните</a:t>
            </a:r>
            <a:r>
              <a:rPr lang="ru-RU" dirty="0"/>
              <a:t> 15 % и </a:t>
            </a:r>
            <a:r>
              <a:rPr lang="ru-RU" dirty="0" err="1"/>
              <a:t>нарастване</a:t>
            </a:r>
            <a:r>
              <a:rPr lang="ru-RU" dirty="0"/>
              <a:t> на дела на </a:t>
            </a:r>
            <a:r>
              <a:rPr lang="ru-RU" dirty="0" err="1"/>
              <a:t>населението</a:t>
            </a:r>
            <a:r>
              <a:rPr lang="ru-RU" dirty="0"/>
              <a:t> на </a:t>
            </a:r>
            <a:r>
              <a:rPr lang="ru-RU" dirty="0" err="1"/>
              <a:t>възраст</a:t>
            </a:r>
            <a:r>
              <a:rPr lang="ru-RU" dirty="0"/>
              <a:t> 30-34 </a:t>
            </a:r>
            <a:r>
              <a:rPr lang="ru-RU" dirty="0" err="1"/>
              <a:t>години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завършено</a:t>
            </a:r>
            <a:r>
              <a:rPr lang="ru-RU" dirty="0"/>
              <a:t> </a:t>
            </a:r>
            <a:r>
              <a:rPr lang="ru-RU" dirty="0" err="1"/>
              <a:t>висше</a:t>
            </a:r>
            <a:r>
              <a:rPr lang="ru-RU" dirty="0"/>
              <a:t> образование от 31 % на </a:t>
            </a:r>
            <a:r>
              <a:rPr lang="ru-RU" dirty="0" err="1"/>
              <a:t>поне</a:t>
            </a:r>
            <a:r>
              <a:rPr lang="ru-RU" dirty="0"/>
              <a:t> 40 %.</a:t>
            </a:r>
          </a:p>
          <a:p>
            <a:r>
              <a:rPr lang="ru-RU" dirty="0"/>
              <a:t>-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броя</a:t>
            </a:r>
            <a:r>
              <a:rPr lang="ru-RU" dirty="0"/>
              <a:t> на </a:t>
            </a:r>
            <a:r>
              <a:rPr lang="ru-RU" dirty="0" err="1"/>
              <a:t>европейските</a:t>
            </a:r>
            <a:r>
              <a:rPr lang="ru-RU" dirty="0"/>
              <a:t> </a:t>
            </a:r>
            <a:r>
              <a:rPr lang="ru-RU" dirty="0" err="1"/>
              <a:t>граждани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живеят</a:t>
            </a:r>
            <a:r>
              <a:rPr lang="ru-RU" dirty="0"/>
              <a:t> под </a:t>
            </a:r>
            <a:r>
              <a:rPr lang="ru-RU" dirty="0" err="1"/>
              <a:t>националните</a:t>
            </a:r>
            <a:r>
              <a:rPr lang="ru-RU" dirty="0"/>
              <a:t> </a:t>
            </a:r>
            <a:r>
              <a:rPr lang="ru-RU" dirty="0" err="1"/>
              <a:t>прагове</a:t>
            </a:r>
            <a:r>
              <a:rPr lang="ru-RU" dirty="0"/>
              <a:t> на </a:t>
            </a:r>
            <a:r>
              <a:rPr lang="ru-RU" dirty="0" err="1"/>
              <a:t>бедността</a:t>
            </a:r>
            <a:r>
              <a:rPr lang="ru-RU" dirty="0"/>
              <a:t> с 25 %, с </a:t>
            </a:r>
            <a:r>
              <a:rPr lang="ru-RU" dirty="0" err="1"/>
              <a:t>което</a:t>
            </a:r>
            <a:r>
              <a:rPr lang="ru-RU" dirty="0"/>
              <a:t> над 20 млн. души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извадени</a:t>
            </a:r>
            <a:r>
              <a:rPr lang="ru-RU" dirty="0"/>
              <a:t> от </a:t>
            </a:r>
            <a:r>
              <a:rPr lang="ru-RU" dirty="0" err="1"/>
              <a:t>ситуацията</a:t>
            </a:r>
            <a:r>
              <a:rPr lang="ru-RU" dirty="0"/>
              <a:t> на </a:t>
            </a:r>
            <a:r>
              <a:rPr lang="ru-RU" dirty="0" err="1"/>
              <a:t>бедност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6764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Европа </a:t>
            </a:r>
            <a:r>
              <a:rPr lang="ru-R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Цели на </a:t>
            </a:r>
            <a:r>
              <a:rPr lang="ru-RU" dirty="0" err="1" smtClean="0"/>
              <a:t>стратегията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Справяне</a:t>
            </a:r>
            <a:r>
              <a:rPr lang="ru-RU" dirty="0"/>
              <a:t> с </a:t>
            </a:r>
            <a:r>
              <a:rPr lang="ru-RU" dirty="0" err="1"/>
              <a:t>икономическата</a:t>
            </a:r>
            <a:r>
              <a:rPr lang="ru-RU" dirty="0"/>
              <a:t> криза – увеличена безработица и </a:t>
            </a:r>
            <a:r>
              <a:rPr lang="ru-RU" dirty="0" err="1"/>
              <a:t>намалено</a:t>
            </a:r>
            <a:r>
              <a:rPr lang="ru-RU" dirty="0"/>
              <a:t> производство.</a:t>
            </a:r>
          </a:p>
          <a:p>
            <a:r>
              <a:rPr lang="ru-RU" dirty="0" err="1"/>
              <a:t>Разразилата</a:t>
            </a:r>
            <a:r>
              <a:rPr lang="ru-RU" dirty="0"/>
              <a:t> се наскоро </a:t>
            </a:r>
            <a:r>
              <a:rPr lang="ru-RU" dirty="0" err="1"/>
              <a:t>икономическа</a:t>
            </a:r>
            <a:r>
              <a:rPr lang="ru-RU" dirty="0"/>
              <a:t> криза </a:t>
            </a:r>
            <a:r>
              <a:rPr lang="ru-RU" dirty="0" err="1"/>
              <a:t>няма</a:t>
            </a:r>
            <a:r>
              <a:rPr lang="ru-RU" dirty="0"/>
              <a:t> прецедент в живота на </a:t>
            </a:r>
            <a:r>
              <a:rPr lang="ru-RU" dirty="0" err="1"/>
              <a:t>това</a:t>
            </a:r>
            <a:r>
              <a:rPr lang="ru-RU" dirty="0"/>
              <a:t> поколение. </a:t>
            </a:r>
            <a:r>
              <a:rPr lang="ru-RU" dirty="0" err="1"/>
              <a:t>Устойчивото</a:t>
            </a:r>
            <a:r>
              <a:rPr lang="ru-RU" dirty="0"/>
              <a:t> </a:t>
            </a:r>
            <a:r>
              <a:rPr lang="ru-RU" dirty="0" err="1"/>
              <a:t>нарастване</a:t>
            </a:r>
            <a:r>
              <a:rPr lang="ru-RU" dirty="0"/>
              <a:t> на </a:t>
            </a:r>
            <a:r>
              <a:rPr lang="ru-RU" dirty="0" err="1"/>
              <a:t>икономическия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 и на </a:t>
            </a:r>
            <a:r>
              <a:rPr lang="ru-RU" dirty="0" err="1"/>
              <a:t>създадените</a:t>
            </a:r>
            <a:r>
              <a:rPr lang="ru-RU" dirty="0"/>
              <a:t> работни места,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наблюдаваше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последното</a:t>
            </a:r>
            <a:r>
              <a:rPr lang="ru-RU" dirty="0"/>
              <a:t> </a:t>
            </a:r>
            <a:r>
              <a:rPr lang="ru-RU" dirty="0" err="1"/>
              <a:t>десетилетие</a:t>
            </a:r>
            <a:r>
              <a:rPr lang="ru-RU" dirty="0"/>
              <a:t>, </a:t>
            </a:r>
            <a:r>
              <a:rPr lang="ru-RU" dirty="0" err="1"/>
              <a:t>беше</a:t>
            </a:r>
            <a:r>
              <a:rPr lang="ru-RU" dirty="0"/>
              <a:t> </a:t>
            </a:r>
            <a:r>
              <a:rPr lang="ru-RU" dirty="0" err="1"/>
              <a:t>заличено</a:t>
            </a:r>
            <a:r>
              <a:rPr lang="ru-RU" dirty="0"/>
              <a:t> БВП на ЕС </a:t>
            </a:r>
            <a:r>
              <a:rPr lang="ru-RU" dirty="0" err="1"/>
              <a:t>намаля</a:t>
            </a:r>
            <a:r>
              <a:rPr lang="ru-RU" dirty="0"/>
              <a:t> с 4 % </a:t>
            </a:r>
            <a:r>
              <a:rPr lang="ru-RU" dirty="0" err="1"/>
              <a:t>през</a:t>
            </a:r>
            <a:r>
              <a:rPr lang="ru-RU" dirty="0"/>
              <a:t> 2009 г., </a:t>
            </a:r>
            <a:r>
              <a:rPr lang="ru-RU" dirty="0" err="1"/>
              <a:t>индустриалното</a:t>
            </a:r>
            <a:r>
              <a:rPr lang="ru-RU" dirty="0"/>
              <a:t> производство </a:t>
            </a:r>
            <a:r>
              <a:rPr lang="ru-RU" dirty="0" err="1"/>
              <a:t>спадна</a:t>
            </a:r>
            <a:r>
              <a:rPr lang="ru-RU" dirty="0"/>
              <a:t> до </a:t>
            </a:r>
            <a:r>
              <a:rPr lang="ru-RU" dirty="0" err="1"/>
              <a:t>равнището</a:t>
            </a:r>
            <a:r>
              <a:rPr lang="ru-RU" dirty="0"/>
              <a:t> от 90-те </a:t>
            </a:r>
            <a:r>
              <a:rPr lang="ru-RU" dirty="0" err="1"/>
              <a:t>години</a:t>
            </a:r>
            <a:r>
              <a:rPr lang="ru-RU" dirty="0"/>
              <a:t>, а 23 </a:t>
            </a:r>
            <a:r>
              <a:rPr lang="ru-RU" dirty="0" err="1"/>
              <a:t>милиона</a:t>
            </a:r>
            <a:r>
              <a:rPr lang="ru-RU" dirty="0"/>
              <a:t> души, или 10 % от </a:t>
            </a:r>
            <a:r>
              <a:rPr lang="ru-RU" dirty="0" err="1"/>
              <a:t>активното</a:t>
            </a:r>
            <a:r>
              <a:rPr lang="ru-RU" dirty="0"/>
              <a:t> население, в момента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безработни</a:t>
            </a:r>
            <a:r>
              <a:rPr lang="ru-RU" dirty="0"/>
              <a:t>. </a:t>
            </a:r>
            <a:r>
              <a:rPr lang="ru-RU" dirty="0" err="1"/>
              <a:t>Кризата</a:t>
            </a:r>
            <a:r>
              <a:rPr lang="ru-RU" dirty="0"/>
              <a:t> </a:t>
            </a:r>
            <a:r>
              <a:rPr lang="ru-RU" dirty="0" err="1"/>
              <a:t>бе</a:t>
            </a:r>
            <a:r>
              <a:rPr lang="ru-RU" dirty="0"/>
              <a:t> огромен шок за </a:t>
            </a:r>
            <a:r>
              <a:rPr lang="ru-RU" dirty="0" err="1"/>
              <a:t>милиони</a:t>
            </a:r>
            <a:r>
              <a:rPr lang="ru-RU" dirty="0"/>
              <a:t> </a:t>
            </a:r>
            <a:r>
              <a:rPr lang="ru-RU" dirty="0" err="1"/>
              <a:t>граждани</a:t>
            </a:r>
            <a:r>
              <a:rPr lang="ru-RU" dirty="0"/>
              <a:t> и </a:t>
            </a:r>
            <a:r>
              <a:rPr lang="ru-RU" dirty="0" err="1"/>
              <a:t>извади</a:t>
            </a:r>
            <a:r>
              <a:rPr lang="ru-RU" dirty="0"/>
              <a:t> на показ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фундаментални</a:t>
            </a:r>
            <a:r>
              <a:rPr lang="ru-RU" dirty="0"/>
              <a:t> слабости на </a:t>
            </a:r>
            <a:r>
              <a:rPr lang="ru-RU" dirty="0" err="1"/>
              <a:t>европейската</a:t>
            </a:r>
            <a:r>
              <a:rPr lang="ru-RU" dirty="0"/>
              <a:t> </a:t>
            </a:r>
            <a:r>
              <a:rPr lang="ru-RU" dirty="0" err="1"/>
              <a:t>икономика</a:t>
            </a:r>
            <a:r>
              <a:rPr lang="ru-RU" dirty="0"/>
              <a:t>.</a:t>
            </a:r>
          </a:p>
          <a:p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кризата</a:t>
            </a:r>
            <a:r>
              <a:rPr lang="ru-RU" dirty="0"/>
              <a:t>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по-трудна</a:t>
            </a:r>
            <a:r>
              <a:rPr lang="ru-RU" dirty="0"/>
              <a:t> </a:t>
            </a:r>
            <a:r>
              <a:rPr lang="ru-RU" dirty="0" err="1"/>
              <a:t>задачата</a:t>
            </a:r>
            <a:r>
              <a:rPr lang="ru-RU" dirty="0"/>
              <a:t> да се </a:t>
            </a:r>
            <a:r>
              <a:rPr lang="ru-RU" dirty="0" err="1"/>
              <a:t>гарантира</a:t>
            </a:r>
            <a:r>
              <a:rPr lang="ru-RU" dirty="0"/>
              <a:t> </a:t>
            </a:r>
            <a:r>
              <a:rPr lang="ru-RU" dirty="0" err="1"/>
              <a:t>бъдещия</a:t>
            </a:r>
            <a:r>
              <a:rPr lang="ru-RU" dirty="0"/>
              <a:t> </a:t>
            </a:r>
            <a:r>
              <a:rPr lang="ru-RU" dirty="0" err="1"/>
              <a:t>икономически</a:t>
            </a:r>
            <a:r>
              <a:rPr lang="ru-RU" dirty="0"/>
              <a:t> </a:t>
            </a:r>
            <a:r>
              <a:rPr lang="ru-RU" dirty="0" err="1"/>
              <a:t>растеж</a:t>
            </a:r>
            <a:r>
              <a:rPr lang="ru-RU" dirty="0"/>
              <a:t>. </a:t>
            </a:r>
            <a:r>
              <a:rPr lang="ru-RU" dirty="0" err="1"/>
              <a:t>Липсата</a:t>
            </a:r>
            <a:r>
              <a:rPr lang="ru-RU" dirty="0"/>
              <a:t> на доверие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финансовата</a:t>
            </a:r>
            <a:r>
              <a:rPr lang="ru-RU" dirty="0"/>
              <a:t> система </a:t>
            </a:r>
            <a:r>
              <a:rPr lang="ru-RU" dirty="0" err="1"/>
              <a:t>затруднява</a:t>
            </a:r>
            <a:r>
              <a:rPr lang="ru-RU" dirty="0"/>
              <a:t> </a:t>
            </a:r>
            <a:r>
              <a:rPr lang="ru-RU" dirty="0" err="1"/>
              <a:t>възстановяването</a:t>
            </a:r>
            <a:r>
              <a:rPr lang="ru-RU" dirty="0"/>
              <a:t>,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фирмите</a:t>
            </a:r>
            <a:r>
              <a:rPr lang="ru-RU" dirty="0"/>
              <a:t> и </a:t>
            </a:r>
            <a:r>
              <a:rPr lang="ru-RU" dirty="0" err="1"/>
              <a:t>домакинствата</a:t>
            </a:r>
            <a:r>
              <a:rPr lang="ru-RU" dirty="0"/>
              <a:t> </a:t>
            </a:r>
            <a:r>
              <a:rPr lang="ru-RU" dirty="0" err="1"/>
              <a:t>изпитват</a:t>
            </a:r>
            <a:r>
              <a:rPr lang="ru-RU" dirty="0"/>
              <a:t> затруднения при </a:t>
            </a:r>
            <a:r>
              <a:rPr lang="ru-RU" dirty="0" err="1"/>
              <a:t>заемането</a:t>
            </a:r>
            <a:r>
              <a:rPr lang="ru-RU" dirty="0"/>
              <a:t>, </a:t>
            </a:r>
            <a:r>
              <a:rPr lang="ru-RU" dirty="0" err="1"/>
              <a:t>изразходването</a:t>
            </a:r>
            <a:r>
              <a:rPr lang="ru-RU" dirty="0"/>
              <a:t> и </a:t>
            </a:r>
            <a:r>
              <a:rPr lang="ru-RU" dirty="0" err="1"/>
              <a:t>инвестирането</a:t>
            </a:r>
            <a:r>
              <a:rPr lang="ru-RU" dirty="0"/>
              <a:t> на </a:t>
            </a:r>
            <a:r>
              <a:rPr lang="ru-RU" dirty="0" err="1"/>
              <a:t>финансови</a:t>
            </a:r>
            <a:r>
              <a:rPr lang="ru-RU" dirty="0"/>
              <a:t> средства. </a:t>
            </a:r>
            <a:r>
              <a:rPr lang="ru-RU" dirty="0" err="1"/>
              <a:t>Европейските</a:t>
            </a:r>
            <a:r>
              <a:rPr lang="ru-RU" dirty="0"/>
              <a:t> </a:t>
            </a:r>
            <a:r>
              <a:rPr lang="ru-RU" dirty="0" err="1"/>
              <a:t>публични</a:t>
            </a:r>
            <a:r>
              <a:rPr lang="ru-RU" dirty="0"/>
              <a:t> </a:t>
            </a:r>
            <a:r>
              <a:rPr lang="ru-RU" dirty="0" err="1"/>
              <a:t>финанси</a:t>
            </a:r>
            <a:r>
              <a:rPr lang="ru-RU" dirty="0"/>
              <a:t> </a:t>
            </a:r>
            <a:r>
              <a:rPr lang="ru-RU" dirty="0" err="1"/>
              <a:t>бяха</a:t>
            </a:r>
            <a:r>
              <a:rPr lang="ru-RU" dirty="0"/>
              <a:t> </a:t>
            </a:r>
            <a:r>
              <a:rPr lang="ru-RU" dirty="0" err="1"/>
              <a:t>засегнати</a:t>
            </a:r>
            <a:r>
              <a:rPr lang="ru-RU" dirty="0"/>
              <a:t> </a:t>
            </a:r>
            <a:r>
              <a:rPr lang="ru-RU" dirty="0" err="1"/>
              <a:t>съществено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дефицитите</a:t>
            </a:r>
            <a:r>
              <a:rPr lang="ru-RU" dirty="0"/>
              <a:t> </a:t>
            </a:r>
            <a:r>
              <a:rPr lang="ru-RU" dirty="0" err="1"/>
              <a:t>достигнаха</a:t>
            </a:r>
            <a:r>
              <a:rPr lang="ru-RU" dirty="0"/>
              <a:t> </a:t>
            </a:r>
            <a:r>
              <a:rPr lang="ru-RU" dirty="0" err="1"/>
              <a:t>средно</a:t>
            </a:r>
            <a:r>
              <a:rPr lang="ru-RU" dirty="0"/>
              <a:t> 7 % от БВП, а </a:t>
            </a:r>
            <a:r>
              <a:rPr lang="ru-RU" dirty="0" err="1"/>
              <a:t>дългът</a:t>
            </a:r>
            <a:r>
              <a:rPr lang="ru-RU" dirty="0"/>
              <a:t> – над 80 % от БВП,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двете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 на криза </a:t>
            </a:r>
            <a:r>
              <a:rPr lang="ru-RU" dirty="0" err="1"/>
              <a:t>заличиха</a:t>
            </a:r>
            <a:r>
              <a:rPr lang="ru-RU" dirty="0"/>
              <a:t> </a:t>
            </a:r>
            <a:r>
              <a:rPr lang="ru-RU" dirty="0" err="1"/>
              <a:t>фискална</a:t>
            </a:r>
            <a:r>
              <a:rPr lang="ru-RU" dirty="0"/>
              <a:t> консолидация, </a:t>
            </a:r>
            <a:r>
              <a:rPr lang="ru-RU" dirty="0" err="1"/>
              <a:t>продължила</a:t>
            </a:r>
            <a:r>
              <a:rPr lang="ru-RU" dirty="0"/>
              <a:t> </a:t>
            </a:r>
            <a:r>
              <a:rPr lang="ru-RU" dirty="0" err="1"/>
              <a:t>двайсет</a:t>
            </a:r>
            <a:r>
              <a:rPr lang="ru-RU" dirty="0"/>
              <a:t> </a:t>
            </a:r>
            <a:r>
              <a:rPr lang="ru-RU" dirty="0" err="1"/>
              <a:t>години</a:t>
            </a:r>
            <a:r>
              <a:rPr lang="ru-RU" dirty="0"/>
              <a:t>. </a:t>
            </a:r>
            <a:r>
              <a:rPr lang="ru-RU" dirty="0" err="1"/>
              <a:t>Европейският</a:t>
            </a:r>
            <a:r>
              <a:rPr lang="ru-RU" dirty="0"/>
              <a:t> потенциал за </a:t>
            </a:r>
            <a:r>
              <a:rPr lang="ru-RU" dirty="0" err="1"/>
              <a:t>растеж</a:t>
            </a:r>
            <a:r>
              <a:rPr lang="ru-RU" dirty="0"/>
              <a:t> </a:t>
            </a:r>
            <a:r>
              <a:rPr lang="ru-RU" dirty="0" err="1"/>
              <a:t>намаля</a:t>
            </a:r>
            <a:r>
              <a:rPr lang="ru-RU" dirty="0"/>
              <a:t> </a:t>
            </a:r>
            <a:r>
              <a:rPr lang="ru-RU" dirty="0" err="1"/>
              <a:t>наполовина</a:t>
            </a:r>
            <a:r>
              <a:rPr lang="ru-RU" dirty="0"/>
              <a:t>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кризата</a:t>
            </a:r>
            <a:r>
              <a:rPr lang="ru-RU" dirty="0"/>
              <a:t>. </a:t>
            </a:r>
            <a:r>
              <a:rPr lang="ru-RU" dirty="0" err="1"/>
              <a:t>Съществува</a:t>
            </a:r>
            <a:r>
              <a:rPr lang="ru-RU" dirty="0"/>
              <a:t> риск </a:t>
            </a:r>
            <a:r>
              <a:rPr lang="ru-RU" dirty="0" err="1"/>
              <a:t>голяма</a:t>
            </a:r>
            <a:r>
              <a:rPr lang="ru-RU" dirty="0"/>
              <a:t> част от </a:t>
            </a:r>
            <a:r>
              <a:rPr lang="ru-RU" dirty="0" err="1"/>
              <a:t>инвестиционните</a:t>
            </a:r>
            <a:r>
              <a:rPr lang="ru-RU" dirty="0"/>
              <a:t> </a:t>
            </a:r>
            <a:r>
              <a:rPr lang="ru-RU" dirty="0" err="1"/>
              <a:t>планове</a:t>
            </a:r>
            <a:r>
              <a:rPr lang="ru-RU" dirty="0"/>
              <a:t>, талант и идеи да не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използвани</a:t>
            </a:r>
            <a:r>
              <a:rPr lang="ru-RU" dirty="0"/>
              <a:t> 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несигурността</a:t>
            </a:r>
            <a:r>
              <a:rPr lang="ru-RU" dirty="0"/>
              <a:t>, </a:t>
            </a:r>
            <a:r>
              <a:rPr lang="ru-RU" dirty="0" err="1"/>
              <a:t>недостатъчното</a:t>
            </a:r>
            <a:r>
              <a:rPr lang="ru-RU" dirty="0"/>
              <a:t> </a:t>
            </a:r>
            <a:r>
              <a:rPr lang="ru-RU" dirty="0" err="1"/>
              <a:t>търсене</a:t>
            </a:r>
            <a:r>
              <a:rPr lang="ru-RU" dirty="0"/>
              <a:t> и </a:t>
            </a:r>
            <a:r>
              <a:rPr lang="ru-RU" dirty="0" err="1"/>
              <a:t>липса</a:t>
            </a:r>
            <a:r>
              <a:rPr lang="ru-RU" dirty="0"/>
              <a:t> на </a:t>
            </a:r>
            <a:r>
              <a:rPr lang="ru-RU" dirty="0" err="1"/>
              <a:t>финансиране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Основни </a:t>
            </a:r>
            <a:r>
              <a:rPr lang="bg-BG" b="1" dirty="0" smtClean="0"/>
              <a:t>предизвикателства: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8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Излизането</a:t>
            </a:r>
            <a:r>
              <a:rPr lang="ru-RU" dirty="0"/>
              <a:t> от </a:t>
            </a:r>
            <a:r>
              <a:rPr lang="ru-RU" dirty="0" err="1"/>
              <a:t>кризата</a:t>
            </a:r>
            <a:r>
              <a:rPr lang="ru-RU" dirty="0"/>
              <a:t> е </a:t>
            </a:r>
            <a:r>
              <a:rPr lang="ru-RU" dirty="0" err="1"/>
              <a:t>най-неотложното</a:t>
            </a:r>
            <a:r>
              <a:rPr lang="ru-RU" dirty="0"/>
              <a:t> </a:t>
            </a:r>
            <a:r>
              <a:rPr lang="ru-RU" dirty="0" err="1"/>
              <a:t>предизвикателство</a:t>
            </a:r>
            <a:r>
              <a:rPr lang="ru-RU" dirty="0"/>
              <a:t>, но </a:t>
            </a:r>
            <a:r>
              <a:rPr lang="ru-RU" dirty="0" err="1"/>
              <a:t>най-голямото</a:t>
            </a:r>
            <a:r>
              <a:rPr lang="ru-RU" dirty="0"/>
              <a:t> </a:t>
            </a:r>
            <a:r>
              <a:rPr lang="ru-RU" dirty="0" err="1"/>
              <a:t>предизвикателство</a:t>
            </a:r>
            <a:r>
              <a:rPr lang="ru-RU" dirty="0"/>
              <a:t> пред ЕС е да не се </a:t>
            </a:r>
            <a:r>
              <a:rPr lang="ru-RU" dirty="0" err="1"/>
              <a:t>подаде</a:t>
            </a:r>
            <a:r>
              <a:rPr lang="ru-RU" dirty="0"/>
              <a:t> на рефлекса и да се опита да </a:t>
            </a:r>
            <a:r>
              <a:rPr lang="ru-RU" dirty="0" err="1"/>
              <a:t>възстанови</a:t>
            </a:r>
            <a:r>
              <a:rPr lang="ru-RU" dirty="0"/>
              <a:t> </a:t>
            </a:r>
            <a:r>
              <a:rPr lang="ru-RU" dirty="0" err="1"/>
              <a:t>ситуацията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кризата</a:t>
            </a:r>
            <a:r>
              <a:rPr lang="ru-RU" dirty="0"/>
              <a:t>. </a:t>
            </a:r>
            <a:r>
              <a:rPr lang="ru-RU" dirty="0" err="1"/>
              <a:t>Дори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кризата</a:t>
            </a:r>
            <a:r>
              <a:rPr lang="ru-RU" dirty="0"/>
              <a:t> </a:t>
            </a:r>
            <a:r>
              <a:rPr lang="ru-RU" dirty="0" err="1"/>
              <a:t>съществуваха</a:t>
            </a:r>
            <a:r>
              <a:rPr lang="ru-RU" dirty="0"/>
              <a:t> </a:t>
            </a:r>
            <a:r>
              <a:rPr lang="ru-RU" dirty="0" err="1"/>
              <a:t>голям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области, в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постигнатият</a:t>
            </a:r>
            <a:r>
              <a:rPr lang="ru-RU" dirty="0"/>
              <a:t> в Европа </a:t>
            </a:r>
            <a:r>
              <a:rPr lang="ru-RU" dirty="0" err="1"/>
              <a:t>напредък</a:t>
            </a:r>
            <a:r>
              <a:rPr lang="ru-RU" dirty="0"/>
              <a:t> не </a:t>
            </a:r>
            <a:r>
              <a:rPr lang="ru-RU" dirty="0" err="1"/>
              <a:t>бе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бърз</a:t>
            </a:r>
            <a:r>
              <a:rPr lang="ru-RU" dirty="0"/>
              <a:t> в сравнение с </a:t>
            </a:r>
            <a:r>
              <a:rPr lang="ru-RU" dirty="0" err="1"/>
              <a:t>останалата</a:t>
            </a:r>
            <a:r>
              <a:rPr lang="ru-RU" dirty="0"/>
              <a:t> част на света.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Структурни слабости на </a:t>
            </a:r>
            <a:r>
              <a:rPr lang="bg-BG" b="1" dirty="0" smtClean="0"/>
              <a:t>ЕС: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32766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Средният</a:t>
            </a:r>
            <a:r>
              <a:rPr lang="ru-RU" dirty="0"/>
              <a:t> </a:t>
            </a:r>
            <a:r>
              <a:rPr lang="ru-RU" dirty="0" err="1"/>
              <a:t>ръст</a:t>
            </a:r>
            <a:r>
              <a:rPr lang="ru-RU" dirty="0"/>
              <a:t> в </a:t>
            </a:r>
            <a:r>
              <a:rPr lang="ru-RU" dirty="0" err="1"/>
              <a:t>икономиката</a:t>
            </a:r>
            <a:r>
              <a:rPr lang="ru-RU" dirty="0"/>
              <a:t> на Европа </a:t>
            </a:r>
            <a:r>
              <a:rPr lang="ru-RU" dirty="0" err="1"/>
              <a:t>бе</a:t>
            </a:r>
            <a:r>
              <a:rPr lang="ru-RU" dirty="0"/>
              <a:t> системно </a:t>
            </a:r>
            <a:r>
              <a:rPr lang="ru-RU" dirty="0" err="1"/>
              <a:t>по-нисък</a:t>
            </a:r>
            <a:r>
              <a:rPr lang="ru-RU" dirty="0"/>
              <a:t> от </a:t>
            </a:r>
            <a:r>
              <a:rPr lang="ru-RU" dirty="0" err="1"/>
              <a:t>този</a:t>
            </a:r>
            <a:r>
              <a:rPr lang="ru-RU" dirty="0"/>
              <a:t> на </a:t>
            </a:r>
            <a:r>
              <a:rPr lang="ru-RU" dirty="0" err="1"/>
              <a:t>основните</a:t>
            </a:r>
            <a:r>
              <a:rPr lang="ru-RU" dirty="0"/>
              <a:t> и </a:t>
            </a:r>
            <a:r>
              <a:rPr lang="ru-RU" dirty="0" err="1"/>
              <a:t>икономически</a:t>
            </a:r>
            <a:r>
              <a:rPr lang="ru-RU" dirty="0"/>
              <a:t> </a:t>
            </a:r>
            <a:r>
              <a:rPr lang="ru-RU" dirty="0" err="1"/>
              <a:t>партньори</a:t>
            </a:r>
            <a:r>
              <a:rPr lang="ru-RU" dirty="0"/>
              <a:t>, </a:t>
            </a:r>
            <a:r>
              <a:rPr lang="ru-RU" dirty="0" err="1"/>
              <a:t>главно</a:t>
            </a:r>
            <a:r>
              <a:rPr lang="ru-RU" dirty="0"/>
              <a:t> 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разликата</a:t>
            </a:r>
            <a:r>
              <a:rPr lang="ru-RU" dirty="0"/>
              <a:t> в </a:t>
            </a:r>
            <a:r>
              <a:rPr lang="ru-RU" dirty="0" err="1"/>
              <a:t>производителността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последното</a:t>
            </a:r>
            <a:r>
              <a:rPr lang="ru-RU" dirty="0"/>
              <a:t> </a:t>
            </a:r>
            <a:r>
              <a:rPr lang="ru-RU" dirty="0" err="1"/>
              <a:t>десетилетие</a:t>
            </a:r>
            <a:r>
              <a:rPr lang="ru-RU" dirty="0"/>
              <a:t> се </a:t>
            </a:r>
            <a:r>
              <a:rPr lang="ru-RU" dirty="0" err="1"/>
              <a:t>задълбочи</a:t>
            </a:r>
            <a:r>
              <a:rPr lang="ru-RU" dirty="0"/>
              <a:t>. В </a:t>
            </a:r>
            <a:r>
              <a:rPr lang="ru-RU" dirty="0" err="1"/>
              <a:t>голямата</a:t>
            </a:r>
            <a:r>
              <a:rPr lang="ru-RU" dirty="0"/>
              <a:t> си част </a:t>
            </a:r>
            <a:r>
              <a:rPr lang="ru-RU" dirty="0" err="1"/>
              <a:t>това</a:t>
            </a:r>
            <a:r>
              <a:rPr lang="ru-RU" dirty="0"/>
              <a:t> се </a:t>
            </a:r>
            <a:r>
              <a:rPr lang="ru-RU" dirty="0" err="1"/>
              <a:t>дължеше</a:t>
            </a:r>
            <a:r>
              <a:rPr lang="ru-RU" dirty="0"/>
              <a:t> на </a:t>
            </a:r>
            <a:r>
              <a:rPr lang="ru-RU" dirty="0" err="1"/>
              <a:t>разлики</a:t>
            </a:r>
            <a:r>
              <a:rPr lang="ru-RU" dirty="0"/>
              <a:t> в </a:t>
            </a:r>
            <a:r>
              <a:rPr lang="ru-RU" dirty="0" err="1"/>
              <a:t>търговските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в </a:t>
            </a:r>
            <a:r>
              <a:rPr lang="ru-RU" dirty="0" err="1"/>
              <a:t>съчетание</a:t>
            </a:r>
            <a:r>
              <a:rPr lang="ru-RU" dirty="0"/>
              <a:t> с </a:t>
            </a:r>
            <a:r>
              <a:rPr lang="ru-RU" dirty="0" err="1"/>
              <a:t>по-ниски</a:t>
            </a:r>
            <a:r>
              <a:rPr lang="ru-RU" dirty="0"/>
              <a:t> </a:t>
            </a:r>
            <a:r>
              <a:rPr lang="ru-RU" dirty="0" err="1"/>
              <a:t>равнища</a:t>
            </a:r>
            <a:r>
              <a:rPr lang="ru-RU" dirty="0"/>
              <a:t> на </a:t>
            </a:r>
            <a:r>
              <a:rPr lang="ru-RU" dirty="0" err="1"/>
              <a:t>инвестициите</a:t>
            </a:r>
            <a:r>
              <a:rPr lang="ru-RU" dirty="0"/>
              <a:t> в НРД и </a:t>
            </a:r>
            <a:r>
              <a:rPr lang="ru-RU" dirty="0" err="1"/>
              <a:t>иновации</a:t>
            </a:r>
            <a:r>
              <a:rPr lang="ru-RU" dirty="0"/>
              <a:t>, </a:t>
            </a:r>
            <a:r>
              <a:rPr lang="ru-RU" dirty="0" err="1"/>
              <a:t>недостатъчно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информационните</a:t>
            </a:r>
            <a:r>
              <a:rPr lang="ru-RU" dirty="0"/>
              <a:t> и </a:t>
            </a:r>
            <a:r>
              <a:rPr lang="ru-RU" dirty="0" err="1"/>
              <a:t>комуникационните</a:t>
            </a:r>
            <a:r>
              <a:rPr lang="ru-RU" dirty="0"/>
              <a:t> технологии, </a:t>
            </a:r>
            <a:r>
              <a:rPr lang="ru-RU" dirty="0" err="1"/>
              <a:t>нежеланието</a:t>
            </a:r>
            <a:r>
              <a:rPr lang="ru-RU" dirty="0"/>
              <a:t> на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от </a:t>
            </a:r>
            <a:r>
              <a:rPr lang="ru-RU" dirty="0" err="1"/>
              <a:t>нашите</a:t>
            </a:r>
            <a:r>
              <a:rPr lang="ru-RU" dirty="0"/>
              <a:t> общества да </a:t>
            </a:r>
            <a:r>
              <a:rPr lang="ru-RU" dirty="0" err="1"/>
              <a:t>възприемат</a:t>
            </a:r>
            <a:r>
              <a:rPr lang="ru-RU" dirty="0"/>
              <a:t> </a:t>
            </a:r>
            <a:r>
              <a:rPr lang="ru-RU" dirty="0" err="1"/>
              <a:t>иновациите</a:t>
            </a:r>
            <a:r>
              <a:rPr lang="ru-RU" dirty="0"/>
              <a:t>, </a:t>
            </a:r>
            <a:r>
              <a:rPr lang="ru-RU" dirty="0" err="1"/>
              <a:t>пречки</a:t>
            </a:r>
            <a:r>
              <a:rPr lang="ru-RU" dirty="0"/>
              <a:t> пред </a:t>
            </a:r>
            <a:r>
              <a:rPr lang="ru-RU" dirty="0" err="1"/>
              <a:t>достъпа</a:t>
            </a:r>
            <a:r>
              <a:rPr lang="ru-RU" dirty="0"/>
              <a:t> до </a:t>
            </a:r>
            <a:r>
              <a:rPr lang="ru-RU" dirty="0" err="1"/>
              <a:t>пазара</a:t>
            </a:r>
            <a:r>
              <a:rPr lang="ru-RU" dirty="0"/>
              <a:t> и </a:t>
            </a:r>
            <a:r>
              <a:rPr lang="ru-RU" dirty="0" err="1"/>
              <a:t>по-малко</a:t>
            </a:r>
            <a:r>
              <a:rPr lang="ru-RU" dirty="0"/>
              <a:t> динамична бизнес среда.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Икономически </a:t>
            </a:r>
            <a:r>
              <a:rPr lang="bg-BG" b="1" dirty="0" smtClean="0"/>
              <a:t>растеж: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Независимо от </a:t>
            </a:r>
            <a:r>
              <a:rPr lang="ru-RU" dirty="0" err="1"/>
              <a:t>постигнатия</a:t>
            </a:r>
            <a:r>
              <a:rPr lang="ru-RU" dirty="0"/>
              <a:t> </a:t>
            </a:r>
            <a:r>
              <a:rPr lang="ru-RU" dirty="0" err="1"/>
              <a:t>напредък</a:t>
            </a:r>
            <a:r>
              <a:rPr lang="ru-RU" dirty="0"/>
              <a:t>, </a:t>
            </a:r>
            <a:r>
              <a:rPr lang="ru-RU" dirty="0" err="1"/>
              <a:t>нивото</a:t>
            </a:r>
            <a:r>
              <a:rPr lang="ru-RU" dirty="0"/>
              <a:t> на </a:t>
            </a:r>
            <a:r>
              <a:rPr lang="ru-RU" dirty="0" err="1"/>
              <a:t>заетостта</a:t>
            </a:r>
            <a:r>
              <a:rPr lang="ru-RU" dirty="0"/>
              <a:t> в Европа от </a:t>
            </a:r>
            <a:r>
              <a:rPr lang="ru-RU" dirty="0" err="1"/>
              <a:t>средно</a:t>
            </a:r>
            <a:r>
              <a:rPr lang="ru-RU" dirty="0"/>
              <a:t> 69% за </a:t>
            </a:r>
            <a:r>
              <a:rPr lang="ru-RU" dirty="0" err="1"/>
              <a:t>лицата</a:t>
            </a:r>
            <a:r>
              <a:rPr lang="ru-RU" dirty="0"/>
              <a:t> на </a:t>
            </a:r>
            <a:r>
              <a:rPr lang="ru-RU" dirty="0" err="1"/>
              <a:t>възраст</a:t>
            </a:r>
            <a:r>
              <a:rPr lang="ru-RU" dirty="0"/>
              <a:t> 20 – 64 </a:t>
            </a:r>
            <a:r>
              <a:rPr lang="ru-RU" dirty="0" err="1"/>
              <a:t>години</a:t>
            </a:r>
            <a:r>
              <a:rPr lang="ru-RU" dirty="0"/>
              <a:t> все </a:t>
            </a:r>
            <a:r>
              <a:rPr lang="ru-RU" dirty="0" err="1"/>
              <a:t>още</a:t>
            </a:r>
            <a:r>
              <a:rPr lang="ru-RU" dirty="0"/>
              <a:t> е </a:t>
            </a:r>
            <a:r>
              <a:rPr lang="ru-RU" dirty="0" err="1"/>
              <a:t>значително</a:t>
            </a:r>
            <a:r>
              <a:rPr lang="ru-RU" dirty="0"/>
              <a:t> </a:t>
            </a:r>
            <a:r>
              <a:rPr lang="ru-RU" dirty="0" err="1"/>
              <a:t>по-ниско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в </a:t>
            </a:r>
            <a:r>
              <a:rPr lang="ru-RU" dirty="0" err="1"/>
              <a:t>други</a:t>
            </a:r>
            <a:r>
              <a:rPr lang="ru-RU" dirty="0"/>
              <a:t> части на света. Само 63% от жените </a:t>
            </a:r>
            <a:r>
              <a:rPr lang="ru-RU" dirty="0" err="1"/>
              <a:t>работят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процент при </a:t>
            </a:r>
            <a:r>
              <a:rPr lang="ru-RU" dirty="0" err="1"/>
              <a:t>мъжете</a:t>
            </a:r>
            <a:r>
              <a:rPr lang="ru-RU" dirty="0"/>
              <a:t> е 76%. Само 46% от </a:t>
            </a:r>
            <a:r>
              <a:rPr lang="ru-RU" dirty="0" err="1"/>
              <a:t>по-възрастните</a:t>
            </a:r>
            <a:r>
              <a:rPr lang="ru-RU" dirty="0"/>
              <a:t> лица (на </a:t>
            </a:r>
            <a:r>
              <a:rPr lang="ru-RU" dirty="0" err="1"/>
              <a:t>възраст</a:t>
            </a:r>
            <a:r>
              <a:rPr lang="ru-RU" dirty="0"/>
              <a:t> 55 – 64 </a:t>
            </a:r>
            <a:r>
              <a:rPr lang="ru-RU" dirty="0" err="1"/>
              <a:t>години</a:t>
            </a:r>
            <a:r>
              <a:rPr lang="ru-RU" dirty="0"/>
              <a:t>) </a:t>
            </a:r>
            <a:r>
              <a:rPr lang="ru-RU" dirty="0" err="1"/>
              <a:t>работят</a:t>
            </a:r>
            <a:r>
              <a:rPr lang="ru-RU" dirty="0"/>
              <a:t> в сравнение с над 62% в САЩ и Япония.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работните </a:t>
            </a:r>
            <a:r>
              <a:rPr lang="ru-RU" dirty="0" err="1"/>
              <a:t>часове</a:t>
            </a:r>
            <a:r>
              <a:rPr lang="ru-RU" dirty="0"/>
              <a:t> на </a:t>
            </a:r>
            <a:r>
              <a:rPr lang="ru-RU" dirty="0" err="1"/>
              <a:t>средностатистическите</a:t>
            </a:r>
            <a:r>
              <a:rPr lang="ru-RU" dirty="0"/>
              <a:t> </a:t>
            </a:r>
            <a:r>
              <a:rPr lang="ru-RU" dirty="0" err="1"/>
              <a:t>европейци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 10% </a:t>
            </a:r>
            <a:r>
              <a:rPr lang="ru-RU" dirty="0" err="1"/>
              <a:t>по-малко</a:t>
            </a:r>
            <a:r>
              <a:rPr lang="ru-RU" dirty="0"/>
              <a:t> от работните </a:t>
            </a:r>
            <a:r>
              <a:rPr lang="ru-RU" dirty="0" err="1"/>
              <a:t>часове</a:t>
            </a:r>
            <a:r>
              <a:rPr lang="ru-RU" dirty="0"/>
              <a:t> на </a:t>
            </a:r>
            <a:r>
              <a:rPr lang="ru-RU" dirty="0" err="1"/>
              <a:t>гражданите</a:t>
            </a:r>
            <a:r>
              <a:rPr lang="ru-RU" dirty="0"/>
              <a:t> на САЩ и Япония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Заетост: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1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/>
              <a:t>Населението</a:t>
            </a:r>
            <a:r>
              <a:rPr lang="ru-RU" dirty="0"/>
              <a:t> </a:t>
            </a:r>
            <a:r>
              <a:rPr lang="ru-RU" dirty="0" err="1"/>
              <a:t>застарява</a:t>
            </a:r>
            <a:r>
              <a:rPr lang="ru-RU" dirty="0"/>
              <a:t> с </a:t>
            </a:r>
            <a:r>
              <a:rPr lang="ru-RU" dirty="0" err="1"/>
              <a:t>нарастващи</a:t>
            </a:r>
            <a:r>
              <a:rPr lang="ru-RU" dirty="0"/>
              <a:t> </a:t>
            </a:r>
            <a:r>
              <a:rPr lang="ru-RU" dirty="0" err="1"/>
              <a:t>темпове</a:t>
            </a:r>
            <a:r>
              <a:rPr lang="ru-RU" dirty="0"/>
              <a:t>. С </a:t>
            </a:r>
            <a:r>
              <a:rPr lang="ru-RU" dirty="0" err="1"/>
              <a:t>излизането</a:t>
            </a:r>
            <a:r>
              <a:rPr lang="ru-RU" dirty="0"/>
              <a:t> в пенсия на </a:t>
            </a:r>
            <a:r>
              <a:rPr lang="ru-RU" dirty="0" err="1"/>
              <a:t>поколението</a:t>
            </a:r>
            <a:r>
              <a:rPr lang="ru-RU" dirty="0"/>
              <a:t> на </a:t>
            </a:r>
            <a:r>
              <a:rPr lang="ru-RU" dirty="0" err="1"/>
              <a:t>родените</a:t>
            </a:r>
            <a:r>
              <a:rPr lang="ru-RU" dirty="0"/>
              <a:t> след </a:t>
            </a:r>
            <a:r>
              <a:rPr lang="ru-RU" dirty="0" err="1"/>
              <a:t>Втората</a:t>
            </a:r>
            <a:r>
              <a:rPr lang="ru-RU" dirty="0"/>
              <a:t> </a:t>
            </a:r>
            <a:r>
              <a:rPr lang="ru-RU" dirty="0" err="1"/>
              <a:t>световна</a:t>
            </a:r>
            <a:r>
              <a:rPr lang="ru-RU" dirty="0"/>
              <a:t> война от 2013/2014 г. </a:t>
            </a:r>
            <a:r>
              <a:rPr lang="ru-RU" dirty="0" err="1"/>
              <a:t>активното</a:t>
            </a:r>
            <a:r>
              <a:rPr lang="ru-RU" dirty="0"/>
              <a:t> население на ЕС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на </a:t>
            </a:r>
            <a:r>
              <a:rPr lang="ru-RU" dirty="0" err="1"/>
              <a:t>намалява</a:t>
            </a:r>
            <a:r>
              <a:rPr lang="ru-RU" dirty="0"/>
              <a:t>. </a:t>
            </a:r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 над 60-годишна </a:t>
            </a:r>
            <a:r>
              <a:rPr lang="ru-RU" dirty="0" err="1"/>
              <a:t>възраст</a:t>
            </a:r>
            <a:r>
              <a:rPr lang="ru-RU" dirty="0"/>
              <a:t> в момента </a:t>
            </a:r>
            <a:r>
              <a:rPr lang="ru-RU" dirty="0" err="1"/>
              <a:t>нараства</a:t>
            </a:r>
            <a:r>
              <a:rPr lang="ru-RU" dirty="0"/>
              <a:t> два </a:t>
            </a:r>
            <a:r>
              <a:rPr lang="ru-RU" dirty="0" err="1"/>
              <a:t>пъти</a:t>
            </a:r>
            <a:r>
              <a:rPr lang="ru-RU" dirty="0"/>
              <a:t> </a:t>
            </a:r>
            <a:r>
              <a:rPr lang="ru-RU" dirty="0" err="1"/>
              <a:t>по-бързо</a:t>
            </a:r>
            <a:r>
              <a:rPr lang="ru-RU" dirty="0"/>
              <a:t> от 2007 г., </a:t>
            </a:r>
            <a:r>
              <a:rPr lang="ru-RU" dirty="0" err="1"/>
              <a:t>което</a:t>
            </a:r>
            <a:r>
              <a:rPr lang="ru-RU" dirty="0"/>
              <a:t> е с около два </a:t>
            </a:r>
            <a:r>
              <a:rPr lang="ru-RU" dirty="0" err="1"/>
              <a:t>милиона</a:t>
            </a:r>
            <a:r>
              <a:rPr lang="ru-RU" dirty="0"/>
              <a:t> </a:t>
            </a:r>
            <a:r>
              <a:rPr lang="ru-RU" dirty="0" err="1"/>
              <a:t>годишно</a:t>
            </a:r>
            <a:r>
              <a:rPr lang="ru-RU" dirty="0"/>
              <a:t> в сравнение с 1 </a:t>
            </a:r>
            <a:r>
              <a:rPr lang="ru-RU" dirty="0" err="1"/>
              <a:t>милион</a:t>
            </a:r>
            <a:r>
              <a:rPr lang="ru-RU" dirty="0"/>
              <a:t> </a:t>
            </a:r>
            <a:r>
              <a:rPr lang="ru-RU" dirty="0" err="1"/>
              <a:t>годишно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. </a:t>
            </a:r>
            <a:r>
              <a:rPr lang="ru-RU" dirty="0" err="1"/>
              <a:t>Съчетанието</a:t>
            </a:r>
            <a:r>
              <a:rPr lang="ru-RU" dirty="0"/>
              <a:t> от </a:t>
            </a:r>
            <a:r>
              <a:rPr lang="ru-RU" dirty="0" err="1"/>
              <a:t>по-малък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работещо</a:t>
            </a:r>
            <a:r>
              <a:rPr lang="ru-RU" dirty="0"/>
              <a:t> население и </a:t>
            </a:r>
            <a:r>
              <a:rPr lang="ru-RU" dirty="0" err="1"/>
              <a:t>по-голям</a:t>
            </a:r>
            <a:r>
              <a:rPr lang="ru-RU" dirty="0"/>
              <a:t> </a:t>
            </a:r>
            <a:r>
              <a:rPr lang="ru-RU" dirty="0" err="1"/>
              <a:t>дял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, </a:t>
            </a:r>
            <a:r>
              <a:rPr lang="ru-RU" dirty="0" err="1"/>
              <a:t>излизащи</a:t>
            </a:r>
            <a:r>
              <a:rPr lang="ru-RU" dirty="0"/>
              <a:t> в пенсия,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натовари</a:t>
            </a:r>
            <a:r>
              <a:rPr lang="ru-RU" dirty="0"/>
              <a:t> </a:t>
            </a:r>
            <a:r>
              <a:rPr lang="ru-RU" dirty="0" err="1"/>
              <a:t>допълнително</a:t>
            </a:r>
            <a:r>
              <a:rPr lang="ru-RU" dirty="0"/>
              <a:t> </a:t>
            </a:r>
            <a:r>
              <a:rPr lang="ru-RU" dirty="0" err="1"/>
              <a:t>европейските</a:t>
            </a:r>
            <a:r>
              <a:rPr lang="ru-RU" dirty="0"/>
              <a:t> </a:t>
            </a:r>
            <a:r>
              <a:rPr lang="ru-RU" dirty="0" err="1"/>
              <a:t>социални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Застаряващо </a:t>
            </a:r>
            <a:r>
              <a:rPr lang="bg-BG" b="1" dirty="0" smtClean="0"/>
              <a:t>население: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40</TotalTime>
  <Words>2731</Words>
  <Application>Microsoft Office PowerPoint</Application>
  <PresentationFormat>On-screen Show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Mylar</vt:lpstr>
      <vt:lpstr>Презентация на тема :   Програмиране (2014-2020г.)  Акценти</vt:lpstr>
      <vt:lpstr>Основни дати:</vt:lpstr>
      <vt:lpstr>Оценка на Лисабонската стратегия:</vt:lpstr>
      <vt:lpstr> Европа 2020 Цели на стратегията: </vt:lpstr>
      <vt:lpstr>Основни предизвикателства:</vt:lpstr>
      <vt:lpstr>Структурни слабости на ЕС:</vt:lpstr>
      <vt:lpstr>Икономически растеж:</vt:lpstr>
      <vt:lpstr>Заетост:</vt:lpstr>
      <vt:lpstr>Застаряващо население:</vt:lpstr>
      <vt:lpstr>Проблемен единен пазар:</vt:lpstr>
      <vt:lpstr>Глобални предизвикателства Засилваща се конкуренция:</vt:lpstr>
      <vt:lpstr>Финанси:</vt:lpstr>
      <vt:lpstr>Климат и ресурси:</vt:lpstr>
      <vt:lpstr>Бъдещи действия. Предложение на ЕК за план-график: 2010г.</vt:lpstr>
      <vt:lpstr>2011г.</vt:lpstr>
      <vt:lpstr>България 2020. За обхвата на стратегията:</vt:lpstr>
      <vt:lpstr>За проблемите на управлението:</vt:lpstr>
      <vt:lpstr>Действия на българското правителство:</vt:lpstr>
      <vt:lpstr>PowerPoint Presentation</vt:lpstr>
      <vt:lpstr>Мнения и коментари: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тема :   Програмиране (2014-2020г.)  Акценти</dc:title>
  <dc:creator>Teodor Penev</dc:creator>
  <cp:lastModifiedBy>Teodor Penev</cp:lastModifiedBy>
  <cp:revision>7</cp:revision>
  <dcterms:created xsi:type="dcterms:W3CDTF">2006-08-16T00:00:00Z</dcterms:created>
  <dcterms:modified xsi:type="dcterms:W3CDTF">2012-11-13T16:12:24Z</dcterms:modified>
</cp:coreProperties>
</file>