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3" r:id="rId5"/>
    <p:sldId id="266" r:id="rId6"/>
  </p:sldIdLst>
  <p:sldSz cx="9144000" cy="6858000" type="screen4x3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0000"/>
    <a:srgbClr val="0033CC"/>
    <a:srgbClr val="66FF33"/>
    <a:srgbClr val="0099FF"/>
    <a:srgbClr val="FFFF00"/>
    <a:srgbClr val="CCCC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 autoAdjust="0"/>
    <p:restoredTop sz="94550" autoAdjust="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E1C5F-99C2-4964-B7A4-59B6B3B31933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461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79BFA-E765-4F9A-A38C-7FF04B9B7246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55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EDDDD-3C12-41BE-A66B-72395E59F2F4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6620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C20F3-8276-40BF-858C-3D90BE394EDC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510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2CB08-065C-4290-A959-557308A938DD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871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DAF81-E076-43D4-A2EE-282F76BA8220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1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A9F2E-BD6B-4370-ADB7-8451C7CE2EF3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6467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34605-8779-45EF-A32F-C7BDEA1AFA4B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572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42D0C-E17F-440F-BD0B-F901253E12FC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591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7E32A-74F8-48A4-BF8C-6465D8EF2979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454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0D59F-91A5-42AE-8CE3-BC143D508F8E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384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g-B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01DED-587C-4678-BAC9-E35DFBD98658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795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bg-BG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39014295-E448-4C97-8AFE-F9267248915B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856662" cy="1728788"/>
          </a:xfrm>
          <a:solidFill>
            <a:srgbClr val="FFFF00"/>
          </a:solidFill>
          <a:ln w="762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bg-BG" sz="3200" b="1" smtClean="0"/>
              <a:t>Държавен изпит за образователно-квалификационна степен “Бакалавър” в спец. “Бизнес информатика” – юли 20</a:t>
            </a:r>
            <a:r>
              <a:rPr lang="en-US" sz="3200" b="1" smtClean="0"/>
              <a:t>13</a:t>
            </a:r>
            <a:r>
              <a:rPr lang="bg-BG" sz="3200" b="1" smtClean="0"/>
              <a:t> г.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643438" y="2420938"/>
            <a:ext cx="4038600" cy="3921125"/>
          </a:xfrm>
          <a:solidFill>
            <a:srgbClr val="0000CC"/>
          </a:solidFill>
          <a:ln w="7620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bg-BG" sz="3600" b="1" smtClean="0">
                <a:solidFill>
                  <a:schemeClr val="bg1"/>
                </a:solidFill>
              </a:rPr>
              <a:t>Въпроси от дисциплината “АОИИ”, които са включени във въпросника.</a:t>
            </a:r>
          </a:p>
        </p:txBody>
      </p:sp>
      <p:pic>
        <p:nvPicPr>
          <p:cNvPr id="3079" name="Picture 7" descr="j029912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2420938"/>
            <a:ext cx="3097212" cy="3240087"/>
          </a:xfrm>
          <a:solidFill>
            <a:srgbClr val="FFCCFF"/>
          </a:solidFill>
          <a:ln w="76200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539750" y="6165850"/>
            <a:ext cx="2373313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3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1000"/>
                                        <p:tgtEl>
                                          <p:spTgt spid="307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1000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nimBg="1"/>
      <p:bldP spid="3078" grpId="0" build="p" animBg="1"/>
      <p:bldP spid="308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18488" cy="5327650"/>
          </a:xfrm>
          <a:solidFill>
            <a:srgbClr val="66FFFF"/>
          </a:solidFill>
          <a:ln w="76200">
            <a:solidFill>
              <a:srgbClr val="CC00CC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bg-BG" sz="1600" b="1" smtClean="0"/>
          </a:p>
          <a:p>
            <a:pPr eaLnBrk="1" hangingPunct="1"/>
            <a:r>
              <a:rPr lang="bg-BG" sz="2800" b="1" smtClean="0"/>
              <a:t>1. </a:t>
            </a:r>
            <a:r>
              <a:rPr lang="bg-BG" sz="2800" b="1" smtClean="0">
                <a:solidFill>
                  <a:srgbClr val="FF0000"/>
                </a:solidFill>
              </a:rPr>
              <a:t>(</a:t>
            </a:r>
            <a:r>
              <a:rPr lang="en-US" sz="2800" b="1" smtClean="0">
                <a:solidFill>
                  <a:srgbClr val="FF0000"/>
                </a:solidFill>
              </a:rPr>
              <a:t>29</a:t>
            </a:r>
            <a:r>
              <a:rPr lang="bg-BG" sz="2800" b="1" smtClean="0">
                <a:solidFill>
                  <a:srgbClr val="FF0000"/>
                </a:solidFill>
              </a:rPr>
              <a:t>.)</a:t>
            </a:r>
            <a:r>
              <a:rPr lang="ru-RU" sz="2800" b="1"/>
              <a:t>	Автоматизирана обработка на информацията в бизнес организациите - научни и системни измерения, същност, задачи и функции. Тенденции на развитие.</a:t>
            </a:r>
            <a:endParaRPr lang="bg-BG" sz="2800" b="1" smtClean="0"/>
          </a:p>
          <a:p>
            <a:pPr eaLnBrk="1" hangingPunct="1"/>
            <a:r>
              <a:rPr lang="bg-BG" sz="2800" b="1" smtClean="0"/>
              <a:t>       </a:t>
            </a:r>
            <a:r>
              <a:rPr lang="bg-BG" sz="2800" b="1" i="1" smtClean="0">
                <a:solidFill>
                  <a:srgbClr val="0000FF"/>
                </a:solidFill>
              </a:rPr>
              <a:t>Литература:</a:t>
            </a:r>
          </a:p>
          <a:p>
            <a:pPr eaLnBrk="1" hangingPunct="1"/>
            <a:endParaRPr lang="bg-BG" sz="2800" b="1" i="1" smtClean="0">
              <a:solidFill>
                <a:srgbClr val="0000FF"/>
              </a:solidFill>
            </a:endParaRPr>
          </a:p>
          <a:p>
            <a:pPr eaLnBrk="1" hangingPunct="1"/>
            <a:r>
              <a:rPr lang="bg-BG" sz="2800" b="1" i="1" smtClean="0"/>
              <a:t>              а) </a:t>
            </a:r>
            <a:r>
              <a:rPr lang="bg-BG" sz="2800" b="1" i="1" smtClean="0"/>
              <a:t>Лекциите и презентациите </a:t>
            </a:r>
            <a:r>
              <a:rPr lang="bg-BG" sz="2800" b="1" i="1" smtClean="0"/>
              <a:t>по АОИИ (Учебна </a:t>
            </a:r>
            <a:r>
              <a:rPr lang="bg-BG" sz="2800" b="1" i="1" smtClean="0"/>
              <a:t>201</a:t>
            </a:r>
            <a:r>
              <a:rPr lang="en-US" sz="2800" b="1" i="1" smtClean="0"/>
              <a:t>2</a:t>
            </a:r>
            <a:r>
              <a:rPr lang="bg-BG" sz="2800" b="1" i="1" smtClean="0"/>
              <a:t>/20</a:t>
            </a:r>
            <a:r>
              <a:rPr lang="en-US" sz="2800" b="1" i="1" smtClean="0"/>
              <a:t>13</a:t>
            </a:r>
            <a:r>
              <a:rPr lang="bg-BG" sz="2800" b="1" i="1" smtClean="0"/>
              <a:t> </a:t>
            </a:r>
            <a:r>
              <a:rPr lang="bg-BG" sz="2800" b="1" i="1" smtClean="0"/>
              <a:t>година) – </a:t>
            </a:r>
            <a:r>
              <a:rPr lang="bg-BG" sz="2800" b="1" i="1" smtClean="0">
                <a:solidFill>
                  <a:srgbClr val="FF3300"/>
                </a:solidFill>
              </a:rPr>
              <a:t>Теми  първа, втора и трета.</a:t>
            </a:r>
            <a:endParaRPr lang="bg-BG" sz="2800" b="1" smtClean="0">
              <a:solidFill>
                <a:srgbClr val="FF3300"/>
              </a:solidFill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323850" y="6165850"/>
            <a:ext cx="2373313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nimBg="1"/>
      <p:bldP spid="51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332656"/>
            <a:ext cx="8218487" cy="5544616"/>
          </a:xfrm>
          <a:solidFill>
            <a:srgbClr val="66FFFF"/>
          </a:solidFill>
          <a:ln w="76200">
            <a:solidFill>
              <a:srgbClr val="CC00CC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bg-BG" sz="1800" b="1" smtClean="0"/>
          </a:p>
          <a:p>
            <a:pPr eaLnBrk="1" hangingPunct="1">
              <a:lnSpc>
                <a:spcPct val="90000"/>
              </a:lnSpc>
            </a:pPr>
            <a:r>
              <a:rPr lang="bg-BG" b="1" smtClean="0"/>
              <a:t>2. </a:t>
            </a:r>
            <a:r>
              <a:rPr lang="bg-BG" b="1" smtClean="0">
                <a:solidFill>
                  <a:srgbClr val="FF0000"/>
                </a:solidFill>
              </a:rPr>
              <a:t>(</a:t>
            </a:r>
            <a:r>
              <a:rPr lang="en-US" b="1" smtClean="0">
                <a:solidFill>
                  <a:srgbClr val="FF0000"/>
                </a:solidFill>
              </a:rPr>
              <a:t>3</a:t>
            </a:r>
            <a:r>
              <a:rPr lang="bg-BG" b="1" smtClean="0">
                <a:solidFill>
                  <a:srgbClr val="FF0000"/>
                </a:solidFill>
              </a:rPr>
              <a:t>0.)</a:t>
            </a:r>
            <a:r>
              <a:rPr lang="ru-RU" b="1">
                <a:solidFill>
                  <a:srgbClr val="FF0000"/>
                </a:solidFill>
              </a:rPr>
              <a:t>	</a:t>
            </a:r>
            <a:r>
              <a:rPr lang="ru-RU" sz="2800" b="1"/>
              <a:t>Архитектурни, съдържателни и структурни решения в автоматизираната обработка на информацията в бизнес организациите. Варианти за организация и функциониране. Съвременни водещи платформи и технологии за автоматизирана обработка на икономическата информация.</a:t>
            </a:r>
            <a:endParaRPr lang="bg-BG" sz="2800" b="1" smtClean="0"/>
          </a:p>
          <a:p>
            <a:pPr eaLnBrk="1" hangingPunct="1">
              <a:lnSpc>
                <a:spcPct val="90000"/>
              </a:lnSpc>
            </a:pPr>
            <a:r>
              <a:rPr lang="bg-BG" b="1" smtClean="0"/>
              <a:t>       </a:t>
            </a:r>
            <a:r>
              <a:rPr lang="bg-BG" b="1" i="1" smtClean="0">
                <a:solidFill>
                  <a:srgbClr val="0000FF"/>
                </a:solidFill>
              </a:rPr>
              <a:t>Литература</a:t>
            </a:r>
            <a:r>
              <a:rPr lang="bg-BG" b="1" i="1" smtClean="0">
                <a:solidFill>
                  <a:srgbClr val="0000FF"/>
                </a:solidFill>
              </a:rPr>
              <a:t>:</a:t>
            </a:r>
            <a:endParaRPr lang="bg-BG" b="1" i="1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bg-BG" sz="2800" b="1" i="1" smtClean="0"/>
              <a:t>              а) Лекциите </a:t>
            </a:r>
            <a:r>
              <a:rPr lang="bg-BG" sz="2800" b="1" i="1" smtClean="0"/>
              <a:t>и презентациите по </a:t>
            </a:r>
            <a:r>
              <a:rPr lang="bg-BG" sz="2800" b="1" i="1" smtClean="0"/>
              <a:t>АОИИ (Учебна </a:t>
            </a:r>
            <a:r>
              <a:rPr lang="bg-BG" sz="2800" b="1" i="1" smtClean="0"/>
              <a:t>2012/20</a:t>
            </a:r>
            <a:r>
              <a:rPr lang="en-US" sz="2800" b="1" i="1" smtClean="0"/>
              <a:t>1</a:t>
            </a:r>
            <a:r>
              <a:rPr lang="bg-BG" sz="2800" b="1" i="1" smtClean="0"/>
              <a:t>3 </a:t>
            </a:r>
            <a:r>
              <a:rPr lang="bg-BG" sz="2800" b="1" i="1" smtClean="0"/>
              <a:t>година) – </a:t>
            </a:r>
            <a:r>
              <a:rPr lang="bg-BG" sz="2800" b="1" i="1" smtClean="0">
                <a:solidFill>
                  <a:srgbClr val="FF3300"/>
                </a:solidFill>
              </a:rPr>
              <a:t>Теми  </a:t>
            </a:r>
            <a:r>
              <a:rPr lang="bg-BG" sz="2800" b="1" i="1" smtClean="0">
                <a:solidFill>
                  <a:srgbClr val="FF3300"/>
                </a:solidFill>
              </a:rPr>
              <a:t>четвърта, пета, шеста, седма и осма.</a:t>
            </a:r>
            <a:endParaRPr lang="bg-BG" sz="2800" b="1" i="1" smtClean="0">
              <a:solidFill>
                <a:srgbClr val="FF3300"/>
              </a:solidFill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23850" y="6165850"/>
            <a:ext cx="2373313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 animBg="1"/>
      <p:bldP spid="1229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eaLnBrk="1" hangingPunct="1"/>
            <a:r>
              <a:rPr lang="bg-BG" sz="2400" b="1" smtClean="0">
                <a:solidFill>
                  <a:srgbClr val="FF0000"/>
                </a:solidFill>
              </a:rPr>
              <a:t>б) Допълнителна литература: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713788" cy="55451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bg-BG" sz="1800" b="1" smtClean="0">
                <a:solidFill>
                  <a:srgbClr val="FF0000"/>
                </a:solidFill>
              </a:rPr>
              <a:t>1.</a:t>
            </a:r>
            <a:r>
              <a:rPr lang="bg-BG" sz="1800" b="1" smtClean="0"/>
              <a:t> </a:t>
            </a:r>
            <a:r>
              <a:rPr lang="bg-BG" sz="1800" b="1" smtClean="0">
                <a:solidFill>
                  <a:srgbClr val="0033CC"/>
                </a:solidFill>
              </a:rPr>
              <a:t>Краев, Л.,</a:t>
            </a:r>
            <a:r>
              <a:rPr lang="bg-BG" sz="1800" b="1" smtClean="0"/>
              <a:t> Интеграционни процеси в информационните технологии на новата икономика, Модели на процеса на интегриране на Република България в Европейските структури, Юбилеен алманах 2001, Том 10, Стопанска академия “Д.А.Ценов” – Свищов (1936-2001), Академично издателство “Ценов”, Свищов, 2001, 302 с. (221-239 с.)</a:t>
            </a:r>
            <a:endParaRPr lang="en-US" sz="1800" b="1" smtClean="0"/>
          </a:p>
          <a:p>
            <a:pPr eaLnBrk="1" hangingPunct="1">
              <a:lnSpc>
                <a:spcPct val="80000"/>
              </a:lnSpc>
            </a:pPr>
            <a:endParaRPr lang="en-US" sz="1800" b="1" smtClean="0"/>
          </a:p>
          <a:p>
            <a:pPr eaLnBrk="1" hangingPunct="1">
              <a:lnSpc>
                <a:spcPct val="80000"/>
              </a:lnSpc>
            </a:pPr>
            <a:r>
              <a:rPr lang="ru-RU" sz="1800" b="1" smtClean="0">
                <a:solidFill>
                  <a:srgbClr val="FF0000"/>
                </a:solidFill>
              </a:rPr>
              <a:t>2</a:t>
            </a:r>
            <a:r>
              <a:rPr lang="bg-BG" sz="1800" b="1" smtClean="0">
                <a:solidFill>
                  <a:srgbClr val="FF0000"/>
                </a:solidFill>
              </a:rPr>
              <a:t>.</a:t>
            </a:r>
            <a:r>
              <a:rPr lang="bg-BG" sz="1800" b="1" smtClean="0"/>
              <a:t> </a:t>
            </a:r>
            <a:r>
              <a:rPr lang="bg-BG" sz="1800" b="1" smtClean="0">
                <a:solidFill>
                  <a:srgbClr val="0033CC"/>
                </a:solidFill>
              </a:rPr>
              <a:t>Краев, Л.,</a:t>
            </a:r>
            <a:r>
              <a:rPr lang="bg-BG" sz="1800" b="1" smtClean="0"/>
              <a:t> Автоматизираната обработка на бизнес информацията и европейската перспектива на българската икономика, Институт за научни изследвания при Стопанска академия “Д. А. Ценов” – Свищов, ЮБИЛИЕН АЛМАНАХ, Научни изследвания, Българската икономика в европейска перспектива – реалност и предизвикателства, Том 6, 2006, Академично издателство “Ценов” – Свищов, 2006 г., 419 с. (с. 276-304)</a:t>
            </a:r>
            <a:r>
              <a:rPr lang="ru-RU" sz="1800" b="1" smtClean="0"/>
              <a:t>, </a:t>
            </a:r>
            <a:r>
              <a:rPr lang="en-US" sz="1800" b="1" smtClean="0"/>
              <a:t>ISSN</a:t>
            </a:r>
            <a:r>
              <a:rPr lang="ru-RU" sz="1800" b="1" smtClean="0"/>
              <a:t> 1312-3815</a:t>
            </a:r>
            <a:r>
              <a:rPr lang="bg-BG" sz="1800" b="1" smtClean="0"/>
              <a:t>.</a:t>
            </a:r>
            <a:endParaRPr lang="en-US" sz="1800" b="1" smtClean="0"/>
          </a:p>
          <a:p>
            <a:pPr eaLnBrk="1" hangingPunct="1">
              <a:lnSpc>
                <a:spcPct val="80000"/>
              </a:lnSpc>
            </a:pPr>
            <a:endParaRPr lang="en-US" sz="1800" b="1" smtClean="0"/>
          </a:p>
          <a:p>
            <a:pPr eaLnBrk="1" hangingPunct="1">
              <a:lnSpc>
                <a:spcPct val="80000"/>
              </a:lnSpc>
            </a:pPr>
            <a:r>
              <a:rPr lang="ru-RU" sz="1800" b="1" smtClean="0">
                <a:solidFill>
                  <a:srgbClr val="FF0000"/>
                </a:solidFill>
              </a:rPr>
              <a:t>3</a:t>
            </a:r>
            <a:r>
              <a:rPr lang="bg-BG" sz="1800" b="1" smtClean="0">
                <a:solidFill>
                  <a:srgbClr val="FF0000"/>
                </a:solidFill>
              </a:rPr>
              <a:t>.</a:t>
            </a:r>
            <a:r>
              <a:rPr lang="bg-BG" sz="1800" b="1" smtClean="0"/>
              <a:t> </a:t>
            </a:r>
            <a:r>
              <a:rPr lang="bg-BG" sz="1800" b="1" smtClean="0">
                <a:solidFill>
                  <a:srgbClr val="0033CC"/>
                </a:solidFill>
              </a:rPr>
              <a:t>Краев, Любен,</a:t>
            </a:r>
            <a:r>
              <a:rPr lang="bg-BG" sz="1800" b="1" smtClean="0"/>
              <a:t> Автоматизирана обработка на бизнес информацията – нови измерения, Юбилейна международна научна конференция “Информационно осигуряване на бизнеса”, Конференцията се посвещава на четиридесет годишния юбилей на катедра “Бизнес информатика” и е в рамките на събитията по тържественото отбелязване на седемдесет годишнината от основаването на Стопанска академия “Д. А. Ценов” – Свищов, Стопанска академия “Д. А. Ценов” – Свищов, Катедра “Бизнес информатика”, Академично издателство “Ценов”, 7-8 юни 2006 г., с. 58 – 65</a:t>
            </a:r>
            <a:r>
              <a:rPr lang="ru-RU" sz="1800" b="1" smtClean="0"/>
              <a:t>, </a:t>
            </a:r>
            <a:r>
              <a:rPr lang="en-US" sz="1800" b="1" smtClean="0"/>
              <a:t>ISBN</a:t>
            </a:r>
            <a:r>
              <a:rPr lang="ru-RU" sz="1800" b="1" smtClean="0"/>
              <a:t>-10:954-23-0295-9</a:t>
            </a:r>
            <a:r>
              <a:rPr lang="bg-BG" sz="1800" b="1" smtClean="0"/>
              <a:t>. 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76672"/>
            <a:ext cx="8784976" cy="5162128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bg-BG" sz="1800" b="1" smtClean="0">
                <a:solidFill>
                  <a:srgbClr val="0000FF"/>
                </a:solidFill>
                <a:ea typeface="Times New Roman"/>
              </a:rPr>
              <a:t>4. Краев</a:t>
            </a:r>
            <a:r>
              <a:rPr lang="bg-BG" sz="1800" b="1">
                <a:solidFill>
                  <a:srgbClr val="0000FF"/>
                </a:solidFill>
                <a:ea typeface="Times New Roman"/>
              </a:rPr>
              <a:t>, Любен, </a:t>
            </a:r>
            <a:r>
              <a:rPr lang="bg-BG" sz="1800" b="1">
                <a:ea typeface="Times New Roman"/>
              </a:rPr>
              <a:t>Измерения на автоматизираната обработка на бизнес информацията в икономиката на знанието, Стопанска академия „Димитър А. Ценов“ – Свищов, Международна научна конференция, ИНФОРМАЦИОННИ ТЕХНОЛОГИИ – СТРАТЕГИЧЕСКИ ПРИОРИТЕТ В ИКОНОМИКАТА НА ЗНАНИЕТО, Посвещава се на 45 години от създаването на катедра „Бизнес информатика“, 14 – 15 октомври 2011 г. , Свищов, Академично издателство „Ценов“ – Свищов, 463 с. (с. 134 – 138), </a:t>
            </a:r>
            <a:r>
              <a:rPr lang="en-US" sz="1800" b="1">
                <a:ea typeface="Times New Roman"/>
              </a:rPr>
              <a:t>ISBN 978-954-23-0675-7</a:t>
            </a:r>
            <a:r>
              <a:rPr lang="bg-BG" sz="1800" b="1" smtClean="0">
                <a:ea typeface="Times New Roman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bg-BG" sz="1800" b="1">
              <a:solidFill>
                <a:srgbClr val="0000FF"/>
              </a:solidFill>
              <a:effectLst/>
              <a:ea typeface="Times New Roman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bg-BG" sz="1800" b="1" smtClean="0">
                <a:solidFill>
                  <a:srgbClr val="0000FF"/>
                </a:solidFill>
                <a:ea typeface="Times New Roman"/>
              </a:rPr>
              <a:t>5. Краев</a:t>
            </a:r>
            <a:r>
              <a:rPr lang="bg-BG" sz="1800" b="1">
                <a:solidFill>
                  <a:srgbClr val="0000FF"/>
                </a:solidFill>
                <a:ea typeface="Times New Roman"/>
              </a:rPr>
              <a:t>, Любен, </a:t>
            </a:r>
            <a:r>
              <a:rPr lang="bg-BG" sz="1800" b="1">
                <a:ea typeface="Times New Roman"/>
              </a:rPr>
              <a:t>Автоматизирана обработка на бизнес информацията – решения подпомагащи стабилността и растежа, Стопанска академия „Д. А. Ценов“ – Свищов, 75 години, Международна юбилейна научна конференция, ИКОНОМИКАТА И УПРАВЛЕНИЕТО В </a:t>
            </a:r>
            <a:r>
              <a:rPr lang="en-US" sz="1800" b="1">
                <a:ea typeface="Times New Roman"/>
              </a:rPr>
              <a:t>XXI</a:t>
            </a:r>
            <a:r>
              <a:rPr lang="bg-BG" sz="1800" b="1">
                <a:ea typeface="Times New Roman"/>
              </a:rPr>
              <a:t> ВЕК – РЕШЕНИЯ ЗА СТАБИЛНОСТ И РАСТЕЖ, 8-9.11.2011 г., Сборник доклади, Том 3, Мениджмънт, маркетинг, международна икономика и информационен бизнес, Академично издателство „Ценов“, Свищов, 2011 г., 563 с. (с. 247 – 254), </a:t>
            </a:r>
            <a:r>
              <a:rPr lang="en-US" sz="1800" b="1">
                <a:ea typeface="Times New Roman"/>
              </a:rPr>
              <a:t>ISBN 978-954-23-0679 </a:t>
            </a:r>
            <a:r>
              <a:rPr lang="bg-BG" sz="1800" b="1">
                <a:ea typeface="Times New Roman"/>
              </a:rPr>
              <a:t>(т. 3).</a:t>
            </a:r>
            <a:endParaRPr lang="bg-BG" sz="1100" b="1">
              <a:ea typeface="Times New Roman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bg-BG" sz="1800" b="1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346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494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Design</vt:lpstr>
      <vt:lpstr>Държавен изпит за образователно-квалификационна степен “Бакалавър” в спец. “Бизнес информатика” – юли 2013 г.</vt:lpstr>
      <vt:lpstr>PowerPoint Presentation</vt:lpstr>
      <vt:lpstr>PowerPoint Presentation</vt:lpstr>
      <vt:lpstr>б) Допълнителна литература:</vt:lpstr>
      <vt:lpstr>PowerPoint Presentation</vt:lpstr>
    </vt:vector>
  </TitlesOfParts>
  <Company>Tsenov Academy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Държавен изпит за бакалавърска степен – септември 2003 г.</dc:title>
  <dc:creator>L. Kraev</dc:creator>
  <cp:lastModifiedBy>Любен Краев</cp:lastModifiedBy>
  <cp:revision>32</cp:revision>
  <dcterms:created xsi:type="dcterms:W3CDTF">2003-04-20T07:49:20Z</dcterms:created>
  <dcterms:modified xsi:type="dcterms:W3CDTF">2013-04-15T13:04:14Z</dcterms:modified>
</cp:coreProperties>
</file>