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66"/>
    <a:srgbClr val="FF00FF"/>
    <a:srgbClr val="00FF00"/>
    <a:srgbClr val="9900FF"/>
    <a:srgbClr val="008000"/>
    <a:srgbClr val="00FF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994" autoAdjust="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B0FA7-C157-452C-9B21-350F1A8BCC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586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F1E88-D4B8-4552-AE1F-18A3135DFE1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42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2DC5B-1469-4BC7-B817-08C06EA07E2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515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288B8-1CF5-45D0-8A0B-A4C0B574FC6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634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37149-40D3-4B8B-8D51-277C73E17F0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460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16D52-96A3-4DE2-BE38-7160CF30F4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514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3EDC9-4615-405D-964C-004F16ABC2A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696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A8BD-A5BA-4DD6-9C23-6BBAC5BC1C9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707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5B0E-B86D-4638-A5E2-55794B0477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18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47F9A-595F-4B40-AF6D-4972449978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017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B7BA8-C868-4B96-808C-60788BEEBB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072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bg-BG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bg-BG" smtClean="0"/>
              <a:t>Click to edit Master text styles</a:t>
            </a:r>
          </a:p>
          <a:p>
            <a:pPr lvl="1"/>
            <a:r>
              <a:rPr lang="en-GB" altLang="bg-BG" smtClean="0"/>
              <a:t>Second level</a:t>
            </a:r>
          </a:p>
          <a:p>
            <a:pPr lvl="2"/>
            <a:r>
              <a:rPr lang="en-GB" altLang="bg-BG" smtClean="0"/>
              <a:t>Third level</a:t>
            </a:r>
          </a:p>
          <a:p>
            <a:pPr lvl="3"/>
            <a:r>
              <a:rPr lang="en-GB" altLang="bg-BG" smtClean="0"/>
              <a:t>Fourth level</a:t>
            </a:r>
          </a:p>
          <a:p>
            <a:pPr lvl="4"/>
            <a:r>
              <a:rPr lang="en-GB" altLang="bg-BG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35CA74F-8812-4C45-9FCD-A5EF30B1582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FF00FF"/>
            </a:gs>
            <a:gs pos="100000">
              <a:srgbClr val="00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7772400" cy="5191125"/>
          </a:xfrm>
          <a:solidFill>
            <a:srgbClr val="0000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  <a:contourClr>
              <a:srgbClr val="0000CC"/>
            </a:contourClr>
          </a:sp3d>
        </p:spPr>
        <p:txBody>
          <a:bodyPr>
            <a:flatTx/>
          </a:bodyPr>
          <a:lstStyle/>
          <a:p>
            <a:pPr eaLnBrk="1" hangingPunct="1"/>
            <a:r>
              <a:rPr lang="bg-BG" altLang="bg-BG" sz="6000" b="1" smtClean="0">
                <a:solidFill>
                  <a:srgbClr val="FFFF00"/>
                </a:solidFill>
              </a:rPr>
              <a:t>Автоматизирана обработка </a:t>
            </a:r>
            <a:br>
              <a:rPr lang="bg-BG" altLang="bg-BG" sz="6000" b="1" smtClean="0">
                <a:solidFill>
                  <a:srgbClr val="FFFF00"/>
                </a:solidFill>
              </a:rPr>
            </a:br>
            <a:r>
              <a:rPr lang="bg-BG" altLang="bg-BG" sz="6000" b="1" smtClean="0">
                <a:solidFill>
                  <a:srgbClr val="FFFF00"/>
                </a:solidFill>
              </a:rPr>
              <a:t>на икономическата информацията</a:t>
            </a:r>
            <a:br>
              <a:rPr lang="bg-BG" altLang="bg-BG" sz="6000" b="1" smtClean="0">
                <a:solidFill>
                  <a:srgbClr val="FFFF00"/>
                </a:solidFill>
              </a:rPr>
            </a:br>
            <a:r>
              <a:rPr lang="bg-BG" altLang="bg-BG" sz="6000" b="1" smtClean="0">
                <a:solidFill>
                  <a:schemeClr val="bg1"/>
                </a:solidFill>
              </a:rPr>
              <a:t>(</a:t>
            </a:r>
            <a:r>
              <a:rPr lang="bg-BG" altLang="bg-BG" sz="6000" b="1" smtClean="0">
                <a:solidFill>
                  <a:srgbClr val="FFFFFF"/>
                </a:solidFill>
              </a:rPr>
              <a:t>А  О  И  И</a:t>
            </a:r>
            <a:r>
              <a:rPr lang="bg-BG" altLang="bg-BG" sz="6000" b="1" smtClean="0">
                <a:solidFill>
                  <a:schemeClr val="bg1"/>
                </a:solidFill>
              </a:rPr>
              <a:t>)</a:t>
            </a:r>
            <a:endParaRPr lang="en-GB" altLang="bg-BG" sz="6000" b="1" smtClean="0">
              <a:solidFill>
                <a:schemeClr val="bg1"/>
              </a:solidFill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04800" y="6248400"/>
            <a:ext cx="22860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bg-BG" altLang="bg-BG" sz="1800" b="1">
                <a:solidFill>
                  <a:srgbClr val="CC3300"/>
                </a:solidFill>
                <a:cs typeface="Times New Roman" panose="02020603050405020304" pitchFamily="18" charset="0"/>
              </a:rPr>
              <a:t>©</a:t>
            </a:r>
            <a:r>
              <a:rPr lang="bg-BG" altLang="bg-BG" sz="1800" b="1">
                <a:solidFill>
                  <a:srgbClr val="CC3300"/>
                </a:solidFill>
              </a:rPr>
              <a:t> доц. д-р Л. Краев</a:t>
            </a:r>
            <a:endParaRPr lang="en-GB" altLang="bg-BG" sz="18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  <p:bldP spid="20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7772400" cy="4954587"/>
          </a:xfrm>
          <a:solidFill>
            <a:srgbClr val="66FF99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  <a:contourClr>
              <a:srgbClr val="66FF99"/>
            </a:contourClr>
          </a:sp3d>
        </p:spPr>
        <p:txBody>
          <a:bodyPr>
            <a:flatTx/>
          </a:bodyPr>
          <a:lstStyle/>
          <a:p>
            <a:pPr eaLnBrk="1" hangingPunct="1"/>
            <a:r>
              <a:rPr lang="bg-BG" altLang="bg-BG" sz="4000" b="1" i="1" u="sng" smtClean="0">
                <a:solidFill>
                  <a:srgbClr val="CC3300"/>
                </a:solidFill>
              </a:rPr>
              <a:t>Титуляр:</a:t>
            </a:r>
            <a:br>
              <a:rPr lang="bg-BG" altLang="bg-BG" sz="4000" b="1" i="1" u="sng" smtClean="0">
                <a:solidFill>
                  <a:srgbClr val="CC3300"/>
                </a:solidFill>
              </a:rPr>
            </a:br>
            <a:r>
              <a:rPr lang="bg-BG" altLang="bg-BG" sz="4800" b="1" smtClean="0">
                <a:solidFill>
                  <a:srgbClr val="CC3300"/>
                </a:solidFill>
              </a:rPr>
              <a:t>доц. д-р Любен Краев</a:t>
            </a:r>
            <a:br>
              <a:rPr lang="bg-BG" altLang="bg-BG" sz="4800" b="1" smtClean="0">
                <a:solidFill>
                  <a:srgbClr val="CC3300"/>
                </a:solidFill>
              </a:rPr>
            </a:br>
            <a:r>
              <a:rPr lang="bg-BG" altLang="bg-BG" sz="4000" b="1" smtClean="0"/>
              <a:t/>
            </a:r>
            <a:br>
              <a:rPr lang="bg-BG" altLang="bg-BG" sz="4000" b="1" smtClean="0"/>
            </a:br>
            <a:r>
              <a:rPr lang="bg-BG" altLang="bg-BG" sz="4000" b="1" i="1" u="sng" smtClean="0">
                <a:solidFill>
                  <a:srgbClr val="CC00CC"/>
                </a:solidFill>
              </a:rPr>
              <a:t>Асистент:</a:t>
            </a:r>
            <a:br>
              <a:rPr lang="bg-BG" altLang="bg-BG" sz="4000" b="1" i="1" u="sng" smtClean="0">
                <a:solidFill>
                  <a:srgbClr val="CC00CC"/>
                </a:solidFill>
              </a:rPr>
            </a:br>
            <a:r>
              <a:rPr lang="bg-BG" altLang="bg-BG" sz="4000" b="1" smtClean="0">
                <a:solidFill>
                  <a:srgbClr val="CC00CC"/>
                </a:solidFill>
              </a:rPr>
              <a:t>ас. Емил Цанов</a:t>
            </a:r>
            <a:br>
              <a:rPr lang="bg-BG" altLang="bg-BG" sz="4000" b="1" smtClean="0">
                <a:solidFill>
                  <a:srgbClr val="CC00CC"/>
                </a:solidFill>
              </a:rPr>
            </a:br>
            <a:r>
              <a:rPr lang="bg-BG" altLang="bg-BG" sz="2800" b="1" smtClean="0">
                <a:solidFill>
                  <a:srgbClr val="CC00CC"/>
                </a:solidFill>
              </a:rPr>
              <a:t/>
            </a:r>
            <a:br>
              <a:rPr lang="bg-BG" altLang="bg-BG" sz="2800" b="1" smtClean="0">
                <a:solidFill>
                  <a:srgbClr val="CC00CC"/>
                </a:solidFill>
              </a:rPr>
            </a:br>
            <a:r>
              <a:rPr lang="bg-BG" altLang="bg-BG" sz="4000" b="1" i="1" u="sng" smtClean="0">
                <a:solidFill>
                  <a:schemeClr val="accent2"/>
                </a:solidFill>
              </a:rPr>
              <a:t>Хорариум:</a:t>
            </a:r>
            <a:br>
              <a:rPr lang="bg-BG" altLang="bg-BG" sz="4000" b="1" i="1" u="sng" smtClean="0">
                <a:solidFill>
                  <a:schemeClr val="accent2"/>
                </a:solidFill>
              </a:rPr>
            </a:br>
            <a:r>
              <a:rPr lang="bg-BG" altLang="bg-BG" sz="3600" b="1" smtClean="0">
                <a:solidFill>
                  <a:srgbClr val="FF0000"/>
                </a:solidFill>
              </a:rPr>
              <a:t>Лекции – </a:t>
            </a:r>
            <a:r>
              <a:rPr lang="en-US" altLang="bg-BG" sz="3600" b="1" smtClean="0">
                <a:solidFill>
                  <a:srgbClr val="FF0000"/>
                </a:solidFill>
              </a:rPr>
              <a:t>36</a:t>
            </a:r>
            <a:r>
              <a:rPr lang="bg-BG" altLang="bg-BG" sz="3600" b="1" smtClean="0">
                <a:solidFill>
                  <a:srgbClr val="FF0000"/>
                </a:solidFill>
              </a:rPr>
              <a:t> </a:t>
            </a:r>
            <a:r>
              <a:rPr lang="bg-BG" altLang="bg-BG" sz="3600" b="1" smtClean="0">
                <a:solidFill>
                  <a:schemeClr val="accent2"/>
                </a:solidFill>
              </a:rPr>
              <a:t>/ Упражнения - </a:t>
            </a:r>
            <a:r>
              <a:rPr lang="en-US" altLang="bg-BG" sz="3600" b="1" smtClean="0">
                <a:solidFill>
                  <a:schemeClr val="accent2"/>
                </a:solidFill>
              </a:rPr>
              <a:t>36</a:t>
            </a:r>
            <a:endParaRPr lang="en-GB" altLang="bg-BG" sz="3600" b="1" smtClean="0">
              <a:solidFill>
                <a:schemeClr val="accent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4800" y="61722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800" b="1">
                <a:solidFill>
                  <a:srgbClr val="CC3300"/>
                </a:solidFill>
              </a:rPr>
              <a:t>.</a:t>
            </a:r>
            <a:endParaRPr lang="en-GB" altLang="bg-BG" sz="1800" b="1">
              <a:solidFill>
                <a:srgbClr val="CC3300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04800" y="6172200"/>
            <a:ext cx="2201863" cy="3698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bg-BG" altLang="bg-BG" sz="1800" b="1">
                <a:solidFill>
                  <a:srgbClr val="CC3300"/>
                </a:solidFill>
                <a:cs typeface="Times New Roman" panose="02020603050405020304" pitchFamily="18" charset="0"/>
              </a:rPr>
              <a:t>©</a:t>
            </a:r>
            <a:r>
              <a:rPr lang="bg-BG" altLang="bg-BG" sz="1800" b="1">
                <a:solidFill>
                  <a:srgbClr val="CC3300"/>
                </a:solidFill>
              </a:rPr>
              <a:t> доц. д-р Л. Краев</a:t>
            </a:r>
            <a:endParaRPr lang="en-GB" altLang="bg-BG" sz="18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6192837"/>
          </a:xfrm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bg-BG" altLang="bg-BG" sz="2400" b="1" smtClean="0">
                <a:solidFill>
                  <a:srgbClr val="FF3300"/>
                </a:solidFill>
              </a:rPr>
              <a:t>“</a:t>
            </a:r>
            <a:r>
              <a:rPr lang="bg-BG" altLang="bg-BG" sz="2400" b="1" smtClean="0">
                <a:solidFill>
                  <a:srgbClr val="CC3300"/>
                </a:solidFill>
              </a:rPr>
              <a:t>Начинът на събиране, обработка и използване на информацията предопределя дали ще спечелите, или ще загубите.</a:t>
            </a:r>
            <a:r>
              <a:rPr lang="bg-BG" altLang="bg-BG" sz="2400" b="1" smtClean="0">
                <a:solidFill>
                  <a:srgbClr val="FF3300"/>
                </a:solidFill>
              </a:rPr>
              <a:t>”</a:t>
            </a:r>
            <a:r>
              <a:rPr lang="bg-BG" altLang="bg-BG" sz="2400" b="1" smtClean="0"/>
              <a:t/>
            </a:r>
            <a:br>
              <a:rPr lang="bg-BG" altLang="bg-BG" sz="2400" b="1" smtClean="0"/>
            </a:br>
            <a:r>
              <a:rPr lang="bg-BG" altLang="bg-BG" sz="2400" b="1" smtClean="0"/>
              <a:t>                                            Бил Гейтс</a:t>
            </a:r>
            <a:br>
              <a:rPr lang="bg-BG" altLang="bg-BG" sz="2400" b="1" smtClean="0"/>
            </a:br>
            <a:r>
              <a:rPr lang="bg-BG" altLang="bg-BG" sz="2000" b="1" i="1" smtClean="0">
                <a:solidFill>
                  <a:srgbClr val="008000"/>
                </a:solidFill>
              </a:rPr>
              <a:t>“Бизнес със скоростта на мисълта”, с. 25</a:t>
            </a:r>
            <a:br>
              <a:rPr lang="bg-BG" altLang="bg-BG" sz="2000" b="1" i="1" smtClean="0">
                <a:solidFill>
                  <a:srgbClr val="008000"/>
                </a:solidFill>
              </a:rPr>
            </a:br>
            <a:r>
              <a:rPr lang="bg-BG" altLang="bg-BG" sz="2000" b="1" i="1" smtClean="0">
                <a:solidFill>
                  <a:srgbClr val="008000"/>
                </a:solidFill>
              </a:rPr>
              <a:t/>
            </a:r>
            <a:br>
              <a:rPr lang="bg-BG" altLang="bg-BG" sz="2000" b="1" i="1" smtClean="0">
                <a:solidFill>
                  <a:srgbClr val="008000"/>
                </a:solidFill>
              </a:rPr>
            </a:br>
            <a:r>
              <a:rPr lang="bg-BG" altLang="bg-BG" sz="2000" b="1" i="1" smtClean="0">
                <a:solidFill>
                  <a:srgbClr val="008000"/>
                </a:solidFill>
              </a:rPr>
              <a:t> </a:t>
            </a:r>
            <a:r>
              <a:rPr lang="bg-BG" altLang="bg-BG" sz="2400" b="1" smtClean="0">
                <a:solidFill>
                  <a:srgbClr val="0000FF"/>
                </a:solidFill>
              </a:rPr>
              <a:t>„Информационните и комуникационните технологии (ИКТ) са основната движеща сила за иновации и развитие на световната икономика.”</a:t>
            </a:r>
            <a:br>
              <a:rPr lang="bg-BG" altLang="bg-BG" sz="2400" b="1" smtClean="0">
                <a:solidFill>
                  <a:srgbClr val="0000FF"/>
                </a:solidFill>
              </a:rPr>
            </a:br>
            <a:r>
              <a:rPr lang="bg-BG" altLang="bg-BG" sz="3200" b="1" smtClean="0">
                <a:solidFill>
                  <a:srgbClr val="0000FF"/>
                </a:solidFill>
              </a:rPr>
              <a:t> </a:t>
            </a:r>
            <a:r>
              <a:rPr lang="bg-BG" altLang="bg-BG" sz="1600" b="1" smtClean="0">
                <a:solidFill>
                  <a:srgbClr val="FF3300"/>
                </a:solidFill>
              </a:rPr>
              <a:t>Вивиан Рединг - еврокомисар по въпросите на информационното общество и медиите.</a:t>
            </a:r>
            <a:r>
              <a:rPr lang="bg-BG" altLang="bg-BG" sz="1600" smtClean="0"/>
              <a:t> </a:t>
            </a:r>
            <a:br>
              <a:rPr lang="bg-BG" altLang="bg-BG" sz="1600" smtClean="0"/>
            </a:br>
            <a:r>
              <a:rPr lang="bg-BG" altLang="bg-BG" sz="1600" b="1" i="1" smtClean="0"/>
              <a:t>в-к</a:t>
            </a:r>
            <a:r>
              <a:rPr lang="bg-BG" altLang="bg-BG" sz="1600" b="1" smtClean="0"/>
              <a:t> “</a:t>
            </a:r>
            <a:r>
              <a:rPr lang="bg-BG" altLang="bg-BG" sz="1600" b="1" i="1" smtClean="0"/>
              <a:t>Computerworld”- бр. 32, 2008 г.</a:t>
            </a:r>
            <a:br>
              <a:rPr lang="bg-BG" altLang="bg-BG" sz="1600" b="1" i="1" smtClean="0"/>
            </a:br>
            <a:r>
              <a:rPr lang="bg-BG" altLang="bg-BG" sz="1600" b="1" i="1" smtClean="0"/>
              <a:t/>
            </a:r>
            <a:br>
              <a:rPr lang="bg-BG" altLang="bg-BG" sz="1600" b="1" i="1" smtClean="0"/>
            </a:br>
            <a:r>
              <a:rPr lang="bg-BG" altLang="bg-BG" sz="3200" b="1" i="1" smtClean="0">
                <a:solidFill>
                  <a:srgbClr val="008000"/>
                </a:solidFill>
              </a:rPr>
              <a:t>„</a:t>
            </a:r>
            <a:r>
              <a:rPr lang="bg-BG" altLang="bg-BG" sz="3200" b="1" smtClean="0">
                <a:solidFill>
                  <a:srgbClr val="008000"/>
                </a:solidFill>
                <a:cs typeface="Times New Roman" panose="02020603050405020304" pitchFamily="18" charset="0"/>
              </a:rPr>
              <a:t>ИКТ секторът е новият гръбнак на икономиката на Европа.“</a:t>
            </a:r>
            <a:br>
              <a:rPr lang="bg-BG" altLang="bg-BG" sz="3200" b="1" smtClean="0">
                <a:solidFill>
                  <a:srgbClr val="008000"/>
                </a:solidFill>
                <a:cs typeface="Times New Roman" panose="02020603050405020304" pitchFamily="18" charset="0"/>
              </a:rPr>
            </a:br>
            <a:r>
              <a:rPr lang="bg-BG" altLang="bg-BG" sz="1600" b="1" smtClean="0">
                <a:solidFill>
                  <a:srgbClr val="9900FF"/>
                </a:solidFill>
                <a:cs typeface="Times New Roman" panose="02020603050405020304" pitchFamily="18" charset="0"/>
              </a:rPr>
              <a:t>Нели Крус, вецепрезидент на ЕК, Световен икономически форум в Давос, Швейцария, януари 2013 г.  </a:t>
            </a:r>
            <a:endParaRPr lang="en-GB" altLang="bg-BG" sz="1600" b="1" i="1" smtClean="0">
              <a:solidFill>
                <a:srgbClr val="9900FF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79388" y="6381750"/>
            <a:ext cx="1752600" cy="3079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400" b="1">
                <a:solidFill>
                  <a:srgbClr val="CC3300"/>
                </a:solidFill>
                <a:cs typeface="Times New Roman" panose="02020603050405020304" pitchFamily="18" charset="0"/>
              </a:rPr>
              <a:t>©</a:t>
            </a:r>
            <a:r>
              <a:rPr lang="bg-BG" altLang="bg-BG" sz="1400" b="1">
                <a:solidFill>
                  <a:srgbClr val="CC3300"/>
                </a:solidFill>
              </a:rPr>
              <a:t> доц. д-р Л. Краев</a:t>
            </a:r>
            <a:endParaRPr lang="en-GB" altLang="bg-BG" sz="14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76250"/>
            <a:ext cx="6481762" cy="892175"/>
          </a:xfrm>
          <a:solidFill>
            <a:srgbClr val="66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  <a:contourClr>
              <a:srgbClr val="66FF99"/>
            </a:contourClr>
          </a:sp3d>
        </p:spPr>
        <p:txBody>
          <a:bodyPr>
            <a:flatTx/>
          </a:bodyPr>
          <a:lstStyle/>
          <a:p>
            <a:pPr eaLnBrk="1" hangingPunct="1"/>
            <a:r>
              <a:rPr lang="bg-BG" altLang="bg-BG" sz="4800" b="1" smtClean="0">
                <a:solidFill>
                  <a:srgbClr val="0000CC"/>
                </a:solidFill>
              </a:rPr>
              <a:t>Литература:</a:t>
            </a:r>
            <a:endParaRPr lang="en-GB" altLang="bg-BG" sz="4800" b="1" smtClean="0">
              <a:solidFill>
                <a:srgbClr val="0000CC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772400" cy="4535487"/>
          </a:xfrm>
          <a:solidFill>
            <a:srgbClr val="FFFF66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  <a:contourClr>
              <a:srgbClr val="FFFF66"/>
            </a:contourClr>
          </a:sp3d>
        </p:spPr>
        <p:txBody>
          <a:bodyPr>
            <a:flatTx/>
          </a:bodyPr>
          <a:lstStyle/>
          <a:p>
            <a:pPr marL="609600" indent="-609600" eaLnBrk="1" hangingPunct="1">
              <a:lnSpc>
                <a:spcPct val="80000"/>
              </a:lnSpc>
            </a:pPr>
            <a:r>
              <a:rPr lang="bg-BG" altLang="en-US" b="1" i="1" u="sng" smtClean="0">
                <a:solidFill>
                  <a:srgbClr val="CC3300"/>
                </a:solidFill>
              </a:rPr>
              <a:t>А. Основна: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bg-BG" altLang="en-US" b="1" i="1" u="sng" smtClean="0">
              <a:solidFill>
                <a:srgbClr val="CC3300"/>
              </a:solidFill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 b="1" smtClean="0">
                <a:solidFill>
                  <a:srgbClr val="FF3300"/>
                </a:solidFill>
              </a:rPr>
              <a:t>1</a:t>
            </a:r>
            <a:r>
              <a:rPr lang="bg-BG" altLang="en-US" sz="2800" b="1" smtClean="0">
                <a:solidFill>
                  <a:srgbClr val="FF3300"/>
                </a:solidFill>
              </a:rPr>
              <a:t>.</a:t>
            </a:r>
            <a:r>
              <a:rPr lang="bg-BG" altLang="en-US" sz="2800" b="1" smtClean="0"/>
              <a:t> Любен Краев, Автоматизирана обработка на икономическата информацията (АОИИ),</a:t>
            </a:r>
            <a:r>
              <a:rPr lang="en-US" altLang="en-US" sz="2800" b="1" smtClean="0"/>
              <a:t> 	</a:t>
            </a:r>
            <a:r>
              <a:rPr lang="bg-BG" altLang="en-US" sz="2800" b="1" smtClean="0"/>
              <a:t> </a:t>
            </a:r>
            <a:r>
              <a:rPr lang="bg-BG" altLang="en-US" sz="2800" b="1" smtClean="0">
                <a:solidFill>
                  <a:srgbClr val="0000FF"/>
                </a:solidFill>
              </a:rPr>
              <a:t>ПРЕЗЕНТАЦИИ </a:t>
            </a:r>
            <a:r>
              <a:rPr lang="en-US" altLang="en-US" sz="2800" b="1" smtClean="0">
                <a:solidFill>
                  <a:srgbClr val="0000FF"/>
                </a:solidFill>
              </a:rPr>
              <a:t>– </a:t>
            </a:r>
            <a:r>
              <a:rPr lang="bg-BG" altLang="en-US" sz="2800" b="1" smtClean="0">
                <a:solidFill>
                  <a:srgbClr val="0000FF"/>
                </a:solidFill>
              </a:rPr>
              <a:t>ЛЕКЦИИ</a:t>
            </a:r>
            <a:r>
              <a:rPr lang="bg-BG" altLang="en-US" sz="2800" b="1" smtClean="0"/>
              <a:t>,</a:t>
            </a:r>
            <a:r>
              <a:rPr lang="en-US" altLang="en-US" sz="2800" b="1" smtClean="0"/>
              <a:t> </a:t>
            </a:r>
            <a:r>
              <a:rPr lang="bg-BG" altLang="en-US" sz="2800" b="1" smtClean="0"/>
              <a:t>Свищов, 20</a:t>
            </a:r>
            <a:r>
              <a:rPr lang="en-US" altLang="en-US" sz="2800" b="1" smtClean="0"/>
              <a:t>1</a:t>
            </a:r>
            <a:r>
              <a:rPr lang="bg-BG" altLang="en-US" sz="2800" b="1" smtClean="0"/>
              <a:t>5 г.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bg-BG" altLang="en-US" sz="2800" b="1" smtClean="0">
                <a:solidFill>
                  <a:srgbClr val="FF0000"/>
                </a:solidFill>
              </a:rPr>
              <a:t>2. </a:t>
            </a:r>
            <a:r>
              <a:rPr lang="bg-BG" altLang="en-US" sz="2800" b="1" smtClean="0"/>
              <a:t>Любен Краев, Автоматизирана обработка на икономическата информация (АОИИ), </a:t>
            </a:r>
            <a:r>
              <a:rPr lang="bg-BG" altLang="en-US" sz="2800" b="1" smtClean="0">
                <a:solidFill>
                  <a:srgbClr val="FF00FF"/>
                </a:solidFill>
              </a:rPr>
              <a:t>ЕЛЕКТРОНЕН УЧЕБНИК</a:t>
            </a:r>
            <a:r>
              <a:rPr lang="bg-BG" altLang="en-US" sz="2800" b="1" smtClean="0"/>
              <a:t>, Свищов, 2015 г.</a:t>
            </a:r>
            <a:endParaRPr lang="en-US" altLang="en-US" sz="2800" b="1" smtClean="0">
              <a:solidFill>
                <a:srgbClr val="FF0000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79388" y="6472238"/>
            <a:ext cx="1784350" cy="3079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400" b="1">
                <a:solidFill>
                  <a:srgbClr val="CC3300"/>
                </a:solidFill>
                <a:cs typeface="Times New Roman" panose="02020603050405020304" pitchFamily="18" charset="0"/>
              </a:rPr>
              <a:t>©</a:t>
            </a:r>
            <a:r>
              <a:rPr lang="bg-BG" altLang="bg-BG" sz="1400" b="1">
                <a:solidFill>
                  <a:srgbClr val="CC3300"/>
                </a:solidFill>
              </a:rPr>
              <a:t> Доц. д-р Л. Краев</a:t>
            </a:r>
            <a:endParaRPr lang="en-GB" altLang="bg-BG" sz="14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3" grpId="0" build="p" animBg="1"/>
      <p:bldP spid="5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8135937" cy="5119688"/>
          </a:xfrm>
          <a:solidFill>
            <a:srgbClr val="FF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  <a:contourClr>
              <a:srgbClr val="FFCCFF"/>
            </a:contourClr>
          </a:sp3d>
        </p:spPr>
        <p:txBody>
          <a:bodyPr>
            <a:flatTx/>
          </a:bodyPr>
          <a:lstStyle/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bg-BG" altLang="bg-BG" sz="4000" b="1" dirty="0" smtClean="0">
                <a:solidFill>
                  <a:srgbClr val="0000CC"/>
                </a:solidFill>
              </a:rPr>
              <a:t>   Б. Допълнителна:</a:t>
            </a:r>
            <a:endParaRPr lang="en-US" altLang="bg-BG" sz="4000" b="1" dirty="0" smtClean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endParaRPr lang="en-US" altLang="bg-BG" sz="2000" b="1" dirty="0">
              <a:solidFill>
                <a:srgbClr val="0000CC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bg-BG" sz="2000" b="1" dirty="0" smtClean="0">
                <a:solidFill>
                  <a:srgbClr val="0000FF"/>
                </a:solidFill>
              </a:rPr>
              <a:t>1. </a:t>
            </a:r>
            <a:r>
              <a:rPr lang="en-US" sz="2000" b="1" dirty="0" smtClean="0"/>
              <a:t>Kenneth C. Laudon, Jane P. Laudon, Management Information Systems: Managing the Digital Firm (14th Edition), </a:t>
            </a:r>
            <a:r>
              <a:rPr lang="en-US" sz="2000" b="1" dirty="0" smtClean="0">
                <a:solidFill>
                  <a:srgbClr val="FF0000"/>
                </a:solidFill>
              </a:rPr>
              <a:t>January 15, 2015</a:t>
            </a:r>
            <a:r>
              <a:rPr lang="en-US" sz="2000" b="1" dirty="0" smtClean="0"/>
              <a:t>, Prentice Hall, English, 672 pages, ISBN-10: 0133898164, ISBN-13: 978-0133898163;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solidFill>
                  <a:srgbClr val="0000FF"/>
                </a:solidFill>
              </a:rPr>
              <a:t>2.</a:t>
            </a:r>
            <a:r>
              <a:rPr lang="en-US" sz="2000" b="1" dirty="0" smtClean="0"/>
              <a:t> Frank </a:t>
            </a:r>
            <a:r>
              <a:rPr lang="en-US" sz="2000" b="1" dirty="0" err="1" smtClean="0"/>
              <a:t>Hopfgartner</a:t>
            </a:r>
            <a:r>
              <a:rPr lang="en-US" sz="2000" b="1" dirty="0" smtClean="0"/>
              <a:t>, Smart Information Systems: Computational Intelligence for Real-Life Applications (Advances in Computer Vision and Pattern Recognition), </a:t>
            </a:r>
            <a:r>
              <a:rPr lang="en-US" sz="2000" b="1" dirty="0" smtClean="0">
                <a:solidFill>
                  <a:srgbClr val="FF0000"/>
                </a:solidFill>
              </a:rPr>
              <a:t>January 14, 2015</a:t>
            </a:r>
            <a:r>
              <a:rPr lang="en-US" sz="2000" b="1" dirty="0" smtClean="0"/>
              <a:t>, Springer, English, 372 pages, ISBN-10: 3319141775, ISBN-13: 978-3319141770;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solidFill>
                  <a:srgbClr val="0000FF"/>
                </a:solidFill>
              </a:rPr>
              <a:t>3.</a:t>
            </a:r>
            <a:r>
              <a:rPr lang="en-US" sz="2000" b="1" dirty="0" smtClean="0"/>
              <a:t> Peter Lake, Robert Drake, Information Systems Management in the Big Data Era (Advanced Information and Knowledge Processing), </a:t>
            </a:r>
            <a:r>
              <a:rPr lang="en-US" sz="2000" b="1" dirty="0" smtClean="0">
                <a:solidFill>
                  <a:srgbClr val="FF0000"/>
                </a:solidFill>
              </a:rPr>
              <a:t>January 13, 2015 </a:t>
            </a:r>
            <a:r>
              <a:rPr lang="en-US" sz="2000" b="1" dirty="0" smtClean="0"/>
              <a:t>, Springer, English, 293 pages, ISBN-10: 3319135023, ISBN-13: 978-3319135021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400" b="1" dirty="0" smtClean="0"/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 </a:t>
            </a:r>
            <a:r>
              <a:rPr lang="en-US" sz="2000" b="1" dirty="0" smtClean="0"/>
              <a:t> </a:t>
            </a:r>
            <a:endParaRPr lang="en-US" altLang="bg-BG" sz="2000" b="1" dirty="0" smtClean="0"/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endParaRPr lang="en-US" altLang="bg-BG" sz="2000" b="1" dirty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endParaRPr lang="bg-BG" altLang="bg-BG" sz="2000" b="1" dirty="0" smtClean="0">
              <a:solidFill>
                <a:srgbClr val="0000CC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bg-BG" altLang="bg-BG" sz="2800" b="1" dirty="0" smtClean="0"/>
              <a:t>   </a:t>
            </a:r>
            <a:r>
              <a:rPr lang="bg-BG" altLang="bg-BG" sz="2800" b="1" dirty="0" smtClean="0">
                <a:solidFill>
                  <a:srgbClr val="0000CC"/>
                </a:solidFill>
              </a:rPr>
              <a:t>  </a:t>
            </a:r>
            <a:endParaRPr lang="en-GB" altLang="bg-BG" sz="2400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50825" y="6308725"/>
            <a:ext cx="22225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1800" b="1">
                <a:solidFill>
                  <a:srgbClr val="CC3300"/>
                </a:solidFill>
                <a:cs typeface="Times New Roman" panose="02020603050405020304" pitchFamily="18" charset="0"/>
              </a:rPr>
              <a:t>©</a:t>
            </a:r>
            <a:r>
              <a:rPr lang="bg-BG" altLang="bg-BG" sz="1800" b="1">
                <a:solidFill>
                  <a:srgbClr val="CC3300"/>
                </a:solidFill>
              </a:rPr>
              <a:t> Доц. д-р Л. Краев</a:t>
            </a:r>
            <a:endParaRPr lang="en-GB" altLang="bg-BG" sz="18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nimBg="1"/>
      <p:bldP spid="819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215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Arial</vt:lpstr>
      <vt:lpstr>Calibri</vt:lpstr>
      <vt:lpstr>Default Design</vt:lpstr>
      <vt:lpstr>Автоматизирана обработка  на икономическата информацията (А  О  И  И)</vt:lpstr>
      <vt:lpstr>Титуляр: доц. д-р Любен Краев  Асистент: ас. Емил Цанов  Хорариум: Лекции – 36 / Упражнения - 36</vt:lpstr>
      <vt:lpstr>“Начинът на събиране, обработка и използване на информацията предопределя дали ще спечелите, или ще загубите.”                                             Бил Гейтс “Бизнес със скоростта на мисълта”, с. 25   „Информационните и комуникационните технологии (ИКТ) са основната движеща сила за иновации и развитие на световната икономика.”  Вивиан Рединг - еврокомисар по въпросите на информационното общество и медиите.  в-к “Computerworld”- бр. 32, 2008 г.  „ИКТ секторът е новият гръбнак на икономиката на Европа.“ Нели Крус, вецепрезидент на ЕК, Световен икономически форум в Давос, Швейцария, януари 2013 г.  </vt:lpstr>
      <vt:lpstr>Литература:</vt:lpstr>
      <vt:lpstr>PowerPoint Presentation</vt:lpstr>
    </vt:vector>
  </TitlesOfParts>
  <Company>Tsenov Academy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  О  И  И (Автоматизирана обработка на икономическата информация)</dc:title>
  <dc:creator>kraev</dc:creator>
  <cp:lastModifiedBy>violeta kraeva</cp:lastModifiedBy>
  <cp:revision>59</cp:revision>
  <dcterms:created xsi:type="dcterms:W3CDTF">2003-01-31T08:13:25Z</dcterms:created>
  <dcterms:modified xsi:type="dcterms:W3CDTF">2015-02-16T14:16:16Z</dcterms:modified>
</cp:coreProperties>
</file>