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4" r:id="rId11"/>
    <p:sldId id="265" r:id="rId12"/>
    <p:sldId id="266" r:id="rId13"/>
    <p:sldId id="287" r:id="rId14"/>
    <p:sldId id="267" r:id="rId15"/>
    <p:sldId id="268" r:id="rId16"/>
    <p:sldId id="269" r:id="rId17"/>
    <p:sldId id="270" r:id="rId18"/>
    <p:sldId id="288" r:id="rId19"/>
    <p:sldId id="289" r:id="rId20"/>
    <p:sldId id="271" r:id="rId21"/>
    <p:sldId id="272" r:id="rId22"/>
    <p:sldId id="273" r:id="rId2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FF"/>
    <a:srgbClr val="008000"/>
    <a:srgbClr val="6600FF"/>
    <a:srgbClr val="FF3300"/>
    <a:srgbClr val="CC0099"/>
    <a:srgbClr val="9900CC"/>
    <a:srgbClr val="CCFF33"/>
    <a:srgbClr val="99FF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 autoAdjust="0"/>
    <p:restoredTop sz="94550" autoAdjust="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414B2-C8C3-42B7-BA68-94247E75D079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14471-078A-4C4B-B05A-05C7F707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64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14471-078A-4C4B-B05A-05C7F70775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20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F92A6-7C01-4908-8D87-1CA34AC8309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12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2DC51-D321-4F4F-8705-D6F9CC0429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03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C4AF2-D2EB-4B22-8970-54958615EA2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570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bg-B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267AE-9688-46AE-8488-34C5FEBD08B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67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AC346-FE68-4621-86D0-9983FF3B0DA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72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9E23E-D8FD-4616-9C40-851D5CB1F9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43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526A4-D199-4780-8968-6A1D07877F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2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58E23-B33D-4294-B242-59BC02203B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22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243DB-289E-4D2B-B2B4-9BF99CE44B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98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10EAE-0FA3-41FB-802E-46A2248276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42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4DE55-96ED-4571-A9B9-7E0CA4C94B2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74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F199A-994A-44B6-96A4-F94478324B1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17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45EC0E7-48C0-4BB5-8314-B65851979DD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7772400" cy="1295400"/>
          </a:xfrm>
          <a:solidFill>
            <a:srgbClr val="FFFF99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2800" b="1" smtClean="0">
                <a:solidFill>
                  <a:srgbClr val="FF3300"/>
                </a:solidFill>
              </a:rPr>
              <a:t>Тема 1.</a:t>
            </a:r>
            <a:r>
              <a:rPr lang="bg-BG" sz="2800" b="1" smtClean="0"/>
              <a:t> Въведение в автоматизираната обработка на икономическата информацията (АОИИ).</a:t>
            </a:r>
            <a:endParaRPr lang="en-GB" sz="2800" b="1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16238" y="2349500"/>
            <a:ext cx="5867400" cy="4250512"/>
          </a:xfrm>
          <a:solidFill>
            <a:srgbClr val="FFCC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flatTx/>
          </a:bodyPr>
          <a:lstStyle/>
          <a:p>
            <a:pPr eaLnBrk="1" hangingPunct="1">
              <a:lnSpc>
                <a:spcPct val="90000"/>
              </a:lnSpc>
            </a:pPr>
            <a:r>
              <a:rPr lang="bg-BG" sz="2400" b="1" i="1" u="sng" dirty="0" smtClean="0">
                <a:solidFill>
                  <a:srgbClr val="0000CC"/>
                </a:solidFill>
              </a:rPr>
              <a:t>Основни въпроси:</a:t>
            </a:r>
            <a:endParaRPr lang="bg-BG" sz="2400" b="1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bg-BG" sz="2400" b="1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bg-BG" sz="2400" b="1" dirty="0" smtClean="0"/>
              <a:t>1. </a:t>
            </a:r>
            <a:r>
              <a:rPr lang="bg-BG" sz="2400" b="1" dirty="0" smtClean="0">
                <a:solidFill>
                  <a:srgbClr val="006600"/>
                </a:solidFill>
              </a:rPr>
              <a:t>(1.)</a:t>
            </a:r>
            <a:r>
              <a:rPr lang="bg-BG" sz="2400" b="1" dirty="0" smtClean="0"/>
              <a:t> АОИИ и променящия се свят</a:t>
            </a:r>
            <a:br>
              <a:rPr lang="bg-BG" sz="2400" b="1" dirty="0" smtClean="0"/>
            </a:br>
            <a:r>
              <a:rPr lang="bg-BG" sz="2400" b="1" dirty="0" smtClean="0"/>
              <a:t>    на бизнеса.</a:t>
            </a:r>
          </a:p>
          <a:p>
            <a:pPr eaLnBrk="1" hangingPunct="1">
              <a:lnSpc>
                <a:spcPct val="90000"/>
              </a:lnSpc>
            </a:pPr>
            <a:r>
              <a:rPr lang="bg-BG" sz="2400" b="1" dirty="0" smtClean="0"/>
              <a:t>    </a:t>
            </a:r>
            <a:r>
              <a:rPr lang="bg-BG" sz="2400" b="1" i="1" dirty="0" smtClean="0">
                <a:solidFill>
                  <a:srgbClr val="CC3300"/>
                </a:solidFill>
              </a:rPr>
              <a:t>Литература: </a:t>
            </a:r>
            <a:r>
              <a:rPr lang="bg-BG" sz="2400" b="1" i="1" dirty="0" smtClean="0">
                <a:solidFill>
                  <a:srgbClr val="0000FF"/>
                </a:solidFill>
              </a:rPr>
              <a:t>лекцията (презентацията) и е-учебника.</a:t>
            </a:r>
          </a:p>
          <a:p>
            <a:pPr eaLnBrk="1" hangingPunct="1">
              <a:lnSpc>
                <a:spcPct val="90000"/>
              </a:lnSpc>
            </a:pPr>
            <a:endParaRPr lang="bg-BG" sz="2400" b="1" i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bg-BG" sz="2400" b="1" dirty="0" smtClean="0"/>
              <a:t>2. </a:t>
            </a:r>
            <a:r>
              <a:rPr lang="bg-BG" sz="2400" b="1" dirty="0" smtClean="0">
                <a:solidFill>
                  <a:srgbClr val="006600"/>
                </a:solidFill>
              </a:rPr>
              <a:t>(2.)</a:t>
            </a:r>
            <a:r>
              <a:rPr lang="bg-BG" sz="2400" b="1" dirty="0" smtClean="0"/>
              <a:t> Утвърждаване и развитие на</a:t>
            </a:r>
            <a:br>
              <a:rPr lang="bg-BG" sz="2400" b="1" dirty="0" smtClean="0"/>
            </a:br>
            <a:r>
              <a:rPr lang="bg-BG" sz="2400" b="1" dirty="0" smtClean="0"/>
              <a:t>    АОИИ като теория и практика.</a:t>
            </a:r>
          </a:p>
          <a:p>
            <a:pPr eaLnBrk="1" hangingPunct="1">
              <a:lnSpc>
                <a:spcPct val="90000"/>
              </a:lnSpc>
            </a:pPr>
            <a:r>
              <a:rPr lang="bg-BG" sz="2400" b="1" dirty="0" smtClean="0"/>
              <a:t>    </a:t>
            </a:r>
            <a:r>
              <a:rPr lang="bg-BG" sz="2400" b="1" i="1" dirty="0" smtClean="0">
                <a:solidFill>
                  <a:srgbClr val="CC3300"/>
                </a:solidFill>
              </a:rPr>
              <a:t>Литература: </a:t>
            </a:r>
            <a:r>
              <a:rPr lang="bg-BG" sz="2400" b="1" i="1" dirty="0" smtClean="0">
                <a:solidFill>
                  <a:srgbClr val="0000FF"/>
                </a:solidFill>
              </a:rPr>
              <a:t>лекцията (презентацията) и е-учебника.</a:t>
            </a:r>
            <a:endParaRPr lang="en-GB" sz="2400" b="1" u="sng" dirty="0" smtClean="0">
              <a:solidFill>
                <a:srgbClr val="0000FF"/>
              </a:solidFill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" y="6323013"/>
            <a:ext cx="1531188" cy="27699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200" b="1">
                <a:solidFill>
                  <a:srgbClr val="CC3300"/>
                </a:solidFill>
                <a:cs typeface="Times New Roman" pitchFamily="18" charset="0"/>
              </a:rPr>
              <a:t>©</a:t>
            </a:r>
            <a:r>
              <a:rPr lang="bg-BG" sz="1200" b="1">
                <a:solidFill>
                  <a:srgbClr val="CC3300"/>
                </a:solidFill>
              </a:rPr>
              <a:t> </a:t>
            </a:r>
            <a:r>
              <a:rPr lang="bg-BG" sz="1200" b="1" smtClean="0">
                <a:solidFill>
                  <a:srgbClr val="CC3300"/>
                </a:solidFill>
              </a:rPr>
              <a:t>доц</a:t>
            </a:r>
            <a:r>
              <a:rPr lang="bg-BG" sz="1200" b="1">
                <a:solidFill>
                  <a:srgbClr val="CC3300"/>
                </a:solidFill>
              </a:rPr>
              <a:t>. д-р Л. Краев</a:t>
            </a:r>
            <a:endParaRPr lang="en-GB" sz="1200" b="1">
              <a:solidFill>
                <a:srgbClr val="CC3300"/>
              </a:solidFill>
            </a:endParaRPr>
          </a:p>
        </p:txBody>
      </p:sp>
      <p:pic>
        <p:nvPicPr>
          <p:cNvPr id="2053" name="Picture 5" descr="bs00559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2286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/>
      <p:bldP spid="2051" grpId="0" build="p" animBg="1"/>
      <p:bldP spid="205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CCFF"/>
            </a:gs>
            <a:gs pos="50000">
              <a:srgbClr val="FFFF99"/>
            </a:gs>
            <a:gs pos="100000">
              <a:srgbClr val="CC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229600" cy="396875"/>
          </a:xfrm>
          <a:prstGeom prst="rect">
            <a:avLst/>
          </a:prstGeom>
          <a:solidFill>
            <a:srgbClr val="66FF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sz="2000" b="1">
                <a:solidFill>
                  <a:srgbClr val="FF3300"/>
                </a:solidFill>
              </a:rPr>
              <a:t>2.</a:t>
            </a:r>
            <a:r>
              <a:rPr lang="bg-BG" sz="2000" b="1"/>
              <a:t> Утвърждаване и развитие на </a:t>
            </a:r>
            <a:r>
              <a:rPr lang="bg-BG" sz="2000" b="1" smtClean="0"/>
              <a:t>АОИИ </a:t>
            </a:r>
            <a:r>
              <a:rPr lang="bg-BG" sz="2000" b="1"/>
              <a:t>като теория и практика</a:t>
            </a:r>
            <a:endParaRPr lang="en-GB" sz="2000" b="1"/>
          </a:p>
        </p:txBody>
      </p:sp>
      <p:sp>
        <p:nvSpPr>
          <p:cNvPr id="23555" name="Text Box 6"/>
          <p:cNvSpPr txBox="1">
            <a:spLocks noChangeArrowheads="1"/>
          </p:cNvSpPr>
          <p:nvPr/>
        </p:nvSpPr>
        <p:spPr bwMode="auto">
          <a:xfrm>
            <a:off x="3657600" y="1752600"/>
            <a:ext cx="1676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bg-BG"/>
          </a:p>
          <a:p>
            <a:pPr eaLnBrk="1" hangingPunct="1">
              <a:spcBef>
                <a:spcPct val="50000"/>
              </a:spcBef>
            </a:pPr>
            <a:endParaRPr lang="en-GB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33400" y="1295400"/>
            <a:ext cx="2514600" cy="619125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sz="1600" b="1"/>
              <a:t>Научни и теоретични основи</a:t>
            </a:r>
            <a:endParaRPr lang="en-GB" sz="1600" b="1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381000" y="2819400"/>
            <a:ext cx="2486025" cy="374650"/>
          </a:xfrm>
          <a:prstGeom prst="rect">
            <a:avLst/>
          </a:prstGeom>
          <a:solidFill>
            <a:srgbClr val="66FF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66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bg-BG" sz="1600" b="1"/>
              <a:t>Практически измерения</a:t>
            </a:r>
            <a:endParaRPr lang="en-GB" sz="1600" b="1"/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304800" y="4267200"/>
            <a:ext cx="2743200" cy="581025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CC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sz="1600" b="1"/>
              <a:t>Организационни параметри</a:t>
            </a:r>
            <a:endParaRPr lang="en-GB" sz="1600" b="1"/>
          </a:p>
        </p:txBody>
      </p:sp>
      <p:sp>
        <p:nvSpPr>
          <p:cNvPr id="23559" name="Text Box 17"/>
          <p:cNvSpPr txBox="1">
            <a:spLocks noChangeArrowheads="1"/>
          </p:cNvSpPr>
          <p:nvPr/>
        </p:nvSpPr>
        <p:spPr bwMode="auto">
          <a:xfrm>
            <a:off x="631825" y="532606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bg-BG"/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3124200" y="5334000"/>
            <a:ext cx="2286000" cy="581025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sz="1600" b="1"/>
              <a:t>Технологични характеристики</a:t>
            </a:r>
            <a:endParaRPr lang="en-GB" sz="1600" b="1"/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6553200" y="4724400"/>
            <a:ext cx="2057400" cy="581025"/>
          </a:xfrm>
          <a:prstGeom prst="rect">
            <a:avLst/>
          </a:prstGeom>
          <a:solidFill>
            <a:srgbClr val="FFFF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sz="1600" b="1"/>
              <a:t>Иновация и развитие</a:t>
            </a:r>
            <a:endParaRPr lang="en-GB" sz="1600" b="1"/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6477000" y="2895600"/>
            <a:ext cx="2209800" cy="581025"/>
          </a:xfrm>
          <a:prstGeom prst="rect">
            <a:avLst/>
          </a:prstGeom>
          <a:solidFill>
            <a:srgbClr val="FF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sz="1600" b="1"/>
              <a:t>Инфраструктурни елементи</a:t>
            </a:r>
            <a:endParaRPr lang="en-GB" sz="1600" b="1"/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6629400" y="1219200"/>
            <a:ext cx="1981200" cy="825500"/>
          </a:xfrm>
          <a:prstGeom prst="rect">
            <a:avLst/>
          </a:prstGeom>
          <a:solidFill>
            <a:srgbClr val="CCCC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CC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sz="1600" b="1"/>
              <a:t>Финансово-икономическа ефективност</a:t>
            </a:r>
            <a:endParaRPr lang="en-GB" sz="1600" b="1"/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3886200" y="1143000"/>
            <a:ext cx="1905000" cy="581025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sz="1600" b="1"/>
              <a:t>Социална насоченост</a:t>
            </a:r>
            <a:endParaRPr lang="en-GB" sz="1600" b="1"/>
          </a:p>
        </p:txBody>
      </p:sp>
      <p:sp>
        <p:nvSpPr>
          <p:cNvPr id="23565" name="Rectangle 23"/>
          <p:cNvSpPr>
            <a:spLocks noChangeArrowheads="1"/>
          </p:cNvSpPr>
          <p:nvPr/>
        </p:nvSpPr>
        <p:spPr bwMode="auto">
          <a:xfrm>
            <a:off x="304800" y="6248400"/>
            <a:ext cx="2201244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 b="1">
                <a:solidFill>
                  <a:srgbClr val="CC3300"/>
                </a:solidFill>
                <a:cs typeface="Times New Roman" pitchFamily="18" charset="0"/>
              </a:rPr>
              <a:t>©</a:t>
            </a:r>
            <a:r>
              <a:rPr lang="bg-BG" sz="1800" b="1">
                <a:solidFill>
                  <a:srgbClr val="CC3300"/>
                </a:solidFill>
              </a:rPr>
              <a:t> </a:t>
            </a:r>
            <a:r>
              <a:rPr lang="bg-BG" sz="1800" b="1" smtClean="0">
                <a:solidFill>
                  <a:srgbClr val="CC3300"/>
                </a:solidFill>
              </a:rPr>
              <a:t>доц</a:t>
            </a:r>
            <a:r>
              <a:rPr lang="bg-BG" sz="1800" b="1">
                <a:solidFill>
                  <a:srgbClr val="CC3300"/>
                </a:solidFill>
              </a:rPr>
              <a:t>. д-р Л. Краев</a:t>
            </a:r>
            <a:endParaRPr lang="en-GB" sz="1800" b="1">
              <a:solidFill>
                <a:srgbClr val="CC3300"/>
              </a:solidFill>
            </a:endParaRPr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 flipH="1">
            <a:off x="3200400" y="1447800"/>
            <a:ext cx="685800" cy="762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1676400" y="1905000"/>
            <a:ext cx="0" cy="76200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>
            <a:off x="1600200" y="3200400"/>
            <a:ext cx="0" cy="91440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>
            <a:off x="1524000" y="4876800"/>
            <a:ext cx="1600200" cy="76200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 flipV="1">
            <a:off x="5562600" y="5334000"/>
            <a:ext cx="1905000" cy="30480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1301" name="Line 37"/>
          <p:cNvSpPr>
            <a:spLocks noChangeShapeType="1"/>
          </p:cNvSpPr>
          <p:nvPr/>
        </p:nvSpPr>
        <p:spPr bwMode="auto">
          <a:xfrm flipV="1">
            <a:off x="7620000" y="3429000"/>
            <a:ext cx="0" cy="1143000"/>
          </a:xfrm>
          <a:prstGeom prst="line">
            <a:avLst/>
          </a:prstGeom>
          <a:noFill/>
          <a:ln w="57150">
            <a:solidFill>
              <a:srgbClr val="33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 flipV="1">
            <a:off x="7620000" y="2057400"/>
            <a:ext cx="0" cy="685800"/>
          </a:xfrm>
          <a:prstGeom prst="line">
            <a:avLst/>
          </a:prstGeom>
          <a:noFill/>
          <a:ln w="57150">
            <a:solidFill>
              <a:srgbClr val="33669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1305" name="Line 41"/>
          <p:cNvSpPr>
            <a:spLocks noChangeShapeType="1"/>
          </p:cNvSpPr>
          <p:nvPr/>
        </p:nvSpPr>
        <p:spPr bwMode="auto">
          <a:xfrm>
            <a:off x="5943600" y="1295400"/>
            <a:ext cx="685800" cy="304800"/>
          </a:xfrm>
          <a:prstGeom prst="line">
            <a:avLst/>
          </a:prstGeom>
          <a:noFill/>
          <a:ln w="57150">
            <a:solidFill>
              <a:srgbClr val="9933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1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1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 autoUpdateAnimBg="0"/>
      <p:bldP spid="11271" grpId="0" animBg="1" autoUpdateAnimBg="0"/>
      <p:bldP spid="11272" grpId="0" animBg="1" autoUpdateAnimBg="0"/>
      <p:bldP spid="11280" grpId="0" animBg="1" autoUpdateAnimBg="0"/>
      <p:bldP spid="11282" grpId="0" animBg="1" autoUpdateAnimBg="0"/>
      <p:bldP spid="11283" grpId="0" animBg="1" autoUpdateAnimBg="0"/>
      <p:bldP spid="11284" grpId="0" animBg="1" autoUpdateAnimBg="0"/>
      <p:bldP spid="11285" grpId="0" animBg="1" autoUpdateAnimBg="0"/>
      <p:bldP spid="11286" grpId="0" animBg="1" autoUpdateAnimBg="0"/>
      <p:bldP spid="11288" grpId="0" animBg="1"/>
      <p:bldP spid="11289" grpId="0" animBg="1"/>
      <p:bldP spid="11290" grpId="0" animBg="1"/>
      <p:bldP spid="11291" grpId="0" animBg="1"/>
      <p:bldP spid="11300" grpId="0" animBg="1"/>
      <p:bldP spid="11301" grpId="0" animBg="1"/>
      <p:bldP spid="11304" grpId="0" animBg="1"/>
      <p:bldP spid="1130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CCCCFF"/>
            </a:gs>
            <a:gs pos="50000">
              <a:srgbClr val="FFCC99"/>
            </a:gs>
            <a:gs pos="100000">
              <a:srgbClr val="CC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solidFill>
            <a:srgbClr val="66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2800" b="1" smtClean="0">
                <a:solidFill>
                  <a:srgbClr val="CC3300"/>
                </a:solidFill>
              </a:rPr>
              <a:t>2.1. Научни и теоретични основи на АОИИ.</a:t>
            </a:r>
            <a:endParaRPr lang="en-GB" sz="2800" b="1" smtClean="0">
              <a:solidFill>
                <a:srgbClr val="CC3300"/>
              </a:solidFill>
            </a:endParaRP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895600" y="1524000"/>
            <a:ext cx="5943600" cy="4648200"/>
          </a:xfrm>
          <a:solidFill>
            <a:srgbClr val="99FF99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flatTx/>
          </a:bodyPr>
          <a:lstStyle/>
          <a:p>
            <a:pPr eaLnBrk="1" hangingPunct="1">
              <a:lnSpc>
                <a:spcPct val="90000"/>
              </a:lnSpc>
            </a:pPr>
            <a:r>
              <a:rPr lang="bg-BG" sz="2400" b="1" smtClean="0">
                <a:solidFill>
                  <a:srgbClr val="0000FF"/>
                </a:solidFill>
              </a:rPr>
              <a:t>А)</a:t>
            </a:r>
            <a:r>
              <a:rPr lang="bg-BG" sz="2400" b="1" smtClean="0"/>
              <a:t> Икономическата кибернетика;</a:t>
            </a:r>
          </a:p>
          <a:p>
            <a:pPr eaLnBrk="1" hangingPunct="1">
              <a:lnSpc>
                <a:spcPct val="90000"/>
              </a:lnSpc>
            </a:pPr>
            <a:r>
              <a:rPr lang="bg-BG" sz="2400" b="1" smtClean="0">
                <a:solidFill>
                  <a:srgbClr val="0000FF"/>
                </a:solidFill>
              </a:rPr>
              <a:t>Б)</a:t>
            </a:r>
            <a:r>
              <a:rPr lang="bg-BG" sz="2400" b="1" smtClean="0"/>
              <a:t> Бизнес информатиката;</a:t>
            </a:r>
          </a:p>
          <a:p>
            <a:pPr eaLnBrk="1" hangingPunct="1">
              <a:lnSpc>
                <a:spcPct val="90000"/>
              </a:lnSpc>
            </a:pPr>
            <a:r>
              <a:rPr lang="bg-BG" sz="2400" b="1" smtClean="0">
                <a:solidFill>
                  <a:srgbClr val="0000FF"/>
                </a:solidFill>
              </a:rPr>
              <a:t>В)</a:t>
            </a:r>
            <a:r>
              <a:rPr lang="bg-BG" sz="2400" b="1" smtClean="0"/>
              <a:t> Понятие за теория на АОИИ:</a:t>
            </a:r>
          </a:p>
          <a:p>
            <a:pPr eaLnBrk="1" hangingPunct="1">
              <a:lnSpc>
                <a:spcPct val="90000"/>
              </a:lnSpc>
            </a:pPr>
            <a:r>
              <a:rPr lang="bg-BG" sz="2400" b="1" smtClean="0"/>
              <a:t>      - традиции и натрупан опит;</a:t>
            </a:r>
          </a:p>
          <a:p>
            <a:pPr eaLnBrk="1" hangingPunct="1">
              <a:lnSpc>
                <a:spcPct val="90000"/>
              </a:lnSpc>
            </a:pPr>
            <a:r>
              <a:rPr lang="bg-BG" sz="2400" b="1" smtClean="0"/>
              <a:t>      - оценка и анализ на тенденциите;</a:t>
            </a:r>
          </a:p>
          <a:p>
            <a:pPr eaLnBrk="1" hangingPunct="1">
              <a:lnSpc>
                <a:spcPct val="90000"/>
              </a:lnSpc>
            </a:pPr>
            <a:r>
              <a:rPr lang="bg-BG" sz="2400" b="1" smtClean="0"/>
              <a:t>      - принципи и основни постановки;</a:t>
            </a:r>
          </a:p>
          <a:p>
            <a:pPr eaLnBrk="1" hangingPunct="1">
              <a:lnSpc>
                <a:spcPct val="90000"/>
              </a:lnSpc>
            </a:pPr>
            <a:r>
              <a:rPr lang="bg-BG" sz="2400" b="1" smtClean="0"/>
              <a:t>      - закономерности на развитие;</a:t>
            </a:r>
          </a:p>
          <a:p>
            <a:pPr eaLnBrk="1" hangingPunct="1">
              <a:lnSpc>
                <a:spcPct val="90000"/>
              </a:lnSpc>
            </a:pPr>
            <a:r>
              <a:rPr lang="bg-BG" sz="2400" b="1" smtClean="0"/>
              <a:t>      - методология, методика и механизми.</a:t>
            </a:r>
          </a:p>
          <a:p>
            <a:pPr eaLnBrk="1" hangingPunct="1">
              <a:lnSpc>
                <a:spcPct val="90000"/>
              </a:lnSpc>
            </a:pPr>
            <a:r>
              <a:rPr lang="bg-BG" sz="2400" b="1" smtClean="0">
                <a:solidFill>
                  <a:srgbClr val="0000FF"/>
                </a:solidFill>
              </a:rPr>
              <a:t>Г)</a:t>
            </a:r>
            <a:r>
              <a:rPr lang="bg-BG" sz="2400" b="1" smtClean="0"/>
              <a:t> Разработване на научните и теоретичните основи на АОИИ.</a:t>
            </a:r>
          </a:p>
          <a:p>
            <a:pPr eaLnBrk="1" hangingPunct="1">
              <a:lnSpc>
                <a:spcPct val="90000"/>
              </a:lnSpc>
            </a:pPr>
            <a:endParaRPr lang="bg-BG" sz="2400" b="1" smtClean="0"/>
          </a:p>
          <a:p>
            <a:pPr eaLnBrk="1" hangingPunct="1">
              <a:lnSpc>
                <a:spcPct val="90000"/>
              </a:lnSpc>
            </a:pPr>
            <a:endParaRPr lang="en-GB" sz="2000" b="1" smtClean="0"/>
          </a:p>
        </p:txBody>
      </p:sp>
      <p:pic>
        <p:nvPicPr>
          <p:cNvPr id="12294" name="Picture 6" descr="bs00554_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447800"/>
            <a:ext cx="2209800" cy="4495800"/>
          </a:xfrm>
          <a:solidFill>
            <a:srgbClr val="FF99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381000" y="6248400"/>
            <a:ext cx="2201244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 b="1">
                <a:solidFill>
                  <a:srgbClr val="CC3300"/>
                </a:solidFill>
                <a:cs typeface="Times New Roman" pitchFamily="18" charset="0"/>
              </a:rPr>
              <a:t>©</a:t>
            </a:r>
            <a:r>
              <a:rPr lang="bg-BG" sz="1800" b="1">
                <a:solidFill>
                  <a:srgbClr val="CC3300"/>
                </a:solidFill>
              </a:rPr>
              <a:t> </a:t>
            </a:r>
            <a:r>
              <a:rPr lang="bg-BG" sz="1800" b="1" smtClean="0">
                <a:solidFill>
                  <a:srgbClr val="CC3300"/>
                </a:solidFill>
              </a:rPr>
              <a:t>доц</a:t>
            </a:r>
            <a:r>
              <a:rPr lang="bg-BG" sz="1800" b="1">
                <a:solidFill>
                  <a:srgbClr val="CC3300"/>
                </a:solidFill>
              </a:rPr>
              <a:t>. д-р Л. Краев</a:t>
            </a:r>
            <a:endParaRPr lang="en-GB" sz="1800" b="1">
              <a:solidFill>
                <a:srgbClr val="CC3300"/>
              </a:solidFill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 autoUpdateAnimBg="0"/>
      <p:bldP spid="1229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CCFF99"/>
            </a:gs>
            <a:gs pos="50000">
              <a:srgbClr val="FFFFCC"/>
            </a:gs>
            <a:gs pos="100000">
              <a:srgbClr val="CCFF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solidFill>
            <a:srgbClr val="66CCFF"/>
          </a:solidFill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2800" b="1" smtClean="0">
                <a:solidFill>
                  <a:srgbClr val="FF3300"/>
                </a:solidFill>
              </a:rPr>
              <a:t>2.2.</a:t>
            </a:r>
            <a:r>
              <a:rPr lang="bg-BG" sz="2800" b="1" smtClean="0">
                <a:solidFill>
                  <a:schemeClr val="accent2"/>
                </a:solidFill>
              </a:rPr>
              <a:t> Практически измерения на АОИИ.</a:t>
            </a:r>
            <a:endParaRPr lang="en-GB" sz="2800" b="1" smtClean="0">
              <a:solidFill>
                <a:schemeClr val="accent2"/>
              </a:solidFill>
            </a:endParaRP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743200" y="1905000"/>
            <a:ext cx="6019800" cy="4191000"/>
          </a:xfrm>
          <a:solidFill>
            <a:srgbClr val="FFCCFF"/>
          </a:solidFill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2400" b="1" smtClean="0">
                <a:solidFill>
                  <a:srgbClr val="0000FF"/>
                </a:solidFill>
              </a:rPr>
              <a:t>А)</a:t>
            </a:r>
            <a:r>
              <a:rPr lang="bg-BG" sz="2400" b="1" smtClean="0"/>
              <a:t> Внедряване и експлоатация в:</a:t>
            </a:r>
          </a:p>
          <a:p>
            <a:pPr eaLnBrk="1" hangingPunct="1"/>
            <a:r>
              <a:rPr lang="bg-BG" sz="2400" b="1" smtClean="0"/>
              <a:t>     - малкия и средния бизнес;</a:t>
            </a:r>
          </a:p>
          <a:p>
            <a:pPr eaLnBrk="1" hangingPunct="1"/>
            <a:r>
              <a:rPr lang="bg-BG" sz="2400" b="1" smtClean="0"/>
              <a:t>     - бизнеса от корпоративен тип;</a:t>
            </a:r>
          </a:p>
          <a:p>
            <a:pPr eaLnBrk="1" hangingPunct="1"/>
            <a:r>
              <a:rPr lang="bg-BG" sz="2400" b="1" smtClean="0"/>
              <a:t>     - банков и застрахователен бизнес;</a:t>
            </a:r>
          </a:p>
          <a:p>
            <a:pPr eaLnBrk="1" hangingPunct="1"/>
            <a:r>
              <a:rPr lang="bg-BG" sz="2400" b="1" smtClean="0"/>
              <a:t>     - публичната администрация.</a:t>
            </a:r>
          </a:p>
          <a:p>
            <a:pPr eaLnBrk="1" hangingPunct="1"/>
            <a:r>
              <a:rPr lang="bg-BG" sz="2400" b="1" smtClean="0">
                <a:solidFill>
                  <a:srgbClr val="0000FF"/>
                </a:solidFill>
              </a:rPr>
              <a:t>Б)</a:t>
            </a:r>
            <a:r>
              <a:rPr lang="bg-BG" sz="2400" b="1" smtClean="0"/>
              <a:t> Развитите икономики и АОИИ;</a:t>
            </a:r>
          </a:p>
          <a:p>
            <a:pPr eaLnBrk="1" hangingPunct="1"/>
            <a:r>
              <a:rPr lang="bg-BG" sz="2400" b="1" smtClean="0">
                <a:solidFill>
                  <a:srgbClr val="0000FF"/>
                </a:solidFill>
              </a:rPr>
              <a:t>В)</a:t>
            </a:r>
            <a:r>
              <a:rPr lang="bg-BG" sz="2400" b="1" smtClean="0"/>
              <a:t> Развиващите се пазари и АОИИ;</a:t>
            </a:r>
          </a:p>
          <a:p>
            <a:pPr eaLnBrk="1" hangingPunct="1"/>
            <a:r>
              <a:rPr lang="bg-BG" sz="2400" b="1" smtClean="0">
                <a:solidFill>
                  <a:srgbClr val="0000FF"/>
                </a:solidFill>
              </a:rPr>
              <a:t>Г)</a:t>
            </a:r>
            <a:r>
              <a:rPr lang="bg-BG" sz="2400" b="1" smtClean="0"/>
              <a:t> Финансово-икономическа ефективност.</a:t>
            </a:r>
          </a:p>
          <a:p>
            <a:pPr eaLnBrk="1" hangingPunct="1"/>
            <a:endParaRPr lang="en-GB" sz="2400" b="1" smtClean="0"/>
          </a:p>
        </p:txBody>
      </p:sp>
      <p:pic>
        <p:nvPicPr>
          <p:cNvPr id="13318" name="Picture 6" descr="pe02002_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828800"/>
            <a:ext cx="1905000" cy="4114800"/>
          </a:xfrm>
          <a:solidFill>
            <a:srgbClr val="FF9966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304800" y="6248400"/>
            <a:ext cx="2201244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 b="1">
                <a:solidFill>
                  <a:srgbClr val="CC3300"/>
                </a:solidFill>
                <a:cs typeface="Times New Roman" pitchFamily="18" charset="0"/>
              </a:rPr>
              <a:t>©</a:t>
            </a:r>
            <a:r>
              <a:rPr lang="bg-BG" sz="1800" b="1">
                <a:solidFill>
                  <a:srgbClr val="CC3300"/>
                </a:solidFill>
              </a:rPr>
              <a:t> </a:t>
            </a:r>
            <a:r>
              <a:rPr lang="bg-BG" sz="1800" b="1" smtClean="0">
                <a:solidFill>
                  <a:srgbClr val="CC3300"/>
                </a:solidFill>
              </a:rPr>
              <a:t>доц</a:t>
            </a:r>
            <a:r>
              <a:rPr lang="bg-BG" sz="1800" b="1">
                <a:solidFill>
                  <a:srgbClr val="CC3300"/>
                </a:solidFill>
              </a:rPr>
              <a:t>. д-р Л. Краев</a:t>
            </a:r>
            <a:endParaRPr lang="en-GB" sz="1800" b="1">
              <a:solidFill>
                <a:srgbClr val="CC3300"/>
              </a:solidFill>
            </a:endParaRP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 autoUpdateAnimBg="0"/>
      <p:bldP spid="13316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272808" cy="1008112"/>
          </a:xfrm>
        </p:spPr>
        <p:txBody>
          <a:bodyPr/>
          <a:lstStyle/>
          <a:p>
            <a:r>
              <a:rPr lang="bg-BG" sz="2400" b="1" smtClean="0">
                <a:solidFill>
                  <a:srgbClr val="FF0000"/>
                </a:solidFill>
              </a:rPr>
              <a:t>Д.</a:t>
            </a:r>
            <a:r>
              <a:rPr lang="bg-BG" sz="2400" b="1" smtClean="0">
                <a:solidFill>
                  <a:srgbClr val="0000FF"/>
                </a:solidFill>
              </a:rPr>
              <a:t> НАУЧНО-ТЕОРЕТИЧНИ И ПРАКТИЧЕСКИ СЪОТНОШЕНИЯ МЕЖДУ </a:t>
            </a:r>
            <a:r>
              <a:rPr lang="bg-BG" sz="2400" b="1" smtClean="0">
                <a:solidFill>
                  <a:srgbClr val="008000"/>
                </a:solidFill>
              </a:rPr>
              <a:t>АОИИ</a:t>
            </a:r>
            <a:r>
              <a:rPr lang="bg-BG" sz="2400" b="1" smtClean="0">
                <a:solidFill>
                  <a:srgbClr val="0000FF"/>
                </a:solidFill>
              </a:rPr>
              <a:t> И </a:t>
            </a:r>
            <a:r>
              <a:rPr lang="bg-BG" sz="2400" b="1" smtClean="0">
                <a:solidFill>
                  <a:srgbClr val="CC0099"/>
                </a:solidFill>
              </a:rPr>
              <a:t>АОБИ</a:t>
            </a:r>
            <a:endParaRPr lang="bg-BG" sz="2400" b="1">
              <a:solidFill>
                <a:srgbClr val="CC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844824"/>
            <a:ext cx="2304256" cy="4114800"/>
          </a:xfrm>
        </p:spPr>
        <p:txBody>
          <a:bodyPr/>
          <a:lstStyle/>
          <a:p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43808" y="1700808"/>
            <a:ext cx="6048672" cy="4395192"/>
          </a:xfrm>
        </p:spPr>
        <p:txBody>
          <a:bodyPr/>
          <a:lstStyle/>
          <a:p>
            <a:r>
              <a:rPr lang="bg-BG" sz="1600" b="1" i="1" u="sng" smtClean="0">
                <a:solidFill>
                  <a:srgbClr val="FF0000"/>
                </a:solidFill>
              </a:rPr>
              <a:t>Първа теза: </a:t>
            </a:r>
            <a:r>
              <a:rPr lang="bg-BG" sz="1600" b="1" smtClean="0"/>
              <a:t>От научно-теоретична и практическа гледна точка между </a:t>
            </a:r>
            <a:r>
              <a:rPr lang="bg-BG" sz="1600" b="1" smtClean="0">
                <a:solidFill>
                  <a:srgbClr val="FF0000"/>
                </a:solidFill>
              </a:rPr>
              <a:t>АОИИ</a:t>
            </a:r>
            <a:r>
              <a:rPr lang="bg-BG" sz="1600" b="1" smtClean="0"/>
              <a:t> (</a:t>
            </a:r>
            <a:r>
              <a:rPr lang="bg-BG" sz="1600" b="1" smtClean="0">
                <a:solidFill>
                  <a:srgbClr val="FF0000"/>
                </a:solidFill>
              </a:rPr>
              <a:t>А</a:t>
            </a:r>
            <a:r>
              <a:rPr lang="bg-BG" sz="1600" b="1" smtClean="0"/>
              <a:t>втоматизирана </a:t>
            </a:r>
            <a:r>
              <a:rPr lang="bg-BG" sz="1600" b="1" smtClean="0">
                <a:solidFill>
                  <a:srgbClr val="FF0000"/>
                </a:solidFill>
              </a:rPr>
              <a:t>О</a:t>
            </a:r>
            <a:r>
              <a:rPr lang="bg-BG" sz="1600" b="1" smtClean="0"/>
              <a:t>бработка на </a:t>
            </a:r>
            <a:r>
              <a:rPr lang="bg-BG" sz="1600" b="1" smtClean="0">
                <a:solidFill>
                  <a:srgbClr val="FF0000"/>
                </a:solidFill>
              </a:rPr>
              <a:t>И</a:t>
            </a:r>
            <a:r>
              <a:rPr lang="bg-BG" sz="1600" b="1" smtClean="0"/>
              <a:t>кономическата </a:t>
            </a:r>
            <a:r>
              <a:rPr lang="bg-BG" sz="1600" b="1" smtClean="0">
                <a:solidFill>
                  <a:srgbClr val="FF0000"/>
                </a:solidFill>
              </a:rPr>
              <a:t>И</a:t>
            </a:r>
            <a:r>
              <a:rPr lang="bg-BG" sz="1600" b="1" smtClean="0"/>
              <a:t>нформацията) и </a:t>
            </a:r>
            <a:r>
              <a:rPr lang="bg-BG" sz="1600" b="1" smtClean="0">
                <a:solidFill>
                  <a:srgbClr val="6600FF"/>
                </a:solidFill>
              </a:rPr>
              <a:t>АОБИ</a:t>
            </a:r>
            <a:r>
              <a:rPr lang="bg-BG" sz="1600" b="1" smtClean="0"/>
              <a:t> (</a:t>
            </a:r>
            <a:r>
              <a:rPr lang="bg-BG" sz="1600" b="1" smtClean="0">
                <a:solidFill>
                  <a:srgbClr val="6600FF"/>
                </a:solidFill>
              </a:rPr>
              <a:t>А</a:t>
            </a:r>
            <a:r>
              <a:rPr lang="bg-BG" sz="1600" b="1" smtClean="0"/>
              <a:t>втоматизирана </a:t>
            </a:r>
            <a:r>
              <a:rPr lang="bg-BG" sz="1600" b="1" smtClean="0">
                <a:solidFill>
                  <a:srgbClr val="6600FF"/>
                </a:solidFill>
              </a:rPr>
              <a:t>О</a:t>
            </a:r>
            <a:r>
              <a:rPr lang="bg-BG" sz="1600" b="1" smtClean="0"/>
              <a:t>бработка на </a:t>
            </a:r>
            <a:r>
              <a:rPr lang="bg-BG" sz="1600" b="1" smtClean="0">
                <a:solidFill>
                  <a:srgbClr val="6600FF"/>
                </a:solidFill>
              </a:rPr>
              <a:t>Б</a:t>
            </a:r>
            <a:r>
              <a:rPr lang="bg-BG" sz="1600" b="1" smtClean="0"/>
              <a:t>изнес </a:t>
            </a:r>
            <a:r>
              <a:rPr lang="bg-BG" sz="1600" b="1" smtClean="0">
                <a:solidFill>
                  <a:srgbClr val="6600FF"/>
                </a:solidFill>
              </a:rPr>
              <a:t>И</a:t>
            </a:r>
            <a:r>
              <a:rPr lang="bg-BG" sz="1600" b="1" smtClean="0"/>
              <a:t>нформацията) </a:t>
            </a:r>
            <a:r>
              <a:rPr lang="bg-BG" sz="1600" b="1" smtClean="0">
                <a:solidFill>
                  <a:srgbClr val="008000"/>
                </a:solidFill>
              </a:rPr>
              <a:t>няма разлика </a:t>
            </a:r>
            <a:r>
              <a:rPr lang="bg-BG" sz="1600" b="1" smtClean="0"/>
              <a:t>и двете понятия се възприемат като </a:t>
            </a:r>
            <a:r>
              <a:rPr lang="bg-BG" sz="1600" b="1" smtClean="0">
                <a:solidFill>
                  <a:srgbClr val="6600FF"/>
                </a:solidFill>
              </a:rPr>
              <a:t>синоними</a:t>
            </a:r>
            <a:r>
              <a:rPr lang="bg-BG" sz="1600" b="1" smtClean="0"/>
              <a:t>;</a:t>
            </a:r>
          </a:p>
          <a:p>
            <a:r>
              <a:rPr lang="bg-BG" sz="1600" b="1" i="1" u="sng" smtClean="0">
                <a:solidFill>
                  <a:srgbClr val="0000FF"/>
                </a:solidFill>
              </a:rPr>
              <a:t>Втора теза:</a:t>
            </a:r>
            <a:r>
              <a:rPr lang="bg-BG" sz="1600" b="1" smtClean="0">
                <a:solidFill>
                  <a:srgbClr val="0000FF"/>
                </a:solidFill>
              </a:rPr>
              <a:t> </a:t>
            </a:r>
            <a:r>
              <a:rPr lang="bg-BG" sz="1600" b="1" smtClean="0">
                <a:solidFill>
                  <a:srgbClr val="FF00FF"/>
                </a:solidFill>
              </a:rPr>
              <a:t>Има ралика </a:t>
            </a:r>
            <a:r>
              <a:rPr lang="bg-BG" sz="1600" b="1" smtClean="0"/>
              <a:t>и тя главно се свежда до това, че АОИИ се третира като по-широко понятие от АОБИ.</a:t>
            </a:r>
          </a:p>
          <a:p>
            <a:pPr marL="0" indent="0">
              <a:buNone/>
            </a:pPr>
            <a:r>
              <a:rPr lang="bg-BG" sz="1600" b="1" smtClean="0">
                <a:solidFill>
                  <a:srgbClr val="0000FF"/>
                </a:solidFill>
              </a:rPr>
              <a:t>	</a:t>
            </a:r>
            <a:r>
              <a:rPr lang="bg-BG" sz="1600" b="1" smtClean="0">
                <a:solidFill>
                  <a:srgbClr val="008000"/>
                </a:solidFill>
              </a:rPr>
              <a:t>а)</a:t>
            </a:r>
            <a:r>
              <a:rPr lang="bg-BG" sz="1600" b="1" smtClean="0">
                <a:solidFill>
                  <a:srgbClr val="0000FF"/>
                </a:solidFill>
              </a:rPr>
              <a:t> АОБИ </a:t>
            </a:r>
            <a:r>
              <a:rPr lang="bg-BG" sz="1600" b="1" smtClean="0"/>
              <a:t>– насочена е основно към организацията, технологията и реализацията на преобразуването на данните в информация и на информацията в знание в бизнес организациите (предприятия, фирми и корпорации);</a:t>
            </a:r>
          </a:p>
          <a:p>
            <a:pPr marL="0" indent="0">
              <a:buNone/>
            </a:pPr>
            <a:r>
              <a:rPr lang="bg-BG" sz="1600" b="1"/>
              <a:t>	</a:t>
            </a:r>
            <a:r>
              <a:rPr lang="bg-BG" sz="1600" b="1" smtClean="0">
                <a:solidFill>
                  <a:srgbClr val="008000"/>
                </a:solidFill>
              </a:rPr>
              <a:t>б)</a:t>
            </a:r>
            <a:r>
              <a:rPr lang="bg-BG" sz="1600" b="1" smtClean="0"/>
              <a:t> </a:t>
            </a:r>
            <a:r>
              <a:rPr lang="bg-BG" sz="1600" b="1" smtClean="0">
                <a:solidFill>
                  <a:srgbClr val="FF0000"/>
                </a:solidFill>
              </a:rPr>
              <a:t>АОИИ </a:t>
            </a:r>
            <a:r>
              <a:rPr lang="bg-BG" sz="1600" b="1" smtClean="0"/>
              <a:t>- обхваща АОБИ, като обработка на </a:t>
            </a:r>
            <a:r>
              <a:rPr lang="bg-BG" sz="1600" b="1" smtClean="0">
                <a:solidFill>
                  <a:srgbClr val="6600FF"/>
                </a:solidFill>
              </a:rPr>
              <a:t>микро-равнище</a:t>
            </a:r>
            <a:r>
              <a:rPr lang="bg-BG" sz="1600" b="1" smtClean="0"/>
              <a:t>, но се допълва с автоматизацията на финансово-икономическите разчети на </a:t>
            </a:r>
            <a:r>
              <a:rPr lang="bg-BG" sz="1600" b="1" smtClean="0">
                <a:solidFill>
                  <a:srgbClr val="FF3300"/>
                </a:solidFill>
              </a:rPr>
              <a:t>регионално и макро-равнище </a:t>
            </a:r>
            <a:r>
              <a:rPr lang="bg-BG" sz="1600" b="1" smtClean="0"/>
              <a:t>(общини, области, министерства, агенции, комисии, здравно-осигурителна каса, пенсионно-осигурителни фондове и др. </a:t>
            </a:r>
            <a:endParaRPr lang="bg-BG" sz="1600" b="1">
              <a:solidFill>
                <a:srgbClr val="0000FF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04800" y="6248400"/>
            <a:ext cx="2201244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 b="1">
                <a:solidFill>
                  <a:srgbClr val="CC3300"/>
                </a:solidFill>
                <a:cs typeface="Times New Roman" pitchFamily="18" charset="0"/>
              </a:rPr>
              <a:t>©</a:t>
            </a:r>
            <a:r>
              <a:rPr lang="bg-BG" sz="1800" b="1">
                <a:solidFill>
                  <a:srgbClr val="CC3300"/>
                </a:solidFill>
              </a:rPr>
              <a:t> </a:t>
            </a:r>
            <a:r>
              <a:rPr lang="bg-BG" sz="1800" b="1" smtClean="0">
                <a:solidFill>
                  <a:srgbClr val="CC3300"/>
                </a:solidFill>
              </a:rPr>
              <a:t>доц</a:t>
            </a:r>
            <a:r>
              <a:rPr lang="bg-BG" sz="1800" b="1">
                <a:solidFill>
                  <a:srgbClr val="CC3300"/>
                </a:solidFill>
              </a:rPr>
              <a:t>. д-р Л. Краев</a:t>
            </a:r>
            <a:endParaRPr lang="en-GB" sz="1800" b="1">
              <a:solidFill>
                <a:srgbClr val="CC3300"/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44824"/>
            <a:ext cx="2322984" cy="4104456"/>
          </a:xfrm>
          <a:prstGeom prst="rect">
            <a:avLst/>
          </a:prstGeom>
          <a:noFill/>
          <a:ln w="57150">
            <a:solidFill>
              <a:srgbClr val="99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20491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10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FF99FF"/>
            </a:gs>
            <a:gs pos="50000">
              <a:srgbClr val="CCECFF"/>
            </a:gs>
            <a:gs pos="100000">
              <a:srgbClr val="FF99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85800"/>
          </a:xfrm>
          <a:solidFill>
            <a:srgbClr val="66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2800" b="1" smtClean="0">
                <a:solidFill>
                  <a:srgbClr val="FF3300"/>
                </a:solidFill>
              </a:rPr>
              <a:t>2.3.</a:t>
            </a:r>
            <a:r>
              <a:rPr lang="bg-BG" sz="2800" b="1" smtClean="0">
                <a:solidFill>
                  <a:srgbClr val="9900CC"/>
                </a:solidFill>
              </a:rPr>
              <a:t> Организационни параметри на АОИИ.</a:t>
            </a:r>
            <a:endParaRPr lang="en-GB" sz="2800" b="1" smtClean="0">
              <a:solidFill>
                <a:srgbClr val="9900CC"/>
              </a:solidFill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276600" y="1981200"/>
            <a:ext cx="5181600" cy="4114800"/>
          </a:xfrm>
          <a:solidFill>
            <a:srgbClr val="99FF99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2400" b="1" smtClean="0">
                <a:solidFill>
                  <a:srgbClr val="0000FF"/>
                </a:solidFill>
              </a:rPr>
              <a:t>А)</a:t>
            </a:r>
            <a:r>
              <a:rPr lang="bg-BG" sz="2400" b="1" smtClean="0"/>
              <a:t> Способи на проектиране, изграждане и внедряване:</a:t>
            </a:r>
          </a:p>
          <a:p>
            <a:pPr eaLnBrk="1" hangingPunct="1"/>
            <a:r>
              <a:rPr lang="bg-BG" sz="2400" b="1" smtClean="0"/>
              <a:t>     - Собствени сили;</a:t>
            </a:r>
          </a:p>
          <a:p>
            <a:pPr eaLnBrk="1" hangingPunct="1"/>
            <a:r>
              <a:rPr lang="bg-BG" sz="2400" b="1" smtClean="0"/>
              <a:t>     - </a:t>
            </a:r>
            <a:r>
              <a:rPr lang="en-US" sz="2400" b="1" smtClean="0"/>
              <a:t>Outsourcing.</a:t>
            </a:r>
            <a:endParaRPr lang="bg-BG" sz="2400" b="1" smtClean="0"/>
          </a:p>
          <a:p>
            <a:pPr eaLnBrk="1" hangingPunct="1"/>
            <a:r>
              <a:rPr lang="bg-BG" sz="2400" b="1" smtClean="0">
                <a:solidFill>
                  <a:srgbClr val="0000FF"/>
                </a:solidFill>
              </a:rPr>
              <a:t>Б)</a:t>
            </a:r>
            <a:r>
              <a:rPr lang="bg-BG" sz="2400" b="1" smtClean="0"/>
              <a:t> Модел на организация:</a:t>
            </a:r>
          </a:p>
          <a:p>
            <a:pPr eaLnBrk="1" hangingPunct="1"/>
            <a:r>
              <a:rPr lang="bg-BG" sz="2400" b="1" smtClean="0"/>
              <a:t>     - Централизиран;</a:t>
            </a:r>
          </a:p>
          <a:p>
            <a:pPr eaLnBrk="1" hangingPunct="1"/>
            <a:r>
              <a:rPr lang="bg-BG" sz="2400" b="1" smtClean="0"/>
              <a:t>     - Децентрализиран;</a:t>
            </a:r>
          </a:p>
          <a:p>
            <a:pPr eaLnBrk="1" hangingPunct="1"/>
            <a:r>
              <a:rPr lang="bg-BG" sz="2400" b="1" smtClean="0"/>
              <a:t>     - Йерархично-разпределен.</a:t>
            </a:r>
          </a:p>
          <a:p>
            <a:pPr eaLnBrk="1" hangingPunct="1"/>
            <a:r>
              <a:rPr lang="bg-BG" sz="2400" b="1" smtClean="0">
                <a:solidFill>
                  <a:srgbClr val="0000FF"/>
                </a:solidFill>
              </a:rPr>
              <a:t>В)</a:t>
            </a:r>
            <a:r>
              <a:rPr lang="bg-BG" sz="2400" b="1" smtClean="0"/>
              <a:t> Одит на АОИИ.</a:t>
            </a:r>
            <a:endParaRPr lang="en-GB" sz="2400" b="1" smtClean="0"/>
          </a:p>
        </p:txBody>
      </p:sp>
      <p:pic>
        <p:nvPicPr>
          <p:cNvPr id="14342" name="Picture 6" descr="bd06518_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057400"/>
            <a:ext cx="2057400" cy="3962400"/>
          </a:xfrm>
          <a:solidFill>
            <a:srgbClr val="FF6699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228600" y="6172200"/>
            <a:ext cx="2201244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 b="1">
                <a:solidFill>
                  <a:srgbClr val="CC3300"/>
                </a:solidFill>
                <a:cs typeface="Times New Roman" pitchFamily="18" charset="0"/>
              </a:rPr>
              <a:t>©</a:t>
            </a:r>
            <a:r>
              <a:rPr lang="bg-BG" sz="1800" b="1">
                <a:solidFill>
                  <a:srgbClr val="CC3300"/>
                </a:solidFill>
              </a:rPr>
              <a:t> </a:t>
            </a:r>
            <a:r>
              <a:rPr lang="bg-BG" sz="1800" b="1" smtClean="0">
                <a:solidFill>
                  <a:srgbClr val="CC3300"/>
                </a:solidFill>
              </a:rPr>
              <a:t>доц</a:t>
            </a:r>
            <a:r>
              <a:rPr lang="bg-BG" sz="1800" b="1">
                <a:solidFill>
                  <a:srgbClr val="CC3300"/>
                </a:solidFill>
              </a:rPr>
              <a:t>. д-р Л. Краев</a:t>
            </a:r>
            <a:endParaRPr lang="en-GB" sz="1800" b="1">
              <a:solidFill>
                <a:srgbClr val="CC3300"/>
              </a:solidFill>
            </a:endParaRP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autoUpdateAnimBg="0"/>
      <p:bldP spid="14340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FFFF99"/>
            </a:gs>
            <a:gs pos="100000">
              <a:srgbClr val="9966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  <a:solidFill>
            <a:srgbClr val="CCFF33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33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2800" b="1" smtClean="0">
                <a:solidFill>
                  <a:srgbClr val="FF3300"/>
                </a:solidFill>
              </a:rPr>
              <a:t>2.</a:t>
            </a:r>
            <a:r>
              <a:rPr lang="en-US" sz="2800" b="1" smtClean="0">
                <a:solidFill>
                  <a:srgbClr val="FF3300"/>
                </a:solidFill>
              </a:rPr>
              <a:t>4</a:t>
            </a:r>
            <a:r>
              <a:rPr lang="bg-BG" sz="2800" b="1" smtClean="0">
                <a:solidFill>
                  <a:srgbClr val="FF3300"/>
                </a:solidFill>
              </a:rPr>
              <a:t>.</a:t>
            </a:r>
            <a:r>
              <a:rPr lang="bg-BG" sz="2800" b="1" smtClean="0">
                <a:solidFill>
                  <a:srgbClr val="993300"/>
                </a:solidFill>
              </a:rPr>
              <a:t> Технологични характеристики на АОИИ.</a:t>
            </a:r>
            <a:endParaRPr lang="en-GB" sz="2800" b="1" smtClean="0">
              <a:solidFill>
                <a:srgbClr val="993300"/>
              </a:solidFill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200400" y="1981200"/>
            <a:ext cx="5257800" cy="4114800"/>
          </a:xfrm>
          <a:solidFill>
            <a:srgbClr val="FF9966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66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2400" b="1" smtClean="0">
                <a:solidFill>
                  <a:srgbClr val="0000FF"/>
                </a:solidFill>
              </a:rPr>
              <a:t>А)</a:t>
            </a:r>
            <a:r>
              <a:rPr lang="bg-BG" sz="2400" b="1" smtClean="0"/>
              <a:t> Технологии за обхващане на първичните данни;</a:t>
            </a:r>
          </a:p>
          <a:p>
            <a:pPr eaLnBrk="1" hangingPunct="1"/>
            <a:r>
              <a:rPr lang="bg-BG" sz="2400" b="1" smtClean="0">
                <a:solidFill>
                  <a:srgbClr val="0000FF"/>
                </a:solidFill>
              </a:rPr>
              <a:t>Б)</a:t>
            </a:r>
            <a:r>
              <a:rPr lang="bg-BG" sz="2400" b="1" smtClean="0"/>
              <a:t> Технологии за предаване на данните;</a:t>
            </a:r>
          </a:p>
          <a:p>
            <a:pPr eaLnBrk="1" hangingPunct="1"/>
            <a:r>
              <a:rPr lang="bg-BG" sz="2400" b="1" smtClean="0">
                <a:solidFill>
                  <a:srgbClr val="0000FF"/>
                </a:solidFill>
              </a:rPr>
              <a:t>В)</a:t>
            </a:r>
            <a:r>
              <a:rPr lang="bg-BG" sz="2400" b="1" smtClean="0"/>
              <a:t> Технологии за трансформация на данните в информация;</a:t>
            </a:r>
          </a:p>
          <a:p>
            <a:pPr eaLnBrk="1" hangingPunct="1"/>
            <a:r>
              <a:rPr lang="bg-BG" sz="2400" b="1" smtClean="0">
                <a:solidFill>
                  <a:srgbClr val="0000FF"/>
                </a:solidFill>
              </a:rPr>
              <a:t>Г)</a:t>
            </a:r>
            <a:r>
              <a:rPr lang="bg-BG" sz="2400" b="1" smtClean="0"/>
              <a:t> Технологии за представяне на резултатната информация;</a:t>
            </a:r>
          </a:p>
          <a:p>
            <a:pPr eaLnBrk="1" hangingPunct="1"/>
            <a:r>
              <a:rPr lang="bg-BG" sz="2400" b="1" smtClean="0">
                <a:solidFill>
                  <a:srgbClr val="0000FF"/>
                </a:solidFill>
              </a:rPr>
              <a:t>Д)</a:t>
            </a:r>
            <a:r>
              <a:rPr lang="bg-BG" sz="2400" b="1" smtClean="0"/>
              <a:t> Технологии за интелектуално подпомагане на управлението.</a:t>
            </a:r>
            <a:endParaRPr lang="en-GB" sz="2400" b="1" smtClean="0"/>
          </a:p>
        </p:txBody>
      </p:sp>
      <p:pic>
        <p:nvPicPr>
          <p:cNvPr id="15366" name="Picture 6" descr="bd06517_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828800"/>
            <a:ext cx="1981200" cy="4267200"/>
          </a:xfrm>
          <a:solidFill>
            <a:srgbClr val="FF33CC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304800" y="6248400"/>
            <a:ext cx="2201244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 b="1">
                <a:solidFill>
                  <a:srgbClr val="CC3300"/>
                </a:solidFill>
                <a:cs typeface="Times New Roman" pitchFamily="18" charset="0"/>
              </a:rPr>
              <a:t>©</a:t>
            </a:r>
            <a:r>
              <a:rPr lang="bg-BG" sz="1800" b="1">
                <a:solidFill>
                  <a:srgbClr val="CC3300"/>
                </a:solidFill>
              </a:rPr>
              <a:t> </a:t>
            </a:r>
            <a:r>
              <a:rPr lang="bg-BG" sz="1800" b="1" smtClean="0">
                <a:solidFill>
                  <a:srgbClr val="CC3300"/>
                </a:solidFill>
              </a:rPr>
              <a:t>доц</a:t>
            </a:r>
            <a:r>
              <a:rPr lang="bg-BG" sz="1800" b="1">
                <a:solidFill>
                  <a:srgbClr val="CC3300"/>
                </a:solidFill>
              </a:rPr>
              <a:t>. д-р Л. Краев</a:t>
            </a:r>
            <a:endParaRPr lang="en-GB" sz="1800" b="1">
              <a:solidFill>
                <a:srgbClr val="CC3300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autoUpdateAnimBg="0"/>
      <p:bldP spid="15364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  <a:solidFill>
            <a:srgbClr val="CCFF66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66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2800" b="1" smtClean="0">
                <a:solidFill>
                  <a:srgbClr val="FF3300"/>
                </a:solidFill>
              </a:rPr>
              <a:t>2.5.</a:t>
            </a:r>
            <a:r>
              <a:rPr lang="bg-BG" sz="2800" b="1" smtClean="0">
                <a:solidFill>
                  <a:srgbClr val="800080"/>
                </a:solidFill>
              </a:rPr>
              <a:t> Иновация и развитие на АОИИ.</a:t>
            </a:r>
            <a:endParaRPr lang="en-GB" sz="2800" b="1" smtClean="0">
              <a:solidFill>
                <a:srgbClr val="800080"/>
              </a:solidFill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895600" y="1981200"/>
            <a:ext cx="5791200" cy="4114800"/>
          </a:xfrm>
          <a:solidFill>
            <a:srgbClr val="99CC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2800" b="1" smtClean="0">
                <a:solidFill>
                  <a:srgbClr val="0000FF"/>
                </a:solidFill>
              </a:rPr>
              <a:t>А)</a:t>
            </a:r>
            <a:r>
              <a:rPr lang="bg-BG" sz="2800" b="1" smtClean="0"/>
              <a:t> Съобразяване с водещите тенденции;</a:t>
            </a:r>
          </a:p>
          <a:p>
            <a:pPr eaLnBrk="1" hangingPunct="1"/>
            <a:r>
              <a:rPr lang="bg-BG" sz="2800" b="1" smtClean="0">
                <a:solidFill>
                  <a:srgbClr val="0000FF"/>
                </a:solidFill>
              </a:rPr>
              <a:t>Б)</a:t>
            </a:r>
            <a:r>
              <a:rPr lang="bg-BG" sz="2800" b="1" smtClean="0"/>
              <a:t> Модернизация и усъвършенстване;</a:t>
            </a:r>
          </a:p>
          <a:p>
            <a:pPr eaLnBrk="1" hangingPunct="1"/>
            <a:r>
              <a:rPr lang="bg-BG" sz="2800" b="1" smtClean="0">
                <a:solidFill>
                  <a:srgbClr val="0000FF"/>
                </a:solidFill>
              </a:rPr>
              <a:t>В)</a:t>
            </a:r>
            <a:r>
              <a:rPr lang="bg-BG" sz="2800" b="1" smtClean="0"/>
              <a:t> Понятие за реинженеринг;</a:t>
            </a:r>
          </a:p>
          <a:p>
            <a:pPr eaLnBrk="1" hangingPunct="1"/>
            <a:r>
              <a:rPr lang="bg-BG" sz="2800" b="1" smtClean="0">
                <a:solidFill>
                  <a:srgbClr val="0000FF"/>
                </a:solidFill>
              </a:rPr>
              <a:t>Г)</a:t>
            </a:r>
            <a:r>
              <a:rPr lang="bg-BG" sz="2800" b="1" smtClean="0"/>
              <a:t> Разработване на нови стратегии и концепции;</a:t>
            </a:r>
          </a:p>
          <a:p>
            <a:pPr eaLnBrk="1" hangingPunct="1"/>
            <a:r>
              <a:rPr lang="bg-BG" sz="2800" b="1" smtClean="0">
                <a:solidFill>
                  <a:srgbClr val="0000FF"/>
                </a:solidFill>
              </a:rPr>
              <a:t>Д)</a:t>
            </a:r>
            <a:r>
              <a:rPr lang="bg-BG" sz="2800" b="1" smtClean="0"/>
              <a:t> Критерии за ефективност.  </a:t>
            </a:r>
            <a:endParaRPr lang="en-GB" sz="2800" b="1" smtClean="0"/>
          </a:p>
        </p:txBody>
      </p:sp>
      <p:pic>
        <p:nvPicPr>
          <p:cNvPr id="17414" name="Picture 6" descr="bd07311_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828800"/>
            <a:ext cx="2057400" cy="403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304800" y="6172200"/>
            <a:ext cx="2201244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 b="1">
                <a:solidFill>
                  <a:srgbClr val="CC3300"/>
                </a:solidFill>
                <a:cs typeface="Times New Roman" pitchFamily="18" charset="0"/>
              </a:rPr>
              <a:t>©</a:t>
            </a:r>
            <a:r>
              <a:rPr lang="bg-BG" sz="1800" b="1">
                <a:solidFill>
                  <a:srgbClr val="CC3300"/>
                </a:solidFill>
              </a:rPr>
              <a:t> </a:t>
            </a:r>
            <a:r>
              <a:rPr lang="bg-BG" sz="1800" b="1" smtClean="0">
                <a:solidFill>
                  <a:srgbClr val="CC3300"/>
                </a:solidFill>
              </a:rPr>
              <a:t>доц</a:t>
            </a:r>
            <a:r>
              <a:rPr lang="bg-BG" sz="1800" b="1">
                <a:solidFill>
                  <a:srgbClr val="CC3300"/>
                </a:solidFill>
              </a:rPr>
              <a:t>. д-р Л. Краев</a:t>
            </a:r>
            <a:endParaRPr lang="en-GB" sz="1800" b="1">
              <a:solidFill>
                <a:srgbClr val="CC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 autoUpdateAnimBg="0"/>
      <p:bldP spid="17412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FFCCFF"/>
            </a:gs>
            <a:gs pos="100000">
              <a:srgbClr val="66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  <a:solidFill>
            <a:schemeClr val="accent2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2800" b="1" smtClean="0">
                <a:solidFill>
                  <a:srgbClr val="FF3300"/>
                </a:solidFill>
              </a:rPr>
              <a:t>2.6.</a:t>
            </a:r>
            <a:r>
              <a:rPr lang="bg-BG" sz="2800" b="1" smtClean="0">
                <a:solidFill>
                  <a:schemeClr val="bg1"/>
                </a:solidFill>
              </a:rPr>
              <a:t> Инфраструктурни елементи на АОИИ.</a:t>
            </a:r>
            <a:endParaRPr lang="en-GB" sz="2800" b="1" smtClean="0">
              <a:solidFill>
                <a:schemeClr val="bg1"/>
              </a:solidFill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590800" y="1981200"/>
            <a:ext cx="6248400" cy="4038600"/>
          </a:xfrm>
          <a:solidFill>
            <a:srgbClr val="CC99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2000" b="1" smtClean="0">
                <a:solidFill>
                  <a:srgbClr val="0000FF"/>
                </a:solidFill>
              </a:rPr>
              <a:t>А)</a:t>
            </a:r>
            <a:r>
              <a:rPr lang="bg-BG" sz="2000" b="1" smtClean="0"/>
              <a:t> Инфраструктура на АОИИ:</a:t>
            </a:r>
          </a:p>
          <a:p>
            <a:pPr eaLnBrk="1" hangingPunct="1"/>
            <a:r>
              <a:rPr lang="bg-BG" sz="2000" b="1" smtClean="0"/>
              <a:t>      - компютърни системи и мрежи;</a:t>
            </a:r>
          </a:p>
          <a:p>
            <a:pPr eaLnBrk="1" hangingPunct="1"/>
            <a:r>
              <a:rPr lang="bg-BG" sz="2000" b="1" smtClean="0"/>
              <a:t>      - системен и приложен софтуер;</a:t>
            </a:r>
          </a:p>
          <a:p>
            <a:pPr eaLnBrk="1" hangingPunct="1"/>
            <a:r>
              <a:rPr lang="bg-BG" sz="2000" b="1" smtClean="0"/>
              <a:t>      - комуникационни системи и технологии;</a:t>
            </a:r>
          </a:p>
          <a:p>
            <a:pPr eaLnBrk="1" hangingPunct="1"/>
            <a:r>
              <a:rPr lang="bg-BG" sz="2000" b="1" smtClean="0"/>
              <a:t>      - информационна база;</a:t>
            </a:r>
          </a:p>
          <a:p>
            <a:pPr eaLnBrk="1" hangingPunct="1"/>
            <a:r>
              <a:rPr lang="bg-BG" sz="2000" b="1" smtClean="0"/>
              <a:t>      - информационни технологии;</a:t>
            </a:r>
          </a:p>
          <a:p>
            <a:pPr eaLnBrk="1" hangingPunct="1"/>
            <a:r>
              <a:rPr lang="bg-BG" sz="2000" b="1" smtClean="0"/>
              <a:t>      - безопасност и сигурност;</a:t>
            </a:r>
          </a:p>
          <a:p>
            <a:pPr eaLnBrk="1" hangingPunct="1"/>
            <a:r>
              <a:rPr lang="bg-BG" sz="2000" b="1" smtClean="0"/>
              <a:t>      - </a:t>
            </a:r>
            <a:r>
              <a:rPr lang="bg-BG" sz="2000" b="1" smtClean="0">
                <a:solidFill>
                  <a:srgbClr val="FF0000"/>
                </a:solidFill>
              </a:rPr>
              <a:t>човешки ресурси</a:t>
            </a:r>
            <a:r>
              <a:rPr lang="bg-BG" sz="2000" b="1" smtClean="0"/>
              <a:t>.</a:t>
            </a:r>
          </a:p>
          <a:p>
            <a:pPr eaLnBrk="1" hangingPunct="1"/>
            <a:r>
              <a:rPr lang="bg-BG" sz="2000" b="1" smtClean="0">
                <a:solidFill>
                  <a:srgbClr val="0000FF"/>
                </a:solidFill>
              </a:rPr>
              <a:t>Б)</a:t>
            </a:r>
            <a:r>
              <a:rPr lang="bg-BG" sz="2000" b="1" smtClean="0"/>
              <a:t> АОИИ, като елемент на корпоративната информационна инфраструктура.</a:t>
            </a:r>
            <a:endParaRPr lang="en-GB" sz="2000" b="1" smtClean="0"/>
          </a:p>
        </p:txBody>
      </p:sp>
      <p:pic>
        <p:nvPicPr>
          <p:cNvPr id="18438" name="Picture 6" descr="bs00823_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905000"/>
            <a:ext cx="1905000" cy="4114800"/>
          </a:xfrm>
          <a:solidFill>
            <a:srgbClr val="00FF0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304800" y="6248400"/>
            <a:ext cx="2201244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 b="1">
                <a:solidFill>
                  <a:srgbClr val="CC3300"/>
                </a:solidFill>
                <a:cs typeface="Times New Roman" pitchFamily="18" charset="0"/>
              </a:rPr>
              <a:t>©</a:t>
            </a:r>
            <a:r>
              <a:rPr lang="bg-BG" sz="1800" b="1">
                <a:solidFill>
                  <a:srgbClr val="CC3300"/>
                </a:solidFill>
              </a:rPr>
              <a:t> </a:t>
            </a:r>
            <a:r>
              <a:rPr lang="bg-BG" sz="1800" b="1" smtClean="0">
                <a:solidFill>
                  <a:srgbClr val="CC3300"/>
                </a:solidFill>
              </a:rPr>
              <a:t>доц</a:t>
            </a:r>
            <a:r>
              <a:rPr lang="bg-BG" sz="1800" b="1">
                <a:solidFill>
                  <a:srgbClr val="CC3300"/>
                </a:solidFill>
              </a:rPr>
              <a:t>. д-р Л. Краев</a:t>
            </a:r>
            <a:endParaRPr lang="en-GB" sz="1800" b="1">
              <a:solidFill>
                <a:srgbClr val="CC3300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 autoUpdateAnimBg="0"/>
      <p:bldP spid="18436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344816" cy="1008112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bg-BG" sz="2400" b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В.</a:t>
            </a:r>
            <a:r>
              <a:rPr lang="bg-BG" sz="24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АОИИ В МОДЕЛИТЕ ЗА РЕАЛИЗАЦИЯ НА КОРПОРАТИВНАТА ИНФОРМАЦИОННАТА ИНФРАСТРУКТУРА</a:t>
            </a:r>
            <a:endParaRPr lang="bg-BG" sz="2400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051" y="1484784"/>
            <a:ext cx="3212829" cy="4618856"/>
          </a:xfrm>
        </p:spPr>
        <p:txBody>
          <a:bodyPr/>
          <a:lstStyle/>
          <a:p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7904" y="1484784"/>
            <a:ext cx="5256584" cy="4824536"/>
          </a:xfrm>
        </p:spPr>
        <p:txBody>
          <a:bodyPr/>
          <a:lstStyle/>
          <a:p>
            <a:r>
              <a:rPr lang="bg-BG" sz="1600" b="1" i="1" u="sng" smtClean="0">
                <a:solidFill>
                  <a:srgbClr val="0000FF"/>
                </a:solidFill>
              </a:rPr>
              <a:t>Първи казус:</a:t>
            </a:r>
            <a:r>
              <a:rPr lang="bg-BG" sz="1600" b="1" smtClean="0">
                <a:solidFill>
                  <a:srgbClr val="0000FF"/>
                </a:solidFill>
              </a:rPr>
              <a:t> </a:t>
            </a:r>
            <a:r>
              <a:rPr lang="bg-BG" sz="1600" b="1" smtClean="0"/>
              <a:t>АОИИ в средата на </a:t>
            </a:r>
            <a:r>
              <a:rPr lang="bg-BG" sz="1600" b="1" smtClean="0">
                <a:solidFill>
                  <a:srgbClr val="FF00FF"/>
                </a:solidFill>
              </a:rPr>
              <a:t>развита собствена</a:t>
            </a:r>
            <a:r>
              <a:rPr lang="bg-BG" sz="1600" b="1" smtClean="0"/>
              <a:t> корпоративна информационна инфраструктура:</a:t>
            </a:r>
          </a:p>
          <a:p>
            <a:pPr marL="0" indent="0">
              <a:buNone/>
            </a:pPr>
            <a:r>
              <a:rPr lang="bg-BG" sz="1600" b="1"/>
              <a:t>	</a:t>
            </a:r>
            <a:r>
              <a:rPr lang="bg-BG" sz="1600" b="1" smtClean="0">
                <a:solidFill>
                  <a:srgbClr val="0000FF"/>
                </a:solidFill>
              </a:rPr>
              <a:t>а)</a:t>
            </a:r>
            <a:r>
              <a:rPr lang="bg-BG" sz="1600" b="1" smtClean="0"/>
              <a:t> класическа реализация – корпоративна информационна мрежа – </a:t>
            </a:r>
            <a:r>
              <a:rPr lang="en-US" sz="1600" b="1" smtClean="0"/>
              <a:t>Internet, Intanet</a:t>
            </a:r>
            <a:r>
              <a:rPr lang="bg-BG" sz="1600" b="1" smtClean="0"/>
              <a:t> и </a:t>
            </a:r>
            <a:r>
              <a:rPr lang="en-US" sz="1600" b="1" smtClean="0"/>
              <a:t>Extranet</a:t>
            </a:r>
            <a:r>
              <a:rPr lang="bg-BG" sz="1600" b="1" smtClean="0"/>
              <a:t>;</a:t>
            </a:r>
          </a:p>
          <a:p>
            <a:pPr marL="0" indent="0">
              <a:buNone/>
            </a:pPr>
            <a:r>
              <a:rPr lang="bg-BG" sz="1600" b="1"/>
              <a:t>	</a:t>
            </a:r>
            <a:r>
              <a:rPr lang="bg-BG" sz="1600" b="1" smtClean="0">
                <a:solidFill>
                  <a:srgbClr val="0000FF"/>
                </a:solidFill>
              </a:rPr>
              <a:t>б)</a:t>
            </a:r>
            <a:r>
              <a:rPr lang="bg-BG" sz="1600" b="1" smtClean="0"/>
              <a:t> информационно-изчислителен грид </a:t>
            </a:r>
            <a:r>
              <a:rPr lang="en-US" sz="1600" b="1" smtClean="0"/>
              <a:t>(Grid Computing)</a:t>
            </a:r>
            <a:r>
              <a:rPr lang="bg-BG" sz="1600" b="1" smtClean="0"/>
              <a:t>;</a:t>
            </a:r>
          </a:p>
          <a:p>
            <a:pPr marL="0" indent="0">
              <a:buNone/>
            </a:pPr>
            <a:r>
              <a:rPr lang="bg-BG" sz="1600" b="1"/>
              <a:t>	</a:t>
            </a:r>
            <a:r>
              <a:rPr lang="bg-BG" sz="1600" b="1" smtClean="0">
                <a:solidFill>
                  <a:srgbClr val="0000FF"/>
                </a:solidFill>
              </a:rPr>
              <a:t>в) </a:t>
            </a:r>
            <a:r>
              <a:rPr lang="bg-BG" sz="1600" b="1" smtClean="0"/>
              <a:t>частен изчислителен облак </a:t>
            </a:r>
            <a:r>
              <a:rPr lang="en-US" sz="1600" b="1" smtClean="0"/>
              <a:t>(Cloud Computing).</a:t>
            </a:r>
          </a:p>
          <a:p>
            <a:pPr>
              <a:buFont typeface="Arial" pitchFamily="34" charset="0"/>
              <a:buChar char="•"/>
            </a:pPr>
            <a:r>
              <a:rPr lang="bg-BG" sz="1600" b="1" i="1" u="sng" smtClean="0">
                <a:solidFill>
                  <a:srgbClr val="008000"/>
                </a:solidFill>
              </a:rPr>
              <a:t>Втори казус:</a:t>
            </a:r>
            <a:r>
              <a:rPr lang="bg-BG" sz="1600" b="1" smtClean="0"/>
              <a:t> АОИИ и възможностите на информационно-инфраструктурния </a:t>
            </a:r>
            <a:r>
              <a:rPr lang="bg-BG" sz="1600" b="1" smtClean="0">
                <a:solidFill>
                  <a:srgbClr val="FF00FF"/>
                </a:solidFill>
              </a:rPr>
              <a:t>аутсорсинг</a:t>
            </a:r>
            <a:r>
              <a:rPr lang="bg-BG" sz="1600" b="1" smtClean="0"/>
              <a:t> </a:t>
            </a:r>
            <a:r>
              <a:rPr lang="en-US" sz="1600" b="1" smtClean="0"/>
              <a:t>(Outsourcing)</a:t>
            </a:r>
            <a:r>
              <a:rPr lang="bg-BG" sz="1600" b="1" smtClean="0"/>
              <a:t>;</a:t>
            </a:r>
          </a:p>
          <a:p>
            <a:pPr marL="0" indent="0">
              <a:buNone/>
            </a:pPr>
            <a:r>
              <a:rPr lang="bg-BG" sz="1600" b="1">
                <a:solidFill>
                  <a:srgbClr val="008000"/>
                </a:solidFill>
              </a:rPr>
              <a:t>	</a:t>
            </a:r>
            <a:r>
              <a:rPr lang="bg-BG" sz="1600" b="1" smtClean="0">
                <a:solidFill>
                  <a:srgbClr val="008000"/>
                </a:solidFill>
              </a:rPr>
              <a:t>а) </a:t>
            </a:r>
            <a:r>
              <a:rPr lang="bg-BG" sz="1600" b="1" smtClean="0"/>
              <a:t>пълен аутсорсинг в областта на АОИИ;</a:t>
            </a:r>
          </a:p>
          <a:p>
            <a:pPr marL="0" indent="0">
              <a:buNone/>
            </a:pPr>
            <a:r>
              <a:rPr lang="bg-BG" sz="1600" b="1">
                <a:solidFill>
                  <a:srgbClr val="008000"/>
                </a:solidFill>
              </a:rPr>
              <a:t>	</a:t>
            </a:r>
            <a:r>
              <a:rPr lang="bg-BG" sz="1600" b="1" smtClean="0">
                <a:solidFill>
                  <a:srgbClr val="008000"/>
                </a:solidFill>
              </a:rPr>
              <a:t>б) </a:t>
            </a:r>
            <a:r>
              <a:rPr lang="bg-BG" sz="1600" b="1" smtClean="0"/>
              <a:t>частичен аутсорсинг за реализирането на АОИИ в бизнес организациите или водомствата;</a:t>
            </a:r>
          </a:p>
          <a:p>
            <a:pPr marL="0" indent="0">
              <a:buNone/>
            </a:pPr>
            <a:r>
              <a:rPr lang="bg-BG" sz="1600" b="1"/>
              <a:t>	</a:t>
            </a:r>
            <a:r>
              <a:rPr lang="bg-BG" sz="1600" b="1" smtClean="0">
                <a:solidFill>
                  <a:srgbClr val="008000"/>
                </a:solidFill>
              </a:rPr>
              <a:t>в)</a:t>
            </a:r>
            <a:r>
              <a:rPr lang="bg-BG" sz="1600" b="1" smtClean="0"/>
              <a:t> аутсорсинг по отношение на усулгите, които предоставят центровете за данни </a:t>
            </a:r>
            <a:r>
              <a:rPr lang="en-US" sz="1600" b="1" smtClean="0"/>
              <a:t>(Data centers) </a:t>
            </a:r>
            <a:r>
              <a:rPr lang="bg-BG" sz="1600" b="1" smtClean="0"/>
              <a:t>на АОИИ.</a:t>
            </a:r>
            <a:endParaRPr lang="bg-BG" sz="1600" b="1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04800" y="6248400"/>
            <a:ext cx="2201244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 b="1">
                <a:solidFill>
                  <a:srgbClr val="CC3300"/>
                </a:solidFill>
                <a:cs typeface="Times New Roman" pitchFamily="18" charset="0"/>
              </a:rPr>
              <a:t>©</a:t>
            </a:r>
            <a:r>
              <a:rPr lang="bg-BG" sz="1800" b="1">
                <a:solidFill>
                  <a:srgbClr val="CC3300"/>
                </a:solidFill>
              </a:rPr>
              <a:t> </a:t>
            </a:r>
            <a:r>
              <a:rPr lang="bg-BG" sz="1800" b="1" smtClean="0">
                <a:solidFill>
                  <a:srgbClr val="CC3300"/>
                </a:solidFill>
              </a:rPr>
              <a:t>доц</a:t>
            </a:r>
            <a:r>
              <a:rPr lang="bg-BG" sz="1800" b="1">
                <a:solidFill>
                  <a:srgbClr val="CC3300"/>
                </a:solidFill>
              </a:rPr>
              <a:t>. д-р Л. Краев</a:t>
            </a:r>
            <a:endParaRPr lang="en-GB" sz="1800" b="1">
              <a:solidFill>
                <a:srgbClr val="CC33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84784"/>
            <a:ext cx="318708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176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912" y="260648"/>
            <a:ext cx="5112568" cy="6480720"/>
          </a:xfrm>
        </p:spPr>
        <p:txBody>
          <a:bodyPr/>
          <a:lstStyle/>
          <a:p>
            <a:r>
              <a:rPr lang="bg-BG" sz="1600" b="1" i="1" u="sng" smtClean="0">
                <a:solidFill>
                  <a:srgbClr val="FF0000"/>
                </a:solidFill>
              </a:rPr>
              <a:t>Трети казус:</a:t>
            </a:r>
            <a:r>
              <a:rPr lang="bg-BG" sz="1600" b="1" smtClean="0"/>
              <a:t> АОИИ и информационната инфраструктура, изградена по </a:t>
            </a:r>
            <a:r>
              <a:rPr lang="bg-BG" sz="1600" b="1" smtClean="0">
                <a:solidFill>
                  <a:srgbClr val="0000FF"/>
                </a:solidFill>
              </a:rPr>
              <a:t>филисофията на </a:t>
            </a:r>
            <a:r>
              <a:rPr lang="en-US" sz="1600" b="1" smtClean="0">
                <a:solidFill>
                  <a:srgbClr val="0000FF"/>
                </a:solidFill>
              </a:rPr>
              <a:t>Cloud Computing</a:t>
            </a:r>
            <a:r>
              <a:rPr lang="bg-BG" sz="1600" b="1" smtClean="0"/>
              <a:t>:</a:t>
            </a:r>
          </a:p>
          <a:p>
            <a:pPr marL="0" indent="0">
              <a:buNone/>
            </a:pPr>
            <a:r>
              <a:rPr lang="bg-BG" sz="1600" b="1" smtClean="0">
                <a:solidFill>
                  <a:srgbClr val="FF0000"/>
                </a:solidFill>
              </a:rPr>
              <a:t>	а) основни измерения:</a:t>
            </a:r>
          </a:p>
          <a:p>
            <a:pPr>
              <a:buClr>
                <a:srgbClr val="FF0000"/>
              </a:buClr>
              <a:buSzPct val="105000"/>
              <a:buFont typeface="Wingdings" pitchFamily="2" charset="2"/>
              <a:buChar char="§"/>
            </a:pPr>
            <a:r>
              <a:rPr lang="bg-BG" sz="1600" b="1" smtClean="0"/>
              <a:t>Избираемост, гъвкавост и динамичност;</a:t>
            </a:r>
          </a:p>
          <a:p>
            <a:pPr>
              <a:buClr>
                <a:srgbClr val="FF0000"/>
              </a:buClr>
              <a:buSzPct val="105000"/>
              <a:buFont typeface="Wingdings" pitchFamily="2" charset="2"/>
              <a:buChar char="§"/>
            </a:pPr>
            <a:r>
              <a:rPr lang="bg-BG" sz="1600" b="1" smtClean="0"/>
              <a:t>От инвестиционни разходи към оперативни;</a:t>
            </a:r>
          </a:p>
          <a:p>
            <a:pPr>
              <a:buClr>
                <a:srgbClr val="FF0000"/>
              </a:buClr>
              <a:buSzPct val="105000"/>
              <a:buFont typeface="Wingdings" pitchFamily="2" charset="2"/>
              <a:buChar char="§"/>
            </a:pPr>
            <a:r>
              <a:rPr lang="bg-BG" sz="1600" b="1" smtClean="0"/>
              <a:t>Режим на икономии и финансови изгоди.</a:t>
            </a:r>
          </a:p>
          <a:p>
            <a:pPr marL="0" indent="0">
              <a:buClr>
                <a:srgbClr val="FF00FF"/>
              </a:buClr>
              <a:buSzPct val="105000"/>
              <a:buNone/>
            </a:pPr>
            <a:r>
              <a:rPr lang="bg-BG" sz="1600" b="1">
                <a:solidFill>
                  <a:srgbClr val="FF0000"/>
                </a:solidFill>
              </a:rPr>
              <a:t>	</a:t>
            </a:r>
            <a:r>
              <a:rPr lang="bg-BG" sz="1600" b="1" smtClean="0">
                <a:solidFill>
                  <a:srgbClr val="008000"/>
                </a:solidFill>
              </a:rPr>
              <a:t>б) модели за реализация:</a:t>
            </a:r>
          </a:p>
          <a:p>
            <a:pPr>
              <a:buClr>
                <a:srgbClr val="008000"/>
              </a:buClr>
              <a:buSzPct val="105000"/>
              <a:buFont typeface="Wingdings" pitchFamily="2" charset="2"/>
              <a:buChar char="Ø"/>
            </a:pPr>
            <a:r>
              <a:rPr lang="bg-BG" sz="1600" b="1" smtClean="0"/>
              <a:t>Софтуер като услуга </a:t>
            </a:r>
            <a:r>
              <a:rPr lang="en-US" sz="1600" b="1" smtClean="0"/>
              <a:t>(</a:t>
            </a:r>
            <a:r>
              <a:rPr lang="en-US" sz="1600" b="1" smtClean="0">
                <a:solidFill>
                  <a:srgbClr val="FF00FF"/>
                </a:solidFill>
              </a:rPr>
              <a:t>SaaS</a:t>
            </a:r>
            <a:r>
              <a:rPr lang="en-US" sz="1600" b="1" smtClean="0"/>
              <a:t>)</a:t>
            </a:r>
            <a:r>
              <a:rPr lang="bg-BG" sz="1600" b="1" smtClean="0"/>
              <a:t>;</a:t>
            </a:r>
            <a:endParaRPr lang="en-US" sz="1600" b="1" smtClean="0"/>
          </a:p>
          <a:p>
            <a:pPr lvl="0">
              <a:buClr>
                <a:srgbClr val="008000"/>
              </a:buClr>
              <a:buSzPct val="105000"/>
              <a:buFont typeface="Wingdings" pitchFamily="2" charset="2"/>
              <a:buChar char="Ø"/>
            </a:pPr>
            <a:r>
              <a:rPr lang="bg-BG" sz="1600" b="1">
                <a:solidFill>
                  <a:srgbClr val="000000"/>
                </a:solidFill>
              </a:rPr>
              <a:t>Платформа като услуга </a:t>
            </a:r>
            <a:r>
              <a:rPr lang="en-US" sz="1600" b="1">
                <a:solidFill>
                  <a:srgbClr val="000000"/>
                </a:solidFill>
              </a:rPr>
              <a:t>(</a:t>
            </a:r>
            <a:r>
              <a:rPr lang="en-US" sz="1600" b="1">
                <a:solidFill>
                  <a:srgbClr val="FF00FF"/>
                </a:solidFill>
              </a:rPr>
              <a:t>PaaS</a:t>
            </a:r>
            <a:r>
              <a:rPr lang="en-US" sz="1600" b="1" smtClean="0">
                <a:solidFill>
                  <a:srgbClr val="000000"/>
                </a:solidFill>
              </a:rPr>
              <a:t>);</a:t>
            </a:r>
            <a:endParaRPr lang="bg-BG" sz="1600" b="1" smtClean="0"/>
          </a:p>
          <a:p>
            <a:pPr>
              <a:buClr>
                <a:srgbClr val="008000"/>
              </a:buClr>
              <a:buSzPct val="105000"/>
              <a:buFont typeface="Wingdings" pitchFamily="2" charset="2"/>
              <a:buChar char="Ø"/>
            </a:pPr>
            <a:r>
              <a:rPr lang="bg-BG" sz="1600" b="1" smtClean="0"/>
              <a:t>Инфраструктура като услуга </a:t>
            </a:r>
            <a:r>
              <a:rPr lang="en-US" sz="1600" b="1" smtClean="0"/>
              <a:t>(</a:t>
            </a:r>
            <a:r>
              <a:rPr lang="en-US" sz="1600" b="1" smtClean="0">
                <a:solidFill>
                  <a:srgbClr val="FF00FF"/>
                </a:solidFill>
              </a:rPr>
              <a:t>IaaS</a:t>
            </a:r>
            <a:r>
              <a:rPr lang="en-US" sz="1600" b="1" smtClean="0"/>
              <a:t>).</a:t>
            </a:r>
          </a:p>
          <a:p>
            <a:pPr marL="0" indent="0">
              <a:buClr>
                <a:srgbClr val="6600CC"/>
              </a:buClr>
              <a:buSzPct val="105000"/>
              <a:buNone/>
            </a:pPr>
            <a:r>
              <a:rPr lang="en-US" sz="1600" b="1"/>
              <a:t>	</a:t>
            </a:r>
            <a:r>
              <a:rPr lang="bg-BG" sz="1600" b="1" smtClean="0">
                <a:solidFill>
                  <a:srgbClr val="6600FF"/>
                </a:solidFill>
              </a:rPr>
              <a:t>в) форми на проявление:</a:t>
            </a:r>
          </a:p>
          <a:p>
            <a:pPr>
              <a:buClr>
                <a:srgbClr val="6600CC"/>
              </a:buClr>
              <a:buSzPct val="105000"/>
              <a:buFont typeface="Wingdings" pitchFamily="2" charset="2"/>
              <a:buChar char="v"/>
            </a:pPr>
            <a:r>
              <a:rPr lang="bg-BG" sz="1600" b="1" smtClean="0"/>
              <a:t>Частен облак – вътрешен и външен;</a:t>
            </a:r>
          </a:p>
          <a:p>
            <a:pPr>
              <a:buClr>
                <a:srgbClr val="6600CC"/>
              </a:buClr>
              <a:buSzPct val="105000"/>
              <a:buFont typeface="Wingdings" pitchFamily="2" charset="2"/>
              <a:buChar char="v"/>
            </a:pPr>
            <a:r>
              <a:rPr lang="bg-BG" sz="1600" b="1" smtClean="0"/>
              <a:t>Облак от тип „сдружение“;</a:t>
            </a:r>
          </a:p>
          <a:p>
            <a:pPr>
              <a:buClr>
                <a:srgbClr val="6600CC"/>
              </a:buClr>
              <a:buSzPct val="105000"/>
              <a:buFont typeface="Wingdings" pitchFamily="2" charset="2"/>
              <a:buChar char="v"/>
            </a:pPr>
            <a:r>
              <a:rPr lang="bg-BG" sz="1600" b="1" smtClean="0"/>
              <a:t>Публичен облак;</a:t>
            </a:r>
          </a:p>
          <a:p>
            <a:pPr>
              <a:buClr>
                <a:srgbClr val="6600CC"/>
              </a:buClr>
              <a:buSzPct val="105000"/>
              <a:buFont typeface="Wingdings" pitchFamily="2" charset="2"/>
              <a:buChar char="v"/>
            </a:pPr>
            <a:r>
              <a:rPr lang="bg-BG" sz="1600" b="1" smtClean="0"/>
              <a:t>Хибриден облак.</a:t>
            </a:r>
          </a:p>
          <a:p>
            <a:pPr marL="0" indent="0">
              <a:buClr>
                <a:srgbClr val="6600CC"/>
              </a:buClr>
              <a:buSzPct val="105000"/>
              <a:buNone/>
            </a:pPr>
            <a:r>
              <a:rPr lang="bg-BG" sz="1600" b="1" smtClean="0">
                <a:solidFill>
                  <a:srgbClr val="FF0000"/>
                </a:solidFill>
              </a:rPr>
              <a:t>	</a:t>
            </a:r>
            <a:endParaRPr lang="bg-BG" sz="1600" b="1">
              <a:solidFill>
                <a:srgbClr val="FF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04800" y="6248400"/>
            <a:ext cx="2201244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 b="1">
                <a:solidFill>
                  <a:srgbClr val="CC3300"/>
                </a:solidFill>
                <a:cs typeface="Times New Roman" pitchFamily="18" charset="0"/>
              </a:rPr>
              <a:t>©</a:t>
            </a:r>
            <a:r>
              <a:rPr lang="bg-BG" sz="1800" b="1">
                <a:solidFill>
                  <a:srgbClr val="CC3300"/>
                </a:solidFill>
              </a:rPr>
              <a:t> </a:t>
            </a:r>
            <a:r>
              <a:rPr lang="bg-BG" sz="1800" b="1" smtClean="0">
                <a:solidFill>
                  <a:srgbClr val="CC3300"/>
                </a:solidFill>
              </a:rPr>
              <a:t>доц</a:t>
            </a:r>
            <a:r>
              <a:rPr lang="bg-BG" sz="1800" b="1">
                <a:solidFill>
                  <a:srgbClr val="CC3300"/>
                </a:solidFill>
              </a:rPr>
              <a:t>. д-р Л. Краев</a:t>
            </a:r>
            <a:endParaRPr lang="en-GB" sz="1800" b="1">
              <a:solidFill>
                <a:srgbClr val="CC3300"/>
              </a:solidFill>
            </a:endParaRPr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39" y="2348880"/>
            <a:ext cx="3188484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3456384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874012"/>
            <a:ext cx="4896544" cy="173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64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09600" y="304800"/>
            <a:ext cx="8153400" cy="523875"/>
          </a:xfrm>
          <a:prstGeom prst="rect">
            <a:avLst/>
          </a:prstGeom>
          <a:solidFill>
            <a:srgbClr val="CCFF3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33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sz="2800" b="1">
                <a:solidFill>
                  <a:srgbClr val="0000FF"/>
                </a:solidFill>
              </a:rPr>
              <a:t>1.1.</a:t>
            </a:r>
            <a:r>
              <a:rPr lang="bg-BG" sz="2800" b="1">
                <a:solidFill>
                  <a:srgbClr val="CC3300"/>
                </a:solidFill>
              </a:rPr>
              <a:t> АОИИ в променящия се свят на бизнеса</a:t>
            </a:r>
            <a:endParaRPr lang="en-GB" sz="2800" b="1">
              <a:solidFill>
                <a:srgbClr val="CC3300"/>
              </a:solidFill>
            </a:endParaRPr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3657600" y="2819400"/>
            <a:ext cx="1600200" cy="990600"/>
          </a:xfrm>
          <a:prstGeom prst="ellipse">
            <a:avLst/>
          </a:prstGeom>
          <a:solidFill>
            <a:srgbClr val="FFFF00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bg-BG" sz="2800" b="1"/>
              <a:t>АОИИ</a:t>
            </a:r>
            <a:endParaRPr lang="en-GB" sz="2800" b="1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990600" y="1371600"/>
            <a:ext cx="2133600" cy="1503363"/>
          </a:xfrm>
          <a:prstGeom prst="rect">
            <a:avLst/>
          </a:prstGeom>
          <a:solidFill>
            <a:srgbClr val="FF66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sz="1800" b="1"/>
              <a:t>Еволюция от индустриален към информационен модел на развитие</a:t>
            </a:r>
            <a:endParaRPr lang="en-GB" sz="1800" b="1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6096000" y="1676400"/>
            <a:ext cx="2590800" cy="954088"/>
          </a:xfrm>
          <a:prstGeom prst="rect">
            <a:avLst/>
          </a:prstGeom>
          <a:solidFill>
            <a:srgbClr val="00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sz="1800" b="1"/>
              <a:t>Съвременни тенденции в развитието на бизнеса</a:t>
            </a:r>
            <a:endParaRPr lang="en-GB" sz="1800" b="1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6096000" y="3505200"/>
            <a:ext cx="2667000" cy="679450"/>
          </a:xfrm>
          <a:prstGeom prst="rect">
            <a:avLst/>
          </a:prstGeom>
          <a:solidFill>
            <a:srgbClr val="33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99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sz="1800" b="1"/>
              <a:t>Нови управленски стратегии в бизнеса</a:t>
            </a:r>
            <a:endParaRPr lang="en-GB" sz="1800" b="1"/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685800" y="4800600"/>
            <a:ext cx="3200400" cy="954088"/>
          </a:xfrm>
          <a:prstGeom prst="rect">
            <a:avLst/>
          </a:prstGeom>
          <a:solidFill>
            <a:srgbClr val="FFCC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66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sz="1800" b="1"/>
              <a:t>Информационните и комуникационните технологии в бизнеса</a:t>
            </a:r>
            <a:endParaRPr lang="en-GB" sz="1800" b="1"/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5334000" y="5181600"/>
            <a:ext cx="3276600" cy="915988"/>
          </a:xfrm>
          <a:prstGeom prst="rect">
            <a:avLst/>
          </a:prstGeom>
          <a:solidFill>
            <a:srgbClr val="FF66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sz="1800" b="1"/>
              <a:t>Ог управление на информацията към управление на знанието</a:t>
            </a:r>
            <a:endParaRPr lang="en-GB" sz="1800" b="1"/>
          </a:p>
        </p:txBody>
      </p:sp>
      <p:sp>
        <p:nvSpPr>
          <p:cNvPr id="2" name="Oval 13"/>
          <p:cNvSpPr>
            <a:spLocks noChangeArrowheads="1"/>
          </p:cNvSpPr>
          <p:nvPr/>
        </p:nvSpPr>
        <p:spPr bwMode="auto">
          <a:xfrm>
            <a:off x="304800" y="1066800"/>
            <a:ext cx="609600" cy="5334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bg-BG" b="1"/>
              <a:t>1.</a:t>
            </a:r>
            <a:endParaRPr lang="en-GB" b="1"/>
          </a:p>
        </p:txBody>
      </p:sp>
      <p:sp>
        <p:nvSpPr>
          <p:cNvPr id="3082" name="Rectangle 14"/>
          <p:cNvSpPr>
            <a:spLocks noChangeArrowheads="1"/>
          </p:cNvSpPr>
          <p:nvPr/>
        </p:nvSpPr>
        <p:spPr bwMode="auto">
          <a:xfrm>
            <a:off x="304800" y="4419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bg-BG" b="1"/>
          </a:p>
        </p:txBody>
      </p:sp>
      <p:sp>
        <p:nvSpPr>
          <p:cNvPr id="3" name="Oval 15"/>
          <p:cNvSpPr>
            <a:spLocks noChangeArrowheads="1"/>
          </p:cNvSpPr>
          <p:nvPr/>
        </p:nvSpPr>
        <p:spPr bwMode="auto">
          <a:xfrm>
            <a:off x="228600" y="4191000"/>
            <a:ext cx="533400" cy="609600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bg-BG" b="1"/>
              <a:t>4.</a:t>
            </a:r>
            <a:endParaRPr lang="en-GB" b="1"/>
          </a:p>
        </p:txBody>
      </p:sp>
      <p:sp>
        <p:nvSpPr>
          <p:cNvPr id="4" name="Oval 22"/>
          <p:cNvSpPr>
            <a:spLocks noChangeArrowheads="1"/>
          </p:cNvSpPr>
          <p:nvPr/>
        </p:nvSpPr>
        <p:spPr bwMode="auto">
          <a:xfrm>
            <a:off x="5562600" y="1219200"/>
            <a:ext cx="533400" cy="609600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bg-BG" b="1"/>
              <a:t>2.</a:t>
            </a:r>
            <a:endParaRPr lang="en-GB" b="1"/>
          </a:p>
        </p:txBody>
      </p:sp>
      <p:sp>
        <p:nvSpPr>
          <p:cNvPr id="3085" name="Oval 23"/>
          <p:cNvSpPr>
            <a:spLocks noChangeArrowheads="1"/>
          </p:cNvSpPr>
          <p:nvPr/>
        </p:nvSpPr>
        <p:spPr bwMode="auto">
          <a:xfrm>
            <a:off x="5638800" y="2819400"/>
            <a:ext cx="533400" cy="609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bg-BG" b="1"/>
              <a:t>3.</a:t>
            </a:r>
            <a:endParaRPr lang="en-GB" b="1"/>
          </a:p>
        </p:txBody>
      </p:sp>
      <p:sp>
        <p:nvSpPr>
          <p:cNvPr id="3086" name="Oval 24"/>
          <p:cNvSpPr>
            <a:spLocks noChangeArrowheads="1"/>
          </p:cNvSpPr>
          <p:nvPr/>
        </p:nvSpPr>
        <p:spPr bwMode="auto">
          <a:xfrm>
            <a:off x="4800600" y="4495800"/>
            <a:ext cx="533400" cy="685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bg-BG" b="1"/>
              <a:t>5.</a:t>
            </a:r>
            <a:endParaRPr lang="en-GB" b="1"/>
          </a:p>
        </p:txBody>
      </p:sp>
      <p:sp>
        <p:nvSpPr>
          <p:cNvPr id="3101" name="Line 29"/>
          <p:cNvSpPr>
            <a:spLocks noChangeShapeType="1"/>
          </p:cNvSpPr>
          <p:nvPr/>
        </p:nvSpPr>
        <p:spPr bwMode="auto">
          <a:xfrm>
            <a:off x="4572000" y="2209800"/>
            <a:ext cx="0" cy="45720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115" name="Line 43"/>
          <p:cNvSpPr>
            <a:spLocks noChangeShapeType="1"/>
          </p:cNvSpPr>
          <p:nvPr/>
        </p:nvSpPr>
        <p:spPr bwMode="auto">
          <a:xfrm>
            <a:off x="3200400" y="2209800"/>
            <a:ext cx="2895600" cy="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118" name="Line 46"/>
          <p:cNvSpPr>
            <a:spLocks noChangeShapeType="1"/>
          </p:cNvSpPr>
          <p:nvPr/>
        </p:nvSpPr>
        <p:spPr bwMode="auto">
          <a:xfrm flipH="1">
            <a:off x="2209800" y="3276600"/>
            <a:ext cx="1447800" cy="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119" name="Line 47"/>
          <p:cNvSpPr>
            <a:spLocks noChangeShapeType="1"/>
          </p:cNvSpPr>
          <p:nvPr/>
        </p:nvSpPr>
        <p:spPr bwMode="auto">
          <a:xfrm>
            <a:off x="2209800" y="3276600"/>
            <a:ext cx="0" cy="144780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120" name="Line 48"/>
          <p:cNvSpPr>
            <a:spLocks noChangeShapeType="1"/>
          </p:cNvSpPr>
          <p:nvPr/>
        </p:nvSpPr>
        <p:spPr bwMode="auto">
          <a:xfrm>
            <a:off x="4495800" y="3810000"/>
            <a:ext cx="0" cy="190500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121" name="Line 49"/>
          <p:cNvSpPr>
            <a:spLocks noChangeShapeType="1"/>
          </p:cNvSpPr>
          <p:nvPr/>
        </p:nvSpPr>
        <p:spPr bwMode="auto">
          <a:xfrm>
            <a:off x="4495800" y="4114800"/>
            <a:ext cx="1600200" cy="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122" name="Line 50"/>
          <p:cNvSpPr>
            <a:spLocks noChangeShapeType="1"/>
          </p:cNvSpPr>
          <p:nvPr/>
        </p:nvSpPr>
        <p:spPr bwMode="auto">
          <a:xfrm>
            <a:off x="4495800" y="5715000"/>
            <a:ext cx="838200" cy="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123" name="Line 51"/>
          <p:cNvSpPr>
            <a:spLocks noChangeShapeType="1"/>
          </p:cNvSpPr>
          <p:nvPr/>
        </p:nvSpPr>
        <p:spPr bwMode="auto">
          <a:xfrm>
            <a:off x="4572000" y="838200"/>
            <a:ext cx="0" cy="1371600"/>
          </a:xfrm>
          <a:prstGeom prst="line">
            <a:avLst/>
          </a:prstGeom>
          <a:noFill/>
          <a:ln w="76200" cmpd="tri">
            <a:solidFill>
              <a:srgbClr val="CC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auto">
          <a:xfrm>
            <a:off x="304800" y="6323013"/>
            <a:ext cx="1531188" cy="27699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200" b="1">
                <a:solidFill>
                  <a:srgbClr val="CC3300"/>
                </a:solidFill>
                <a:cs typeface="Times New Roman" pitchFamily="18" charset="0"/>
              </a:rPr>
              <a:t>©</a:t>
            </a:r>
            <a:r>
              <a:rPr lang="bg-BG" sz="1200" b="1">
                <a:solidFill>
                  <a:srgbClr val="CC3300"/>
                </a:solidFill>
              </a:rPr>
              <a:t> </a:t>
            </a:r>
            <a:r>
              <a:rPr lang="bg-BG" sz="1200" b="1" smtClean="0">
                <a:solidFill>
                  <a:srgbClr val="CC3300"/>
                </a:solidFill>
              </a:rPr>
              <a:t>доц</a:t>
            </a:r>
            <a:r>
              <a:rPr lang="bg-BG" sz="1200" b="1">
                <a:solidFill>
                  <a:srgbClr val="CC3300"/>
                </a:solidFill>
              </a:rPr>
              <a:t>. д-р Л. Краев</a:t>
            </a:r>
            <a:endParaRPr lang="en-GB" sz="1200" b="1">
              <a:solidFill>
                <a:srgbClr val="CC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FFCC00"/>
            </a:gs>
            <a:gs pos="100000">
              <a:srgbClr val="FF99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  <a:solidFill>
            <a:srgbClr val="FFFF00"/>
          </a:solidFill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2800" b="1" smtClean="0">
                <a:solidFill>
                  <a:srgbClr val="FF3300"/>
                </a:solidFill>
              </a:rPr>
              <a:t>2.7.</a:t>
            </a:r>
            <a:r>
              <a:rPr lang="bg-BG" sz="2800" b="1" smtClean="0">
                <a:solidFill>
                  <a:schemeClr val="accent2"/>
                </a:solidFill>
              </a:rPr>
              <a:t> Финансово-икономическа ефективност на АОИИ.</a:t>
            </a:r>
            <a:endParaRPr lang="en-GB" sz="2800" b="1" smtClean="0">
              <a:solidFill>
                <a:schemeClr val="accent2"/>
              </a:solidFill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971800" y="1981200"/>
            <a:ext cx="5486400" cy="3962400"/>
          </a:xfrm>
          <a:solidFill>
            <a:srgbClr val="66CCFF"/>
          </a:solidFill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>
            <a:flatTx/>
          </a:bodyPr>
          <a:lstStyle/>
          <a:p>
            <a:pPr eaLnBrk="1" hangingPunct="1">
              <a:lnSpc>
                <a:spcPct val="90000"/>
              </a:lnSpc>
            </a:pPr>
            <a:r>
              <a:rPr lang="bg-BG" sz="2200" b="1" smtClean="0">
                <a:solidFill>
                  <a:srgbClr val="0000FF"/>
                </a:solidFill>
              </a:rPr>
              <a:t>А)</a:t>
            </a:r>
            <a:r>
              <a:rPr lang="bg-BG" sz="2200" b="1" smtClean="0"/>
              <a:t> Инвестиции, свързани с АОИИ:</a:t>
            </a:r>
          </a:p>
          <a:p>
            <a:pPr eaLnBrk="1" hangingPunct="1">
              <a:lnSpc>
                <a:spcPct val="90000"/>
              </a:lnSpc>
            </a:pPr>
            <a:r>
              <a:rPr lang="bg-BG" sz="2200" b="1" smtClean="0"/>
              <a:t>      - системен анализ и оценка;</a:t>
            </a:r>
          </a:p>
          <a:p>
            <a:pPr eaLnBrk="1" hangingPunct="1">
              <a:lnSpc>
                <a:spcPct val="90000"/>
              </a:lnSpc>
            </a:pPr>
            <a:r>
              <a:rPr lang="bg-BG" sz="2200" b="1" smtClean="0"/>
              <a:t>      - проектиране;</a:t>
            </a:r>
          </a:p>
          <a:p>
            <a:pPr eaLnBrk="1" hangingPunct="1">
              <a:lnSpc>
                <a:spcPct val="90000"/>
              </a:lnSpc>
            </a:pPr>
            <a:r>
              <a:rPr lang="bg-BG" sz="2200" b="1" smtClean="0"/>
              <a:t>      - експериментално внедряване;</a:t>
            </a:r>
          </a:p>
          <a:p>
            <a:pPr eaLnBrk="1" hangingPunct="1">
              <a:lnSpc>
                <a:spcPct val="90000"/>
              </a:lnSpc>
            </a:pPr>
            <a:r>
              <a:rPr lang="bg-BG" sz="2200" b="1" smtClean="0"/>
              <a:t>      - промишлено внедряване;</a:t>
            </a:r>
          </a:p>
          <a:p>
            <a:pPr eaLnBrk="1" hangingPunct="1">
              <a:lnSpc>
                <a:spcPct val="90000"/>
              </a:lnSpc>
            </a:pPr>
            <a:r>
              <a:rPr lang="bg-BG" sz="2200" b="1" smtClean="0"/>
              <a:t>      - модернизация и развитие.</a:t>
            </a:r>
          </a:p>
          <a:p>
            <a:pPr eaLnBrk="1" hangingPunct="1">
              <a:lnSpc>
                <a:spcPct val="90000"/>
              </a:lnSpc>
            </a:pPr>
            <a:r>
              <a:rPr lang="bg-BG" sz="2200" b="1" smtClean="0">
                <a:solidFill>
                  <a:srgbClr val="0000FF"/>
                </a:solidFill>
              </a:rPr>
              <a:t>Б)</a:t>
            </a:r>
            <a:r>
              <a:rPr lang="bg-BG" sz="2200" b="1" smtClean="0"/>
              <a:t> Методика и методични указания за определяне на финансово-икономическата ефективност на АОИИ – пряка и косвена ефективност.</a:t>
            </a:r>
            <a:endParaRPr lang="en-GB" sz="2200" b="1" smtClean="0"/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381000" y="6248400"/>
            <a:ext cx="2201244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 b="1">
                <a:solidFill>
                  <a:srgbClr val="CC3300"/>
                </a:solidFill>
                <a:cs typeface="Times New Roman" pitchFamily="18" charset="0"/>
              </a:rPr>
              <a:t>©</a:t>
            </a:r>
            <a:r>
              <a:rPr lang="bg-BG" sz="1800" b="1">
                <a:solidFill>
                  <a:srgbClr val="CC3300"/>
                </a:solidFill>
              </a:rPr>
              <a:t> </a:t>
            </a:r>
            <a:r>
              <a:rPr lang="bg-BG" sz="1800" b="1" smtClean="0">
                <a:solidFill>
                  <a:srgbClr val="CC3300"/>
                </a:solidFill>
              </a:rPr>
              <a:t>доц</a:t>
            </a:r>
            <a:r>
              <a:rPr lang="bg-BG" sz="1800" b="1">
                <a:solidFill>
                  <a:srgbClr val="CC3300"/>
                </a:solidFill>
              </a:rPr>
              <a:t>. д-р Л. Краев</a:t>
            </a:r>
            <a:endParaRPr lang="en-GB" sz="1800" b="1">
              <a:solidFill>
                <a:srgbClr val="CC3300"/>
              </a:solidFill>
            </a:endParaRPr>
          </a:p>
        </p:txBody>
      </p:sp>
      <p:pic>
        <p:nvPicPr>
          <p:cNvPr id="19463" name="Picture 7" descr="bs02064_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828800"/>
            <a:ext cx="2209800" cy="4114800"/>
          </a:xfrm>
          <a:solidFill>
            <a:srgbClr val="00FF0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 autoUpdateAnimBg="0"/>
      <p:bldP spid="19460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00FF00"/>
            </a:gs>
            <a:gs pos="100000">
              <a:srgbClr val="FF99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  <a:solidFill>
            <a:srgbClr val="FFFF00"/>
          </a:solidFill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2800" b="1" smtClean="0">
                <a:solidFill>
                  <a:srgbClr val="FF3300"/>
                </a:solidFill>
              </a:rPr>
              <a:t>2.8. Социална насоченост на АОИИ.</a:t>
            </a:r>
            <a:endParaRPr lang="en-GB" sz="2800" b="1" smtClean="0">
              <a:solidFill>
                <a:srgbClr val="FF3300"/>
              </a:solidFill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429000" y="1981200"/>
            <a:ext cx="5029200" cy="3886200"/>
          </a:xfrm>
          <a:solidFill>
            <a:srgbClr val="66CCFF"/>
          </a:solidFill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2000" b="1" smtClean="0">
                <a:solidFill>
                  <a:srgbClr val="0000FF"/>
                </a:solidFill>
              </a:rPr>
              <a:t>А)</a:t>
            </a:r>
            <a:r>
              <a:rPr lang="bg-BG" sz="2000" b="1" smtClean="0"/>
              <a:t> Влияе за подобряването на условията на труд;</a:t>
            </a:r>
          </a:p>
          <a:p>
            <a:pPr eaLnBrk="1" hangingPunct="1"/>
            <a:r>
              <a:rPr lang="bg-BG" sz="2000" b="1" smtClean="0">
                <a:solidFill>
                  <a:srgbClr val="0000FF"/>
                </a:solidFill>
              </a:rPr>
              <a:t>Б)</a:t>
            </a:r>
            <a:r>
              <a:rPr lang="bg-BG" sz="2000" b="1" smtClean="0"/>
              <a:t> По-добри възможности за творческа работа на специалистите и мениджърите;</a:t>
            </a:r>
          </a:p>
          <a:p>
            <a:pPr eaLnBrk="1" hangingPunct="1"/>
            <a:r>
              <a:rPr lang="bg-BG" sz="2000" b="1" smtClean="0">
                <a:solidFill>
                  <a:srgbClr val="0000FF"/>
                </a:solidFill>
              </a:rPr>
              <a:t>В)</a:t>
            </a:r>
            <a:r>
              <a:rPr lang="bg-BG" sz="2000" b="1" smtClean="0"/>
              <a:t> Създава обстановка за повишаване на квалификацията и израстване в кариерата;</a:t>
            </a:r>
          </a:p>
          <a:p>
            <a:pPr eaLnBrk="1" hangingPunct="1"/>
            <a:r>
              <a:rPr lang="bg-BG" sz="2000" b="1" smtClean="0">
                <a:solidFill>
                  <a:srgbClr val="0000FF"/>
                </a:solidFill>
              </a:rPr>
              <a:t>Г)</a:t>
            </a:r>
            <a:r>
              <a:rPr lang="bg-BG" sz="2000" b="1" smtClean="0"/>
              <a:t> Допринася за укрепване на социалния и психологическия климат в бизнес организацията.</a:t>
            </a:r>
            <a:endParaRPr lang="en-GB" sz="2000" b="1" smtClean="0"/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533400" y="6248400"/>
            <a:ext cx="2201244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 b="1">
                <a:solidFill>
                  <a:srgbClr val="CC3300"/>
                </a:solidFill>
                <a:cs typeface="Times New Roman" pitchFamily="18" charset="0"/>
              </a:rPr>
              <a:t>©</a:t>
            </a:r>
            <a:r>
              <a:rPr lang="bg-BG" sz="1800" b="1">
                <a:solidFill>
                  <a:srgbClr val="CC3300"/>
                </a:solidFill>
              </a:rPr>
              <a:t> </a:t>
            </a:r>
            <a:r>
              <a:rPr lang="bg-BG" sz="1800" b="1" smtClean="0">
                <a:solidFill>
                  <a:srgbClr val="CC3300"/>
                </a:solidFill>
              </a:rPr>
              <a:t>доц</a:t>
            </a:r>
            <a:r>
              <a:rPr lang="bg-BG" sz="1800" b="1">
                <a:solidFill>
                  <a:srgbClr val="CC3300"/>
                </a:solidFill>
              </a:rPr>
              <a:t>. д-р Л. Краев</a:t>
            </a:r>
            <a:endParaRPr lang="en-GB" sz="1800" b="1">
              <a:solidFill>
                <a:srgbClr val="CC3300"/>
              </a:solidFill>
            </a:endParaRPr>
          </a:p>
        </p:txBody>
      </p:sp>
      <p:pic>
        <p:nvPicPr>
          <p:cNvPr id="20487" name="Picture 7" descr="bd04972_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2133600"/>
            <a:ext cx="2438400" cy="3581400"/>
          </a:xfr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 autoUpdateAnimBg="0"/>
      <p:bldP spid="20484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WordArt 2"/>
          <p:cNvSpPr>
            <a:spLocks noChangeArrowheads="1" noChangeShapeType="1" noTextEdit="1"/>
          </p:cNvSpPr>
          <p:nvPr/>
        </p:nvSpPr>
        <p:spPr bwMode="auto">
          <a:xfrm>
            <a:off x="1066800" y="1905000"/>
            <a:ext cx="7010400" cy="3124200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bg-BG" sz="3600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Край  на  първа  тема !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81000" y="6096000"/>
            <a:ext cx="2201244" cy="369332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 b="1">
                <a:solidFill>
                  <a:schemeClr val="bg1"/>
                </a:solidFill>
                <a:cs typeface="Times New Roman" pitchFamily="18" charset="0"/>
              </a:rPr>
              <a:t>©</a:t>
            </a:r>
            <a:r>
              <a:rPr lang="bg-BG" sz="1800" b="1">
                <a:solidFill>
                  <a:schemeClr val="bg1"/>
                </a:solidFill>
              </a:rPr>
              <a:t> </a:t>
            </a:r>
            <a:r>
              <a:rPr lang="bg-BG" sz="1800" b="1" smtClean="0">
                <a:solidFill>
                  <a:schemeClr val="bg1"/>
                </a:solidFill>
              </a:rPr>
              <a:t>доц</a:t>
            </a:r>
            <a:r>
              <a:rPr lang="bg-BG" sz="1800" b="1">
                <a:solidFill>
                  <a:schemeClr val="bg1"/>
                </a:solidFill>
              </a:rPr>
              <a:t>. д-р Л. Краев</a:t>
            </a:r>
            <a:endParaRPr lang="en-GB" sz="1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76672"/>
            <a:ext cx="7772400" cy="950913"/>
          </a:xfrm>
          <a:solidFill>
            <a:srgbClr val="FFFF99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2800" b="1" smtClean="0">
                <a:solidFill>
                  <a:srgbClr val="FF3300"/>
                </a:solidFill>
              </a:rPr>
              <a:t>1.1.1.</a:t>
            </a:r>
            <a:r>
              <a:rPr lang="bg-BG" sz="2800" b="1" smtClean="0">
                <a:solidFill>
                  <a:srgbClr val="0000CC"/>
                </a:solidFill>
              </a:rPr>
              <a:t> Еволюция от индустриален към информационен модел на развитие:</a:t>
            </a:r>
            <a:endParaRPr lang="en-GB" sz="2800" b="1" smtClean="0">
              <a:solidFill>
                <a:srgbClr val="0000CC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7864" y="1772816"/>
            <a:ext cx="5472608" cy="4824536"/>
          </a:xfrm>
          <a:solidFill>
            <a:srgbClr val="FFCC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flatTx/>
          </a:bodyPr>
          <a:lstStyle/>
          <a:p>
            <a:pPr eaLnBrk="1" hangingPunct="1">
              <a:lnSpc>
                <a:spcPct val="90000"/>
              </a:lnSpc>
            </a:pPr>
            <a:r>
              <a:rPr lang="bg-BG" sz="2200" b="1" dirty="0" smtClean="0">
                <a:solidFill>
                  <a:srgbClr val="CC3300"/>
                </a:solidFill>
              </a:rPr>
              <a:t>а) Информация и информационен ресурс –</a:t>
            </a:r>
            <a:r>
              <a:rPr lang="en-US" sz="2200" b="1" dirty="0" smtClean="0">
                <a:solidFill>
                  <a:srgbClr val="CC3300"/>
                </a:solidFill>
              </a:rPr>
              <a:t> </a:t>
            </a:r>
            <a:r>
              <a:rPr lang="bg-BG" sz="2200" b="1" dirty="0" smtClean="0">
                <a:solidFill>
                  <a:srgbClr val="CC3300"/>
                </a:solidFill>
              </a:rPr>
              <a:t>превръщането на</a:t>
            </a:r>
            <a:r>
              <a:rPr lang="en-US" sz="2200" b="1" dirty="0" smtClean="0">
                <a:solidFill>
                  <a:srgbClr val="CC3300"/>
                </a:solidFill>
              </a:rPr>
              <a:t> </a:t>
            </a:r>
            <a:r>
              <a:rPr lang="bg-BG" sz="2200" b="1" dirty="0" smtClean="0">
                <a:solidFill>
                  <a:srgbClr val="CC3300"/>
                </a:solidFill>
              </a:rPr>
              <a:t>информацията в</a:t>
            </a:r>
            <a:r>
              <a:rPr lang="en-US" sz="2200" b="1" dirty="0" smtClean="0">
                <a:solidFill>
                  <a:srgbClr val="CC3300"/>
                </a:solidFill>
              </a:rPr>
              <a:t> </a:t>
            </a:r>
            <a:r>
              <a:rPr lang="bg-BG" sz="2200" b="1" dirty="0" smtClean="0">
                <a:solidFill>
                  <a:srgbClr val="CC3300"/>
                </a:solidFill>
              </a:rPr>
              <a:t>стратегически ресурс;</a:t>
            </a:r>
          </a:p>
          <a:p>
            <a:pPr eaLnBrk="1" hangingPunct="1">
              <a:lnSpc>
                <a:spcPct val="90000"/>
              </a:lnSpc>
            </a:pPr>
            <a:r>
              <a:rPr lang="bg-BG" sz="2200" b="1" dirty="0" smtClean="0">
                <a:solidFill>
                  <a:srgbClr val="006600"/>
                </a:solidFill>
              </a:rPr>
              <a:t>б) Информационно</a:t>
            </a:r>
            <a:r>
              <a:rPr lang="en-US" sz="2200" b="1" dirty="0" smtClean="0">
                <a:solidFill>
                  <a:srgbClr val="006600"/>
                </a:solidFill>
              </a:rPr>
              <a:t> </a:t>
            </a:r>
            <a:r>
              <a:rPr lang="bg-BG" sz="2200" b="1" dirty="0" smtClean="0">
                <a:solidFill>
                  <a:srgbClr val="006600"/>
                </a:solidFill>
              </a:rPr>
              <a:t>общество</a:t>
            </a:r>
            <a:r>
              <a:rPr lang="en-US" sz="2200" b="1" dirty="0" smtClean="0">
                <a:solidFill>
                  <a:srgbClr val="006600"/>
                </a:solidFill>
              </a:rPr>
              <a:t>(Information Society)</a:t>
            </a:r>
            <a:r>
              <a:rPr lang="bg-BG" sz="2200" b="1" dirty="0" smtClean="0">
                <a:solidFill>
                  <a:srgbClr val="006600"/>
                </a:solidFill>
              </a:rPr>
              <a:t> и информационен свят;</a:t>
            </a:r>
          </a:p>
          <a:p>
            <a:pPr eaLnBrk="1" hangingPunct="1">
              <a:lnSpc>
                <a:spcPct val="90000"/>
              </a:lnSpc>
            </a:pPr>
            <a:r>
              <a:rPr lang="bg-BG" sz="2200" b="1" dirty="0" smtClean="0">
                <a:solidFill>
                  <a:srgbClr val="0000CC"/>
                </a:solidFill>
              </a:rPr>
              <a:t>в)</a:t>
            </a:r>
            <a:r>
              <a:rPr lang="en-US" sz="2200" b="1" dirty="0" smtClean="0">
                <a:solidFill>
                  <a:srgbClr val="0000CC"/>
                </a:solidFill>
              </a:rPr>
              <a:t> </a:t>
            </a:r>
            <a:r>
              <a:rPr lang="bg-BG" sz="2200" b="1" dirty="0" smtClean="0">
                <a:solidFill>
                  <a:srgbClr val="0000CC"/>
                </a:solidFill>
              </a:rPr>
              <a:t>Информационен модел на развитие,</a:t>
            </a:r>
            <a:br>
              <a:rPr lang="bg-BG" sz="2200" b="1" dirty="0" smtClean="0">
                <a:solidFill>
                  <a:srgbClr val="0000CC"/>
                </a:solidFill>
              </a:rPr>
            </a:br>
            <a:r>
              <a:rPr lang="bg-BG" sz="2200" b="1" dirty="0" smtClean="0">
                <a:solidFill>
                  <a:srgbClr val="0000CC"/>
                </a:solidFill>
              </a:rPr>
              <a:t>     информационен бизнес, Нова икономика </a:t>
            </a:r>
            <a:r>
              <a:rPr lang="en-US" sz="2200" b="1" dirty="0" smtClean="0">
                <a:solidFill>
                  <a:srgbClr val="0000CC"/>
                </a:solidFill>
              </a:rPr>
              <a:t>(New Economy)</a:t>
            </a:r>
            <a:r>
              <a:rPr lang="bg-BG" sz="2200" b="1" dirty="0" smtClean="0">
                <a:solidFill>
                  <a:srgbClr val="0000CC"/>
                </a:solidFill>
              </a:rPr>
              <a:t>, Цифрова икономика</a:t>
            </a:r>
            <a:r>
              <a:rPr lang="en-US" sz="2200" b="1" dirty="0" smtClean="0">
                <a:solidFill>
                  <a:srgbClr val="0000CC"/>
                </a:solidFill>
              </a:rPr>
              <a:t> (Digital Economy)</a:t>
            </a:r>
            <a:r>
              <a:rPr lang="bg-BG" sz="2200" b="1" dirty="0" smtClean="0">
                <a:solidFill>
                  <a:srgbClr val="0000CC"/>
                </a:solidFill>
              </a:rPr>
              <a:t>, Мрежова икономика </a:t>
            </a:r>
            <a:r>
              <a:rPr lang="en-US" sz="2200" b="1" dirty="0" smtClean="0">
                <a:solidFill>
                  <a:srgbClr val="0000CC"/>
                </a:solidFill>
              </a:rPr>
              <a:t>(Network Economy)</a:t>
            </a:r>
            <a:r>
              <a:rPr lang="bg-BG" sz="2200" b="1" dirty="0" smtClean="0">
                <a:solidFill>
                  <a:srgbClr val="0000CC"/>
                </a:solidFill>
              </a:rPr>
              <a:t>, Интернет икономика </a:t>
            </a:r>
            <a:r>
              <a:rPr lang="en-US" sz="2200" b="1" dirty="0" smtClean="0">
                <a:solidFill>
                  <a:srgbClr val="0000CC"/>
                </a:solidFill>
              </a:rPr>
              <a:t>(Internet Economy)</a:t>
            </a:r>
            <a:r>
              <a:rPr lang="bg-BG" sz="2200" b="1" dirty="0" smtClean="0">
                <a:solidFill>
                  <a:srgbClr val="0000CC"/>
                </a:solidFill>
              </a:rPr>
              <a:t>, </a:t>
            </a:r>
            <a:r>
              <a:rPr lang="en-US" sz="2200" b="1" dirty="0" smtClean="0">
                <a:solidFill>
                  <a:srgbClr val="0000CC"/>
                </a:solidFill>
              </a:rPr>
              <a:t>Web</a:t>
            </a:r>
            <a:r>
              <a:rPr lang="bg-BG" sz="2200" b="1" dirty="0" smtClean="0">
                <a:solidFill>
                  <a:srgbClr val="0000CC"/>
                </a:solidFill>
              </a:rPr>
              <a:t>-икономика </a:t>
            </a:r>
            <a:r>
              <a:rPr lang="en-US" sz="2200" b="1" dirty="0" smtClean="0">
                <a:solidFill>
                  <a:srgbClr val="0000CC"/>
                </a:solidFill>
              </a:rPr>
              <a:t>(Web Economy)</a:t>
            </a:r>
            <a:r>
              <a:rPr lang="bg-BG" sz="2200" b="1" dirty="0" smtClean="0">
                <a:solidFill>
                  <a:srgbClr val="0000CC"/>
                </a:solidFill>
              </a:rPr>
              <a:t> и т.н.</a:t>
            </a:r>
            <a:endParaRPr lang="en-GB" sz="2200" b="1" dirty="0" smtClean="0">
              <a:solidFill>
                <a:srgbClr val="0000CC"/>
              </a:solidFill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50825" y="6456363"/>
            <a:ext cx="1531188" cy="27699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200" b="1">
                <a:solidFill>
                  <a:srgbClr val="CC3300"/>
                </a:solidFill>
                <a:cs typeface="Times New Roman" pitchFamily="18" charset="0"/>
              </a:rPr>
              <a:t>©</a:t>
            </a:r>
            <a:r>
              <a:rPr lang="bg-BG" sz="1200" b="1">
                <a:solidFill>
                  <a:srgbClr val="CC3300"/>
                </a:solidFill>
              </a:rPr>
              <a:t> </a:t>
            </a:r>
            <a:r>
              <a:rPr lang="bg-BG" sz="1200" b="1" smtClean="0">
                <a:solidFill>
                  <a:srgbClr val="CC3300"/>
                </a:solidFill>
              </a:rPr>
              <a:t>доц</a:t>
            </a:r>
            <a:r>
              <a:rPr lang="bg-BG" sz="1200" b="1">
                <a:solidFill>
                  <a:srgbClr val="CC3300"/>
                </a:solidFill>
              </a:rPr>
              <a:t>. д-р Л. Краев</a:t>
            </a:r>
            <a:endParaRPr lang="en-GB" sz="1200" b="1">
              <a:solidFill>
                <a:srgbClr val="CC33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2564904"/>
            <a:ext cx="2808312" cy="2952327"/>
          </a:xfrm>
          <a:prstGeom prst="rect">
            <a:avLst/>
          </a:prstGeom>
        </p:spPr>
      </p:pic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  <p:bldP spid="4099" grpId="0" build="p" animBg="1"/>
      <p:bldP spid="410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  <a:solidFill>
            <a:srgbClr val="FFCC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2800" b="1" smtClean="0">
                <a:solidFill>
                  <a:srgbClr val="FF3300"/>
                </a:solidFill>
              </a:rPr>
              <a:t>1.1.2.</a:t>
            </a:r>
            <a:r>
              <a:rPr lang="bg-BG" sz="2800" b="1" smtClean="0"/>
              <a:t> Съвременни тенденции в развитието на бизнеса. </a:t>
            </a:r>
            <a:endParaRPr lang="en-GB" sz="2800" b="1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7824" y="1900020"/>
            <a:ext cx="5904656" cy="4680520"/>
          </a:xfrm>
          <a:solidFill>
            <a:srgbClr val="66CC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1800" b="1" dirty="0" smtClean="0">
                <a:solidFill>
                  <a:srgbClr val="FF3300"/>
                </a:solidFill>
              </a:rPr>
              <a:t>а)</a:t>
            </a:r>
            <a:r>
              <a:rPr lang="bg-BG" sz="1800" b="1" dirty="0" smtClean="0"/>
              <a:t> Глобализация на бизнеса – национални,    регионални </a:t>
            </a:r>
            <a:r>
              <a:rPr lang="bg-BG" sz="1800" b="1" dirty="0" smtClean="0"/>
              <a:t>и     </a:t>
            </a:r>
            <a:r>
              <a:rPr lang="bg-BG" sz="1800" b="1" dirty="0" smtClean="0"/>
              <a:t>глобални икономически измерения;</a:t>
            </a:r>
          </a:p>
          <a:p>
            <a:pPr eaLnBrk="1" hangingPunct="1"/>
            <a:r>
              <a:rPr lang="bg-BG" sz="1800" b="1" dirty="0" smtClean="0">
                <a:solidFill>
                  <a:srgbClr val="FF3300"/>
                </a:solidFill>
              </a:rPr>
              <a:t>б)</a:t>
            </a:r>
            <a:r>
              <a:rPr lang="bg-BG" sz="1800" b="1" dirty="0" smtClean="0"/>
              <a:t> Изостряне на конкуренцията и конкурентната борба;</a:t>
            </a:r>
          </a:p>
          <a:p>
            <a:pPr eaLnBrk="1" hangingPunct="1"/>
            <a:r>
              <a:rPr lang="bg-BG" sz="1800" b="1" dirty="0" smtClean="0">
                <a:solidFill>
                  <a:srgbClr val="FF3300"/>
                </a:solidFill>
              </a:rPr>
              <a:t>в)</a:t>
            </a:r>
            <a:r>
              <a:rPr lang="bg-BG" sz="1800" b="1" dirty="0" smtClean="0"/>
              <a:t> Пазари и пазарно пространство;</a:t>
            </a:r>
          </a:p>
          <a:p>
            <a:pPr eaLnBrk="1" hangingPunct="1"/>
            <a:r>
              <a:rPr lang="bg-BG" sz="1800" b="1" dirty="0" smtClean="0">
                <a:solidFill>
                  <a:srgbClr val="FF3300"/>
                </a:solidFill>
              </a:rPr>
              <a:t>г)</a:t>
            </a:r>
            <a:r>
              <a:rPr lang="bg-BG" sz="1800" b="1" dirty="0" smtClean="0"/>
              <a:t> Високо качество на изделията, стоките и услугите;</a:t>
            </a:r>
          </a:p>
          <a:p>
            <a:pPr eaLnBrk="1" hangingPunct="1"/>
            <a:r>
              <a:rPr lang="bg-BG" sz="1800" b="1" dirty="0" smtClean="0">
                <a:solidFill>
                  <a:srgbClr val="FF3300"/>
                </a:solidFill>
              </a:rPr>
              <a:t>д)</a:t>
            </a:r>
            <a:r>
              <a:rPr lang="bg-BG" sz="1800" b="1" dirty="0" smtClean="0"/>
              <a:t> Съобразяване с интересите на клиентите и бизнес партньорите </a:t>
            </a:r>
            <a:r>
              <a:rPr lang="en-US" sz="1800" b="1" dirty="0" smtClean="0">
                <a:solidFill>
                  <a:srgbClr val="CC3300"/>
                </a:solidFill>
              </a:rPr>
              <a:t>(Customizing)</a:t>
            </a:r>
            <a:r>
              <a:rPr lang="bg-BG" sz="1800" b="1" dirty="0" smtClean="0"/>
              <a:t>;</a:t>
            </a:r>
          </a:p>
          <a:p>
            <a:pPr eaLnBrk="1" hangingPunct="1"/>
            <a:r>
              <a:rPr lang="bg-BG" sz="1800" b="1" dirty="0" smtClean="0">
                <a:solidFill>
                  <a:srgbClr val="FF3300"/>
                </a:solidFill>
              </a:rPr>
              <a:t>е)</a:t>
            </a:r>
            <a:r>
              <a:rPr lang="bg-BG" sz="1800" b="1" dirty="0" smtClean="0"/>
              <a:t> Икономическа целесъобразност и икономическа</a:t>
            </a:r>
            <a:br>
              <a:rPr lang="bg-BG" sz="1800" b="1" dirty="0" smtClean="0"/>
            </a:br>
            <a:r>
              <a:rPr lang="bg-BG" sz="1800" b="1" dirty="0" smtClean="0"/>
              <a:t>    ефективност </a:t>
            </a:r>
            <a:r>
              <a:rPr lang="en-US" sz="1800" b="1" dirty="0" smtClean="0">
                <a:solidFill>
                  <a:schemeClr val="accent2"/>
                </a:solidFill>
              </a:rPr>
              <a:t>(Outsourcing)</a:t>
            </a:r>
            <a:r>
              <a:rPr lang="bg-BG" sz="1800" b="1" dirty="0" smtClean="0"/>
              <a:t>;</a:t>
            </a:r>
          </a:p>
          <a:p>
            <a:pPr eaLnBrk="1" hangingPunct="1"/>
            <a:r>
              <a:rPr lang="bg-BG" sz="1800" b="1" dirty="0" smtClean="0">
                <a:solidFill>
                  <a:srgbClr val="FF3300"/>
                </a:solidFill>
              </a:rPr>
              <a:t>ж)</a:t>
            </a:r>
            <a:r>
              <a:rPr lang="bg-BG" sz="1800" b="1" dirty="0" smtClean="0"/>
              <a:t> Интеграция и хармонизация на развиващите се пазари и икономиките в преход с развитите икономики.</a:t>
            </a:r>
          </a:p>
          <a:p>
            <a:pPr eaLnBrk="1" hangingPunct="1"/>
            <a:endParaRPr lang="en-GB" sz="2000" b="1" dirty="0" smtClean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228600" y="6323013"/>
            <a:ext cx="1531188" cy="27699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200" b="1">
                <a:solidFill>
                  <a:srgbClr val="CC3300"/>
                </a:solidFill>
                <a:cs typeface="Times New Roman" pitchFamily="18" charset="0"/>
              </a:rPr>
              <a:t>©</a:t>
            </a:r>
            <a:r>
              <a:rPr lang="bg-BG" sz="1200" b="1">
                <a:solidFill>
                  <a:srgbClr val="CC3300"/>
                </a:solidFill>
              </a:rPr>
              <a:t> </a:t>
            </a:r>
            <a:r>
              <a:rPr lang="bg-BG" sz="1200" b="1" smtClean="0">
                <a:solidFill>
                  <a:srgbClr val="CC3300"/>
                </a:solidFill>
              </a:rPr>
              <a:t>доц</a:t>
            </a:r>
            <a:r>
              <a:rPr lang="bg-BG" sz="1200" b="1">
                <a:solidFill>
                  <a:srgbClr val="CC3300"/>
                </a:solidFill>
              </a:rPr>
              <a:t>. д-р Л. Краев</a:t>
            </a:r>
            <a:endParaRPr lang="en-GB" sz="1200" b="1">
              <a:solidFill>
                <a:srgbClr val="CC33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3" y="2420888"/>
            <a:ext cx="2664296" cy="3096343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 autoUpdateAnimBg="0"/>
      <p:bldP spid="5123" grpId="0" build="p" autoUpdateAnimBg="0"/>
      <p:bldP spid="512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66FFFF"/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  <a:solidFill>
            <a:srgbClr val="99FF66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2800" b="1" smtClean="0">
                <a:solidFill>
                  <a:srgbClr val="FF3300"/>
                </a:solidFill>
              </a:rPr>
              <a:t>1.1.3.</a:t>
            </a:r>
            <a:r>
              <a:rPr lang="bg-BG" sz="2800" b="1" smtClean="0"/>
              <a:t> Нови управленски стратегии в бизнеса.</a:t>
            </a:r>
            <a:endParaRPr lang="en-GB" sz="2800" b="1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1880" y="1828864"/>
            <a:ext cx="5184576" cy="4633238"/>
          </a:xfrm>
          <a:solidFill>
            <a:srgbClr val="FF99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>
            <a:flatTx/>
          </a:bodyPr>
          <a:lstStyle/>
          <a:p>
            <a:pPr eaLnBrk="1" hangingPunct="1">
              <a:lnSpc>
                <a:spcPct val="90000"/>
              </a:lnSpc>
            </a:pPr>
            <a:r>
              <a:rPr lang="bg-BG" sz="2500" b="1" dirty="0" smtClean="0">
                <a:solidFill>
                  <a:srgbClr val="0000FF"/>
                </a:solidFill>
              </a:rPr>
              <a:t>а)</a:t>
            </a:r>
            <a:r>
              <a:rPr lang="bg-BG" sz="2500" b="1" dirty="0" smtClean="0"/>
              <a:t> Стратегия към иновационен</a:t>
            </a:r>
            <a:r>
              <a:rPr lang="en-US" sz="2500" b="1" dirty="0" smtClean="0"/>
              <a:t/>
            </a:r>
            <a:br>
              <a:rPr lang="en-US" sz="2500" b="1" dirty="0" smtClean="0"/>
            </a:br>
            <a:r>
              <a:rPr lang="en-US" sz="2500" b="1" dirty="0" smtClean="0"/>
              <a:t>    </a:t>
            </a:r>
            <a:r>
              <a:rPr lang="bg-BG" sz="2500" b="1" dirty="0" smtClean="0"/>
              <a:t> мениджмънт;</a:t>
            </a:r>
          </a:p>
          <a:p>
            <a:pPr eaLnBrk="1" hangingPunct="1">
              <a:lnSpc>
                <a:spcPct val="90000"/>
              </a:lnSpc>
            </a:pPr>
            <a:r>
              <a:rPr lang="bg-BG" sz="2500" b="1" dirty="0" smtClean="0">
                <a:solidFill>
                  <a:srgbClr val="0000FF"/>
                </a:solidFill>
              </a:rPr>
              <a:t>б)</a:t>
            </a:r>
            <a:r>
              <a:rPr lang="bg-BG" sz="2500" b="1" dirty="0" smtClean="0"/>
              <a:t> Стратегия към корпоративен</a:t>
            </a:r>
            <a:r>
              <a:rPr lang="en-US" sz="2500" b="1" dirty="0" smtClean="0"/>
              <a:t/>
            </a:r>
            <a:br>
              <a:rPr lang="en-US" sz="2500" b="1" dirty="0" smtClean="0"/>
            </a:br>
            <a:r>
              <a:rPr lang="en-US" sz="2500" b="1" dirty="0" smtClean="0"/>
              <a:t>    </a:t>
            </a:r>
            <a:r>
              <a:rPr lang="bg-BG" sz="2500" b="1" dirty="0" smtClean="0"/>
              <a:t> </a:t>
            </a:r>
            <a:r>
              <a:rPr lang="bg-BG" sz="2500" b="1" dirty="0" err="1" smtClean="0"/>
              <a:t>мениждмънт</a:t>
            </a:r>
            <a:r>
              <a:rPr lang="bg-BG" sz="2500" b="1" dirty="0" smtClean="0"/>
              <a:t> (стратегически, тактически и оперативен </a:t>
            </a:r>
            <a:r>
              <a:rPr lang="bg-BG" sz="2500" b="1" dirty="0" err="1" smtClean="0"/>
              <a:t>мениждмънт</a:t>
            </a:r>
            <a:r>
              <a:rPr lang="bg-BG" sz="2500" b="1" dirty="0" smtClean="0"/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bg-BG" sz="2500" b="1" dirty="0" smtClean="0">
                <a:solidFill>
                  <a:srgbClr val="0000FF"/>
                </a:solidFill>
              </a:rPr>
              <a:t>в)</a:t>
            </a:r>
            <a:r>
              <a:rPr lang="bg-BG" sz="2500" b="1" dirty="0" smtClean="0"/>
              <a:t> Стратегия към информационен мениджмънт </a:t>
            </a:r>
            <a:r>
              <a:rPr lang="en-US" sz="2500" b="1" dirty="0" smtClean="0"/>
              <a:t>(Information Management)</a:t>
            </a:r>
            <a:r>
              <a:rPr lang="bg-BG" sz="2500" b="1" dirty="0" smtClean="0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bg-BG" sz="2500" b="1" dirty="0" smtClean="0">
                <a:solidFill>
                  <a:srgbClr val="0000FF"/>
                </a:solidFill>
              </a:rPr>
              <a:t>г)</a:t>
            </a:r>
            <a:r>
              <a:rPr lang="bg-BG" sz="2500" b="1" dirty="0" smtClean="0"/>
              <a:t> Стратегия към социално-ориентиран бизнес мениджмънт.</a:t>
            </a:r>
            <a:endParaRPr lang="en-GB" sz="2500" b="1" dirty="0" smtClean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04800" y="6323013"/>
            <a:ext cx="1531188" cy="27699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200" b="1">
                <a:solidFill>
                  <a:srgbClr val="CC3300"/>
                </a:solidFill>
                <a:cs typeface="Times New Roman" pitchFamily="18" charset="0"/>
              </a:rPr>
              <a:t>©</a:t>
            </a:r>
            <a:r>
              <a:rPr lang="bg-BG" sz="1200" b="1">
                <a:solidFill>
                  <a:srgbClr val="CC3300"/>
                </a:solidFill>
              </a:rPr>
              <a:t> </a:t>
            </a:r>
            <a:r>
              <a:rPr lang="bg-BG" sz="1200" b="1" smtClean="0">
                <a:solidFill>
                  <a:srgbClr val="CC3300"/>
                </a:solidFill>
              </a:rPr>
              <a:t>доц</a:t>
            </a:r>
            <a:r>
              <a:rPr lang="bg-BG" sz="1200" b="1">
                <a:solidFill>
                  <a:srgbClr val="CC3300"/>
                </a:solidFill>
              </a:rPr>
              <a:t>. д-р Л. Краев</a:t>
            </a:r>
            <a:endParaRPr lang="en-GB" sz="1200" b="1">
              <a:solidFill>
                <a:srgbClr val="CC33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2204864"/>
            <a:ext cx="2971056" cy="3384376"/>
          </a:xfrm>
          <a:prstGeom prst="rect">
            <a:avLst/>
          </a:prstGeom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 autoUpdateAnimBg="0"/>
      <p:bldP spid="6147" grpId="0" build="p" autoUpdateAnimBg="0"/>
      <p:bldP spid="614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00FF00"/>
            </a:gs>
            <a:gs pos="100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solidFill>
            <a:srgbClr val="66CCFF"/>
          </a:solidFill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2800" b="1" smtClean="0">
                <a:solidFill>
                  <a:srgbClr val="FF3300"/>
                </a:solidFill>
              </a:rPr>
              <a:t>1.1.</a:t>
            </a:r>
            <a:r>
              <a:rPr lang="en-US" sz="2800" b="1" smtClean="0">
                <a:solidFill>
                  <a:srgbClr val="FF3300"/>
                </a:solidFill>
              </a:rPr>
              <a:t>4</a:t>
            </a:r>
            <a:r>
              <a:rPr lang="bg-BG" sz="2800" b="1" smtClean="0">
                <a:solidFill>
                  <a:srgbClr val="FF3300"/>
                </a:solidFill>
              </a:rPr>
              <a:t>.</a:t>
            </a:r>
            <a:r>
              <a:rPr lang="bg-BG" sz="2800" b="1" smtClean="0"/>
              <a:t> Информационни и комуникационни технологии в бизнеса.</a:t>
            </a:r>
            <a:endParaRPr lang="en-GB" sz="2800" b="1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31839" y="1484784"/>
            <a:ext cx="5760641" cy="5184576"/>
          </a:xfrm>
          <a:solidFill>
            <a:srgbClr val="FFCCFF"/>
          </a:solidFill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flatTx/>
          </a:bodyPr>
          <a:lstStyle/>
          <a:p>
            <a:pPr eaLnBrk="1" hangingPunct="1">
              <a:lnSpc>
                <a:spcPct val="80000"/>
              </a:lnSpc>
            </a:pPr>
            <a:r>
              <a:rPr lang="bg-BG" sz="1800" b="1" dirty="0" smtClean="0">
                <a:solidFill>
                  <a:srgbClr val="CC3300"/>
                </a:solidFill>
              </a:rPr>
              <a:t>а) АОИИ – бизнес информационни системи с базова и разширена функционалност;</a:t>
            </a:r>
          </a:p>
          <a:p>
            <a:pPr eaLnBrk="1" hangingPunct="1">
              <a:lnSpc>
                <a:spcPct val="80000"/>
              </a:lnSpc>
            </a:pPr>
            <a:r>
              <a:rPr lang="bg-BG" sz="1800" b="1" dirty="0" smtClean="0">
                <a:solidFill>
                  <a:srgbClr val="0000CC"/>
                </a:solidFill>
              </a:rPr>
              <a:t>б) Комплексни и интегрирани корпоративни информационни системи </a:t>
            </a:r>
            <a:r>
              <a:rPr lang="en-US" sz="1800" b="1" dirty="0" smtClean="0">
                <a:solidFill>
                  <a:srgbClr val="0000CC"/>
                </a:solidFill>
              </a:rPr>
              <a:t>(ERP Systems – Enterprise Resource Planning Systems)</a:t>
            </a:r>
            <a:r>
              <a:rPr lang="bg-BG" sz="1800" b="1" dirty="0" smtClean="0">
                <a:solidFill>
                  <a:srgbClr val="0000CC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bg-BG" sz="1800" b="1" dirty="0" smtClean="0">
                <a:solidFill>
                  <a:srgbClr val="006600"/>
                </a:solidFill>
              </a:rPr>
              <a:t>в) Нови информационно-управленски технологии – складове за данни </a:t>
            </a:r>
            <a:r>
              <a:rPr lang="en-US" sz="1800" b="1" dirty="0" smtClean="0">
                <a:solidFill>
                  <a:srgbClr val="006600"/>
                </a:solidFill>
              </a:rPr>
              <a:t>(Data Warehouse)</a:t>
            </a:r>
            <a:r>
              <a:rPr lang="bg-BG" sz="1800" b="1" dirty="0" smtClean="0">
                <a:solidFill>
                  <a:srgbClr val="006600"/>
                </a:solidFill>
              </a:rPr>
              <a:t>, витрини за данни </a:t>
            </a:r>
            <a:r>
              <a:rPr lang="en-US" sz="1800" b="1" dirty="0" smtClean="0">
                <a:solidFill>
                  <a:srgbClr val="006600"/>
                </a:solidFill>
              </a:rPr>
              <a:t>(Data Marts)</a:t>
            </a:r>
            <a:r>
              <a:rPr lang="bg-BG" sz="1800" b="1" dirty="0" smtClean="0">
                <a:solidFill>
                  <a:srgbClr val="006600"/>
                </a:solidFill>
              </a:rPr>
              <a:t>, оперативна аналитична обработка на данните </a:t>
            </a:r>
            <a:r>
              <a:rPr lang="en-US" sz="1800" b="1" dirty="0" smtClean="0">
                <a:solidFill>
                  <a:srgbClr val="006600"/>
                </a:solidFill>
              </a:rPr>
              <a:t>(OLAP – On-Line Analytical Processing)</a:t>
            </a:r>
            <a:r>
              <a:rPr lang="bg-BG" sz="1800" b="1" dirty="0" smtClean="0">
                <a:solidFill>
                  <a:srgbClr val="006600"/>
                </a:solidFill>
              </a:rPr>
              <a:t>, интелектуално изследване на информационните съвкупности </a:t>
            </a:r>
            <a:r>
              <a:rPr lang="en-US" sz="1800" b="1" dirty="0" smtClean="0">
                <a:solidFill>
                  <a:srgbClr val="006600"/>
                </a:solidFill>
              </a:rPr>
              <a:t>(Data Mining)</a:t>
            </a:r>
            <a:r>
              <a:rPr lang="bg-BG" sz="1800" b="1" dirty="0" smtClean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bg-BG" sz="1800" b="1" dirty="0" smtClean="0">
                <a:solidFill>
                  <a:srgbClr val="660066"/>
                </a:solidFill>
              </a:rPr>
              <a:t>г) </a:t>
            </a:r>
            <a:r>
              <a:rPr lang="en-US" sz="1800" b="1" dirty="0" smtClean="0">
                <a:solidFill>
                  <a:srgbClr val="660066"/>
                </a:solidFill>
              </a:rPr>
              <a:t>Internet, Intranet, Extranet, Remote-Work, Group-Ware</a:t>
            </a:r>
            <a:r>
              <a:rPr lang="bg-BG" sz="1800" b="1" dirty="0" smtClean="0">
                <a:solidFill>
                  <a:srgbClr val="660066"/>
                </a:solidFill>
              </a:rPr>
              <a:t> и др.;</a:t>
            </a:r>
            <a:r>
              <a:rPr lang="bg-BG" sz="1800" b="1" dirty="0" smtClean="0"/>
              <a:t>  </a:t>
            </a:r>
            <a:endParaRPr lang="en-US" sz="1800" b="1" dirty="0" smtClean="0"/>
          </a:p>
          <a:p>
            <a:pPr eaLnBrk="1" hangingPunct="1">
              <a:lnSpc>
                <a:spcPct val="80000"/>
              </a:lnSpc>
            </a:pPr>
            <a:r>
              <a:rPr lang="bg-BG" sz="1800" b="1" dirty="0" smtClean="0">
                <a:solidFill>
                  <a:srgbClr val="663300"/>
                </a:solidFill>
              </a:rPr>
              <a:t>д) Електронен бизнес </a:t>
            </a:r>
            <a:r>
              <a:rPr lang="en-US" sz="1800" b="1" dirty="0" smtClean="0">
                <a:solidFill>
                  <a:srgbClr val="663300"/>
                </a:solidFill>
              </a:rPr>
              <a:t>(E-Business) – E-Marketing, E-Enterprise, E-Commerce, E-Banking, E-Pay, E-Partnership</a:t>
            </a:r>
            <a:r>
              <a:rPr lang="bg-BG" sz="1800" b="1" dirty="0" smtClean="0">
                <a:solidFill>
                  <a:srgbClr val="6633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bg-BG" sz="1800" b="1" dirty="0" smtClean="0"/>
              <a:t>е) </a:t>
            </a:r>
            <a:r>
              <a:rPr lang="en-US" sz="1800" b="1" dirty="0" smtClean="0"/>
              <a:t>ERP Systems + E-Business</a:t>
            </a:r>
            <a:r>
              <a:rPr lang="bg-BG" sz="1800" b="1" dirty="0" smtClean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bg-BG" sz="1800" b="1" dirty="0" smtClean="0">
                <a:solidFill>
                  <a:srgbClr val="990033"/>
                </a:solidFill>
              </a:rPr>
              <a:t>ж) </a:t>
            </a:r>
            <a:r>
              <a:rPr lang="en-US" sz="1800" b="1" dirty="0" smtClean="0">
                <a:solidFill>
                  <a:srgbClr val="990033"/>
                </a:solidFill>
              </a:rPr>
              <a:t>ERP Systems + E-Business + M-Business;</a:t>
            </a:r>
          </a:p>
          <a:p>
            <a:pPr eaLnBrk="1" hangingPunct="1">
              <a:lnSpc>
                <a:spcPct val="80000"/>
              </a:lnSpc>
            </a:pPr>
            <a:r>
              <a:rPr lang="bg-BG" sz="1800" b="1" dirty="0" smtClean="0">
                <a:solidFill>
                  <a:srgbClr val="990033"/>
                </a:solidFill>
              </a:rPr>
              <a:t>з) </a:t>
            </a:r>
            <a:r>
              <a:rPr lang="en-US" sz="1800" b="1" dirty="0" smtClean="0">
                <a:solidFill>
                  <a:srgbClr val="990033"/>
                </a:solidFill>
              </a:rPr>
              <a:t>SaaS (</a:t>
            </a:r>
            <a:r>
              <a:rPr lang="bg-BG" sz="1800" b="1" dirty="0" smtClean="0"/>
              <a:t>Software </a:t>
            </a:r>
            <a:r>
              <a:rPr lang="bg-BG" sz="1800" b="1" dirty="0" err="1" smtClean="0"/>
              <a:t>As</a:t>
            </a:r>
            <a:r>
              <a:rPr lang="bg-BG" sz="1800" b="1" dirty="0" smtClean="0"/>
              <a:t> A Service</a:t>
            </a:r>
            <a:r>
              <a:rPr lang="en-US" sz="1800" b="1" dirty="0" smtClean="0"/>
              <a:t>); </a:t>
            </a:r>
            <a:r>
              <a:rPr lang="bg-BG" sz="1800" b="1" dirty="0" smtClean="0">
                <a:solidFill>
                  <a:srgbClr val="A50021"/>
                </a:solidFill>
              </a:rPr>
              <a:t>услуги при поискване</a:t>
            </a:r>
            <a:r>
              <a:rPr lang="bg-BG" sz="1800" b="1" dirty="0" smtClean="0"/>
              <a:t> (</a:t>
            </a:r>
            <a:r>
              <a:rPr lang="bg-BG" sz="1800" b="1" dirty="0" err="1" smtClean="0"/>
              <a:t>On</a:t>
            </a:r>
            <a:r>
              <a:rPr lang="bg-BG" sz="1800" b="1" dirty="0" smtClean="0"/>
              <a:t> </a:t>
            </a:r>
            <a:r>
              <a:rPr lang="bg-BG" sz="1800" b="1" dirty="0" err="1" smtClean="0"/>
              <a:t>Demand</a:t>
            </a:r>
            <a:r>
              <a:rPr lang="bg-BG" sz="1800" b="1" dirty="0" smtClean="0"/>
              <a:t>)</a:t>
            </a:r>
            <a:r>
              <a:rPr lang="en-US" sz="1800" b="1" dirty="0" smtClean="0"/>
              <a:t>;</a:t>
            </a:r>
            <a:endParaRPr lang="bg-BG" sz="1800" b="1" dirty="0" smtClean="0">
              <a:solidFill>
                <a:srgbClr val="990033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bg-BG" sz="1800" b="1" dirty="0" smtClean="0">
                <a:solidFill>
                  <a:srgbClr val="990033"/>
                </a:solidFill>
              </a:rPr>
              <a:t>и) </a:t>
            </a:r>
            <a:r>
              <a:rPr lang="en-US" sz="1800" b="1" dirty="0" smtClean="0">
                <a:solidFill>
                  <a:srgbClr val="990033"/>
                </a:solidFill>
              </a:rPr>
              <a:t>Grid Computing; Cloud Computing; Web-2 </a:t>
            </a:r>
            <a:r>
              <a:rPr lang="bg-BG" sz="1800" b="1" dirty="0" smtClean="0">
                <a:solidFill>
                  <a:srgbClr val="990033"/>
                </a:solidFill>
              </a:rPr>
              <a:t>и др.</a:t>
            </a:r>
            <a:endParaRPr lang="en-GB" sz="1800" b="1" dirty="0" smtClean="0">
              <a:solidFill>
                <a:srgbClr val="990033"/>
              </a:solidFill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04800" y="6323013"/>
            <a:ext cx="1531188" cy="276999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200" b="1">
                <a:solidFill>
                  <a:srgbClr val="CC3300"/>
                </a:solidFill>
                <a:cs typeface="Times New Roman" pitchFamily="18" charset="0"/>
              </a:rPr>
              <a:t>©</a:t>
            </a:r>
            <a:r>
              <a:rPr lang="bg-BG" sz="1200" b="1">
                <a:solidFill>
                  <a:srgbClr val="CC3300"/>
                </a:solidFill>
              </a:rPr>
              <a:t> </a:t>
            </a:r>
            <a:r>
              <a:rPr lang="bg-BG" sz="1200" b="1" smtClean="0">
                <a:solidFill>
                  <a:srgbClr val="CC3300"/>
                </a:solidFill>
              </a:rPr>
              <a:t>доц</a:t>
            </a:r>
            <a:r>
              <a:rPr lang="bg-BG" sz="1200" b="1">
                <a:solidFill>
                  <a:srgbClr val="CC3300"/>
                </a:solidFill>
              </a:rPr>
              <a:t>. д-р Л. Краев</a:t>
            </a:r>
            <a:endParaRPr lang="en-GB" sz="1200" b="1">
              <a:solidFill>
                <a:srgbClr val="CC33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060848"/>
            <a:ext cx="2571750" cy="3384376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 autoUpdateAnimBg="0"/>
      <p:bldP spid="7171" grpId="0" build="p" autoUpdateAnimBg="0"/>
      <p:bldP spid="717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FFFF99"/>
            </a:gs>
            <a:gs pos="100000">
              <a:srgbClr val="66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  <a:solidFill>
            <a:srgbClr val="FF99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2800" b="1" smtClean="0">
                <a:solidFill>
                  <a:srgbClr val="FF3300"/>
                </a:solidFill>
              </a:rPr>
              <a:t>1.1.5.</a:t>
            </a:r>
            <a:r>
              <a:rPr lang="bg-BG" sz="2800" b="1" smtClean="0"/>
              <a:t> От управление на информацията към управление на знанието.</a:t>
            </a:r>
            <a:endParaRPr lang="en-GB" sz="2800" b="1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1800" y="1862092"/>
            <a:ext cx="5976664" cy="4618812"/>
          </a:xfrm>
          <a:solidFill>
            <a:srgbClr val="99FF99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flatTx/>
          </a:bodyPr>
          <a:lstStyle/>
          <a:p>
            <a:pPr eaLnBrk="1" hangingPunct="1">
              <a:lnSpc>
                <a:spcPct val="90000"/>
              </a:lnSpc>
            </a:pPr>
            <a:r>
              <a:rPr lang="bg-BG" sz="2200" b="1" dirty="0" smtClean="0">
                <a:solidFill>
                  <a:srgbClr val="0000FF"/>
                </a:solidFill>
              </a:rPr>
              <a:t>а</a:t>
            </a:r>
            <a:r>
              <a:rPr lang="bg-BG" sz="2200" dirty="0" smtClean="0">
                <a:solidFill>
                  <a:srgbClr val="0000FF"/>
                </a:solidFill>
              </a:rPr>
              <a:t>)</a:t>
            </a:r>
            <a:r>
              <a:rPr lang="bg-BG" sz="2200" dirty="0" smtClean="0"/>
              <a:t> </a:t>
            </a:r>
            <a:r>
              <a:rPr lang="bg-BG" sz="2200" b="1" dirty="0" smtClean="0"/>
              <a:t>Понятие за </a:t>
            </a:r>
            <a:r>
              <a:rPr lang="en-US" sz="2200" b="1" dirty="0" smtClean="0"/>
              <a:t>Business Intelligence: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b="1" dirty="0" smtClean="0"/>
              <a:t>    </a:t>
            </a:r>
            <a:r>
              <a:rPr lang="en-US" sz="2200" b="1" dirty="0" smtClean="0">
                <a:solidFill>
                  <a:srgbClr val="990033"/>
                </a:solidFill>
              </a:rPr>
              <a:t>- </a:t>
            </a:r>
            <a:r>
              <a:rPr lang="bg-BG" sz="2200" b="1" dirty="0" smtClean="0">
                <a:solidFill>
                  <a:srgbClr val="990033"/>
                </a:solidFill>
              </a:rPr>
              <a:t>Системи за поддържане на управленските решения </a:t>
            </a:r>
            <a:r>
              <a:rPr lang="en-US" sz="2200" b="1" dirty="0" smtClean="0">
                <a:solidFill>
                  <a:srgbClr val="990033"/>
                </a:solidFill>
              </a:rPr>
              <a:t>(BSS – Business Support Systems)</a:t>
            </a:r>
            <a:r>
              <a:rPr lang="bg-BG" sz="2200" b="1" dirty="0" smtClean="0">
                <a:solidFill>
                  <a:srgbClr val="990033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bg-BG" sz="2200" b="1" dirty="0" smtClean="0"/>
              <a:t>    </a:t>
            </a:r>
            <a:r>
              <a:rPr lang="bg-BG" sz="2200" b="1" dirty="0" smtClean="0">
                <a:solidFill>
                  <a:schemeClr val="accent2"/>
                </a:solidFill>
              </a:rPr>
              <a:t>- Бизнес експертни системи </a:t>
            </a:r>
            <a:r>
              <a:rPr lang="en-US" sz="2200" b="1" dirty="0" smtClean="0">
                <a:solidFill>
                  <a:schemeClr val="accent2"/>
                </a:solidFill>
              </a:rPr>
              <a:t>(Business Expert Systems)</a:t>
            </a:r>
            <a:r>
              <a:rPr lang="bg-BG" sz="2200" b="1" dirty="0" smtClean="0">
                <a:solidFill>
                  <a:schemeClr val="accent2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bg-BG" sz="2200" b="1" dirty="0" smtClean="0"/>
              <a:t>    </a:t>
            </a:r>
            <a:r>
              <a:rPr lang="bg-BG" sz="2200" b="1" dirty="0" smtClean="0">
                <a:solidFill>
                  <a:srgbClr val="9900CC"/>
                </a:solidFill>
              </a:rPr>
              <a:t>- Изпълнителски информационни системи </a:t>
            </a:r>
            <a:r>
              <a:rPr lang="en-US" sz="2200" b="1" dirty="0" smtClean="0">
                <a:solidFill>
                  <a:srgbClr val="9900CC"/>
                </a:solidFill>
              </a:rPr>
              <a:t>(Executive Support Systems)</a:t>
            </a:r>
            <a:r>
              <a:rPr lang="bg-BG" sz="2200" b="1" dirty="0" smtClean="0">
                <a:solidFill>
                  <a:srgbClr val="9900CC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bg-BG" sz="2200" b="1" dirty="0" smtClean="0">
                <a:solidFill>
                  <a:srgbClr val="0000FF"/>
                </a:solidFill>
              </a:rPr>
              <a:t>б)</a:t>
            </a:r>
            <a:r>
              <a:rPr lang="bg-BG" sz="2200" b="1" dirty="0" smtClean="0"/>
              <a:t> Управление на знанието </a:t>
            </a:r>
            <a:r>
              <a:rPr lang="en-US" sz="2200" b="1" dirty="0" smtClean="0"/>
              <a:t>(Knowledge Management):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b="1" dirty="0" smtClean="0"/>
              <a:t>     </a:t>
            </a:r>
            <a:r>
              <a:rPr lang="en-US" sz="2200" b="1" dirty="0" smtClean="0">
                <a:solidFill>
                  <a:srgbClr val="006600"/>
                </a:solidFill>
              </a:rPr>
              <a:t>- Knowledge Management;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b="1" dirty="0" smtClean="0"/>
              <a:t>     </a:t>
            </a:r>
            <a:r>
              <a:rPr lang="en-US" sz="2200" b="1" dirty="0" smtClean="0">
                <a:solidFill>
                  <a:srgbClr val="006699"/>
                </a:solidFill>
              </a:rPr>
              <a:t>- Learning Organizations;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b="1" dirty="0" smtClean="0"/>
              <a:t>     </a:t>
            </a:r>
            <a:r>
              <a:rPr lang="en-US" sz="2200" b="1" dirty="0" smtClean="0">
                <a:solidFill>
                  <a:srgbClr val="800080"/>
                </a:solidFill>
              </a:rPr>
              <a:t>- Business Artificial Intelligence.</a:t>
            </a:r>
            <a:endParaRPr lang="en-GB" sz="2200" b="1" dirty="0" smtClean="0">
              <a:solidFill>
                <a:srgbClr val="800080"/>
              </a:solidFill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81000" y="6323013"/>
            <a:ext cx="1531188" cy="27699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200" b="1">
                <a:solidFill>
                  <a:srgbClr val="CC3300"/>
                </a:solidFill>
                <a:cs typeface="Times New Roman" pitchFamily="18" charset="0"/>
              </a:rPr>
              <a:t>©</a:t>
            </a:r>
            <a:r>
              <a:rPr lang="bg-BG" sz="1200" b="1">
                <a:solidFill>
                  <a:srgbClr val="CC3300"/>
                </a:solidFill>
              </a:rPr>
              <a:t> </a:t>
            </a:r>
            <a:r>
              <a:rPr lang="bg-BG" sz="1200" b="1" smtClean="0">
                <a:solidFill>
                  <a:srgbClr val="CC3300"/>
                </a:solidFill>
              </a:rPr>
              <a:t>доц</a:t>
            </a:r>
            <a:r>
              <a:rPr lang="bg-BG" sz="1200" b="1">
                <a:solidFill>
                  <a:srgbClr val="CC3300"/>
                </a:solidFill>
              </a:rPr>
              <a:t>. д-р Л. Краев</a:t>
            </a:r>
            <a:endParaRPr lang="en-GB" sz="1200" b="1">
              <a:solidFill>
                <a:srgbClr val="CC33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348880"/>
            <a:ext cx="2466975" cy="324036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 autoUpdateAnimBg="0"/>
      <p:bldP spid="8195" grpId="0" build="p" autoUpdateAnimBg="0"/>
      <p:bldP spid="819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66FFFF"/>
            </a:gs>
            <a:gs pos="50000">
              <a:srgbClr val="FFFF99"/>
            </a:gs>
            <a:gs pos="100000">
              <a:srgbClr val="66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  <a:solidFill>
            <a:srgbClr val="FFCC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2800" b="1" smtClean="0">
                <a:solidFill>
                  <a:srgbClr val="FF3300"/>
                </a:solidFill>
              </a:rPr>
              <a:t>1.2.</a:t>
            </a:r>
            <a:r>
              <a:rPr lang="bg-BG" sz="2800" b="1" smtClean="0">
                <a:solidFill>
                  <a:schemeClr val="accent2"/>
                </a:solidFill>
              </a:rPr>
              <a:t> Променящата се АОИИ в новия свят на бизнеса.</a:t>
            </a:r>
            <a:endParaRPr lang="en-GB" sz="2800" b="1" smtClean="0">
              <a:solidFill>
                <a:schemeClr val="accent2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15816" y="1981200"/>
            <a:ext cx="5904656" cy="4636532"/>
          </a:xfrm>
          <a:solidFill>
            <a:srgbClr val="66FF66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2400" b="1" smtClean="0">
                <a:solidFill>
                  <a:srgbClr val="0000FF"/>
                </a:solidFill>
              </a:rPr>
              <a:t>а)</a:t>
            </a:r>
            <a:r>
              <a:rPr lang="bg-BG" sz="2400" b="1" smtClean="0"/>
              <a:t> роля, място и значение в бизнес информационните системи и информационните структури на предприятията, фирмите и корпорациите;</a:t>
            </a:r>
          </a:p>
          <a:p>
            <a:pPr eaLnBrk="1" hangingPunct="1"/>
            <a:r>
              <a:rPr lang="bg-BG" sz="2400" b="1" smtClean="0">
                <a:solidFill>
                  <a:srgbClr val="0000FF"/>
                </a:solidFill>
              </a:rPr>
              <a:t>б)</a:t>
            </a:r>
            <a:r>
              <a:rPr lang="bg-BG" sz="2400" b="1" smtClean="0"/>
              <a:t> цели, задачи, функции и мисия;</a:t>
            </a:r>
          </a:p>
          <a:p>
            <a:pPr eaLnBrk="1" hangingPunct="1"/>
            <a:r>
              <a:rPr lang="bg-BG" sz="2400" b="1" smtClean="0">
                <a:solidFill>
                  <a:srgbClr val="0000FF"/>
                </a:solidFill>
              </a:rPr>
              <a:t>в)</a:t>
            </a:r>
            <a:r>
              <a:rPr lang="bg-BG" sz="2400" b="1" smtClean="0"/>
              <a:t> съдържание, структура, архитектура, конфигурация и топология;</a:t>
            </a:r>
          </a:p>
          <a:p>
            <a:pPr eaLnBrk="1" hangingPunct="1"/>
            <a:r>
              <a:rPr lang="bg-BG" sz="2400" b="1" smtClean="0">
                <a:solidFill>
                  <a:srgbClr val="0000FF"/>
                </a:solidFill>
              </a:rPr>
              <a:t>г)</a:t>
            </a:r>
            <a:r>
              <a:rPr lang="bg-BG" sz="2400" b="1" smtClean="0"/>
              <a:t> трансформация и интеграция;</a:t>
            </a:r>
          </a:p>
          <a:p>
            <a:pPr eaLnBrk="1" hangingPunct="1"/>
            <a:r>
              <a:rPr lang="bg-BG" sz="2400" b="1" smtClean="0">
                <a:solidFill>
                  <a:srgbClr val="0000FF"/>
                </a:solidFill>
              </a:rPr>
              <a:t>д)</a:t>
            </a:r>
            <a:r>
              <a:rPr lang="bg-BG" sz="2400" b="1" smtClean="0"/>
              <a:t> ефективност и перспективност.</a:t>
            </a:r>
            <a:endParaRPr lang="en-GB" sz="2400" b="1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28600" y="6248400"/>
            <a:ext cx="2201244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800" b="1">
                <a:solidFill>
                  <a:srgbClr val="CC3300"/>
                </a:solidFill>
                <a:cs typeface="Times New Roman" pitchFamily="18" charset="0"/>
              </a:rPr>
              <a:t>©</a:t>
            </a:r>
            <a:r>
              <a:rPr lang="bg-BG" sz="1800" b="1">
                <a:solidFill>
                  <a:srgbClr val="CC3300"/>
                </a:solidFill>
              </a:rPr>
              <a:t> </a:t>
            </a:r>
            <a:r>
              <a:rPr lang="bg-BG" sz="1800" b="1" smtClean="0">
                <a:solidFill>
                  <a:srgbClr val="CC3300"/>
                </a:solidFill>
              </a:rPr>
              <a:t>доц</a:t>
            </a:r>
            <a:r>
              <a:rPr lang="bg-BG" sz="1800" b="1">
                <a:solidFill>
                  <a:srgbClr val="CC3300"/>
                </a:solidFill>
              </a:rPr>
              <a:t>. д-р Л. Краев</a:t>
            </a:r>
            <a:endParaRPr lang="en-GB" sz="1800" b="1">
              <a:solidFill>
                <a:srgbClr val="CC33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492896"/>
            <a:ext cx="2618339" cy="3168352"/>
          </a:xfrm>
          <a:prstGeom prst="rect">
            <a:avLst/>
          </a:prstGeom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 autoUpdateAnimBg="0"/>
      <p:bldP spid="921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60350"/>
            <a:ext cx="6842125" cy="792163"/>
          </a:xfrm>
        </p:spPr>
        <p:txBody>
          <a:bodyPr/>
          <a:lstStyle/>
          <a:p>
            <a:pPr eaLnBrk="1" hangingPunct="1"/>
            <a:r>
              <a:rPr lang="bg-BG" sz="3600" b="1" smtClean="0">
                <a:solidFill>
                  <a:srgbClr val="FF3300"/>
                </a:solidFill>
              </a:rPr>
              <a:t>1.3.</a:t>
            </a:r>
            <a:r>
              <a:rPr lang="bg-BG" sz="3600" b="1" smtClean="0"/>
              <a:t> </a:t>
            </a:r>
            <a:r>
              <a:rPr lang="bg-BG" sz="3600" b="1" smtClean="0">
                <a:solidFill>
                  <a:srgbClr val="0000FF"/>
                </a:solidFill>
              </a:rPr>
              <a:t>Кратка статистика: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424862" cy="5400675"/>
          </a:xfrm>
        </p:spPr>
        <p:txBody>
          <a:bodyPr/>
          <a:lstStyle/>
          <a:p>
            <a:pPr eaLnBrk="1" hangingPunct="1"/>
            <a:r>
              <a:rPr lang="en-US" sz="3600" b="1" smtClean="0">
                <a:solidFill>
                  <a:srgbClr val="0000FF"/>
                </a:solidFill>
              </a:rPr>
              <a:t>http://www.nsi.bg/otrasal.php?otr=17</a:t>
            </a:r>
            <a:endParaRPr lang="bg-BG" sz="3600" b="1" smtClean="0">
              <a:solidFill>
                <a:srgbClr val="0000FF"/>
              </a:solidFill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sz="3600" b="1">
                <a:solidFill>
                  <a:srgbClr val="008000"/>
                </a:solidFill>
              </a:rPr>
              <a:t>http://epp.eurostat.ec.europa.eu/portal/page/portal/pgp_ess/ess/ess_news</a:t>
            </a:r>
            <a:endParaRPr lang="bg-BG" sz="3600" b="1">
              <a:solidFill>
                <a:srgbClr val="008000"/>
              </a:solidFill>
            </a:endParaRPr>
          </a:p>
          <a:p>
            <a:pPr eaLnBrk="1" hangingPunct="1"/>
            <a:r>
              <a:rPr lang="en-US" sz="3600" b="1">
                <a:solidFill>
                  <a:srgbClr val="FF0000"/>
                </a:solidFill>
              </a:rPr>
              <a:t>The World in 2011 ICT Facts and </a:t>
            </a:r>
            <a:r>
              <a:rPr lang="en-US" sz="3600" b="1" smtClean="0">
                <a:solidFill>
                  <a:srgbClr val="FF0000"/>
                </a:solidFill>
              </a:rPr>
              <a:t>Figures</a:t>
            </a:r>
            <a:r>
              <a:rPr lang="bg-BG" sz="3600" b="1" smtClean="0">
                <a:solidFill>
                  <a:srgbClr val="FF0000"/>
                </a:solidFill>
              </a:rPr>
              <a:t>:</a:t>
            </a:r>
          </a:p>
          <a:p>
            <a:pPr marL="0" indent="0" eaLnBrk="1" hangingPunct="1">
              <a:buNone/>
            </a:pPr>
            <a:r>
              <a:rPr lang="en-US" sz="3600" b="1">
                <a:solidFill>
                  <a:srgbClr val="FF00FF"/>
                </a:solidFill>
              </a:rPr>
              <a:t>http://www.itu.int/ITU-D/ict/facts/2011/material/ICTFactsFigures2011.pdf</a:t>
            </a:r>
            <a:endParaRPr lang="bg-BG" sz="3600" b="1" smtClean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1294</Words>
  <Application>Microsoft Office PowerPoint</Application>
  <PresentationFormat>On-screen Show (4:3)</PresentationFormat>
  <Paragraphs>191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Impact</vt:lpstr>
      <vt:lpstr>Times New Roman</vt:lpstr>
      <vt:lpstr>Wingdings</vt:lpstr>
      <vt:lpstr>Default Design</vt:lpstr>
      <vt:lpstr>Тема 1. Въведение в автоматизираната обработка на икономическата информацията (АОИИ).</vt:lpstr>
      <vt:lpstr>PowerPoint Presentation</vt:lpstr>
      <vt:lpstr>1.1.1. Еволюция от индустриален към информационен модел на развитие:</vt:lpstr>
      <vt:lpstr>1.1.2. Съвременни тенденции в развитието на бизнеса. </vt:lpstr>
      <vt:lpstr>1.1.3. Нови управленски стратегии в бизнеса.</vt:lpstr>
      <vt:lpstr>1.1.4. Информационни и комуникационни технологии в бизнеса.</vt:lpstr>
      <vt:lpstr>1.1.5. От управление на информацията към управление на знанието.</vt:lpstr>
      <vt:lpstr>1.2. Променящата се АОИИ в новия свят на бизнеса.</vt:lpstr>
      <vt:lpstr>1.3. Кратка статистика:</vt:lpstr>
      <vt:lpstr>PowerPoint Presentation</vt:lpstr>
      <vt:lpstr>2.1. Научни и теоретични основи на АОИИ.</vt:lpstr>
      <vt:lpstr>2.2. Практически измерения на АОИИ.</vt:lpstr>
      <vt:lpstr>Д. НАУЧНО-ТЕОРЕТИЧНИ И ПРАКТИЧЕСКИ СЪОТНОШЕНИЯ МЕЖДУ АОИИ И АОБИ</vt:lpstr>
      <vt:lpstr>2.3. Организационни параметри на АОИИ.</vt:lpstr>
      <vt:lpstr>2.4. Технологични характеристики на АОИИ.</vt:lpstr>
      <vt:lpstr>2.5. Иновация и развитие на АОИИ.</vt:lpstr>
      <vt:lpstr>2.6. Инфраструктурни елементи на АОИИ.</vt:lpstr>
      <vt:lpstr>В. АОИИ В МОДЕЛИТЕ ЗА РЕАЛИЗАЦИЯ НА КОРПОРАТИВНАТА ИНФОРМАЦИОННАТА ИНФРАСТРУКТУРА</vt:lpstr>
      <vt:lpstr>PowerPoint Presentation</vt:lpstr>
      <vt:lpstr>2.7. Финансово-икономическа ефективност на АОИИ.</vt:lpstr>
      <vt:lpstr>2.8. Социална насоченост на АОИИ.</vt:lpstr>
      <vt:lpstr>PowerPoint Presentation</vt:lpstr>
    </vt:vector>
  </TitlesOfParts>
  <Company>Tsenov Academy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1. Въведение в автоматизираната обработка на икономическата информация (АОИИ).</dc:title>
  <dc:creator>kraev</dc:creator>
  <cp:lastModifiedBy>violeta kraeva</cp:lastModifiedBy>
  <cp:revision>107</cp:revision>
  <dcterms:created xsi:type="dcterms:W3CDTF">2003-02-01T08:32:34Z</dcterms:created>
  <dcterms:modified xsi:type="dcterms:W3CDTF">2015-02-16T14:35:07Z</dcterms:modified>
</cp:coreProperties>
</file>