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CC99"/>
    <a:srgbClr val="FFCCFF"/>
    <a:srgbClr val="FF00FF"/>
    <a:srgbClr val="0000FF"/>
    <a:srgbClr val="CCFF33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5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7C171-2BAA-460E-923D-16B89FD6550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EE206-1238-4D5B-8511-854DE764EE08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853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96AB0-D767-439F-B31D-0A7A1A996039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36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EEEDEE-830A-4D73-B2F1-90EA2634F9F2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6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BB0CB-68E6-4718-B892-903F72534962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6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C27C8-73C4-4249-A76D-8862936F662C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84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5E94C-D5C1-4739-97B0-D37DA78340C3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8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7690B-D8FF-4759-A20E-55273A566085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E2620-AEBF-4552-8F18-C7873930CA9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28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9FF7D-5256-4AD2-B9DC-7B95E12A6FF5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2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B7C35-7C0C-42C1-8343-DC7BEF92D63E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11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DDA1C-1963-4E7D-A071-FF4D6BFAA889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63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5C310C5-A948-40C1-804E-353BA3D27AA4}" type="slidenum">
              <a:rPr lang="bg-BG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66FF99"/>
            </a:gs>
            <a:gs pos="50000">
              <a:srgbClr val="99CCFF"/>
            </a:gs>
            <a:gs pos="100000">
              <a:srgbClr val="66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FF0000"/>
                </a:solidFill>
              </a:rPr>
              <a:t>Тема 3.</a:t>
            </a:r>
            <a:r>
              <a:rPr lang="bg-BG" sz="2000" b="1"/>
              <a:t> Еволюция на системите за автоматизирана обработка </a:t>
            </a:r>
            <a:r>
              <a:rPr lang="bg-BG" sz="2000" b="1"/>
              <a:t>на </a:t>
            </a:r>
            <a:r>
              <a:rPr lang="bg-BG" sz="2000" b="1" smtClean="0"/>
              <a:t>икономическата </a:t>
            </a:r>
            <a:r>
              <a:rPr lang="bg-BG" sz="2000" b="1"/>
              <a:t>информацията </a:t>
            </a:r>
            <a:r>
              <a:rPr lang="bg-BG" sz="2000" b="1"/>
              <a:t>(</a:t>
            </a:r>
            <a:r>
              <a:rPr lang="bg-BG" sz="2000" b="1" smtClean="0"/>
              <a:t>АОИИ</a:t>
            </a:r>
            <a:r>
              <a:rPr lang="bg-BG" sz="2000" b="1"/>
              <a:t>).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557463" y="1773238"/>
            <a:ext cx="6129337" cy="4248150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r>
              <a:rPr lang="bg-BG" sz="2000" b="1" i="1" u="sng">
                <a:solidFill>
                  <a:srgbClr val="0000FF"/>
                </a:solidFill>
              </a:rPr>
              <a:t>Основни въпроси:</a:t>
            </a:r>
          </a:p>
          <a:p>
            <a:r>
              <a:rPr lang="bg-BG" sz="2000" b="1"/>
              <a:t>1. </a:t>
            </a:r>
            <a:r>
              <a:rPr lang="bg-BG" sz="2000" b="1">
                <a:solidFill>
                  <a:srgbClr val="CC3300"/>
                </a:solidFill>
              </a:rPr>
              <a:t>(5.)</a:t>
            </a:r>
            <a:r>
              <a:rPr lang="bg-BG" sz="2000" b="1"/>
              <a:t> Основни етапи и модели в еволюцията на системите </a:t>
            </a:r>
            <a:r>
              <a:rPr lang="bg-BG" sz="2000" b="1"/>
              <a:t>за </a:t>
            </a:r>
            <a:r>
              <a:rPr lang="bg-BG" sz="2000" b="1" smtClean="0"/>
              <a:t>АОИИ</a:t>
            </a:r>
            <a:r>
              <a:rPr lang="bg-BG" sz="2000" b="1"/>
              <a:t>.</a:t>
            </a:r>
          </a:p>
          <a:p>
            <a:r>
              <a:rPr lang="bg-BG" sz="2000" b="1" i="1">
                <a:solidFill>
                  <a:srgbClr val="006600"/>
                </a:solidFill>
              </a:rPr>
              <a:t>Литература: </a:t>
            </a:r>
            <a:r>
              <a:rPr lang="bg-BG" sz="2000" b="1" i="1">
                <a:solidFill>
                  <a:srgbClr val="0000FF"/>
                </a:solidFill>
              </a:rPr>
              <a:t>а) лекциите;</a:t>
            </a:r>
          </a:p>
          <a:p>
            <a:r>
              <a:rPr lang="bg-BG" sz="2000" b="1"/>
              <a:t>2. </a:t>
            </a:r>
            <a:r>
              <a:rPr lang="bg-BG" sz="2000" b="1">
                <a:solidFill>
                  <a:srgbClr val="CC3300"/>
                </a:solidFill>
              </a:rPr>
              <a:t>(6.)</a:t>
            </a:r>
            <a:r>
              <a:rPr lang="bg-BG" sz="2000" b="1"/>
              <a:t> Място, роля и значение </a:t>
            </a:r>
            <a:r>
              <a:rPr lang="bg-BG" sz="2000" b="1"/>
              <a:t>на </a:t>
            </a:r>
            <a:r>
              <a:rPr lang="bg-BG" sz="2000" b="1" smtClean="0"/>
              <a:t>АОИИ </a:t>
            </a:r>
            <a:r>
              <a:rPr lang="bg-BG" sz="2000" b="1"/>
              <a:t>в информационните технологии, системи и инфраструктури на бизнес организациите.</a:t>
            </a:r>
          </a:p>
          <a:p>
            <a:r>
              <a:rPr lang="bg-BG" sz="2000" b="1" i="1">
                <a:solidFill>
                  <a:srgbClr val="006600"/>
                </a:solidFill>
              </a:rPr>
              <a:t>Литература: </a:t>
            </a:r>
            <a:r>
              <a:rPr lang="bg-BG" sz="2000" b="1" i="1">
                <a:solidFill>
                  <a:srgbClr val="0000FF"/>
                </a:solidFill>
              </a:rPr>
              <a:t>а) лекциите;</a:t>
            </a:r>
          </a:p>
          <a:p>
            <a:r>
              <a:rPr lang="bg-BG" sz="2000" b="1"/>
              <a:t>3. </a:t>
            </a:r>
            <a:r>
              <a:rPr lang="bg-BG" sz="2000" b="1">
                <a:solidFill>
                  <a:srgbClr val="CC3300"/>
                </a:solidFill>
              </a:rPr>
              <a:t>(7.)</a:t>
            </a:r>
            <a:r>
              <a:rPr lang="bg-BG" sz="2000" b="1"/>
              <a:t> Основни тенденции в развитието </a:t>
            </a:r>
            <a:r>
              <a:rPr lang="bg-BG" sz="2000" b="1"/>
              <a:t>на </a:t>
            </a:r>
            <a:r>
              <a:rPr lang="bg-BG" sz="2000" b="1" smtClean="0"/>
              <a:t>АОИИ</a:t>
            </a:r>
            <a:r>
              <a:rPr lang="bg-BG" sz="2000" b="1"/>
              <a:t>.</a:t>
            </a:r>
          </a:p>
          <a:p>
            <a:r>
              <a:rPr lang="bg-BG" sz="2000" b="1" i="1">
                <a:solidFill>
                  <a:srgbClr val="006600"/>
                </a:solidFill>
              </a:rPr>
              <a:t>Литература: </a:t>
            </a:r>
            <a:r>
              <a:rPr lang="bg-BG" sz="2000" b="1" i="1">
                <a:solidFill>
                  <a:srgbClr val="0000FF"/>
                </a:solidFill>
              </a:rPr>
              <a:t>а) лекциите.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52413" y="6315075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</a:t>
            </a:r>
            <a:r>
              <a:rPr lang="bg-BG" sz="1800" smtClean="0">
                <a:solidFill>
                  <a:srgbClr val="CC3300"/>
                </a:solidFill>
              </a:rPr>
              <a:t>доц</a:t>
            </a:r>
            <a:r>
              <a:rPr lang="bg-BG" sz="1800">
                <a:solidFill>
                  <a:srgbClr val="CC3300"/>
                </a:solidFill>
              </a:rPr>
              <a:t>. д-р Л. Краев</a:t>
            </a:r>
            <a:endParaRPr lang="en-GB" sz="1800">
              <a:solidFill>
                <a:srgbClr val="CC3300"/>
              </a:solidFill>
            </a:endParaRPr>
          </a:p>
        </p:txBody>
      </p:sp>
      <p:pic>
        <p:nvPicPr>
          <p:cNvPr id="2056" name="Picture 8" descr="desktop_icon_0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700213"/>
            <a:ext cx="1655763" cy="4176712"/>
          </a:xfrm>
          <a:solidFill>
            <a:srgbClr val="CC3300"/>
          </a:solidFill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98" decel="100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98" decel="100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98" decel="100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98" decel="1000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98" decel="100000" fill="hold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98" decel="100000" fill="hold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98" decel="1000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CCECFF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solidFill>
            <a:srgbClr val="0033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chemeClr val="bg1"/>
                </a:solidFill>
              </a:rPr>
              <a:t>2.5</a:t>
            </a:r>
            <a:r>
              <a:rPr lang="bg-BG" sz="2400" b="1">
                <a:solidFill>
                  <a:schemeClr val="bg1"/>
                </a:solidFill>
              </a:rPr>
              <a:t>. </a:t>
            </a:r>
            <a:r>
              <a:rPr lang="bg-BG" sz="2400" b="1" smtClean="0">
                <a:solidFill>
                  <a:schemeClr val="bg1"/>
                </a:solidFill>
              </a:rPr>
              <a:t>АОИИ </a:t>
            </a:r>
            <a:r>
              <a:rPr lang="bg-BG" sz="2400" b="1">
                <a:solidFill>
                  <a:schemeClr val="bg1"/>
                </a:solidFill>
              </a:rPr>
              <a:t>и информационните технологии на околното бизнес пространство </a:t>
            </a:r>
            <a:r>
              <a:rPr lang="en-US" sz="2400" b="1">
                <a:solidFill>
                  <a:schemeClr val="bg1"/>
                </a:solidFill>
              </a:rPr>
              <a:t>(E-Partnerships).</a:t>
            </a:r>
            <a:endParaRPr lang="bg-BG" sz="2400" b="1">
              <a:solidFill>
                <a:schemeClr val="bg1"/>
              </a:solidFill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348038" y="3716338"/>
            <a:ext cx="1800225" cy="576262"/>
          </a:xfrm>
          <a:prstGeom prst="ellipse">
            <a:avLst/>
          </a:prstGeom>
          <a:solidFill>
            <a:srgbClr val="00330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400" smtClean="0">
                <a:solidFill>
                  <a:schemeClr val="bg1"/>
                </a:solidFill>
              </a:rPr>
              <a:t>АОИИ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6165850"/>
            <a:ext cx="2872902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>
                <a:solidFill>
                  <a:srgbClr val="CC3300"/>
                </a:solidFill>
              </a:rPr>
              <a:t>© </a:t>
            </a:r>
            <a:r>
              <a:rPr lang="bg-BG" sz="2400" smtClean="0">
                <a:solidFill>
                  <a:srgbClr val="CC3300"/>
                </a:solidFill>
              </a:rPr>
              <a:t>доц</a:t>
            </a:r>
            <a:r>
              <a:rPr lang="bg-BG" sz="24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268538" y="2565400"/>
            <a:ext cx="1943100" cy="576263"/>
          </a:xfrm>
          <a:prstGeom prst="ellipse">
            <a:avLst/>
          </a:prstGeom>
          <a:solidFill>
            <a:srgbClr val="0000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Internet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5364163" y="2636838"/>
            <a:ext cx="1800225" cy="504825"/>
          </a:xfrm>
          <a:prstGeom prst="ellipse">
            <a:avLst/>
          </a:prstGeom>
          <a:solidFill>
            <a:srgbClr val="CC000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Intranet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3205163" y="4868863"/>
            <a:ext cx="1943100" cy="504825"/>
          </a:xfrm>
          <a:prstGeom prst="ellipse">
            <a:avLst/>
          </a:prstGeom>
          <a:solidFill>
            <a:srgbClr val="80008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Extranet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563938" y="3068638"/>
            <a:ext cx="576262" cy="5048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4859338" y="3141663"/>
            <a:ext cx="1225550" cy="50323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284663" y="4292600"/>
            <a:ext cx="0" cy="431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52413" y="5373688"/>
            <a:ext cx="1654175" cy="3667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/>
              <a:t>Доставчици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52413" y="4437063"/>
            <a:ext cx="1654175" cy="4572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2400"/>
              <a:t>Клиенти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468313" y="3573463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1800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23850" y="3500438"/>
            <a:ext cx="1582738" cy="3667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Дебитори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8313" y="23495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2400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95288" y="2625725"/>
            <a:ext cx="1439862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Кредитори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52413" y="1484313"/>
            <a:ext cx="38163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Банкови и застрахователни институции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787900" y="1484313"/>
            <a:ext cx="4033838" cy="581025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Здравно-осигурителни и пенсионно-осигурителни фондове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995738" y="5734050"/>
            <a:ext cx="4537075" cy="91598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Бизнес партньори по кооперирано производство </a:t>
            </a:r>
            <a:r>
              <a:rPr lang="en-US" sz="1800"/>
              <a:t>(CPM – Collaborative Production Management)</a:t>
            </a:r>
            <a:endParaRPr lang="bg-BG" sz="1800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300788" y="3500438"/>
            <a:ext cx="2519362" cy="14652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Осигуряване на непрекъсваемост на бизнеса </a:t>
            </a:r>
            <a:r>
              <a:rPr lang="en-US" sz="1800"/>
              <a:t>(Business Continuity Management)</a:t>
            </a:r>
            <a:endParaRPr lang="bg-BG" sz="1800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596188" y="4941888"/>
            <a:ext cx="0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 flipV="1">
            <a:off x="2051050" y="5445125"/>
            <a:ext cx="1944688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V="1">
            <a:off x="971550" y="4868863"/>
            <a:ext cx="0" cy="3603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971550" y="3789363"/>
            <a:ext cx="0" cy="5762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971550" y="2997200"/>
            <a:ext cx="0" cy="360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flipV="1">
            <a:off x="971550" y="2133600"/>
            <a:ext cx="0" cy="358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4211638" y="1700213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H="1" flipV="1">
            <a:off x="2700338" y="3068638"/>
            <a:ext cx="647700" cy="18732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4284663" y="2636838"/>
            <a:ext cx="1366837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 flipH="1">
            <a:off x="4932363" y="3141663"/>
            <a:ext cx="1441450" cy="165576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5148263" y="4005263"/>
            <a:ext cx="1152525" cy="0"/>
          </a:xfrm>
          <a:prstGeom prst="line">
            <a:avLst/>
          </a:prstGeom>
          <a:noFill/>
          <a:ln w="76200" cmpd="tri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6" grpId="0" animBg="1"/>
      <p:bldP spid="25618" grpId="0" animBg="1"/>
      <p:bldP spid="25619" grpId="0" animBg="1"/>
      <p:bldP spid="25620" grpId="0" animBg="1"/>
      <p:bldP spid="25621" grpId="0" animBg="1"/>
      <p:bldP spid="25622" grpId="0" animBg="1"/>
      <p:bldP spid="25625" grpId="0" animBg="1"/>
      <p:bldP spid="25626" grpId="0" animBg="1"/>
      <p:bldP spid="25627" grpId="0" animBg="1"/>
      <p:bldP spid="25628" grpId="0" animBg="1"/>
      <p:bldP spid="25629" grpId="0" animBg="1"/>
      <p:bldP spid="25632" grpId="0" animBg="1"/>
      <p:bldP spid="25633" grpId="0" animBg="1"/>
      <p:bldP spid="25634" grpId="0" animBg="1"/>
      <p:bldP spid="25635" grpId="0" animBg="1"/>
      <p:bldP spid="25636" grpId="0" animBg="1"/>
      <p:bldP spid="256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50000">
              <a:srgbClr val="FFFFCC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660033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chemeClr val="bg1"/>
                </a:solidFill>
              </a:rPr>
              <a:t>2.6</a:t>
            </a:r>
            <a:r>
              <a:rPr lang="bg-BG" sz="2400" b="1">
                <a:solidFill>
                  <a:schemeClr val="bg1"/>
                </a:solidFill>
              </a:rPr>
              <a:t>. </a:t>
            </a:r>
            <a:r>
              <a:rPr lang="bg-BG" sz="2400" b="1" smtClean="0">
                <a:solidFill>
                  <a:schemeClr val="bg1"/>
                </a:solidFill>
              </a:rPr>
              <a:t>АОИИ </a:t>
            </a:r>
            <a:r>
              <a:rPr lang="bg-BG" sz="2400" b="1">
                <a:solidFill>
                  <a:schemeClr val="bg1"/>
                </a:solidFill>
              </a:rPr>
              <a:t>и информационните технологии на публичната администрация </a:t>
            </a:r>
            <a:r>
              <a:rPr lang="en-US" sz="2400" b="1">
                <a:solidFill>
                  <a:schemeClr val="bg1"/>
                </a:solidFill>
              </a:rPr>
              <a:t>(E-Government).</a:t>
            </a:r>
            <a:endParaRPr lang="bg-BG" sz="2400" b="1">
              <a:solidFill>
                <a:schemeClr val="bg1"/>
              </a:solidFill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348038" y="5300663"/>
            <a:ext cx="2162175" cy="576262"/>
          </a:xfrm>
          <a:prstGeom prst="ellipse">
            <a:avLst/>
          </a:prstGeom>
          <a:solidFill>
            <a:srgbClr val="0033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400" smtClean="0">
                <a:solidFill>
                  <a:schemeClr val="bg1"/>
                </a:solidFill>
              </a:rPr>
              <a:t>АОИИ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916238" y="1844675"/>
            <a:ext cx="3241675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Публична администрация</a:t>
            </a:r>
            <a:br>
              <a:rPr lang="bg-BG" sz="1800"/>
            </a:br>
            <a:r>
              <a:rPr lang="en-US" sz="1800"/>
              <a:t>(E-Government)</a:t>
            </a:r>
            <a:endParaRPr lang="bg-BG" sz="180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79388" y="6384925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79388" y="1628775"/>
            <a:ext cx="2232025" cy="70167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Данъчна</a:t>
            </a:r>
            <a:br>
              <a:rPr lang="bg-BG"/>
            </a:br>
            <a:r>
              <a:rPr lang="bg-BG"/>
              <a:t>администрация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95288" y="35734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24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79388" y="2924175"/>
            <a:ext cx="2233612" cy="7016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Митническа</a:t>
            </a:r>
            <a:br>
              <a:rPr lang="bg-BG"/>
            </a:br>
            <a:r>
              <a:rPr lang="bg-BG"/>
              <a:t>администрация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50825" y="4292600"/>
            <a:ext cx="2159000" cy="1616075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Министерства,</a:t>
            </a:r>
            <a:br>
              <a:rPr lang="bg-BG"/>
            </a:br>
            <a:r>
              <a:rPr lang="bg-BG"/>
              <a:t>Държавни</a:t>
            </a:r>
            <a:br>
              <a:rPr lang="bg-BG"/>
            </a:br>
            <a:r>
              <a:rPr lang="bg-BG"/>
              <a:t>агенции,</a:t>
            </a:r>
            <a:br>
              <a:rPr lang="bg-BG"/>
            </a:br>
            <a:r>
              <a:rPr lang="bg-BG"/>
              <a:t>комисии</a:t>
            </a:r>
            <a:br>
              <a:rPr lang="bg-BG"/>
            </a:br>
            <a:r>
              <a:rPr lang="bg-BG"/>
              <a:t>и др.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021513" y="1617663"/>
            <a:ext cx="1798637" cy="10064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Републикан-ски</a:t>
            </a:r>
            <a:br>
              <a:rPr lang="bg-BG"/>
            </a:br>
            <a:r>
              <a:rPr lang="bg-BG"/>
              <a:t>бюджет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019925" y="3429000"/>
            <a:ext cx="1800225" cy="1006475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Общински</a:t>
            </a:r>
            <a:br>
              <a:rPr lang="bg-BG"/>
            </a:br>
            <a:r>
              <a:rPr lang="bg-BG"/>
              <a:t>(местни)</a:t>
            </a:r>
            <a:br>
              <a:rPr lang="bg-BG"/>
            </a:br>
            <a:r>
              <a:rPr lang="bg-BG"/>
              <a:t>бюджети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948488" y="5445125"/>
            <a:ext cx="1800225" cy="701675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Съдебна</a:t>
            </a:r>
            <a:br>
              <a:rPr lang="bg-BG"/>
            </a:br>
            <a:r>
              <a:rPr lang="bg-BG"/>
              <a:t>система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3419475" y="3573463"/>
            <a:ext cx="2447925" cy="647700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Internet (VPN)</a:t>
            </a:r>
            <a:endParaRPr lang="bg-BG" sz="2400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572000" y="4221163"/>
            <a:ext cx="0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4572000" y="2492375"/>
            <a:ext cx="0" cy="9366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2484438" y="2060575"/>
            <a:ext cx="4318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187450" y="2349500"/>
            <a:ext cx="0" cy="503238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1187450" y="3644900"/>
            <a:ext cx="0" cy="5048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6300788" y="2060575"/>
            <a:ext cx="719137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6011863" y="3789363"/>
            <a:ext cx="1008062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5651500" y="5445125"/>
            <a:ext cx="1296988" cy="360363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4" grpId="0" animBg="1"/>
      <p:bldP spid="27655" grpId="0" animBg="1"/>
      <p:bldP spid="27656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70" grpId="0" animBg="1"/>
      <p:bldP spid="27671" grpId="0" animBg="1"/>
      <p:bldP spid="27672" grpId="0" animBg="1"/>
      <p:bldP spid="276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99"/>
            </a:gs>
            <a:gs pos="50000">
              <a:srgbClr val="FFFF99"/>
            </a:gs>
            <a:gs pos="100000">
              <a:srgbClr val="66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7848600" cy="850900"/>
          </a:xfrm>
          <a:solidFill>
            <a:srgbClr val="FF99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rgbClr val="0000FF"/>
                </a:solidFill>
              </a:rPr>
              <a:t>2.7</a:t>
            </a:r>
            <a:r>
              <a:rPr lang="bg-BG" sz="2400" b="1">
                <a:solidFill>
                  <a:srgbClr val="0000FF"/>
                </a:solidFill>
              </a:rPr>
              <a:t>. </a:t>
            </a:r>
            <a:r>
              <a:rPr lang="bg-BG" sz="2400" b="1" smtClean="0"/>
              <a:t>АОИИ </a:t>
            </a:r>
            <a:r>
              <a:rPr lang="bg-BG" sz="2400" b="1"/>
              <a:t>и технологиите за управление на знанието</a:t>
            </a:r>
            <a:br>
              <a:rPr lang="bg-BG" sz="2400" b="1"/>
            </a:br>
            <a:r>
              <a:rPr lang="en-US" sz="2400" b="1"/>
              <a:t>(Knowledge Management)</a:t>
            </a:r>
            <a:endParaRPr lang="bg-BG" sz="2400" b="1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9388" y="6313488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059113" y="5013325"/>
            <a:ext cx="2592387" cy="792163"/>
          </a:xfrm>
          <a:prstGeom prst="ellipse">
            <a:avLst/>
          </a:prstGeom>
          <a:solidFill>
            <a:srgbClr val="33CC33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3200" smtClean="0"/>
              <a:t>АОИИ</a:t>
            </a:r>
            <a:endParaRPr lang="bg-BG" sz="3200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700338" y="1557338"/>
            <a:ext cx="4032250" cy="82232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2400"/>
              <a:t>Управление на знанието</a:t>
            </a:r>
            <a:br>
              <a:rPr lang="bg-BG" sz="2400"/>
            </a:br>
            <a:r>
              <a:rPr lang="en-US" sz="2400"/>
              <a:t>(Knowledge Management)</a:t>
            </a:r>
            <a:endParaRPr lang="bg-BG" sz="2400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23850" y="2708275"/>
            <a:ext cx="2376488" cy="13112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Обучаващи се организации</a:t>
            </a:r>
            <a:br>
              <a:rPr lang="bg-BG"/>
            </a:br>
            <a:r>
              <a:rPr lang="en-US"/>
              <a:t>(Learning</a:t>
            </a:r>
            <a:br>
              <a:rPr lang="en-US"/>
            </a:br>
            <a:r>
              <a:rPr lang="en-US"/>
              <a:t>Organizations)</a:t>
            </a:r>
            <a:endParaRPr lang="bg-BG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23850" y="4652963"/>
            <a:ext cx="2376488" cy="1314450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Технологиите, достъпни за всички – обучение и работа</a:t>
            </a:r>
            <a:br>
              <a:rPr lang="bg-BG" sz="1600"/>
            </a:br>
            <a:r>
              <a:rPr lang="en-US" sz="1600"/>
              <a:t>(e-Inclusion),</a:t>
            </a:r>
            <a:br>
              <a:rPr lang="en-US" sz="1600"/>
            </a:br>
            <a:r>
              <a:rPr lang="en-US" sz="1600"/>
              <a:t> (Life Long Learning)</a:t>
            </a:r>
            <a:endParaRPr lang="bg-BG" sz="1600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859338" y="3059113"/>
            <a:ext cx="3816350" cy="701675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505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Бизнес експертни системи</a:t>
            </a:r>
            <a:br>
              <a:rPr lang="bg-BG"/>
            </a:br>
            <a:r>
              <a:rPr lang="en-US"/>
              <a:t>(Business Expert Systems)</a:t>
            </a:r>
            <a:endParaRPr lang="bg-BG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372225" y="4437063"/>
            <a:ext cx="2232025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Приложение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/>
              <a:t>изкуствения</a:t>
            </a:r>
            <a:br>
              <a:rPr lang="bg-BG"/>
            </a:br>
            <a:r>
              <a:rPr lang="bg-BG"/>
              <a:t>интелект</a:t>
            </a:r>
            <a:br>
              <a:rPr lang="bg-BG"/>
            </a:br>
            <a:r>
              <a:rPr lang="bg-BG"/>
              <a:t>в бизнеса</a:t>
            </a:r>
            <a:br>
              <a:rPr lang="bg-BG"/>
            </a:br>
            <a:r>
              <a:rPr lang="en-US"/>
              <a:t>(Artificial</a:t>
            </a:r>
            <a:br>
              <a:rPr lang="en-US"/>
            </a:br>
            <a:r>
              <a:rPr lang="en-US"/>
              <a:t>Intelligent)</a:t>
            </a:r>
            <a:endParaRPr lang="bg-BG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3851275" y="2349500"/>
            <a:ext cx="0" cy="2519363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1258888" y="1844675"/>
            <a:ext cx="1296987" cy="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1258888" y="1844675"/>
            <a:ext cx="0" cy="720725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187450" y="4005263"/>
            <a:ext cx="0" cy="503237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732588" y="1916113"/>
            <a:ext cx="10795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7812088" y="1916113"/>
            <a:ext cx="0" cy="10080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812088" y="3789363"/>
            <a:ext cx="0" cy="5762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1" grpId="0" animBg="1"/>
      <p:bldP spid="32782" grpId="0" animBg="1"/>
      <p:bldP spid="32783" grpId="0" animBg="1"/>
      <p:bldP spid="32784" grpId="0" animBg="1"/>
      <p:bldP spid="32785" grpId="0" animBg="1"/>
      <p:bldP spid="32786" grpId="0" animBg="1"/>
      <p:bldP spid="32787" grpId="0" animBg="1"/>
      <p:bldP spid="327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7163" cy="561975"/>
          </a:xfrm>
          <a:solidFill>
            <a:srgbClr val="99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rgbClr val="0000FF"/>
                </a:solidFill>
              </a:rPr>
              <a:t>3.</a:t>
            </a:r>
            <a:r>
              <a:rPr lang="bg-BG" sz="2400" b="1"/>
              <a:t> </a:t>
            </a:r>
            <a:r>
              <a:rPr lang="bg-BG" sz="2400" b="1">
                <a:solidFill>
                  <a:srgbClr val="CC3300"/>
                </a:solidFill>
              </a:rPr>
              <a:t>(7.) </a:t>
            </a:r>
            <a:r>
              <a:rPr lang="bg-BG" sz="2400" b="1">
                <a:solidFill>
                  <a:schemeClr val="tx1"/>
                </a:solidFill>
              </a:rPr>
              <a:t>Основни тенденции в развитието </a:t>
            </a:r>
            <a:r>
              <a:rPr lang="bg-BG" sz="2400" b="1">
                <a:solidFill>
                  <a:schemeClr val="tx1"/>
                </a:solidFill>
              </a:rPr>
              <a:t>на </a:t>
            </a:r>
            <a:r>
              <a:rPr lang="bg-BG" sz="2400" b="1" smtClean="0">
                <a:solidFill>
                  <a:schemeClr val="tx1"/>
                </a:solidFill>
              </a:rPr>
              <a:t>АОИИ</a:t>
            </a:r>
            <a:r>
              <a:rPr lang="bg-BG" sz="2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248150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r>
              <a:rPr lang="bg-BG" sz="2200" b="1">
                <a:solidFill>
                  <a:srgbClr val="0000FF"/>
                </a:solidFill>
              </a:rPr>
              <a:t>3.1.</a:t>
            </a:r>
            <a:r>
              <a:rPr lang="bg-BG" sz="2200" b="1">
                <a:solidFill>
                  <a:srgbClr val="FF0000"/>
                </a:solidFill>
              </a:rPr>
              <a:t> Фактори, които определят основните тенденции в развитието </a:t>
            </a:r>
            <a:r>
              <a:rPr lang="bg-BG" sz="2200" b="1">
                <a:solidFill>
                  <a:srgbClr val="FF0000"/>
                </a:solidFill>
              </a:rPr>
              <a:t>на </a:t>
            </a:r>
            <a:r>
              <a:rPr lang="bg-BG" sz="2200" b="1" smtClean="0">
                <a:solidFill>
                  <a:srgbClr val="FF0000"/>
                </a:solidFill>
              </a:rPr>
              <a:t>АОИИ</a:t>
            </a:r>
            <a:r>
              <a:rPr lang="bg-BG" sz="2200" b="1">
                <a:solidFill>
                  <a:srgbClr val="FF0000"/>
                </a:solidFill>
              </a:rPr>
              <a:t>:</a:t>
            </a:r>
          </a:p>
          <a:p>
            <a:r>
              <a:rPr lang="bg-BG" sz="2200" b="1"/>
              <a:t>        </a:t>
            </a:r>
            <a:r>
              <a:rPr lang="bg-BG" sz="2200" b="1">
                <a:solidFill>
                  <a:srgbClr val="0000FF"/>
                </a:solidFill>
              </a:rPr>
              <a:t>а)</a:t>
            </a:r>
            <a:r>
              <a:rPr lang="bg-BG" sz="2200" b="1"/>
              <a:t> състоянието на икономиката като цяло и възможностите за инвестиции в областта на информационните и комуникационните технологии;</a:t>
            </a:r>
          </a:p>
          <a:p>
            <a:r>
              <a:rPr lang="bg-BG" sz="2200" b="1"/>
              <a:t>        </a:t>
            </a:r>
            <a:r>
              <a:rPr lang="bg-BG" sz="2200" b="1">
                <a:solidFill>
                  <a:srgbClr val="0000FF"/>
                </a:solidFill>
              </a:rPr>
              <a:t>б)</a:t>
            </a:r>
            <a:r>
              <a:rPr lang="bg-BG" sz="2200" b="1"/>
              <a:t> динамиката в информационните потребности за управлението на бизнеса;</a:t>
            </a:r>
          </a:p>
          <a:p>
            <a:r>
              <a:rPr lang="bg-BG" sz="2200" b="1"/>
              <a:t>        </a:t>
            </a:r>
            <a:r>
              <a:rPr lang="bg-BG" sz="2200" b="1">
                <a:solidFill>
                  <a:srgbClr val="0000FF"/>
                </a:solidFill>
              </a:rPr>
              <a:t>в)</a:t>
            </a:r>
            <a:r>
              <a:rPr lang="bg-BG" sz="2200" b="1"/>
              <a:t> научно-техническият прогрес в </a:t>
            </a:r>
            <a:r>
              <a:rPr lang="en-US" sz="2200" b="1"/>
              <a:t>IT</a:t>
            </a:r>
            <a:r>
              <a:rPr lang="bg-BG" sz="2200" b="1"/>
              <a:t>-индустрията;</a:t>
            </a:r>
          </a:p>
          <a:p>
            <a:r>
              <a:rPr lang="bg-BG" sz="2200" b="1"/>
              <a:t>        </a:t>
            </a:r>
            <a:r>
              <a:rPr lang="bg-BG" sz="2200" b="1">
                <a:solidFill>
                  <a:srgbClr val="0000FF"/>
                </a:solidFill>
              </a:rPr>
              <a:t>г)</a:t>
            </a:r>
            <a:r>
              <a:rPr lang="bg-BG" sz="2200" b="1"/>
              <a:t> професионалната и психологическата готовност на персонала да работи в новата информационна среда.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6237288"/>
            <a:ext cx="1657350" cy="2746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76250"/>
            <a:ext cx="6048375" cy="561975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rgbClr val="FF0000"/>
                </a:solidFill>
              </a:rPr>
              <a:t>3.2.</a:t>
            </a:r>
            <a:r>
              <a:rPr lang="bg-BG" sz="2400" b="1"/>
              <a:t> Основни тенденции: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060825"/>
          </a:xfrm>
          <a:solidFill>
            <a:srgbClr val="CC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1.</a:t>
            </a:r>
            <a:r>
              <a:rPr lang="bg-BG" sz="2000" b="1"/>
              <a:t> По-нататъшна автоматизация на процедурите по обхващането на първичните данни и въвличането им директно в информационните технологии.</a:t>
            </a:r>
          </a:p>
          <a:p>
            <a:r>
              <a:rPr lang="bg-BG" sz="2000" b="1">
                <a:solidFill>
                  <a:srgbClr val="0000FF"/>
                </a:solidFill>
              </a:rPr>
              <a:t>2.</a:t>
            </a:r>
            <a:r>
              <a:rPr lang="bg-BG" sz="2000" b="1"/>
              <a:t> Оптимална и ефективна разпределеност на обработката на бизнес информацията от икономическа гледна точка и постигането на задоволителна сигурност и безопасност на информационните ресурси.</a:t>
            </a:r>
          </a:p>
          <a:p>
            <a:r>
              <a:rPr lang="bg-BG" sz="2000" b="1">
                <a:solidFill>
                  <a:srgbClr val="0000FF"/>
                </a:solidFill>
              </a:rPr>
              <a:t>3.</a:t>
            </a:r>
            <a:r>
              <a:rPr lang="bg-BG" sz="2000" b="1"/>
              <a:t> Интелектуално обогатяване на процедурите по обработката на информацията, чрез по-широкото използване на статистически и икономико-математически методи и модели за решаването на многовариантни и оптимизационни задачи.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79388" y="6237288"/>
            <a:ext cx="2872902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>
                <a:solidFill>
                  <a:srgbClr val="CC3300"/>
                </a:solidFill>
              </a:rPr>
              <a:t>© </a:t>
            </a:r>
            <a:r>
              <a:rPr lang="bg-BG" sz="2400" smtClean="0">
                <a:solidFill>
                  <a:srgbClr val="CC3300"/>
                </a:solidFill>
              </a:rPr>
              <a:t>доц</a:t>
            </a:r>
            <a:r>
              <a:rPr lang="bg-BG" sz="2400">
                <a:solidFill>
                  <a:srgbClr val="CC3300"/>
                </a:solidFill>
              </a:rPr>
              <a:t>. д-р Л. Краев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build="p" animBg="1"/>
      <p:bldP spid="358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100000">
              <a:srgbClr val="99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400675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4.</a:t>
            </a:r>
            <a:r>
              <a:rPr lang="bg-BG" sz="2000" b="1"/>
              <a:t> Налагането на интерактивния (диалоговия) режим на функциониране на системите </a:t>
            </a:r>
            <a:r>
              <a:rPr lang="bg-BG" sz="2000" b="1"/>
              <a:t>за </a:t>
            </a:r>
            <a:r>
              <a:rPr lang="bg-BG" sz="2000" b="1" smtClean="0"/>
              <a:t>АОИИ</a:t>
            </a:r>
            <a:r>
              <a:rPr lang="bg-BG" sz="2000" b="1"/>
              <a:t>, както в частта за обслужването на крайните потребители, а така също и при въвеждането на първичните данни.</a:t>
            </a:r>
          </a:p>
          <a:p>
            <a:r>
              <a:rPr lang="bg-BG" sz="2000" b="1">
                <a:solidFill>
                  <a:srgbClr val="0000FF"/>
                </a:solidFill>
              </a:rPr>
              <a:t>5.</a:t>
            </a:r>
            <a:r>
              <a:rPr lang="bg-BG" sz="2000" b="1"/>
              <a:t> Разширяване на функционалния хоризонт на системите </a:t>
            </a:r>
            <a:r>
              <a:rPr lang="bg-BG" sz="2000" b="1"/>
              <a:t>за </a:t>
            </a:r>
            <a:r>
              <a:rPr lang="bg-BG" sz="2000" b="1" smtClean="0"/>
              <a:t>АОИИ </a:t>
            </a:r>
            <a:r>
              <a:rPr lang="bg-BG" sz="2000" b="1"/>
              <a:t>– включването на нови задачи от областта на прогнозирането и планирането, анализа на производствено-технологичното и финансово-икономическото състояние на предприятието, фирмата или корпорацията, контрола и регулирането на бизнес дейността.</a:t>
            </a:r>
          </a:p>
          <a:p>
            <a:r>
              <a:rPr lang="bg-BG" sz="2000" b="1">
                <a:solidFill>
                  <a:srgbClr val="0000FF"/>
                </a:solidFill>
              </a:rPr>
              <a:t>6.</a:t>
            </a:r>
            <a:r>
              <a:rPr lang="bg-BG" sz="2000" b="1"/>
              <a:t> Интеграция и комуникация на автоматизирана основа с информационните системи на основните бизнес партньори, публичната администрация и т.н.</a:t>
            </a:r>
          </a:p>
          <a:p>
            <a:r>
              <a:rPr lang="bg-BG" sz="2000" b="1">
                <a:solidFill>
                  <a:srgbClr val="0000FF"/>
                </a:solidFill>
              </a:rPr>
              <a:t>7.</a:t>
            </a:r>
            <a:r>
              <a:rPr lang="bg-BG" sz="2000" b="1"/>
              <a:t> Постигането на по-висока и обоснована икономическа ефективност от системите </a:t>
            </a:r>
            <a:r>
              <a:rPr lang="bg-BG" sz="2000" b="1"/>
              <a:t>за </a:t>
            </a:r>
            <a:r>
              <a:rPr lang="bg-BG" sz="2000" b="1" smtClean="0"/>
              <a:t>АОИИ</a:t>
            </a:r>
            <a:r>
              <a:rPr lang="bg-BG" sz="2000" b="1"/>
              <a:t>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3850" y="6384925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nimBg="1"/>
      <p:bldP spid="368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20725"/>
          </a:xfrm>
          <a:solidFill>
            <a:srgbClr val="FFCCFF"/>
          </a:solidFill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3200" b="1">
                <a:solidFill>
                  <a:srgbClr val="FF0000"/>
                </a:solidFill>
              </a:rPr>
              <a:t>3</a:t>
            </a:r>
            <a:r>
              <a:rPr lang="bg-BG" sz="3200" b="1">
                <a:solidFill>
                  <a:srgbClr val="FF0000"/>
                </a:solidFill>
              </a:rPr>
              <a:t>.3.</a:t>
            </a:r>
            <a:r>
              <a:rPr lang="bg-BG" sz="3200" b="1"/>
              <a:t> </a:t>
            </a:r>
            <a:r>
              <a:rPr lang="bg-BG" sz="3200" b="1">
                <a:solidFill>
                  <a:srgbClr val="0000FF"/>
                </a:solidFill>
              </a:rPr>
              <a:t>Инфраструктурни тенденции </a:t>
            </a:r>
            <a:r>
              <a:rPr lang="bg-BG" sz="3200" b="1">
                <a:solidFill>
                  <a:srgbClr val="0000FF"/>
                </a:solidFill>
              </a:rPr>
              <a:t>в </a:t>
            </a:r>
            <a:r>
              <a:rPr lang="bg-BG" sz="3200" b="1" smtClean="0">
                <a:solidFill>
                  <a:srgbClr val="0000FF"/>
                </a:solidFill>
              </a:rPr>
              <a:t>АОИИ</a:t>
            </a:r>
            <a:r>
              <a:rPr lang="bg-BG" sz="3200" b="1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23850" y="6384925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68313" y="1844675"/>
            <a:ext cx="2879725" cy="3889375"/>
          </a:xfrm>
          <a:prstGeom prst="rect">
            <a:avLst/>
          </a:prstGeom>
          <a:solidFill>
            <a:srgbClr val="CCFF33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bg-BG">
              <a:solidFill>
                <a:srgbClr val="0000FF"/>
              </a:solidFill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900113" y="3429000"/>
            <a:ext cx="2087562" cy="1295400"/>
          </a:xfrm>
          <a:prstGeom prst="flowChartAlternateProcess">
            <a:avLst/>
          </a:prstGeom>
          <a:solidFill>
            <a:srgbClr val="FFFF99"/>
          </a:solidFill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2800">
                <a:solidFill>
                  <a:srgbClr val="0000FF"/>
                </a:solidFill>
              </a:rPr>
              <a:t>Система за</a:t>
            </a:r>
            <a:r>
              <a:rPr lang="bg-BG" sz="2800">
                <a:solidFill>
                  <a:srgbClr val="0000FF"/>
                </a:solidFill>
              </a:rPr>
              <a:t/>
            </a:r>
            <a:br>
              <a:rPr lang="bg-BG" sz="2800">
                <a:solidFill>
                  <a:srgbClr val="0000FF"/>
                </a:solidFill>
              </a:rPr>
            </a:br>
            <a:r>
              <a:rPr lang="bg-BG" sz="2800" smtClean="0">
                <a:solidFill>
                  <a:srgbClr val="0000FF"/>
                </a:solidFill>
              </a:rPr>
              <a:t>АОИИ</a:t>
            </a:r>
            <a:endParaRPr lang="bg-BG" sz="2800">
              <a:solidFill>
                <a:srgbClr val="0000FF"/>
              </a:solidFill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11188" y="2492375"/>
            <a:ext cx="25923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2200">
                <a:solidFill>
                  <a:srgbClr val="FF3300"/>
                </a:solidFill>
              </a:rPr>
              <a:t>Информационна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55650" y="5084763"/>
            <a:ext cx="23749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2200">
                <a:solidFill>
                  <a:srgbClr val="FF3300"/>
                </a:solidFill>
              </a:rPr>
              <a:t>инфраструктура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3348038" y="2492375"/>
            <a:ext cx="2160587" cy="647700"/>
          </a:xfrm>
          <a:prstGeom prst="rightArrow">
            <a:avLst>
              <a:gd name="adj1" fmla="val 50000"/>
              <a:gd name="adj2" fmla="val 83395"/>
            </a:avLst>
          </a:prstGeom>
          <a:solidFill>
            <a:srgbClr val="FF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724525" y="1628775"/>
            <a:ext cx="295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5508625" y="1916113"/>
            <a:ext cx="3095625" cy="1982787"/>
          </a:xfrm>
          <a:prstGeom prst="rect">
            <a:avLst/>
          </a:prstGeom>
          <a:solidFill>
            <a:srgbClr val="FFCC99"/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1600">
                <a:solidFill>
                  <a:srgbClr val="FF3300"/>
                </a:solidFill>
              </a:rPr>
              <a:t>Класическа информационна</a:t>
            </a:r>
            <a:br>
              <a:rPr lang="bg-BG" sz="1600">
                <a:solidFill>
                  <a:srgbClr val="FF3300"/>
                </a:solidFill>
              </a:rPr>
            </a:br>
            <a:r>
              <a:rPr lang="bg-BG" sz="1600">
                <a:solidFill>
                  <a:srgbClr val="FF3300"/>
                </a:solidFill>
              </a:rPr>
              <a:t>инфраструктура:</a:t>
            </a:r>
          </a:p>
          <a:p>
            <a:pPr algn="ctr">
              <a:spcBef>
                <a:spcPct val="50000"/>
              </a:spcBef>
            </a:pPr>
            <a:r>
              <a:rPr lang="bg-BG" sz="1600"/>
              <a:t/>
            </a:r>
            <a:br>
              <a:rPr lang="bg-BG" sz="1600"/>
            </a:br>
            <a:r>
              <a:rPr lang="bg-BG" sz="1600"/>
              <a:t>централизирана;</a:t>
            </a:r>
            <a:br>
              <a:rPr lang="bg-BG" sz="1600"/>
            </a:br>
            <a:r>
              <a:rPr lang="bg-BG" sz="1600"/>
              <a:t>децентрализирана;</a:t>
            </a:r>
            <a:br>
              <a:rPr lang="bg-BG" sz="1600"/>
            </a:br>
            <a:r>
              <a:rPr lang="bg-BG" sz="1600"/>
              <a:t>разпределена;</a:t>
            </a:r>
            <a:br>
              <a:rPr lang="bg-BG" sz="1600"/>
            </a:br>
            <a:r>
              <a:rPr lang="bg-BG" sz="1600"/>
              <a:t>йерархично-разпределена.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3348038" y="4868863"/>
            <a:ext cx="2160587" cy="647700"/>
          </a:xfrm>
          <a:prstGeom prst="rightArrow">
            <a:avLst>
              <a:gd name="adj1" fmla="val 50000"/>
              <a:gd name="adj2" fmla="val 83395"/>
            </a:avLst>
          </a:prstGeom>
          <a:solidFill>
            <a:srgbClr val="FFCC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5508625" y="4292600"/>
            <a:ext cx="3240088" cy="1982788"/>
          </a:xfrm>
          <a:prstGeom prst="rect">
            <a:avLst/>
          </a:prstGeom>
          <a:solidFill>
            <a:srgbClr val="66FFFF"/>
          </a:solidFill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1600">
                <a:solidFill>
                  <a:srgbClr val="0000FF"/>
                </a:solidFill>
              </a:rPr>
              <a:t>Авангардна информационна</a:t>
            </a:r>
            <a:br>
              <a:rPr lang="bg-BG" sz="1600">
                <a:solidFill>
                  <a:srgbClr val="0000FF"/>
                </a:solidFill>
              </a:rPr>
            </a:br>
            <a:r>
              <a:rPr lang="bg-BG" sz="1600">
                <a:solidFill>
                  <a:srgbClr val="0000FF"/>
                </a:solidFill>
              </a:rPr>
              <a:t>инфраструктура:</a:t>
            </a:r>
          </a:p>
          <a:p>
            <a:pPr algn="ctr">
              <a:spcBef>
                <a:spcPct val="50000"/>
              </a:spcBef>
            </a:pPr>
            <a:r>
              <a:rPr lang="bg-BG" sz="1600"/>
              <a:t>Корпоративен </a:t>
            </a:r>
            <a:r>
              <a:rPr lang="en-US" sz="1600"/>
              <a:t>Grid Computing</a:t>
            </a:r>
            <a:r>
              <a:rPr lang="bg-BG" sz="1600"/>
              <a:t>;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Utility Grid Computing;</a:t>
            </a:r>
            <a:r>
              <a:rPr lang="bg-BG" sz="1600"/>
              <a:t/>
            </a:r>
            <a:br>
              <a:rPr lang="bg-BG" sz="1600"/>
            </a:br>
            <a:r>
              <a:rPr lang="en-US" sz="1600">
                <a:solidFill>
                  <a:srgbClr val="FF00FF"/>
                </a:solidFill>
              </a:rPr>
              <a:t>Outsourcing:</a:t>
            </a:r>
            <a:r>
              <a:rPr lang="bg-BG" sz="1600">
                <a:solidFill>
                  <a:srgbClr val="FF00FF"/>
                </a:solidFill>
              </a:rPr>
              <a:t/>
            </a:r>
            <a:br>
              <a:rPr lang="bg-BG" sz="1600">
                <a:solidFill>
                  <a:srgbClr val="FF00FF"/>
                </a:solidFill>
              </a:rPr>
            </a:br>
            <a:r>
              <a:rPr lang="en-US" sz="1600"/>
              <a:t>On Demand</a:t>
            </a:r>
            <a:r>
              <a:rPr lang="bg-BG" sz="1600"/>
              <a:t>;</a:t>
            </a:r>
            <a:br>
              <a:rPr lang="bg-BG" sz="1600"/>
            </a:br>
            <a:r>
              <a:rPr lang="en-US" sz="1600"/>
              <a:t>Cloud Computing</a:t>
            </a:r>
            <a:r>
              <a:rPr lang="bg-BG" sz="1600"/>
              <a:t>.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3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  <p:bldP spid="38916" grpId="0" animBg="1"/>
      <p:bldP spid="38917" grpId="0" animBg="1"/>
      <p:bldP spid="38918" grpId="0" animBg="1"/>
      <p:bldP spid="38919" grpId="0"/>
      <p:bldP spid="38920" grpId="0"/>
      <p:bldP spid="38921" grpId="0" animBg="1"/>
      <p:bldP spid="38923" grpId="0" animBg="1"/>
      <p:bldP spid="38924" grpId="0" animBg="1"/>
      <p:bldP spid="389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50000">
              <a:srgbClr val="CCFF99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r>
              <a:rPr lang="bg-BG" sz="2800" b="1">
                <a:solidFill>
                  <a:srgbClr val="0000FF"/>
                </a:solidFill>
              </a:rPr>
              <a:t>1.1.</a:t>
            </a:r>
            <a:r>
              <a:rPr lang="bg-BG" sz="2800" b="1">
                <a:solidFill>
                  <a:srgbClr val="CC3300"/>
                </a:solidFill>
              </a:rPr>
              <a:t> Основни етапи в еволюцията </a:t>
            </a:r>
            <a:r>
              <a:rPr lang="bg-BG" sz="2800" b="1">
                <a:solidFill>
                  <a:srgbClr val="CC3300"/>
                </a:solidFill>
              </a:rPr>
              <a:t>на </a:t>
            </a:r>
            <a:r>
              <a:rPr lang="bg-BG" sz="2800" b="1" smtClean="0">
                <a:solidFill>
                  <a:srgbClr val="CC3300"/>
                </a:solidFill>
              </a:rPr>
              <a:t>АОИИ</a:t>
            </a:r>
            <a:endParaRPr lang="bg-BG" sz="2800" b="1">
              <a:solidFill>
                <a:srgbClr val="CC33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68313" y="5805488"/>
            <a:ext cx="5183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1800" b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4213" y="5876925"/>
            <a:ext cx="5759450" cy="3365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>
                <a:solidFill>
                  <a:srgbClr val="0000FF"/>
                </a:solidFill>
              </a:rPr>
              <a:t>Основаващи се на ръчни информационни технологии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71550" y="4508500"/>
            <a:ext cx="6408738" cy="64135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>
                <a:solidFill>
                  <a:srgbClr val="CC3300"/>
                </a:solidFill>
              </a:rPr>
              <a:t>Частично и комплексно механизирани системи за обработка на информацията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909763" y="2997200"/>
            <a:ext cx="640715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>
                <a:solidFill>
                  <a:srgbClr val="9900CC"/>
                </a:solidFill>
              </a:rPr>
              <a:t>Частично автоматизирани системи </a:t>
            </a:r>
            <a:r>
              <a:rPr lang="bg-BG" sz="1800">
                <a:solidFill>
                  <a:srgbClr val="9900CC"/>
                </a:solidFill>
              </a:rPr>
              <a:t>за </a:t>
            </a:r>
            <a:r>
              <a:rPr lang="bg-BG" sz="1800" smtClean="0">
                <a:solidFill>
                  <a:srgbClr val="9900CC"/>
                </a:solidFill>
              </a:rPr>
              <a:t>АОИИ</a:t>
            </a:r>
            <a:endParaRPr lang="bg-BG" sz="1800">
              <a:solidFill>
                <a:srgbClr val="9900CC"/>
              </a:solidFill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73363" y="1484313"/>
            <a:ext cx="6046787" cy="3667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>
                <a:solidFill>
                  <a:schemeClr val="bg1"/>
                </a:solidFill>
              </a:rPr>
              <a:t>Комплексни и интегрирани системи </a:t>
            </a:r>
            <a:r>
              <a:rPr lang="bg-BG" sz="1800">
                <a:solidFill>
                  <a:schemeClr val="bg1"/>
                </a:solidFill>
              </a:rPr>
              <a:t>за </a:t>
            </a:r>
            <a:r>
              <a:rPr lang="bg-BG" sz="1800" smtClean="0">
                <a:solidFill>
                  <a:schemeClr val="bg1"/>
                </a:solidFill>
              </a:rPr>
              <a:t>АОИИ</a:t>
            </a:r>
            <a:endParaRPr lang="bg-BG" sz="1800">
              <a:solidFill>
                <a:schemeClr val="bg1"/>
              </a:solidFill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2411413" y="5157788"/>
            <a:ext cx="720725" cy="57626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4068763" y="3357563"/>
            <a:ext cx="1295400" cy="100806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6011863" y="1844675"/>
            <a:ext cx="1296987" cy="1008063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589713" y="6021388"/>
            <a:ext cx="21590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8748713" y="1844675"/>
            <a:ext cx="0" cy="4176713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8459788" y="3068638"/>
            <a:ext cx="288925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252413" y="5661025"/>
            <a:ext cx="358775" cy="4318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971550" y="3789363"/>
            <a:ext cx="360363" cy="431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1763713" y="2205038"/>
            <a:ext cx="431800" cy="503237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268538" y="1052513"/>
            <a:ext cx="431800" cy="50482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23850" y="6453188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2" grpId="0" animBg="1"/>
      <p:bldP spid="9223" grpId="0" animBg="1"/>
      <p:bldP spid="9224" grpId="0" animBg="1"/>
      <p:bldP spid="9225" grpId="0" animBg="1"/>
      <p:bldP spid="9226" grpId="0" animBg="1"/>
      <p:bldP spid="9227" grpId="0" animBg="1"/>
      <p:bldP spid="9229" grpId="0" animBg="1"/>
      <p:bldP spid="9230" grpId="0" animBg="1"/>
      <p:bldP spid="9231" grpId="0" animBg="1"/>
      <p:bldP spid="9232" grpId="0" animBg="1"/>
      <p:bldP spid="9233" grpId="0" animBg="1"/>
      <p:bldP spid="9234" grpId="0" animBg="1"/>
      <p:bldP spid="9235" grpId="0" animBg="1"/>
      <p:bldP spid="9236" grpId="0" animBg="1"/>
      <p:bldP spid="92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50000">
              <a:srgbClr val="CCFF99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003300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00"/>
            </a:extrusionClr>
          </a:sp3d>
        </p:spPr>
        <p:txBody>
          <a:bodyPr>
            <a:flatTx/>
          </a:bodyPr>
          <a:lstStyle/>
          <a:p>
            <a:r>
              <a:rPr lang="bg-BG" sz="2600" b="1">
                <a:solidFill>
                  <a:schemeClr val="bg1"/>
                </a:solidFill>
              </a:rPr>
              <a:t>1.2. Организационни модели в еволюцията на системите </a:t>
            </a:r>
            <a:r>
              <a:rPr lang="bg-BG" sz="2600" b="1">
                <a:solidFill>
                  <a:schemeClr val="bg1"/>
                </a:solidFill>
              </a:rPr>
              <a:t>за </a:t>
            </a:r>
            <a:r>
              <a:rPr lang="bg-BG" sz="2600" b="1" smtClean="0">
                <a:solidFill>
                  <a:schemeClr val="bg1"/>
                </a:solidFill>
              </a:rPr>
              <a:t>АОИИ</a:t>
            </a:r>
            <a:endParaRPr lang="bg-BG" sz="2600" b="1">
              <a:solidFill>
                <a:schemeClr val="bg1"/>
              </a:solidFill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700338" y="5805488"/>
            <a:ext cx="3025775" cy="647700"/>
          </a:xfrm>
          <a:prstGeom prst="ellipse">
            <a:avLst/>
          </a:prstGeom>
          <a:solidFill>
            <a:srgbClr val="0000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Централизиран модел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68313" y="3933825"/>
            <a:ext cx="7488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Децентрализиран модел</a:t>
            </a:r>
          </a:p>
          <a:p>
            <a:pPr algn="ctr">
              <a:spcBef>
                <a:spcPct val="50000"/>
              </a:spcBef>
            </a:pPr>
            <a:endParaRPr lang="bg-BG"/>
          </a:p>
          <a:p>
            <a:pPr algn="ctr">
              <a:spcBef>
                <a:spcPct val="50000"/>
              </a:spcBef>
            </a:pPr>
            <a:endParaRPr lang="bg-BG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971550" y="4581525"/>
            <a:ext cx="863600" cy="431800"/>
          </a:xfrm>
          <a:prstGeom prst="rect">
            <a:avLst/>
          </a:prstGeom>
          <a:solidFill>
            <a:schemeClr val="accent1"/>
          </a:solid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800"/>
              <a:t>1.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341563" y="4581525"/>
            <a:ext cx="1006475" cy="431800"/>
          </a:xfrm>
          <a:prstGeom prst="rect">
            <a:avLst/>
          </a:prstGeom>
          <a:solidFill>
            <a:srgbClr val="FF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800"/>
              <a:t>2.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52863" y="4652963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.    .     .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294313" y="4581525"/>
            <a:ext cx="1006475" cy="431800"/>
          </a:xfrm>
          <a:prstGeom prst="rect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800"/>
              <a:t>n</a:t>
            </a:r>
            <a:endParaRPr lang="bg-BG" sz="18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11188" y="3933825"/>
            <a:ext cx="6697662" cy="1439863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84213" y="1412875"/>
            <a:ext cx="6911975" cy="1944688"/>
          </a:xfrm>
          <a:prstGeom prst="rect">
            <a:avLst/>
          </a:prstGeom>
          <a:solidFill>
            <a:srgbClr val="CCCCFF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463" y="1690688"/>
            <a:ext cx="3168650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Йерархично-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971550" y="2698750"/>
            <a:ext cx="2233613" cy="396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разпределен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510213" y="2708275"/>
            <a:ext cx="16541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модел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636963" y="277018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.    .      .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1909763" y="5876925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179388" y="3644900"/>
            <a:ext cx="360362" cy="431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179388" y="1268413"/>
            <a:ext cx="360362" cy="431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80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4284663" y="5373688"/>
            <a:ext cx="0" cy="287337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4284663" y="3357563"/>
            <a:ext cx="0" cy="43180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5867400" y="5949950"/>
            <a:ext cx="25923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8459788" y="2349500"/>
            <a:ext cx="0" cy="3600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7740650" y="2349500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79388" y="6381750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/>
      <p:bldP spid="11271" grpId="0" animBg="1"/>
      <p:bldP spid="11272" grpId="0" animBg="1"/>
      <p:bldP spid="11273" grpId="0"/>
      <p:bldP spid="11274" grpId="0" animBg="1"/>
      <p:bldP spid="11275" grpId="0" animBg="1"/>
      <p:bldP spid="11276" grpId="0" animBg="1"/>
      <p:bldP spid="11277" grpId="0" animBg="1"/>
      <p:bldP spid="11278" grpId="0" animBg="1"/>
      <p:bldP spid="11281" grpId="0" animBg="1"/>
      <p:bldP spid="11282" grpId="0"/>
      <p:bldP spid="11283" grpId="0" animBg="1"/>
      <p:bldP spid="11284" grpId="0" animBg="1"/>
      <p:bldP spid="11285" grpId="0" animBg="1"/>
      <p:bldP spid="11286" grpId="0" animBg="1"/>
      <p:bldP spid="11288" grpId="0" animBg="1"/>
      <p:bldP spid="11289" grpId="0" animBg="1"/>
      <p:bldP spid="11290" grpId="0" animBg="1"/>
      <p:bldP spid="11291" grpId="0" animBg="1"/>
      <p:bldP spid="11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rgbClr val="0000FF"/>
                </a:solidFill>
              </a:rPr>
              <a:t>1.3.</a:t>
            </a:r>
            <a:r>
              <a:rPr lang="bg-BG" sz="2400" b="1">
                <a:solidFill>
                  <a:srgbClr val="FF0000"/>
                </a:solidFill>
              </a:rPr>
              <a:t> Еволюция в технологичните модели на системите </a:t>
            </a:r>
            <a:r>
              <a:rPr lang="bg-BG" sz="2400" b="1">
                <a:solidFill>
                  <a:srgbClr val="FF0000"/>
                </a:solidFill>
              </a:rPr>
              <a:t>за </a:t>
            </a:r>
            <a:r>
              <a:rPr lang="bg-BG" sz="2400" b="1" smtClean="0">
                <a:solidFill>
                  <a:srgbClr val="FF0000"/>
                </a:solidFill>
              </a:rPr>
              <a:t>АОИИ</a:t>
            </a:r>
            <a:r>
              <a:rPr lang="bg-BG" sz="24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348038" y="3789363"/>
            <a:ext cx="1514475" cy="647700"/>
          </a:xfrm>
          <a:prstGeom prst="ellipse">
            <a:avLst/>
          </a:prstGeom>
          <a:solidFill>
            <a:srgbClr val="9900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400" smtClean="0">
                <a:solidFill>
                  <a:schemeClr val="bg1"/>
                </a:solidFill>
              </a:rPr>
              <a:t>АОИИ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11188" y="49418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240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2413" y="6384925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68313" y="5075238"/>
            <a:ext cx="3671887" cy="10064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Технологии, отнасящи се до системите за пакетна обработка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179388" y="4292600"/>
            <a:ext cx="504825" cy="649288"/>
          </a:xfrm>
          <a:prstGeom prst="irregularSeal1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716463" y="5084763"/>
            <a:ext cx="3816350" cy="10064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Технологии, присъщи за системите, функциониращи в реален мащаб от времето</a:t>
            </a: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8459788" y="4076700"/>
            <a:ext cx="431800" cy="719138"/>
          </a:xfrm>
          <a:prstGeom prst="irregularSeal1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95288" y="1906588"/>
            <a:ext cx="3384550" cy="131127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Технологии, реализиращи платформата “Клиент-сървър” </a:t>
            </a:r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323850" y="1052513"/>
            <a:ext cx="506413" cy="649287"/>
          </a:xfrm>
          <a:prstGeom prst="irregularSeal1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932363" y="1484313"/>
            <a:ext cx="3384550" cy="16160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Технологии, насочени към </a:t>
            </a:r>
            <a:r>
              <a:rPr lang="en-US"/>
              <a:t>Web-</a:t>
            </a:r>
            <a:r>
              <a:rPr lang="bg-BG"/>
              <a:t>решения</a:t>
            </a:r>
            <a:br>
              <a:rPr lang="bg-BG"/>
            </a:br>
            <a:r>
              <a:rPr lang="en-US"/>
              <a:t>(Internet, Intranet, Extranet), Grid Computing, Cloud Computing, Web-2.</a:t>
            </a:r>
            <a:endParaRPr lang="bg-BG"/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8532813" y="1196975"/>
            <a:ext cx="431800" cy="719138"/>
          </a:xfrm>
          <a:prstGeom prst="irregularSeal1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  <a:r>
              <a:rPr lang="bg-BG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4356100" y="981075"/>
            <a:ext cx="0" cy="2663825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2484438" y="4437063"/>
            <a:ext cx="1584325" cy="504825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068763" y="4437063"/>
            <a:ext cx="1727200" cy="504825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2125663" y="3213100"/>
            <a:ext cx="1798637" cy="503238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4643438" y="3141663"/>
            <a:ext cx="1657350" cy="574675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  <p:bldP spid="215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50000">
              <a:srgbClr val="FFFF99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663300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</p:spPr>
        <p:txBody>
          <a:bodyPr>
            <a:flatTx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1</a:t>
            </a:r>
            <a:r>
              <a:rPr lang="bg-BG" sz="2400" b="1">
                <a:solidFill>
                  <a:schemeClr val="bg1"/>
                </a:solidFill>
              </a:rPr>
              <a:t>.4. Еволюция на системите </a:t>
            </a:r>
            <a:r>
              <a:rPr lang="bg-BG" sz="2400" b="1">
                <a:solidFill>
                  <a:schemeClr val="bg1"/>
                </a:solidFill>
              </a:rPr>
              <a:t>за </a:t>
            </a:r>
            <a:r>
              <a:rPr lang="bg-BG" sz="2400" b="1" smtClean="0">
                <a:solidFill>
                  <a:schemeClr val="bg1"/>
                </a:solidFill>
              </a:rPr>
              <a:t>АОИИ </a:t>
            </a:r>
            <a:r>
              <a:rPr lang="bg-BG" sz="2400" b="1">
                <a:solidFill>
                  <a:schemeClr val="bg1"/>
                </a:solidFill>
              </a:rPr>
              <a:t>в зависимост от методите и технологиите за програмиране.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79388" y="6313488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563938" y="3716338"/>
            <a:ext cx="1514475" cy="647700"/>
          </a:xfrm>
          <a:prstGeom prst="ellipse">
            <a:avLst/>
          </a:prstGeom>
          <a:solidFill>
            <a:srgbClr val="9900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400" smtClean="0">
                <a:solidFill>
                  <a:schemeClr val="bg1"/>
                </a:solidFill>
              </a:rPr>
              <a:t>АОИИ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356100" y="1052513"/>
            <a:ext cx="0" cy="2592387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9750" y="4797425"/>
            <a:ext cx="3240088" cy="11906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Методи, средства и технологии за проблемно-ориентирано програмиране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003800" y="5661025"/>
            <a:ext cx="3455988" cy="91598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Методи, средства и технологии за процедурно-ориентирано програмиране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11188" y="1773238"/>
            <a:ext cx="2736850" cy="1190625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Методи, средства и технологии за обектно-ориентирано програмиране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435600" y="1341438"/>
            <a:ext cx="2952750" cy="91598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Методи, средства и технологии за </a:t>
            </a:r>
            <a:r>
              <a:rPr lang="en-US" sz="1800"/>
              <a:t>Web</a:t>
            </a:r>
            <a:r>
              <a:rPr lang="bg-BG" sz="1800"/>
              <a:t>-базирано програмиране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084888" y="2708275"/>
            <a:ext cx="2663825" cy="2563813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>
                <a:solidFill>
                  <a:srgbClr val="FF0000"/>
                </a:solidFill>
              </a:rPr>
              <a:t>Перспективни методи, средства и технологии за програмиране:</a:t>
            </a:r>
            <a:br>
              <a:rPr lang="bg-BG" sz="1800">
                <a:solidFill>
                  <a:srgbClr val="FF0000"/>
                </a:solidFill>
              </a:rPr>
            </a:br>
            <a:r>
              <a:rPr lang="bg-BG" sz="1800"/>
              <a:t>а) аспектно-ориентирано програмиране;</a:t>
            </a:r>
            <a:br>
              <a:rPr lang="bg-BG" sz="1800"/>
            </a:br>
            <a:r>
              <a:rPr lang="bg-BG" sz="1800"/>
              <a:t>б) биологично програмиране и др.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179388" y="4076700"/>
            <a:ext cx="434975" cy="431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240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179388" y="1125538"/>
            <a:ext cx="434975" cy="431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240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643438" y="5013325"/>
            <a:ext cx="434975" cy="4318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240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8459788" y="1196975"/>
            <a:ext cx="434975" cy="431800"/>
          </a:xfrm>
          <a:prstGeom prst="ellipse">
            <a:avLst/>
          </a:prstGeom>
          <a:solidFill>
            <a:srgbClr val="663300"/>
          </a:solidFill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240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5294313" y="2565400"/>
            <a:ext cx="431800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240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H="1">
            <a:off x="2484438" y="4365625"/>
            <a:ext cx="1727200" cy="287338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835150" y="2997200"/>
            <a:ext cx="2160588" cy="647700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4643438" y="4292600"/>
            <a:ext cx="1082675" cy="1223963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H="1">
            <a:off x="4643438" y="2133600"/>
            <a:ext cx="650875" cy="151130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5219700" y="3860800"/>
            <a:ext cx="7223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CC"/>
            </a:gs>
            <a:gs pos="100000">
              <a:srgbClr val="CC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  <a:solidFill>
            <a:srgbClr val="FF0000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flatTx/>
          </a:bodyPr>
          <a:lstStyle/>
          <a:p>
            <a:r>
              <a:rPr lang="bg-BG" sz="2200" b="1">
                <a:solidFill>
                  <a:schemeClr val="bg1"/>
                </a:solidFill>
              </a:rPr>
              <a:t>2.1. Място, роля и значение </a:t>
            </a:r>
            <a:r>
              <a:rPr lang="bg-BG" sz="2200" b="1">
                <a:solidFill>
                  <a:schemeClr val="bg1"/>
                </a:solidFill>
              </a:rPr>
              <a:t>на </a:t>
            </a:r>
            <a:r>
              <a:rPr lang="bg-BG" sz="2200" b="1" smtClean="0">
                <a:solidFill>
                  <a:schemeClr val="bg1"/>
                </a:solidFill>
              </a:rPr>
              <a:t>АОИИ </a:t>
            </a:r>
            <a:r>
              <a:rPr lang="bg-BG" sz="2200" b="1">
                <a:solidFill>
                  <a:schemeClr val="bg1"/>
                </a:solidFill>
              </a:rPr>
              <a:t>в информационните технологии, системи и инфраструктури на бизнес организациите – общ поглед.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63938" y="2997200"/>
            <a:ext cx="2162175" cy="504825"/>
          </a:xfrm>
          <a:prstGeom prst="ellipse">
            <a:avLst/>
          </a:prstGeom>
          <a:solidFill>
            <a:srgbClr val="FFFF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400" smtClean="0">
                <a:solidFill>
                  <a:srgbClr val="0000CC"/>
                </a:solidFill>
              </a:rPr>
              <a:t>АОИИ</a:t>
            </a:r>
            <a:endParaRPr lang="bg-BG" sz="2400">
              <a:solidFill>
                <a:srgbClr val="0000CC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84213" y="4365625"/>
            <a:ext cx="3095625" cy="17399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Системи, технологии и решения, подпомагащи управлението на производствените (търговските и т. н.) системи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52413" y="6308725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</a:t>
            </a:r>
            <a:r>
              <a:rPr lang="bg-BG" sz="1800" smtClean="0">
                <a:solidFill>
                  <a:srgbClr val="CC3300"/>
                </a:solidFill>
              </a:rPr>
              <a:t>доц</a:t>
            </a:r>
            <a:r>
              <a:rPr lang="bg-BG" sz="18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148263" y="4437063"/>
            <a:ext cx="3384550" cy="14652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Управленски информационни системи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(Management Information Systems – MIS)</a:t>
            </a:r>
            <a:r>
              <a:rPr lang="bg-BG" sz="1800"/>
              <a:t/>
            </a:r>
            <a:br>
              <a:rPr lang="bg-BG" sz="1800"/>
            </a:br>
            <a:r>
              <a:rPr lang="en-US" sz="1800"/>
              <a:t>(Business Intelligence</a:t>
            </a:r>
            <a:r>
              <a:rPr lang="bg-BG" sz="1800"/>
              <a:t> - </a:t>
            </a:r>
            <a:r>
              <a:rPr lang="en-US" sz="1800"/>
              <a:t>BI)</a:t>
            </a:r>
            <a:endParaRPr lang="bg-BG" sz="18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52413" y="2924175"/>
            <a:ext cx="2590800" cy="915988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Електронен бизнес</a:t>
            </a:r>
            <a:br>
              <a:rPr lang="bg-BG" sz="1800"/>
            </a:br>
            <a:r>
              <a:rPr lang="en-US" sz="1800"/>
              <a:t>(E-Business)</a:t>
            </a:r>
            <a:br>
              <a:rPr lang="en-US" sz="1800"/>
            </a:br>
            <a:r>
              <a:rPr lang="en-US" sz="1800"/>
              <a:t>(M-Business)</a:t>
            </a:r>
            <a:endParaRPr lang="bg-BG" sz="1800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516688" y="2852738"/>
            <a:ext cx="2087562" cy="1069975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Управление на знанието</a:t>
            </a:r>
            <a:br>
              <a:rPr lang="bg-BG" sz="1600"/>
            </a:br>
            <a:r>
              <a:rPr lang="en-US" sz="1600"/>
              <a:t>(Knowledge Management)</a:t>
            </a:r>
            <a:endParaRPr lang="bg-BG" sz="16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39750" y="1700213"/>
            <a:ext cx="2665413" cy="915987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Околно бизнес пространство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(E-Partnerships)</a:t>
            </a:r>
            <a:endParaRPr lang="bg-BG" sz="1800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148263" y="1690688"/>
            <a:ext cx="3527425" cy="6413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800"/>
              <a:t>Публична администрация</a:t>
            </a:r>
            <a:br>
              <a:rPr lang="bg-BG" sz="1800"/>
            </a:br>
            <a:r>
              <a:rPr lang="en-US" sz="1800"/>
              <a:t>(E-Government)</a:t>
            </a:r>
            <a:endParaRPr lang="bg-BG" sz="1800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3348038" y="3500438"/>
            <a:ext cx="1223962" cy="7207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078413" y="3500438"/>
            <a:ext cx="863600" cy="792162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2989263" y="3284538"/>
            <a:ext cx="574675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5867400" y="3141663"/>
            <a:ext cx="649288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348038" y="2133600"/>
            <a:ext cx="1008062" cy="719138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5003800" y="2349500"/>
            <a:ext cx="1008063" cy="503238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9" grpId="0" animBg="1"/>
      <p:bldP spid="13330" grpId="0" animBg="1"/>
      <p:bldP spid="13331" grpId="0" animBg="1"/>
      <p:bldP spid="133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50000">
              <a:srgbClr val="FFFFCC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r>
              <a:rPr lang="bg-BG" sz="1800" b="1">
                <a:solidFill>
                  <a:srgbClr val="FF0000"/>
                </a:solidFill>
              </a:rPr>
              <a:t>2.2</a:t>
            </a:r>
            <a:r>
              <a:rPr lang="bg-BG" sz="1800" b="1">
                <a:solidFill>
                  <a:srgbClr val="FF0000"/>
                </a:solidFill>
              </a:rPr>
              <a:t>.</a:t>
            </a:r>
            <a:r>
              <a:rPr lang="bg-BG" sz="1800" b="1">
                <a:solidFill>
                  <a:srgbClr val="0000CC"/>
                </a:solidFill>
              </a:rPr>
              <a:t> </a:t>
            </a:r>
            <a:r>
              <a:rPr lang="bg-BG" sz="1800" b="1" smtClean="0">
                <a:solidFill>
                  <a:srgbClr val="0000CC"/>
                </a:solidFill>
              </a:rPr>
              <a:t>АОИИ </a:t>
            </a:r>
            <a:r>
              <a:rPr lang="bg-BG" sz="1800" b="1">
                <a:solidFill>
                  <a:srgbClr val="0000CC"/>
                </a:solidFill>
              </a:rPr>
              <a:t>и информационното подпомагане и интеграция на управлението на производствените, складовите, транспортните, търговските и др. процеси и дейности.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5163" y="3429000"/>
            <a:ext cx="1654175" cy="504825"/>
          </a:xfrm>
          <a:prstGeom prst="ellipse">
            <a:avLst/>
          </a:prstGeom>
          <a:solidFill>
            <a:srgbClr val="CC000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400" smtClean="0">
                <a:solidFill>
                  <a:schemeClr val="bg1"/>
                </a:solidFill>
              </a:rPr>
              <a:t>АОИИ</a:t>
            </a:r>
            <a:endParaRPr lang="bg-BG" sz="2400">
              <a:solidFill>
                <a:schemeClr val="bg1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52413" y="1484313"/>
            <a:ext cx="2085975" cy="13144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Компютърно подпомагане на проектирането</a:t>
            </a:r>
            <a:br>
              <a:rPr lang="bg-BG" sz="1600"/>
            </a:br>
            <a:r>
              <a:rPr lang="en-US" sz="1600"/>
              <a:t>(CAD – Computer Aided Design)</a:t>
            </a:r>
            <a:endParaRPr lang="bg-BG" sz="16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132138" y="1474788"/>
            <a:ext cx="2593975" cy="13144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Компютърно подпомагане на инженеринга</a:t>
            </a:r>
            <a:br>
              <a:rPr lang="bg-BG" sz="1600"/>
            </a:br>
            <a:r>
              <a:rPr lang="en-US" sz="1600"/>
              <a:t>(CAE – Computer Aided Engineering)</a:t>
            </a:r>
            <a:endParaRPr lang="bg-BG" sz="160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516688" y="1401763"/>
            <a:ext cx="2303462" cy="15589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Компютърно подпомагане на управлението на производството</a:t>
            </a:r>
            <a:br>
              <a:rPr lang="bg-BG" sz="1600"/>
            </a:br>
            <a:r>
              <a:rPr lang="en-US" sz="1600"/>
              <a:t>(CAM – Computer Aided Management)</a:t>
            </a:r>
            <a:endParaRPr lang="bg-BG" sz="1600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195513" y="42830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1800" b="0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195513" y="4425950"/>
            <a:ext cx="4394200" cy="59055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Интегрирани автоматизирани производствени системи (ГАПС)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9388" y="6453188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23850" y="5300663"/>
            <a:ext cx="2881313" cy="106997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Компютърно подпомагане на производството</a:t>
            </a:r>
            <a:br>
              <a:rPr lang="bg-BG" sz="1600"/>
            </a:br>
            <a:r>
              <a:rPr lang="en-US" sz="1600"/>
              <a:t>(CAM – Computer Aided Manufacture)</a:t>
            </a:r>
            <a:endParaRPr lang="bg-BG" sz="1600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708400" y="5445125"/>
            <a:ext cx="2665413" cy="10699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Системи за автоматизация на вътрешно-заводския транспорт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948488" y="5445125"/>
            <a:ext cx="1800225" cy="1069975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600"/>
              <a:t>Системи за автоматизация на складовите процеси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331913" y="2852738"/>
            <a:ext cx="2016125" cy="6477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211638" y="2781300"/>
            <a:ext cx="0" cy="503238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5003800" y="2997200"/>
            <a:ext cx="2376488" cy="503238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3995738" y="3933825"/>
            <a:ext cx="0" cy="35877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1187450" y="4724400"/>
            <a:ext cx="1008063" cy="433388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078413" y="5013325"/>
            <a:ext cx="0" cy="360363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732588" y="4652963"/>
            <a:ext cx="863600" cy="647700"/>
          </a:xfrm>
          <a:prstGeom prst="line">
            <a:avLst/>
          </a:prstGeom>
          <a:noFill/>
          <a:ln w="57150">
            <a:solidFill>
              <a:srgbClr val="99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71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50000">
              <a:srgbClr val="CCECFF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3059113" y="5876925"/>
            <a:ext cx="2232025" cy="792163"/>
          </a:xfrm>
          <a:prstGeom prst="flowChartMagneticDisk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200"/>
              <a:t>Витрина от данни</a:t>
            </a:r>
            <a:br>
              <a:rPr lang="bg-BG" sz="1200"/>
            </a:br>
            <a:r>
              <a:rPr lang="en-US" sz="1200"/>
              <a:t>(DM – Data Mart)</a:t>
            </a:r>
            <a:endParaRPr lang="bg-BG" sz="120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FF0000"/>
                </a:solidFill>
              </a:rPr>
              <a:t>2.3.</a:t>
            </a:r>
            <a:r>
              <a:rPr lang="bg-BG" sz="2000" b="1">
                <a:solidFill>
                  <a:srgbClr val="006600"/>
                </a:solidFill>
              </a:rPr>
              <a:t> Интеграция на системите </a:t>
            </a:r>
            <a:r>
              <a:rPr lang="bg-BG" sz="2000" b="1">
                <a:solidFill>
                  <a:srgbClr val="006600"/>
                </a:solidFill>
              </a:rPr>
              <a:t>за </a:t>
            </a:r>
            <a:r>
              <a:rPr lang="bg-BG" sz="2000" b="1" smtClean="0">
                <a:solidFill>
                  <a:srgbClr val="006600"/>
                </a:solidFill>
              </a:rPr>
              <a:t>АОИИ </a:t>
            </a:r>
            <a:r>
              <a:rPr lang="bg-BG" sz="2000" b="1">
                <a:solidFill>
                  <a:srgbClr val="006600"/>
                </a:solidFill>
              </a:rPr>
              <a:t>с управленските информационни системи.</a:t>
            </a:r>
            <a:r>
              <a:rPr lang="bg-BG" sz="2000" b="1"/>
              <a:t>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73363" y="4138613"/>
            <a:ext cx="3094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1800" b="0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563938" y="4221163"/>
            <a:ext cx="1295400" cy="4318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800" smtClean="0"/>
              <a:t>АОИИ</a:t>
            </a:r>
            <a:endParaRPr lang="bg-BG" sz="18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627313" y="3213100"/>
            <a:ext cx="3314700" cy="2303463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bg-BG" sz="1800" b="0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843213" y="3429000"/>
            <a:ext cx="2808287" cy="51752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400"/>
              <a:t>Системи за управление на ресурсите на предприятието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916238" y="4868863"/>
            <a:ext cx="2665412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(ERP – Enterprise Resource Planning Systems)</a:t>
            </a:r>
            <a:endParaRPr lang="bg-BG" sz="1400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39750" y="1412875"/>
            <a:ext cx="7777163" cy="3048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400"/>
              <a:t>Управленски информационни системи </a:t>
            </a:r>
            <a:r>
              <a:rPr lang="en-US" sz="1400"/>
              <a:t>(MIS – Management Information Systems)</a:t>
            </a:r>
            <a:endParaRPr lang="bg-BG" sz="1400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52413" y="2051050"/>
            <a:ext cx="1943100" cy="1155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400"/>
              <a:t>Системи за решаване на многовариантни и оптимизационни задачи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557463" y="2060575"/>
            <a:ext cx="2085975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200"/>
              <a:t>Системи за подпомагане на решенията </a:t>
            </a:r>
            <a:r>
              <a:rPr lang="en-US" sz="1200"/>
              <a:t>(DSS –Decision Support Systems)</a:t>
            </a:r>
            <a:endParaRPr lang="bg-BG" sz="1200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003800" y="2060575"/>
            <a:ext cx="1801813" cy="822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200"/>
              <a:t>Бизнес експертни системи </a:t>
            </a:r>
            <a:r>
              <a:rPr lang="en-US" sz="1200"/>
              <a:t>(BES – Business Expert Systems</a:t>
            </a:r>
            <a:endParaRPr lang="bg-BG" sz="12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237413" y="2060575"/>
            <a:ext cx="1582737" cy="100488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200"/>
              <a:t>Изпълнителски информационни системи </a:t>
            </a:r>
            <a:r>
              <a:rPr lang="en-US" sz="1200"/>
              <a:t>(ESS – Executive Support Systems)</a:t>
            </a:r>
            <a:endParaRPr lang="bg-BG" sz="1200"/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252413" y="3644900"/>
            <a:ext cx="1511300" cy="1296988"/>
          </a:xfrm>
          <a:prstGeom prst="can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400">
                <a:solidFill>
                  <a:schemeClr val="bg1"/>
                </a:solidFill>
              </a:rPr>
              <a:t>Склад от данни</a:t>
            </a:r>
            <a:br>
              <a:rPr lang="bg-BG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(DW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Data Warehouse</a:t>
            </a:r>
            <a:r>
              <a:rPr lang="en-US" sz="1400"/>
              <a:t>)</a:t>
            </a:r>
            <a:endParaRPr lang="bg-BG" sz="1400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252413" y="6308725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</a:t>
            </a:r>
            <a:r>
              <a:rPr lang="bg-BG" sz="1800" smtClean="0">
                <a:solidFill>
                  <a:srgbClr val="CC3300"/>
                </a:solidFill>
              </a:rPr>
              <a:t>доц</a:t>
            </a:r>
            <a:r>
              <a:rPr lang="bg-BG" sz="18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323850" y="5373688"/>
            <a:ext cx="1801813" cy="719137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1200"/>
              <a:t>Витрина от данни</a:t>
            </a:r>
            <a:br>
              <a:rPr lang="bg-BG" sz="1200"/>
            </a:br>
            <a:r>
              <a:rPr lang="en-US" sz="1200"/>
              <a:t>(DM – Data Mart)</a:t>
            </a:r>
            <a:endParaRPr lang="bg-BG" sz="12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516688" y="3562350"/>
            <a:ext cx="2232025" cy="9429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400"/>
              <a:t>Оперативна аналитична обработка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(OLAP – On-Line Analytical Processing)</a:t>
            </a:r>
            <a:endParaRPr lang="bg-BG" sz="1400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516688" y="5075238"/>
            <a:ext cx="2159000" cy="952500"/>
          </a:xfrm>
          <a:prstGeom prst="rect">
            <a:avLst/>
          </a:prstGeom>
          <a:solidFill>
            <a:srgbClr val="FF7C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1400"/>
              <a:t>Изследване на информационните съвкупности</a:t>
            </a:r>
            <a:br>
              <a:rPr lang="bg-BG" sz="1400"/>
            </a:br>
            <a:r>
              <a:rPr lang="en-US" sz="1400"/>
              <a:t>(DM – Data Mining)</a:t>
            </a:r>
            <a:endParaRPr lang="bg-BG" sz="1400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195513" y="3213100"/>
            <a:ext cx="431800" cy="21590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3636963" y="2852738"/>
            <a:ext cx="0" cy="36036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5003800" y="2852738"/>
            <a:ext cx="506413" cy="36036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5942013" y="2852738"/>
            <a:ext cx="1295400" cy="57626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1763713" y="4292600"/>
            <a:ext cx="8636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2125663" y="5229225"/>
            <a:ext cx="501650" cy="504825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4211638" y="5516563"/>
            <a:ext cx="0" cy="360362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116013" y="4941888"/>
            <a:ext cx="0" cy="503237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2125663" y="5949950"/>
            <a:ext cx="933450" cy="35877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5942013" y="4076700"/>
            <a:ext cx="574675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5942013" y="5229225"/>
            <a:ext cx="574675" cy="215900"/>
          </a:xfrm>
          <a:prstGeom prst="line">
            <a:avLst/>
          </a:prstGeom>
          <a:noFill/>
          <a:ln w="57150">
            <a:solidFill>
              <a:srgbClr val="0066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nimBg="1"/>
      <p:bldP spid="17412" grpId="0" animBg="1"/>
      <p:bldP spid="17415" grpId="0" animBg="1"/>
      <p:bldP spid="17416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6" grpId="0" animBg="1"/>
      <p:bldP spid="17427" grpId="0" animBg="1"/>
      <p:bldP spid="17428" grpId="0" animBg="1"/>
      <p:bldP spid="17430" grpId="0" animBg="1"/>
      <p:bldP spid="17431" grpId="0" animBg="1"/>
      <p:bldP spid="17432" grpId="0" animBg="1"/>
      <p:bldP spid="17433" grpId="0" animBg="1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 animBg="1"/>
      <p:bldP spid="17440" grpId="0" animBg="1"/>
      <p:bldP spid="17441" grpId="0" animBg="1"/>
      <p:bldP spid="174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50000">
              <a:srgbClr val="FFFFCC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800080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80"/>
            </a:extrusionClr>
          </a:sp3d>
        </p:spPr>
        <p:txBody>
          <a:bodyPr>
            <a:flatTx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2</a:t>
            </a:r>
            <a:r>
              <a:rPr lang="bg-BG" sz="2400" b="1">
                <a:solidFill>
                  <a:schemeClr val="bg1"/>
                </a:solidFill>
              </a:rPr>
              <a:t>.4. Интеграция на системите </a:t>
            </a:r>
            <a:r>
              <a:rPr lang="bg-BG" sz="2400" b="1">
                <a:solidFill>
                  <a:schemeClr val="bg1"/>
                </a:solidFill>
              </a:rPr>
              <a:t>за </a:t>
            </a:r>
            <a:r>
              <a:rPr lang="bg-BG" sz="2400" b="1" smtClean="0">
                <a:solidFill>
                  <a:schemeClr val="bg1"/>
                </a:solidFill>
              </a:rPr>
              <a:t>АОИИ </a:t>
            </a:r>
            <a:r>
              <a:rPr lang="bg-BG" sz="2400" b="1">
                <a:solidFill>
                  <a:schemeClr val="bg1"/>
                </a:solidFill>
              </a:rPr>
              <a:t>с платформите </a:t>
            </a:r>
            <a:r>
              <a:rPr lang="bg-BG" sz="2400" b="1">
                <a:solidFill>
                  <a:schemeClr val="bg1"/>
                </a:solidFill>
              </a:rPr>
              <a:t>за </a:t>
            </a:r>
            <a:r>
              <a:rPr lang="en-US" sz="2400" b="1" smtClean="0">
                <a:solidFill>
                  <a:schemeClr val="bg1"/>
                </a:solidFill>
              </a:rPr>
              <a:t>E-Business</a:t>
            </a:r>
            <a:r>
              <a:rPr lang="bg-BG" sz="2400" b="1" smtClean="0">
                <a:solidFill>
                  <a:schemeClr val="bg1"/>
                </a:solidFill>
              </a:rPr>
              <a:t> и </a:t>
            </a:r>
            <a:r>
              <a:rPr lang="en-US" sz="2400" b="1" smtClean="0">
                <a:solidFill>
                  <a:schemeClr val="bg1"/>
                </a:solidFill>
              </a:rPr>
              <a:t>M-Business</a:t>
            </a:r>
            <a:endParaRPr lang="bg-BG" sz="2400" b="1">
              <a:solidFill>
                <a:schemeClr val="bg1"/>
              </a:solidFill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636963" y="3500438"/>
            <a:ext cx="1727200" cy="576262"/>
          </a:xfrm>
          <a:prstGeom prst="ellipse">
            <a:avLst/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800" smtClean="0"/>
              <a:t>АОИИ</a:t>
            </a:r>
            <a:endParaRPr lang="bg-BG" sz="18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132138" y="2565400"/>
            <a:ext cx="2519362" cy="2232025"/>
          </a:xfrm>
          <a:prstGeom prst="rect">
            <a:avLst/>
          </a:prstGeom>
          <a:noFill/>
          <a:ln w="5715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bg-BG" sz="1800" b="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08400" y="2852738"/>
            <a:ext cx="1295400" cy="376237"/>
          </a:xfrm>
          <a:prstGeom prst="rect">
            <a:avLst/>
          </a:prstGeom>
          <a:solidFill>
            <a:srgbClr val="66FF99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ERP</a:t>
            </a:r>
            <a:endParaRPr lang="bg-BG" sz="180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708400" y="4292600"/>
            <a:ext cx="1370013" cy="366713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Systems</a:t>
            </a:r>
            <a:endParaRPr lang="bg-BG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773363" y="1700213"/>
            <a:ext cx="3238500" cy="396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E-Business</a:t>
            </a:r>
            <a:endParaRPr lang="bg-BG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95288" y="2349500"/>
            <a:ext cx="2232025" cy="3968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E-Marketing</a:t>
            </a:r>
            <a:endParaRPr lang="bg-BG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95288" y="3357563"/>
            <a:ext cx="2159000" cy="39687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E-Enterprise</a:t>
            </a:r>
            <a:endParaRPr lang="bg-BG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95288" y="4210050"/>
            <a:ext cx="2162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E-Commerce</a:t>
            </a:r>
            <a:endParaRPr lang="bg-BG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95288" y="5002213"/>
            <a:ext cx="2162175" cy="396875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E-Banking</a:t>
            </a:r>
            <a:endParaRPr lang="bg-BG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95288" y="5722938"/>
            <a:ext cx="2162175" cy="39687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E-Pay</a:t>
            </a:r>
            <a:endParaRPr lang="bg-BG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79388" y="6383338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</a:t>
            </a:r>
            <a:r>
              <a:rPr lang="bg-BG" sz="1200" smtClean="0">
                <a:solidFill>
                  <a:srgbClr val="CC3300"/>
                </a:solidFill>
              </a:rPr>
              <a:t>доц</a:t>
            </a:r>
            <a:r>
              <a:rPr lang="bg-BG" sz="1200">
                <a:solidFill>
                  <a:srgbClr val="CC3300"/>
                </a:solidFill>
              </a:rPr>
              <a:t>. д-р Л. Краев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205163" y="5661025"/>
            <a:ext cx="2305050" cy="3968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E-Partnership</a:t>
            </a:r>
            <a:endParaRPr lang="bg-BG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877050" y="1401763"/>
            <a:ext cx="1871663" cy="36671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e-CRM Systems</a:t>
            </a:r>
            <a:endParaRPr lang="bg-BG" sz="1800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877050" y="2051050"/>
            <a:ext cx="17272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e-SCM Systems</a:t>
            </a:r>
            <a:endParaRPr lang="bg-BG" sz="1800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877050" y="2781300"/>
            <a:ext cx="172720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e-PLM Systems</a:t>
            </a:r>
            <a:endParaRPr lang="bg-BG" sz="1800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6227763" y="3573463"/>
            <a:ext cx="2520950" cy="396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MiddleWare</a:t>
            </a:r>
            <a:endParaRPr lang="bg-BG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300788" y="4365625"/>
            <a:ext cx="2374900" cy="23796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bg-BG" sz="2400" u="sng"/>
              <a:t>Платформи:</a:t>
            </a:r>
            <a:br>
              <a:rPr lang="bg-BG" sz="2400" u="sng"/>
            </a:br>
            <a:r>
              <a:rPr lang="bg-BG" sz="1800"/>
              <a:t/>
            </a:r>
            <a:br>
              <a:rPr lang="bg-BG" sz="1800"/>
            </a:br>
            <a:r>
              <a:rPr lang="bg-BG" sz="1800"/>
              <a:t>1. </a:t>
            </a:r>
            <a:r>
              <a:rPr lang="en-US" sz="1800"/>
              <a:t>Microsoft .NET</a:t>
            </a:r>
            <a:r>
              <a:rPr lang="bg-BG" sz="1800"/>
              <a:t/>
            </a:r>
            <a:br>
              <a:rPr lang="bg-BG" sz="1800"/>
            </a:br>
            <a:r>
              <a:rPr lang="bg-BG" sz="1800"/>
              <a:t>2</a:t>
            </a:r>
            <a:r>
              <a:rPr lang="en-US" sz="1800"/>
              <a:t>. J2EE</a:t>
            </a:r>
            <a:br>
              <a:rPr lang="en-US" sz="1800"/>
            </a:br>
            <a:r>
              <a:rPr lang="en-US" sz="1800"/>
              <a:t>3. IBM WebSphere</a:t>
            </a:r>
            <a:br>
              <a:rPr lang="en-US" sz="1800"/>
            </a:br>
            <a:r>
              <a:rPr lang="en-US" sz="1800"/>
              <a:t>4. MySAP.com</a:t>
            </a:r>
            <a:br>
              <a:rPr lang="en-US" sz="1800"/>
            </a:br>
            <a:r>
              <a:rPr lang="en-US" sz="1800"/>
              <a:t>5. iBANN</a:t>
            </a:r>
            <a:br>
              <a:rPr lang="en-US" sz="1800"/>
            </a:br>
            <a:r>
              <a:rPr lang="bg-BG" sz="1800"/>
              <a:t>и др.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4427538" y="1052513"/>
            <a:ext cx="0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427538" y="2060575"/>
            <a:ext cx="0" cy="5048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>
            <a:off x="1331913" y="1773238"/>
            <a:ext cx="1295400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1331913" y="1773238"/>
            <a:ext cx="0" cy="43180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1331913" y="2708275"/>
            <a:ext cx="0" cy="504825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>
            <a:off x="1331913" y="3716338"/>
            <a:ext cx="0" cy="3603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1331913" y="4581525"/>
            <a:ext cx="0" cy="287338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1331913" y="5445125"/>
            <a:ext cx="0" cy="144463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2557463" y="5876925"/>
            <a:ext cx="501650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4356100" y="4797425"/>
            <a:ext cx="0" cy="719138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6011863" y="1844675"/>
            <a:ext cx="36195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6373813" y="1484313"/>
            <a:ext cx="0" cy="1439862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6373813" y="1484313"/>
            <a:ext cx="358775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6373813" y="2133600"/>
            <a:ext cx="4318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6373813" y="2924175"/>
            <a:ext cx="4318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5651500" y="2781300"/>
            <a:ext cx="722313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5651500" y="3644900"/>
            <a:ext cx="5064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 flipH="1">
            <a:off x="7453313" y="4005263"/>
            <a:ext cx="0" cy="287337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2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2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2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2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2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2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2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1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2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2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3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19473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 animBg="1"/>
      <p:bldP spid="19482" grpId="0" animBg="1"/>
      <p:bldP spid="19483" grpId="0" animBg="1"/>
      <p:bldP spid="19484" grpId="0" animBg="1"/>
      <p:bldP spid="19485" grpId="0" animBg="1"/>
      <p:bldP spid="19486" grpId="0" animBg="1"/>
      <p:bldP spid="19487" grpId="0" animBg="1"/>
      <p:bldP spid="19488" grpId="0" animBg="1"/>
      <p:bldP spid="19490" grpId="0" animBg="1"/>
      <p:bldP spid="19491" grpId="0" animBg="1"/>
      <p:bldP spid="19492" grpId="0" animBg="1"/>
      <p:bldP spid="19493" grpId="0" animBg="1"/>
      <p:bldP spid="19494" grpId="0" animBg="1"/>
      <p:bldP spid="19495" grpId="0" animBg="1"/>
      <p:bldP spid="19497" grpId="0" animBg="1"/>
      <p:bldP spid="19498" grpId="0" animBg="1"/>
      <p:bldP spid="19499" grpId="0" animBg="1"/>
      <p:bldP spid="1950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737</TotalTime>
  <Words>1038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Times New Roman</vt:lpstr>
      <vt:lpstr>Default Design</vt:lpstr>
      <vt:lpstr>Тема 3. Еволюция на системите за автоматизирана обработка на икономическата информацията (АОИИ).</vt:lpstr>
      <vt:lpstr>1.1. Основни етапи в еволюцията на АОИИ</vt:lpstr>
      <vt:lpstr>1.2. Организационни модели в еволюцията на системите за АОИИ</vt:lpstr>
      <vt:lpstr>1.3. Еволюция в технологичните модели на системите за АОИИ.</vt:lpstr>
      <vt:lpstr>1.4. Еволюция на системите за АОИИ в зависимост от методите и технологиите за програмиране.</vt:lpstr>
      <vt:lpstr>2.1. Място, роля и значение на АОИИ в информационните технологии, системи и инфраструктури на бизнес организациите – общ поглед.</vt:lpstr>
      <vt:lpstr>2.2. АОИИ и информационното подпомагане и интеграция на управлението на производствените, складовите, транспортните, търговските и др. процеси и дейности.</vt:lpstr>
      <vt:lpstr>2.3. Интеграция на системите за АОИИ с управленските информационни системи. </vt:lpstr>
      <vt:lpstr>2.4. Интеграция на системите за АОИИ с платформите за E-Business и M-Business</vt:lpstr>
      <vt:lpstr>2.5. АОИИ и информационните технологии на околното бизнес пространство (E-Partnerships).</vt:lpstr>
      <vt:lpstr>2.6. АОИИ и информационните технологии на публичната администрация (E-Government).</vt:lpstr>
      <vt:lpstr>2.7. АОИИ и технологиите за управление на знанието (Knowledge Management)</vt:lpstr>
      <vt:lpstr>3. (7.) Основни тенденции в развитието на АОИИ.</vt:lpstr>
      <vt:lpstr>3.2. Основни тенденции:</vt:lpstr>
      <vt:lpstr>PowerPoint Presentation</vt:lpstr>
      <vt:lpstr>3.3. Инфраструктурни тенденции в АОИИ.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Kraev</dc:creator>
  <cp:lastModifiedBy>Любен Краев</cp:lastModifiedBy>
  <cp:revision>101</cp:revision>
  <dcterms:created xsi:type="dcterms:W3CDTF">2003-02-11T08:15:33Z</dcterms:created>
  <dcterms:modified xsi:type="dcterms:W3CDTF">2012-02-16T13:55:17Z</dcterms:modified>
</cp:coreProperties>
</file>