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33"/>
    <a:srgbClr val="FF0000"/>
    <a:srgbClr val="66FFCC"/>
    <a:srgbClr val="FFCCFF"/>
    <a:srgbClr val="0066FF"/>
    <a:srgbClr val="009900"/>
    <a:srgbClr val="FFFF6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550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D2740-9AA4-4C73-BB8E-0A4CC9FB0912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758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F63F8-3124-4502-AF4C-EA0E8F47EA80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294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9DF04-65CE-4671-82DD-B7E433106169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569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93914-AC3B-4E46-9DB4-5270B48A71C6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181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512FE-3B59-48ED-90B7-5E12A32CFE9E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08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7EB39-D1A3-4664-9774-19ED6B3B228C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781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15724-432A-447F-A6FC-E20A99AB180A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729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B53DC-0704-448B-ABC4-78DD6517A88B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645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EF9EC-5659-4DE0-A1DE-5C3655D85318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078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0C6C4-93D9-4A3E-A3F6-70E9ADEA1694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03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CD66-0524-4327-AA85-5B8C54C8ADEC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102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bg-BG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42F91A27-C0D6-4EB9-AFF7-EE92D6D671F3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476250"/>
            <a:ext cx="7345362" cy="1066800"/>
          </a:xfrm>
          <a:solidFill>
            <a:srgbClr val="00FF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CC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3200" b="1" smtClean="0">
                <a:solidFill>
                  <a:srgbClr val="0033CC"/>
                </a:solidFill>
              </a:rPr>
              <a:t>Тема 4.</a:t>
            </a:r>
            <a:r>
              <a:rPr lang="bg-BG" sz="3200" b="1" smtClean="0"/>
              <a:t> Съдържание и структура на системите за АОИИ.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7920037" cy="3921125"/>
          </a:xfrm>
          <a:solidFill>
            <a:srgbClr val="FFCC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2400" b="1" i="1" u="sng" smtClean="0">
                <a:solidFill>
                  <a:srgbClr val="0000CC"/>
                </a:solidFill>
              </a:rPr>
              <a:t>Основни въпроси</a:t>
            </a:r>
            <a:r>
              <a:rPr lang="bg-BG" sz="2400" b="1" i="1" smtClean="0">
                <a:solidFill>
                  <a:srgbClr val="0000CC"/>
                </a:solidFill>
              </a:rPr>
              <a:t>:</a:t>
            </a:r>
            <a:endParaRPr lang="bg-BG" sz="2400" b="1" i="1" smtClean="0"/>
          </a:p>
          <a:p>
            <a:pPr eaLnBrk="1" hangingPunct="1"/>
            <a:endParaRPr lang="bg-BG" sz="2400" b="1" i="1" smtClean="0"/>
          </a:p>
          <a:p>
            <a:pPr eaLnBrk="1" hangingPunct="1"/>
            <a:r>
              <a:rPr lang="bg-BG" sz="2400" b="1" smtClean="0"/>
              <a:t>1. </a:t>
            </a:r>
            <a:r>
              <a:rPr lang="bg-BG" sz="2400" b="1" smtClean="0">
                <a:solidFill>
                  <a:srgbClr val="CC3300"/>
                </a:solidFill>
              </a:rPr>
              <a:t>(8.)</a:t>
            </a:r>
            <a:r>
              <a:rPr lang="bg-BG" sz="2400" b="1" smtClean="0"/>
              <a:t> Архитектура, съдържание и структура на системата за АОИИ.</a:t>
            </a:r>
          </a:p>
          <a:p>
            <a:pPr eaLnBrk="1" hangingPunct="1"/>
            <a:r>
              <a:rPr lang="bg-BG" sz="2400" b="1" smtClean="0"/>
              <a:t>          </a:t>
            </a:r>
            <a:r>
              <a:rPr lang="bg-BG" sz="2400" b="1" i="1" smtClean="0">
                <a:solidFill>
                  <a:srgbClr val="006600"/>
                </a:solidFill>
              </a:rPr>
              <a:t>Литература: </a:t>
            </a:r>
            <a:r>
              <a:rPr lang="bg-BG" sz="2400" b="1" i="1" smtClean="0">
                <a:solidFill>
                  <a:srgbClr val="0033CC"/>
                </a:solidFill>
              </a:rPr>
              <a:t>а) лекциите;</a:t>
            </a:r>
            <a:r>
              <a:rPr lang="bg-BG" sz="2400" b="1" i="1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endParaRPr lang="bg-BG" sz="2400" b="1" i="1" smtClean="0">
              <a:solidFill>
                <a:srgbClr val="006600"/>
              </a:solidFill>
            </a:endParaRPr>
          </a:p>
          <a:p>
            <a:pPr eaLnBrk="1" hangingPunct="1"/>
            <a:r>
              <a:rPr lang="bg-BG" sz="2400" b="1" smtClean="0"/>
              <a:t>2. </a:t>
            </a:r>
            <a:r>
              <a:rPr lang="bg-BG" sz="2400" b="1" smtClean="0">
                <a:solidFill>
                  <a:srgbClr val="CC3300"/>
                </a:solidFill>
              </a:rPr>
              <a:t>(9.)</a:t>
            </a:r>
            <a:r>
              <a:rPr lang="bg-BG" sz="2400" b="1" smtClean="0"/>
              <a:t> Моделиране на съдържанието и структурата на системата за АОИИ.</a:t>
            </a:r>
          </a:p>
          <a:p>
            <a:pPr eaLnBrk="1" hangingPunct="1"/>
            <a:r>
              <a:rPr lang="bg-BG" sz="2400" b="1" smtClean="0"/>
              <a:t>          </a:t>
            </a:r>
            <a:r>
              <a:rPr lang="bg-BG" sz="2400" b="1" i="1" smtClean="0">
                <a:solidFill>
                  <a:srgbClr val="006600"/>
                </a:solidFill>
              </a:rPr>
              <a:t>Литература: </a:t>
            </a:r>
            <a:r>
              <a:rPr lang="bg-BG" sz="2400" b="1" i="1" smtClean="0">
                <a:solidFill>
                  <a:srgbClr val="0033CC"/>
                </a:solidFill>
              </a:rPr>
              <a:t>а) лекциите.</a:t>
            </a:r>
            <a:endParaRPr lang="bg-BG" sz="2400" b="1" smtClean="0">
              <a:solidFill>
                <a:srgbClr val="0033CC"/>
              </a:solidFill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95288" y="6335713"/>
            <a:ext cx="1397000" cy="2444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bg-BG" sz="1000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 build="p" animBg="1"/>
      <p:bldP spid="307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  <a:solidFill>
            <a:srgbClr val="FFFFCC"/>
          </a:solidFill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2400" b="1" smtClean="0">
                <a:solidFill>
                  <a:srgbClr val="0033CC"/>
                </a:solidFill>
              </a:rPr>
              <a:t>Б)</a:t>
            </a:r>
            <a:r>
              <a:rPr lang="bg-BG" sz="2400" b="1" smtClean="0">
                <a:solidFill>
                  <a:srgbClr val="FF0000"/>
                </a:solidFill>
              </a:rPr>
              <a:t> Общ структурен модел на обработващия блок.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79388" y="6381750"/>
            <a:ext cx="1646237" cy="27463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200" b="1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211638" y="3213100"/>
            <a:ext cx="1800225" cy="701675"/>
          </a:xfrm>
          <a:prstGeom prst="rect">
            <a:avLst/>
          </a:prstGeom>
          <a:solidFill>
            <a:srgbClr val="CCCCFF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CC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sz="2000" b="1"/>
              <a:t>Обработващ блок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50825" y="1412875"/>
            <a:ext cx="3313113" cy="1649413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b="1">
                <a:solidFill>
                  <a:srgbClr val="FF0000"/>
                </a:solidFill>
              </a:rPr>
              <a:t>Управляващ</a:t>
            </a:r>
            <a:br>
              <a:rPr lang="bg-BG" b="1">
                <a:solidFill>
                  <a:srgbClr val="FF0000"/>
                </a:solidFill>
              </a:rPr>
            </a:br>
            <a:r>
              <a:rPr lang="bg-BG" b="1">
                <a:solidFill>
                  <a:srgbClr val="FF0000"/>
                </a:solidFill>
              </a:rPr>
              <a:t>модул:</a:t>
            </a:r>
            <a:br>
              <a:rPr lang="bg-BG" b="1">
                <a:solidFill>
                  <a:srgbClr val="FF0000"/>
                </a:solidFill>
              </a:rPr>
            </a:br>
            <a:r>
              <a:rPr lang="bg-BG" b="1"/>
              <a:t>- </a:t>
            </a:r>
            <a:r>
              <a:rPr lang="bg-BG" sz="1600" b="1"/>
              <a:t>общо диспечиране;</a:t>
            </a:r>
            <a:br>
              <a:rPr lang="bg-BG" sz="1600" b="1"/>
            </a:br>
            <a:r>
              <a:rPr lang="bg-BG" sz="1600" b="1"/>
              <a:t>- диспечиране на входа;</a:t>
            </a:r>
            <a:br>
              <a:rPr lang="bg-BG" sz="1600" b="1"/>
            </a:br>
            <a:r>
              <a:rPr lang="bg-BG" sz="1600" b="1"/>
              <a:t>- диспечиране на обработката;</a:t>
            </a:r>
            <a:br>
              <a:rPr lang="bg-BG" sz="1600" b="1"/>
            </a:br>
            <a:r>
              <a:rPr lang="bg-BG" sz="1600" b="1"/>
              <a:t>- диспечиране на изхода.</a:t>
            </a:r>
            <a:endParaRPr lang="bg-BG" b="1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395288" y="4149725"/>
            <a:ext cx="3024187" cy="1558925"/>
          </a:xfrm>
          <a:prstGeom prst="rect">
            <a:avLst/>
          </a:prstGeom>
          <a:solidFill>
            <a:srgbClr val="99FFCC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FFCC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sz="1600" b="1">
                <a:solidFill>
                  <a:srgbClr val="FF0000"/>
                </a:solidFill>
              </a:rPr>
              <a:t>Оперативна база от данни:</a:t>
            </a:r>
            <a:r>
              <a:rPr lang="bg-BG" sz="1600" b="1"/>
              <a:t/>
            </a:r>
            <a:br>
              <a:rPr lang="bg-BG" sz="1600" b="1"/>
            </a:br>
            <a:r>
              <a:rPr lang="bg-BG" sz="1600" b="1"/>
              <a:t>- организиране;</a:t>
            </a:r>
            <a:br>
              <a:rPr lang="bg-BG" sz="1600" b="1"/>
            </a:br>
            <a:r>
              <a:rPr lang="bg-BG" sz="1600" b="1"/>
              <a:t>- поддържани;</a:t>
            </a:r>
            <a:br>
              <a:rPr lang="bg-BG" sz="1600" b="1"/>
            </a:br>
            <a:r>
              <a:rPr lang="bg-BG" sz="1600" b="1"/>
              <a:t>- търсене и извличане;</a:t>
            </a:r>
            <a:br>
              <a:rPr lang="bg-BG" sz="1600" b="1"/>
            </a:br>
            <a:r>
              <a:rPr lang="bg-BG" sz="1600" b="1"/>
              <a:t>- възстановяване;</a:t>
            </a:r>
            <a:br>
              <a:rPr lang="bg-BG" sz="1600" b="1"/>
            </a:br>
            <a:r>
              <a:rPr lang="bg-BG" sz="1600" b="1"/>
              <a:t>развитие.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3779838" y="4797425"/>
            <a:ext cx="2736850" cy="1558925"/>
          </a:xfrm>
          <a:prstGeom prst="rect">
            <a:avLst/>
          </a:prstGeom>
          <a:solidFill>
            <a:srgbClr val="FFCCCC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sz="1600" b="1">
                <a:solidFill>
                  <a:srgbClr val="FF0000"/>
                </a:solidFill>
              </a:rPr>
              <a:t>Библиотека (банка, база) от приложен софтуер:</a:t>
            </a:r>
            <a:r>
              <a:rPr lang="bg-BG" sz="1600" b="1"/>
              <a:t/>
            </a:r>
            <a:br>
              <a:rPr lang="bg-BG" sz="1600" b="1"/>
            </a:br>
            <a:r>
              <a:rPr lang="bg-BG" sz="1600" b="1"/>
              <a:t>- организиране;</a:t>
            </a:r>
            <a:br>
              <a:rPr lang="bg-BG" sz="1600" b="1"/>
            </a:br>
            <a:r>
              <a:rPr lang="bg-BG" sz="1600" b="1"/>
              <a:t>- поддържане;</a:t>
            </a:r>
            <a:br>
              <a:rPr lang="bg-BG" sz="1600" b="1"/>
            </a:br>
            <a:r>
              <a:rPr lang="bg-BG" sz="1600" b="1"/>
              <a:t>- търсене и извличане;</a:t>
            </a:r>
            <a:br>
              <a:rPr lang="bg-BG" sz="1600" b="1"/>
            </a:br>
            <a:r>
              <a:rPr lang="bg-BG" sz="1600" b="1"/>
              <a:t>стартиране.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7019925" y="4868863"/>
            <a:ext cx="1800225" cy="1558925"/>
          </a:xfrm>
          <a:prstGeom prst="rect">
            <a:avLst/>
          </a:prstGeom>
          <a:solidFill>
            <a:srgbClr val="FFFF99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sz="1600" b="1">
                <a:solidFill>
                  <a:srgbClr val="FF0000"/>
                </a:solidFill>
              </a:rPr>
              <a:t>Библиотека</a:t>
            </a:r>
            <a:r>
              <a:rPr lang="bg-BG" sz="1600" b="1"/>
              <a:t> от статистически</a:t>
            </a:r>
            <a:br>
              <a:rPr lang="bg-BG" sz="1600" b="1"/>
            </a:br>
            <a:r>
              <a:rPr lang="bg-BG" sz="1600" b="1"/>
              <a:t>и икономико-</a:t>
            </a:r>
            <a:br>
              <a:rPr lang="bg-BG" sz="1600" b="1"/>
            </a:br>
            <a:r>
              <a:rPr lang="bg-BG" sz="1600" b="1"/>
              <a:t>математически</a:t>
            </a:r>
            <a:br>
              <a:rPr lang="bg-BG" sz="1600" b="1"/>
            </a:br>
            <a:r>
              <a:rPr lang="bg-BG" sz="1600" b="1"/>
              <a:t>методи и</a:t>
            </a:r>
            <a:br>
              <a:rPr lang="bg-BG" sz="1600" b="1"/>
            </a:br>
            <a:r>
              <a:rPr lang="bg-BG" sz="1600" b="1"/>
              <a:t>модели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6732588" y="2409825"/>
            <a:ext cx="2087562" cy="1465263"/>
          </a:xfrm>
          <a:prstGeom prst="rect">
            <a:avLst/>
          </a:prstGeom>
          <a:solidFill>
            <a:srgbClr val="99FFCC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FFCC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b="1">
                <a:solidFill>
                  <a:srgbClr val="FF0000"/>
                </a:solidFill>
              </a:rPr>
              <a:t>Същинска</a:t>
            </a:r>
            <a:br>
              <a:rPr lang="bg-BG" b="1">
                <a:solidFill>
                  <a:srgbClr val="FF0000"/>
                </a:solidFill>
              </a:rPr>
            </a:br>
            <a:r>
              <a:rPr lang="bg-BG" b="1">
                <a:solidFill>
                  <a:srgbClr val="FF0000"/>
                </a:solidFill>
              </a:rPr>
              <a:t>автоматизирана</a:t>
            </a:r>
            <a:br>
              <a:rPr lang="bg-BG" b="1">
                <a:solidFill>
                  <a:srgbClr val="FF0000"/>
                </a:solidFill>
              </a:rPr>
            </a:br>
            <a:r>
              <a:rPr lang="bg-BG" b="1">
                <a:solidFill>
                  <a:srgbClr val="FF0000"/>
                </a:solidFill>
              </a:rPr>
              <a:t>обработка на</a:t>
            </a:r>
            <a:br>
              <a:rPr lang="bg-BG" b="1">
                <a:solidFill>
                  <a:srgbClr val="FF0000"/>
                </a:solidFill>
              </a:rPr>
            </a:br>
            <a:r>
              <a:rPr lang="bg-BG" b="1">
                <a:solidFill>
                  <a:srgbClr val="FF0000"/>
                </a:solidFill>
              </a:rPr>
              <a:t>икономическата</a:t>
            </a:r>
            <a:br>
              <a:rPr lang="bg-BG" b="1">
                <a:solidFill>
                  <a:srgbClr val="FF0000"/>
                </a:solidFill>
              </a:rPr>
            </a:br>
            <a:r>
              <a:rPr lang="bg-BG" b="1">
                <a:solidFill>
                  <a:srgbClr val="FF0000"/>
                </a:solidFill>
              </a:rPr>
              <a:t>информация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4284663" y="1196975"/>
            <a:ext cx="4248150" cy="366713"/>
          </a:xfrm>
          <a:prstGeom prst="rect">
            <a:avLst/>
          </a:prstGeom>
          <a:solidFill>
            <a:srgbClr val="FFCCFF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b="1">
                <a:solidFill>
                  <a:srgbClr val="0000FF"/>
                </a:solidFill>
              </a:rPr>
              <a:t>Резултати и комуникации</a:t>
            </a: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 flipV="1">
            <a:off x="5003800" y="2276475"/>
            <a:ext cx="0" cy="792163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 flipH="1">
            <a:off x="3563938" y="2276475"/>
            <a:ext cx="1439862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1763713" y="3068638"/>
            <a:ext cx="0" cy="936625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1763713" y="5734050"/>
            <a:ext cx="0" cy="287338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1763713" y="6021388"/>
            <a:ext cx="1871662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6516688" y="6021388"/>
            <a:ext cx="360362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 flipV="1">
            <a:off x="7812088" y="3860800"/>
            <a:ext cx="0" cy="8636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 flipV="1">
            <a:off x="7812088" y="1557338"/>
            <a:ext cx="0" cy="719137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5651500" y="1557338"/>
            <a:ext cx="0" cy="15113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/>
      <p:bldP spid="16388" grpId="0" animBg="1"/>
      <p:bldP spid="16389" grpId="0" animBg="1"/>
      <p:bldP spid="16390" grpId="0" animBg="1"/>
      <p:bldP spid="16391" grpId="0" animBg="1"/>
      <p:bldP spid="16392" grpId="0" animBg="1"/>
      <p:bldP spid="16393" grpId="0" animBg="1"/>
      <p:bldP spid="16394" grpId="0" animBg="1"/>
      <p:bldP spid="16395" grpId="0" animBg="1"/>
      <p:bldP spid="16396" grpId="0" animBg="1"/>
      <p:bldP spid="16397" grpId="0" animBg="1"/>
      <p:bldP spid="16398" grpId="0" animBg="1"/>
      <p:bldP spid="16399" grpId="0" animBg="1"/>
      <p:bldP spid="16400" grpId="0" animBg="1"/>
      <p:bldP spid="16401" grpId="0" animBg="1"/>
      <p:bldP spid="16402" grpId="0" animBg="1"/>
      <p:bldP spid="16404" grpId="0" animBg="1"/>
      <p:bldP spid="1640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404813"/>
            <a:ext cx="4824413" cy="633412"/>
          </a:xfrm>
          <a:solidFill>
            <a:srgbClr val="FFCC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2800" b="1" smtClean="0">
                <a:solidFill>
                  <a:srgbClr val="0000FF"/>
                </a:solidFill>
              </a:rPr>
              <a:t>2.1.3. Блок на изхода.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79388" y="6310313"/>
            <a:ext cx="1646237" cy="27463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200" b="1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395288" y="1557338"/>
            <a:ext cx="1439862" cy="576262"/>
          </a:xfrm>
          <a:prstGeom prst="ellipse">
            <a:avLst/>
          </a:prstGeom>
          <a:solidFill>
            <a:srgbClr val="FFCC99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bg-BG" b="1"/>
              <a:t>Модул </a:t>
            </a:r>
            <a:r>
              <a:rPr lang="bg-BG" b="1">
                <a:solidFill>
                  <a:srgbClr val="FF0000"/>
                </a:solidFill>
              </a:rPr>
              <a:t>А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059113" y="1484313"/>
            <a:ext cx="5616575" cy="1187450"/>
          </a:xfrm>
          <a:prstGeom prst="rect">
            <a:avLst/>
          </a:prstGeom>
          <a:solidFill>
            <a:srgbClr val="66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sz="1600" b="1"/>
              <a:t>Функциониращ в режим </a:t>
            </a:r>
            <a:r>
              <a:rPr lang="en-US" sz="1600" b="1">
                <a:solidFill>
                  <a:srgbClr val="FF0000"/>
                </a:solidFill>
              </a:rPr>
              <a:t>IN-LINE</a:t>
            </a:r>
            <a:r>
              <a:rPr lang="bg-BG" sz="1600" b="1"/>
              <a:t>:</a:t>
            </a:r>
            <a:br>
              <a:rPr lang="bg-BG" sz="1600" b="1"/>
            </a:br>
            <a:r>
              <a:rPr lang="bg-BG" sz="1400" b="1"/>
              <a:t>- традиционни машинограми (табулограми);</a:t>
            </a:r>
            <a:br>
              <a:rPr lang="bg-BG" sz="1400" b="1"/>
            </a:br>
            <a:r>
              <a:rPr lang="bg-BG" sz="1400" b="1"/>
              <a:t>- екранни справки и презентации;</a:t>
            </a:r>
            <a:br>
              <a:rPr lang="bg-BG" sz="1400" b="1"/>
            </a:br>
            <a:r>
              <a:rPr lang="bg-BG" sz="1400" b="1"/>
              <a:t>- бизнес мултимедия;</a:t>
            </a:r>
            <a:br>
              <a:rPr lang="bg-BG" sz="1400" b="1"/>
            </a:br>
            <a:r>
              <a:rPr lang="bg-BG" sz="1400" b="1"/>
              <a:t>- технически носители на информацията.</a:t>
            </a: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395288" y="3213100"/>
            <a:ext cx="1439862" cy="576263"/>
          </a:xfrm>
          <a:prstGeom prst="ellipse">
            <a:avLst/>
          </a:prstGeom>
          <a:solidFill>
            <a:srgbClr val="FF6699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bg-BG" b="1"/>
              <a:t>Модул </a:t>
            </a:r>
            <a:r>
              <a:rPr lang="bg-BG" b="1">
                <a:solidFill>
                  <a:srgbClr val="0000FF"/>
                </a:solidFill>
              </a:rPr>
              <a:t>Б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3059113" y="3059113"/>
            <a:ext cx="561657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b="1"/>
              <a:t>Функциониращ в режим </a:t>
            </a:r>
            <a:r>
              <a:rPr lang="en-US" b="1">
                <a:solidFill>
                  <a:srgbClr val="FF0000"/>
                </a:solidFill>
              </a:rPr>
              <a:t>OFF-LINE</a:t>
            </a:r>
            <a:r>
              <a:rPr lang="bg-BG" b="1"/>
              <a:t>:</a:t>
            </a:r>
            <a:r>
              <a:rPr lang="en-US" b="1"/>
              <a:t/>
            </a:r>
            <a:br>
              <a:rPr lang="en-US" b="1"/>
            </a:br>
            <a:endParaRPr lang="en-US" b="1"/>
          </a:p>
          <a:p>
            <a:pPr algn="ctr" eaLnBrk="1" hangingPunct="1">
              <a:spcBef>
                <a:spcPct val="50000"/>
              </a:spcBef>
            </a:pPr>
            <a:endParaRPr lang="en-US" b="1"/>
          </a:p>
          <a:p>
            <a:pPr algn="ctr" eaLnBrk="1" hangingPunct="1">
              <a:spcBef>
                <a:spcPct val="50000"/>
              </a:spcBef>
            </a:pPr>
            <a:endParaRPr lang="bg-BG" b="1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3348038" y="3789363"/>
            <a:ext cx="1295400" cy="360362"/>
          </a:xfrm>
          <a:prstGeom prst="rect">
            <a:avLst/>
          </a:prstGeom>
          <a:solidFill>
            <a:srgbClr val="CCFF3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33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bg-BG" b="1"/>
              <a:t>Носители</a:t>
            </a:r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5219700" y="3644900"/>
            <a:ext cx="1512888" cy="504825"/>
          </a:xfrm>
          <a:prstGeom prst="ellipse">
            <a:avLst/>
          </a:prstGeom>
          <a:solidFill>
            <a:srgbClr val="CCCCFF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bg-BG" sz="1600" b="1"/>
              <a:t>Комуникации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7308850" y="3716338"/>
            <a:ext cx="1295400" cy="360362"/>
          </a:xfrm>
          <a:prstGeom prst="rect">
            <a:avLst/>
          </a:prstGeom>
          <a:solidFill>
            <a:srgbClr val="FFCC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bg-BG" b="1"/>
              <a:t>Носители</a:t>
            </a:r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4787900" y="3860800"/>
            <a:ext cx="431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6804025" y="3860800"/>
            <a:ext cx="504825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2700338" y="2997200"/>
            <a:ext cx="6192837" cy="1439863"/>
          </a:xfrm>
          <a:prstGeom prst="rect">
            <a:avLst/>
          </a:prstGeom>
          <a:noFill/>
          <a:ln w="762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395288" y="5229225"/>
            <a:ext cx="1439862" cy="576263"/>
          </a:xfrm>
          <a:prstGeom prst="ellipse">
            <a:avLst/>
          </a:prstGeom>
          <a:solidFill>
            <a:srgbClr val="FFCCFF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bg-BG" b="1"/>
              <a:t>Модул </a:t>
            </a:r>
            <a:r>
              <a:rPr lang="bg-BG" b="1">
                <a:solidFill>
                  <a:srgbClr val="006600"/>
                </a:solidFill>
              </a:rPr>
              <a:t>В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2916238" y="5157788"/>
            <a:ext cx="5688012" cy="915987"/>
          </a:xfrm>
          <a:prstGeom prst="rect">
            <a:avLst/>
          </a:prstGeom>
          <a:solidFill>
            <a:srgbClr val="CCCC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CC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b="1"/>
              <a:t>Функциониращ в режим </a:t>
            </a:r>
            <a:r>
              <a:rPr lang="en-US" b="1">
                <a:solidFill>
                  <a:srgbClr val="FF0000"/>
                </a:solidFill>
              </a:rPr>
              <a:t>ON-LINE</a:t>
            </a:r>
            <a:r>
              <a:rPr lang="bg-BG" b="1"/>
              <a:t>:</a:t>
            </a:r>
            <a:br>
              <a:rPr lang="bg-BG" b="1"/>
            </a:br>
            <a:r>
              <a:rPr lang="bg-BG" b="1"/>
              <a:t>- “критични” приложения;</a:t>
            </a:r>
            <a:br>
              <a:rPr lang="bg-BG" b="1"/>
            </a:br>
            <a:r>
              <a:rPr lang="bg-BG" b="1"/>
              <a:t>- реален мащаб на времето</a:t>
            </a:r>
            <a:r>
              <a:rPr lang="en-US" b="1"/>
              <a:t> </a:t>
            </a:r>
            <a:r>
              <a:rPr lang="en-US" b="1">
                <a:solidFill>
                  <a:srgbClr val="0033CC"/>
                </a:solidFill>
              </a:rPr>
              <a:t>(real time)</a:t>
            </a:r>
            <a:r>
              <a:rPr lang="bg-BG" b="1"/>
              <a:t>.</a:t>
            </a:r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1979613" y="1773238"/>
            <a:ext cx="10795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1979613" y="3429000"/>
            <a:ext cx="720725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1979613" y="5445125"/>
            <a:ext cx="936625" cy="0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1116013" y="2133600"/>
            <a:ext cx="0" cy="935038"/>
          </a:xfrm>
          <a:prstGeom prst="line">
            <a:avLst/>
          </a:prstGeom>
          <a:noFill/>
          <a:ln w="76200">
            <a:solidFill>
              <a:srgbClr val="CC00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1116013" y="3789363"/>
            <a:ext cx="0" cy="1295400"/>
          </a:xfrm>
          <a:prstGeom prst="line">
            <a:avLst/>
          </a:prstGeom>
          <a:noFill/>
          <a:ln w="76200">
            <a:solidFill>
              <a:srgbClr val="CC00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nimBg="1"/>
      <p:bldP spid="17411" grpId="0" animBg="1"/>
      <p:bldP spid="17412" grpId="0" animBg="1"/>
      <p:bldP spid="17413" grpId="0" animBg="1"/>
      <p:bldP spid="17414" grpId="0" animBg="1"/>
      <p:bldP spid="17415" grpId="0"/>
      <p:bldP spid="17416" grpId="0" animBg="1"/>
      <p:bldP spid="17417" grpId="0" animBg="1"/>
      <p:bldP spid="17418" grpId="0" animBg="1"/>
      <p:bldP spid="17419" grpId="0" animBg="1"/>
      <p:bldP spid="17420" grpId="0" animBg="1"/>
      <p:bldP spid="17421" grpId="0" animBg="1"/>
      <p:bldP spid="17422" grpId="0" animBg="1"/>
      <p:bldP spid="17423" grpId="0" animBg="1"/>
      <p:bldP spid="17424" grpId="0" animBg="1"/>
      <p:bldP spid="17425" grpId="0" animBg="1"/>
      <p:bldP spid="17426" grpId="0" animBg="1"/>
      <p:bldP spid="17427" grpId="0" animBg="1"/>
      <p:bldP spid="174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  <a:solidFill>
            <a:srgbClr val="FF9933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33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2000" b="1" smtClean="0">
                <a:solidFill>
                  <a:srgbClr val="FF0000"/>
                </a:solidFill>
              </a:rPr>
              <a:t>2.2.</a:t>
            </a:r>
            <a:r>
              <a:rPr lang="bg-BG" sz="2000" b="1" smtClean="0"/>
              <a:t> Модел на системата за АОИИ, насочен към обслужването.</a:t>
            </a:r>
            <a:r>
              <a:rPr lang="bg-BG" sz="2400" b="1" smtClean="0"/>
              <a:t> 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179388" y="6308725"/>
            <a:ext cx="2373312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13316" name="Line 7"/>
          <p:cNvSpPr>
            <a:spLocks noChangeShapeType="1"/>
          </p:cNvSpPr>
          <p:nvPr/>
        </p:nvSpPr>
        <p:spPr bwMode="auto">
          <a:xfrm>
            <a:off x="395288" y="5949950"/>
            <a:ext cx="8137525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317" name="Line 8"/>
          <p:cNvSpPr>
            <a:spLocks noChangeShapeType="1"/>
          </p:cNvSpPr>
          <p:nvPr/>
        </p:nvSpPr>
        <p:spPr bwMode="auto">
          <a:xfrm flipH="1">
            <a:off x="395288" y="1268413"/>
            <a:ext cx="4248150" cy="4681537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318" name="Line 9"/>
          <p:cNvSpPr>
            <a:spLocks noChangeShapeType="1"/>
          </p:cNvSpPr>
          <p:nvPr/>
        </p:nvSpPr>
        <p:spPr bwMode="auto">
          <a:xfrm>
            <a:off x="4643438" y="1268413"/>
            <a:ext cx="3889375" cy="4681537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319" name="Line 10"/>
          <p:cNvSpPr>
            <a:spLocks noChangeShapeType="1"/>
          </p:cNvSpPr>
          <p:nvPr/>
        </p:nvSpPr>
        <p:spPr bwMode="auto">
          <a:xfrm flipV="1">
            <a:off x="323850" y="2565400"/>
            <a:ext cx="8351838" cy="71438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320" name="Line 11"/>
          <p:cNvSpPr>
            <a:spLocks noChangeShapeType="1"/>
          </p:cNvSpPr>
          <p:nvPr/>
        </p:nvSpPr>
        <p:spPr bwMode="auto">
          <a:xfrm>
            <a:off x="323850" y="4508500"/>
            <a:ext cx="8351838" cy="0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321" name="Text Box 12"/>
          <p:cNvSpPr txBox="1">
            <a:spLocks noChangeArrowheads="1"/>
          </p:cNvSpPr>
          <p:nvPr/>
        </p:nvSpPr>
        <p:spPr bwMode="auto">
          <a:xfrm>
            <a:off x="6300788" y="1125538"/>
            <a:ext cx="2376487" cy="1190625"/>
          </a:xfrm>
          <a:prstGeom prst="rect">
            <a:avLst/>
          </a:prstGeom>
          <a:solidFill>
            <a:srgbClr val="66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CC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b="1"/>
              <a:t>Зона за АОИИ,</a:t>
            </a:r>
            <a:br>
              <a:rPr lang="bg-BG" b="1"/>
            </a:br>
            <a:r>
              <a:rPr lang="bg-BG" b="1"/>
              <a:t>обслужваща</a:t>
            </a:r>
            <a:br>
              <a:rPr lang="bg-BG" b="1"/>
            </a:br>
            <a:r>
              <a:rPr lang="bg-BG" b="1"/>
              <a:t>стратегическото управление</a:t>
            </a:r>
          </a:p>
        </p:txBody>
      </p:sp>
      <p:sp>
        <p:nvSpPr>
          <p:cNvPr id="13322" name="Oval 13"/>
          <p:cNvSpPr>
            <a:spLocks noChangeArrowheads="1"/>
          </p:cNvSpPr>
          <p:nvPr/>
        </p:nvSpPr>
        <p:spPr bwMode="auto">
          <a:xfrm>
            <a:off x="539750" y="1484313"/>
            <a:ext cx="503238" cy="503237"/>
          </a:xfrm>
          <a:prstGeom prst="ellipse">
            <a:avLst/>
          </a:prstGeom>
          <a:solidFill>
            <a:srgbClr val="FFCCFF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bg-BG" b="1"/>
              <a:t>1.</a:t>
            </a:r>
          </a:p>
        </p:txBody>
      </p:sp>
      <p:sp>
        <p:nvSpPr>
          <p:cNvPr id="13323" name="Oval 14"/>
          <p:cNvSpPr>
            <a:spLocks noChangeArrowheads="1"/>
          </p:cNvSpPr>
          <p:nvPr/>
        </p:nvSpPr>
        <p:spPr bwMode="auto">
          <a:xfrm>
            <a:off x="395288" y="3429000"/>
            <a:ext cx="503237" cy="503238"/>
          </a:xfrm>
          <a:prstGeom prst="ellipse">
            <a:avLst/>
          </a:prstGeom>
          <a:solidFill>
            <a:srgbClr val="66FFFF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bg-BG" b="1"/>
              <a:t>2.</a:t>
            </a:r>
          </a:p>
        </p:txBody>
      </p:sp>
      <p:sp>
        <p:nvSpPr>
          <p:cNvPr id="13324" name="Oval 15"/>
          <p:cNvSpPr>
            <a:spLocks noChangeArrowheads="1"/>
          </p:cNvSpPr>
          <p:nvPr/>
        </p:nvSpPr>
        <p:spPr bwMode="auto">
          <a:xfrm>
            <a:off x="179388" y="5013325"/>
            <a:ext cx="503237" cy="503238"/>
          </a:xfrm>
          <a:prstGeom prst="ellipse">
            <a:avLst/>
          </a:prstGeom>
          <a:solidFill>
            <a:srgbClr val="66CCFF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bg-BG" b="1"/>
              <a:t>3.</a:t>
            </a:r>
          </a:p>
        </p:txBody>
      </p:sp>
      <p:sp>
        <p:nvSpPr>
          <p:cNvPr id="13325" name="Text Box 16"/>
          <p:cNvSpPr txBox="1">
            <a:spLocks noChangeArrowheads="1"/>
          </p:cNvSpPr>
          <p:nvPr/>
        </p:nvSpPr>
        <p:spPr bwMode="auto">
          <a:xfrm>
            <a:off x="3419475" y="2997200"/>
            <a:ext cx="2087563" cy="1190625"/>
          </a:xfrm>
          <a:prstGeom prst="rect">
            <a:avLst/>
          </a:prstGeom>
          <a:solidFill>
            <a:srgbClr val="66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b="1"/>
              <a:t>Зона за АОИИ,</a:t>
            </a:r>
            <a:br>
              <a:rPr lang="bg-BG" b="1"/>
            </a:br>
            <a:r>
              <a:rPr lang="bg-BG" b="1"/>
              <a:t>обслужваща</a:t>
            </a:r>
            <a:br>
              <a:rPr lang="bg-BG" b="1"/>
            </a:br>
            <a:r>
              <a:rPr lang="bg-BG" b="1"/>
              <a:t>тактическото</a:t>
            </a:r>
            <a:br>
              <a:rPr lang="bg-BG" b="1"/>
            </a:br>
            <a:r>
              <a:rPr lang="bg-BG" b="1"/>
              <a:t>управление</a:t>
            </a:r>
          </a:p>
        </p:txBody>
      </p:sp>
      <p:sp>
        <p:nvSpPr>
          <p:cNvPr id="13326" name="Text Box 17"/>
          <p:cNvSpPr txBox="1">
            <a:spLocks noChangeArrowheads="1"/>
          </p:cNvSpPr>
          <p:nvPr/>
        </p:nvSpPr>
        <p:spPr bwMode="auto">
          <a:xfrm>
            <a:off x="1979613" y="5002213"/>
            <a:ext cx="4537075" cy="641350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b="1"/>
              <a:t>Зона за АОИИ, обслужваща</a:t>
            </a:r>
            <a:br>
              <a:rPr lang="bg-BG" b="1"/>
            </a:br>
            <a:r>
              <a:rPr lang="bg-BG" b="1"/>
              <a:t>оперативното управление</a:t>
            </a:r>
          </a:p>
        </p:txBody>
      </p:sp>
      <p:sp>
        <p:nvSpPr>
          <p:cNvPr id="13327" name="Line 18"/>
          <p:cNvSpPr>
            <a:spLocks noChangeShapeType="1"/>
          </p:cNvSpPr>
          <p:nvPr/>
        </p:nvSpPr>
        <p:spPr bwMode="auto">
          <a:xfrm>
            <a:off x="5148263" y="1268413"/>
            <a:ext cx="863600" cy="10810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328" name="Line 19"/>
          <p:cNvSpPr>
            <a:spLocks noChangeShapeType="1"/>
          </p:cNvSpPr>
          <p:nvPr/>
        </p:nvSpPr>
        <p:spPr bwMode="auto">
          <a:xfrm>
            <a:off x="6443663" y="2781300"/>
            <a:ext cx="1152525" cy="15113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329" name="Line 22"/>
          <p:cNvSpPr>
            <a:spLocks noChangeShapeType="1"/>
          </p:cNvSpPr>
          <p:nvPr/>
        </p:nvSpPr>
        <p:spPr bwMode="auto">
          <a:xfrm>
            <a:off x="7956550" y="4724400"/>
            <a:ext cx="863600" cy="10810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3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43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993062" cy="647700"/>
          </a:xfrm>
          <a:solidFill>
            <a:srgbClr val="FFCC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en-US" sz="2400" b="1" smtClean="0">
                <a:solidFill>
                  <a:srgbClr val="0033CC"/>
                </a:solidFill>
              </a:rPr>
              <a:t>1</a:t>
            </a:r>
            <a:r>
              <a:rPr lang="bg-BG" sz="2400" b="1" smtClean="0">
                <a:solidFill>
                  <a:srgbClr val="0033CC"/>
                </a:solidFill>
              </a:rPr>
              <a:t>.1.</a:t>
            </a:r>
            <a:r>
              <a:rPr lang="bg-BG" sz="2400" b="1" smtClean="0"/>
              <a:t> Понятие за архитектура на системата за АОИИ.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21188"/>
          </a:xfrm>
          <a:solidFill>
            <a:srgbClr val="66FF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CC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1800" b="1" smtClean="0"/>
              <a:t>1.1.</a:t>
            </a:r>
            <a:r>
              <a:rPr lang="bg-BG" sz="1800" b="1" smtClean="0">
                <a:solidFill>
                  <a:srgbClr val="CC3300"/>
                </a:solidFill>
              </a:rPr>
              <a:t>1. </a:t>
            </a:r>
            <a:r>
              <a:rPr lang="bg-BG" sz="1800" b="1" smtClean="0"/>
              <a:t>Определение на понятието “архитектура” на системата за АОИИ.</a:t>
            </a:r>
          </a:p>
          <a:p>
            <a:pPr eaLnBrk="1" hangingPunct="1"/>
            <a:r>
              <a:rPr lang="bg-BG" sz="1800" b="1" smtClean="0"/>
              <a:t>1.1.</a:t>
            </a:r>
            <a:r>
              <a:rPr lang="bg-BG" sz="1800" b="1" smtClean="0">
                <a:solidFill>
                  <a:srgbClr val="CC3300"/>
                </a:solidFill>
              </a:rPr>
              <a:t>2.</a:t>
            </a:r>
            <a:r>
              <a:rPr lang="bg-BG" sz="1800" b="1" smtClean="0"/>
              <a:t> Възможни разрези на архитектурата на системата за АОИИ:</a:t>
            </a:r>
          </a:p>
          <a:p>
            <a:pPr eaLnBrk="1" hangingPunct="1"/>
            <a:r>
              <a:rPr lang="bg-BG" sz="1800" b="1" smtClean="0"/>
              <a:t>          </a:t>
            </a:r>
            <a:r>
              <a:rPr lang="bg-BG" sz="1800" b="1" smtClean="0">
                <a:solidFill>
                  <a:srgbClr val="0000CC"/>
                </a:solidFill>
              </a:rPr>
              <a:t>а)</a:t>
            </a:r>
            <a:r>
              <a:rPr lang="bg-BG" sz="1800" b="1" smtClean="0"/>
              <a:t> от гледна точка на специалистите по информационни и комуникационни технологии – систем аналитици, проектанти, системини и приложни програмисти, администратори на мрежи, информационни менъджери и т. н.;</a:t>
            </a:r>
          </a:p>
          <a:p>
            <a:pPr eaLnBrk="1" hangingPunct="1"/>
            <a:r>
              <a:rPr lang="bg-BG" sz="1800" b="1" smtClean="0"/>
              <a:t>          </a:t>
            </a:r>
            <a:r>
              <a:rPr lang="bg-BG" sz="1800" b="1" smtClean="0">
                <a:solidFill>
                  <a:srgbClr val="0000CC"/>
                </a:solidFill>
              </a:rPr>
              <a:t>б)</a:t>
            </a:r>
            <a:r>
              <a:rPr lang="bg-BG" sz="1800" b="1" smtClean="0"/>
              <a:t> от гледна точка на бизнес мениджърите;</a:t>
            </a:r>
          </a:p>
          <a:p>
            <a:pPr eaLnBrk="1" hangingPunct="1"/>
            <a:r>
              <a:rPr lang="bg-BG" sz="1800" b="1" smtClean="0"/>
              <a:t>          в) от гледна точка на крайните потребители.</a:t>
            </a:r>
          </a:p>
          <a:p>
            <a:pPr eaLnBrk="1" hangingPunct="1"/>
            <a:r>
              <a:rPr lang="bg-BG" sz="1800" b="1" smtClean="0"/>
              <a:t>1.1.</a:t>
            </a:r>
            <a:r>
              <a:rPr lang="bg-BG" sz="1800" b="1" smtClean="0">
                <a:solidFill>
                  <a:srgbClr val="CC3300"/>
                </a:solidFill>
              </a:rPr>
              <a:t>3.</a:t>
            </a:r>
            <a:r>
              <a:rPr lang="bg-BG" sz="1800" b="1" smtClean="0"/>
              <a:t> Основни съставни компоненти на архитектурата на системата за АОИИ:</a:t>
            </a:r>
          </a:p>
          <a:p>
            <a:pPr eaLnBrk="1" hangingPunct="1"/>
            <a:r>
              <a:rPr lang="bg-BG" sz="1800" b="1" smtClean="0"/>
              <a:t>           </a:t>
            </a:r>
            <a:r>
              <a:rPr lang="bg-BG" sz="1800" b="1" smtClean="0">
                <a:solidFill>
                  <a:srgbClr val="0000CC"/>
                </a:solidFill>
              </a:rPr>
              <a:t>а)</a:t>
            </a:r>
            <a:r>
              <a:rPr lang="bg-BG" sz="1800" b="1" smtClean="0"/>
              <a:t> блок на входа;</a:t>
            </a:r>
          </a:p>
          <a:p>
            <a:pPr eaLnBrk="1" hangingPunct="1"/>
            <a:r>
              <a:rPr lang="bg-BG" sz="1800" b="1" smtClean="0"/>
              <a:t>           </a:t>
            </a:r>
            <a:r>
              <a:rPr lang="bg-BG" sz="1800" b="1" smtClean="0">
                <a:solidFill>
                  <a:srgbClr val="0000CC"/>
                </a:solidFill>
              </a:rPr>
              <a:t>б)</a:t>
            </a:r>
            <a:r>
              <a:rPr lang="bg-BG" sz="1800" b="1" smtClean="0"/>
              <a:t> обработващ блок;</a:t>
            </a:r>
          </a:p>
          <a:p>
            <a:pPr eaLnBrk="1" hangingPunct="1"/>
            <a:r>
              <a:rPr lang="bg-BG" sz="1800" b="1" smtClean="0"/>
              <a:t>           </a:t>
            </a:r>
            <a:r>
              <a:rPr lang="bg-BG" sz="1800" b="1" smtClean="0">
                <a:solidFill>
                  <a:srgbClr val="0000CC"/>
                </a:solidFill>
              </a:rPr>
              <a:t>в)</a:t>
            </a:r>
            <a:r>
              <a:rPr lang="bg-BG" sz="1800" b="1" smtClean="0"/>
              <a:t> блок на изхода.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50825" y="6308725"/>
            <a:ext cx="2373313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1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10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10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10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10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  <p:bldP spid="4099" grpId="0" build="p" animBg="1"/>
      <p:bldP spid="410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  <a:solidFill>
            <a:srgbClr val="FFFF99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2800" b="1" smtClean="0">
                <a:solidFill>
                  <a:srgbClr val="0033CC"/>
                </a:solidFill>
              </a:rPr>
              <a:t>1.2.</a:t>
            </a:r>
            <a:r>
              <a:rPr lang="bg-BG" sz="2800" b="1" smtClean="0"/>
              <a:t> </a:t>
            </a:r>
            <a:r>
              <a:rPr lang="bg-BG" sz="2800" b="1" smtClean="0">
                <a:solidFill>
                  <a:srgbClr val="FF0000"/>
                </a:solidFill>
              </a:rPr>
              <a:t>Конфигурация на системата за АОИИ.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824413"/>
          </a:xfrm>
          <a:solidFill>
            <a:srgbClr val="FFCC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1800" b="1" smtClean="0"/>
              <a:t>1.2.</a:t>
            </a:r>
            <a:r>
              <a:rPr lang="bg-BG" sz="1800" b="1" smtClean="0">
                <a:solidFill>
                  <a:srgbClr val="CC3300"/>
                </a:solidFill>
              </a:rPr>
              <a:t>1.</a:t>
            </a:r>
            <a:r>
              <a:rPr lang="bg-BG" sz="1800" b="1" smtClean="0"/>
              <a:t> Понятие за конфигурация на системата за АОИИ – </a:t>
            </a:r>
            <a:r>
              <a:rPr lang="bg-BG" sz="1800" b="1" i="1" smtClean="0">
                <a:solidFill>
                  <a:srgbClr val="0000CC"/>
                </a:solidFill>
              </a:rPr>
              <a:t>ефективно съчетаване на основните компоненти и ресурси на системата, при определена архитектура, което осигурява постигането на поставената цел и висока степен на ефективност.</a:t>
            </a:r>
          </a:p>
          <a:p>
            <a:pPr eaLnBrk="1" hangingPunct="1"/>
            <a:r>
              <a:rPr lang="bg-BG" sz="1800" b="1" smtClean="0"/>
              <a:t>1.2.</a:t>
            </a:r>
            <a:r>
              <a:rPr lang="bg-BG" sz="1800" b="1" smtClean="0">
                <a:solidFill>
                  <a:srgbClr val="CC3300"/>
                </a:solidFill>
              </a:rPr>
              <a:t>2.</a:t>
            </a:r>
            <a:r>
              <a:rPr lang="bg-BG" sz="1800" b="1" smtClean="0"/>
              <a:t> Основни конфигуриращи елементи:</a:t>
            </a:r>
          </a:p>
          <a:p>
            <a:pPr eaLnBrk="1" hangingPunct="1"/>
            <a:r>
              <a:rPr lang="bg-BG" sz="1800" b="1" smtClean="0"/>
              <a:t>           </a:t>
            </a:r>
            <a:r>
              <a:rPr lang="bg-BG" sz="1800" b="1" smtClean="0">
                <a:solidFill>
                  <a:srgbClr val="0033CC"/>
                </a:solidFill>
              </a:rPr>
              <a:t>а)</a:t>
            </a:r>
            <a:r>
              <a:rPr lang="bg-BG" sz="1800" b="1" smtClean="0"/>
              <a:t> компютърни системи и компютърни мрежи;</a:t>
            </a:r>
          </a:p>
          <a:p>
            <a:pPr eaLnBrk="1" hangingPunct="1"/>
            <a:r>
              <a:rPr lang="bg-BG" sz="1800" b="1" smtClean="0"/>
              <a:t>           </a:t>
            </a:r>
            <a:r>
              <a:rPr lang="bg-BG" sz="1800" b="1" smtClean="0">
                <a:solidFill>
                  <a:srgbClr val="0033CC"/>
                </a:solidFill>
              </a:rPr>
              <a:t>б)</a:t>
            </a:r>
            <a:r>
              <a:rPr lang="bg-BG" sz="1800" b="1" smtClean="0"/>
              <a:t> комуникационни ресурси и технологии;</a:t>
            </a:r>
          </a:p>
          <a:p>
            <a:pPr eaLnBrk="1" hangingPunct="1"/>
            <a:r>
              <a:rPr lang="bg-BG" sz="1800" b="1" smtClean="0"/>
              <a:t>           </a:t>
            </a:r>
            <a:r>
              <a:rPr lang="bg-BG" sz="1800" b="1" smtClean="0">
                <a:solidFill>
                  <a:srgbClr val="0033CC"/>
                </a:solidFill>
              </a:rPr>
              <a:t>в)</a:t>
            </a:r>
            <a:r>
              <a:rPr lang="bg-BG" sz="1800" b="1" smtClean="0"/>
              <a:t> системен и приложен софтуер;</a:t>
            </a:r>
          </a:p>
          <a:p>
            <a:pPr eaLnBrk="1" hangingPunct="1"/>
            <a:r>
              <a:rPr lang="bg-BG" sz="1800" b="1" smtClean="0"/>
              <a:t>           </a:t>
            </a:r>
            <a:r>
              <a:rPr lang="bg-BG" sz="1800" b="1" smtClean="0">
                <a:solidFill>
                  <a:srgbClr val="0033CC"/>
                </a:solidFill>
              </a:rPr>
              <a:t>г)</a:t>
            </a:r>
            <a:r>
              <a:rPr lang="bg-BG" sz="1800" b="1" smtClean="0"/>
              <a:t> информационни ресурси – данни, информация и знание;</a:t>
            </a:r>
          </a:p>
          <a:p>
            <a:pPr eaLnBrk="1" hangingPunct="1"/>
            <a:r>
              <a:rPr lang="bg-BG" sz="1800" b="1" smtClean="0"/>
              <a:t>           </a:t>
            </a:r>
            <a:r>
              <a:rPr lang="bg-BG" sz="1800" b="1" smtClean="0">
                <a:solidFill>
                  <a:srgbClr val="0033CC"/>
                </a:solidFill>
              </a:rPr>
              <a:t>д)</a:t>
            </a:r>
            <a:r>
              <a:rPr lang="bg-BG" sz="1800" b="1" smtClean="0"/>
              <a:t> информационни технологии;</a:t>
            </a:r>
          </a:p>
          <a:p>
            <a:pPr eaLnBrk="1" hangingPunct="1"/>
            <a:r>
              <a:rPr lang="bg-BG" sz="1800" b="1" smtClean="0"/>
              <a:t>           </a:t>
            </a:r>
            <a:r>
              <a:rPr lang="bg-BG" sz="1800" b="1" smtClean="0">
                <a:solidFill>
                  <a:srgbClr val="0033CC"/>
                </a:solidFill>
              </a:rPr>
              <a:t>е)</a:t>
            </a:r>
            <a:r>
              <a:rPr lang="bg-BG" sz="1800" b="1" smtClean="0"/>
              <a:t> материални ресурси;</a:t>
            </a:r>
          </a:p>
          <a:p>
            <a:pPr eaLnBrk="1" hangingPunct="1"/>
            <a:r>
              <a:rPr lang="bg-BG" sz="1800" b="1" smtClean="0"/>
              <a:t>           </a:t>
            </a:r>
            <a:r>
              <a:rPr lang="bg-BG" sz="1800" b="1" smtClean="0">
                <a:solidFill>
                  <a:srgbClr val="0033CC"/>
                </a:solidFill>
              </a:rPr>
              <a:t>ж)</a:t>
            </a:r>
            <a:r>
              <a:rPr lang="bg-BG" sz="1800" b="1" smtClean="0"/>
              <a:t> човешки ресурси;</a:t>
            </a:r>
          </a:p>
          <a:p>
            <a:pPr eaLnBrk="1" hangingPunct="1"/>
            <a:r>
              <a:rPr lang="bg-BG" sz="1800" b="1" smtClean="0"/>
              <a:t>           </a:t>
            </a:r>
            <a:r>
              <a:rPr lang="bg-BG" sz="1800" b="1" smtClean="0">
                <a:solidFill>
                  <a:srgbClr val="0033CC"/>
                </a:solidFill>
              </a:rPr>
              <a:t>з)</a:t>
            </a:r>
            <a:r>
              <a:rPr lang="bg-BG" sz="1800" b="1" smtClean="0"/>
              <a:t> финансови ресурси;</a:t>
            </a:r>
          </a:p>
          <a:p>
            <a:pPr eaLnBrk="1" hangingPunct="1"/>
            <a:r>
              <a:rPr lang="bg-BG" sz="1800" b="1" smtClean="0"/>
              <a:t>           </a:t>
            </a:r>
            <a:r>
              <a:rPr lang="bg-BG" sz="1800" b="1" smtClean="0">
                <a:solidFill>
                  <a:srgbClr val="0033CC"/>
                </a:solidFill>
              </a:rPr>
              <a:t>и)</a:t>
            </a:r>
            <a:r>
              <a:rPr lang="bg-BG" sz="1800" b="1" smtClean="0"/>
              <a:t> информационна инфраструктура.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50825" y="6237288"/>
            <a:ext cx="2373313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3" grpId="0" build="p" animBg="1"/>
      <p:bldP spid="51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404813"/>
            <a:ext cx="6264275" cy="576262"/>
          </a:xfrm>
          <a:solidFill>
            <a:srgbClr val="66CC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2400" b="1" smtClean="0">
                <a:solidFill>
                  <a:srgbClr val="FF0000"/>
                </a:solidFill>
              </a:rPr>
              <a:t>1.3.</a:t>
            </a:r>
            <a:r>
              <a:rPr lang="bg-BG" sz="2400" b="1" smtClean="0"/>
              <a:t> Топология на системата за АОИИ.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9750"/>
          </a:xfrm>
          <a:solidFill>
            <a:srgbClr val="FFCC66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>
            <a:flatTx/>
          </a:bodyPr>
          <a:lstStyle/>
          <a:p>
            <a:pPr eaLnBrk="1" hangingPunct="1">
              <a:lnSpc>
                <a:spcPct val="90000"/>
              </a:lnSpc>
            </a:pPr>
            <a:r>
              <a:rPr lang="bg-BG" sz="2000" b="1" smtClean="0"/>
              <a:t>1.3.</a:t>
            </a:r>
            <a:r>
              <a:rPr lang="bg-BG" sz="2000" b="1" smtClean="0">
                <a:solidFill>
                  <a:srgbClr val="CC3300"/>
                </a:solidFill>
              </a:rPr>
              <a:t>1.</a:t>
            </a:r>
            <a:r>
              <a:rPr lang="bg-BG" sz="2000" b="1" smtClean="0"/>
              <a:t> Понятие за топология на системата за АОИИ – </a:t>
            </a:r>
            <a:r>
              <a:rPr lang="bg-BG" sz="2000" b="1" i="1" smtClean="0">
                <a:solidFill>
                  <a:srgbClr val="006600"/>
                </a:solidFill>
              </a:rPr>
              <a:t>пространствено-териториален модел за разположението на компонентите на конфигурацията на системата за АОИИ, съгласно предписанията на възприетата архитектура.</a:t>
            </a:r>
          </a:p>
          <a:p>
            <a:pPr eaLnBrk="1" hangingPunct="1">
              <a:lnSpc>
                <a:spcPct val="90000"/>
              </a:lnSpc>
            </a:pPr>
            <a:r>
              <a:rPr lang="bg-BG" sz="2000" b="1" smtClean="0"/>
              <a:t>1.3.</a:t>
            </a:r>
            <a:r>
              <a:rPr lang="bg-BG" sz="2000" b="1" smtClean="0">
                <a:solidFill>
                  <a:srgbClr val="CC3300"/>
                </a:solidFill>
              </a:rPr>
              <a:t>2.</a:t>
            </a:r>
            <a:r>
              <a:rPr lang="bg-BG" sz="2000" b="1" smtClean="0"/>
              <a:t> Фактори, оказващи влияние на топологията:</a:t>
            </a:r>
          </a:p>
          <a:p>
            <a:pPr eaLnBrk="1" hangingPunct="1">
              <a:lnSpc>
                <a:spcPct val="90000"/>
              </a:lnSpc>
            </a:pPr>
            <a:r>
              <a:rPr lang="bg-BG" sz="2000" b="1" smtClean="0"/>
              <a:t>           </a:t>
            </a:r>
            <a:r>
              <a:rPr lang="bg-BG" sz="2000" b="1" smtClean="0">
                <a:solidFill>
                  <a:srgbClr val="0033CC"/>
                </a:solidFill>
              </a:rPr>
              <a:t>а)</a:t>
            </a:r>
            <a:r>
              <a:rPr lang="bg-BG" sz="2000" b="1" smtClean="0"/>
              <a:t> организационната структура на предприятието, фирмата или корпорацията;</a:t>
            </a:r>
          </a:p>
          <a:p>
            <a:pPr eaLnBrk="1" hangingPunct="1">
              <a:lnSpc>
                <a:spcPct val="90000"/>
              </a:lnSpc>
            </a:pPr>
            <a:r>
              <a:rPr lang="bg-BG" sz="2000" b="1" smtClean="0"/>
              <a:t>           </a:t>
            </a:r>
            <a:r>
              <a:rPr lang="bg-BG" sz="2000" b="1" smtClean="0">
                <a:solidFill>
                  <a:srgbClr val="0033CC"/>
                </a:solidFill>
              </a:rPr>
              <a:t>б)</a:t>
            </a:r>
            <a:r>
              <a:rPr lang="bg-BG" sz="2000" b="1" smtClean="0"/>
              <a:t> специфичните особености на производствената, спомагателната и обслужващата инфраструктура;</a:t>
            </a:r>
          </a:p>
          <a:p>
            <a:pPr eaLnBrk="1" hangingPunct="1">
              <a:lnSpc>
                <a:spcPct val="90000"/>
              </a:lnSpc>
            </a:pPr>
            <a:r>
              <a:rPr lang="bg-BG" sz="2000" b="1" smtClean="0"/>
              <a:t>           </a:t>
            </a:r>
            <a:r>
              <a:rPr lang="bg-BG" sz="2000" b="1" smtClean="0">
                <a:solidFill>
                  <a:srgbClr val="0033CC"/>
                </a:solidFill>
              </a:rPr>
              <a:t>в)</a:t>
            </a:r>
            <a:r>
              <a:rPr lang="bg-BG" sz="2000" b="1" smtClean="0"/>
              <a:t> състоянието на информационната инфраструктура;</a:t>
            </a:r>
          </a:p>
          <a:p>
            <a:pPr eaLnBrk="1" hangingPunct="1">
              <a:lnSpc>
                <a:spcPct val="90000"/>
              </a:lnSpc>
            </a:pPr>
            <a:r>
              <a:rPr lang="bg-BG" sz="2000" b="1" smtClean="0"/>
              <a:t>           </a:t>
            </a:r>
            <a:r>
              <a:rPr lang="bg-BG" sz="2000" b="1" smtClean="0">
                <a:solidFill>
                  <a:srgbClr val="0033CC"/>
                </a:solidFill>
              </a:rPr>
              <a:t>г)</a:t>
            </a:r>
            <a:r>
              <a:rPr lang="bg-BG" sz="2000" b="1" smtClean="0"/>
              <a:t> стратегиите за развитието на бизнеса в стопанската организация.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23850" y="6308725"/>
            <a:ext cx="2373313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000"/>
                                        <p:tgtEl>
                                          <p:spTgt spid="61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1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6147" grpId="0" build="p" animBg="1"/>
      <p:bldP spid="61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633413"/>
          </a:xfrm>
          <a:solidFill>
            <a:srgbClr val="66CC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2400" b="1" smtClean="0">
                <a:solidFill>
                  <a:srgbClr val="CC3300"/>
                </a:solidFill>
              </a:rPr>
              <a:t>1.4. Понятие за съдържание на системата за АОИИ.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681538"/>
          </a:xfrm>
          <a:solidFill>
            <a:srgbClr val="99FF99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1600" b="1" smtClean="0"/>
              <a:t>1.4.</a:t>
            </a:r>
            <a:r>
              <a:rPr lang="bg-BG" sz="1600" b="1" smtClean="0">
                <a:solidFill>
                  <a:srgbClr val="CC3300"/>
                </a:solidFill>
              </a:rPr>
              <a:t>1.</a:t>
            </a:r>
            <a:r>
              <a:rPr lang="bg-BG" sz="1600" b="1" smtClean="0"/>
              <a:t> </a:t>
            </a:r>
            <a:r>
              <a:rPr lang="bg-BG" sz="1600" b="1" smtClean="0">
                <a:solidFill>
                  <a:srgbClr val="0033CC"/>
                </a:solidFill>
              </a:rPr>
              <a:t>Същност и определение</a:t>
            </a:r>
            <a:r>
              <a:rPr lang="bg-BG" sz="1600" b="1" smtClean="0"/>
              <a:t> – </a:t>
            </a:r>
            <a:r>
              <a:rPr lang="bg-BG" sz="1600" b="1" i="1" smtClean="0"/>
              <a:t>основна категория на системите за АОИИ. Служи за:</a:t>
            </a:r>
          </a:p>
          <a:p>
            <a:pPr eaLnBrk="1" hangingPunct="1"/>
            <a:r>
              <a:rPr lang="bg-BG" sz="1600" b="1" i="1" smtClean="0"/>
              <a:t>          </a:t>
            </a:r>
            <a:r>
              <a:rPr lang="bg-BG" sz="1600" b="1" i="1" smtClean="0">
                <a:solidFill>
                  <a:srgbClr val="0000FF"/>
                </a:solidFill>
              </a:rPr>
              <a:t>а)</a:t>
            </a:r>
            <a:r>
              <a:rPr lang="bg-BG" sz="1600" b="1" i="1" smtClean="0"/>
              <a:t> разкриване на вътрешните източници на единство, цялостност и динамика на развитие на отделните компоненти;</a:t>
            </a:r>
          </a:p>
          <a:p>
            <a:pPr eaLnBrk="1" hangingPunct="1"/>
            <a:r>
              <a:rPr lang="bg-BG" sz="1600" b="1" i="1" smtClean="0"/>
              <a:t>          </a:t>
            </a:r>
            <a:r>
              <a:rPr lang="bg-BG" sz="1600" b="1" i="1" smtClean="0">
                <a:solidFill>
                  <a:srgbClr val="0000FF"/>
                </a:solidFill>
              </a:rPr>
              <a:t>б)</a:t>
            </a:r>
            <a:r>
              <a:rPr lang="bg-BG" sz="1600" b="1" i="1" smtClean="0"/>
              <a:t> изразяване на съвкупността от елементи, процеси, процедури и операции, чрез които първичните данни се преобразуват в информация, а информацията в знание;</a:t>
            </a:r>
          </a:p>
          <a:p>
            <a:pPr eaLnBrk="1" hangingPunct="1"/>
            <a:r>
              <a:rPr lang="bg-BG" sz="1600" b="1" i="1" smtClean="0"/>
              <a:t>          </a:t>
            </a:r>
            <a:r>
              <a:rPr lang="bg-BG" sz="1600" b="1" i="1" smtClean="0">
                <a:solidFill>
                  <a:srgbClr val="0000FF"/>
                </a:solidFill>
              </a:rPr>
              <a:t>в)</a:t>
            </a:r>
            <a:r>
              <a:rPr lang="bg-BG" sz="1600" b="1" i="1" smtClean="0"/>
              <a:t> информационно осигуряване и обслужване на управленските функции, дейности и задачи.</a:t>
            </a:r>
          </a:p>
          <a:p>
            <a:pPr eaLnBrk="1" hangingPunct="1"/>
            <a:r>
              <a:rPr lang="bg-BG" sz="1600" b="1" smtClean="0"/>
              <a:t>1.4.</a:t>
            </a:r>
            <a:r>
              <a:rPr lang="bg-BG" sz="1600" b="1" smtClean="0">
                <a:solidFill>
                  <a:srgbClr val="CC3300"/>
                </a:solidFill>
              </a:rPr>
              <a:t>2.</a:t>
            </a:r>
            <a:r>
              <a:rPr lang="bg-BG" sz="1600" b="1" smtClean="0"/>
              <a:t> </a:t>
            </a:r>
            <a:r>
              <a:rPr lang="bg-BG" sz="1600" b="1" smtClean="0">
                <a:solidFill>
                  <a:srgbClr val="0033CC"/>
                </a:solidFill>
              </a:rPr>
              <a:t>Фактори</a:t>
            </a:r>
            <a:r>
              <a:rPr lang="bg-BG" sz="1600" b="1" smtClean="0"/>
              <a:t>, които определят съдържанието на АОИИ:</a:t>
            </a:r>
          </a:p>
          <a:p>
            <a:pPr eaLnBrk="1" hangingPunct="1"/>
            <a:r>
              <a:rPr lang="bg-BG" sz="1600" b="1" smtClean="0"/>
              <a:t>           </a:t>
            </a:r>
            <a:r>
              <a:rPr lang="bg-BG" sz="1600" b="1" i="1" smtClean="0">
                <a:solidFill>
                  <a:srgbClr val="800080"/>
                </a:solidFill>
              </a:rPr>
              <a:t>а)</a:t>
            </a:r>
            <a:r>
              <a:rPr lang="bg-BG" sz="1600" b="1" i="1" smtClean="0"/>
              <a:t> информационните потребности на бизнес управлението;</a:t>
            </a:r>
          </a:p>
          <a:p>
            <a:pPr eaLnBrk="1" hangingPunct="1"/>
            <a:r>
              <a:rPr lang="bg-BG" sz="1600" b="1" i="1" smtClean="0"/>
              <a:t>           </a:t>
            </a:r>
            <a:r>
              <a:rPr lang="bg-BG" sz="1600" b="1" i="1" smtClean="0">
                <a:solidFill>
                  <a:srgbClr val="800080"/>
                </a:solidFill>
              </a:rPr>
              <a:t>б)</a:t>
            </a:r>
            <a:r>
              <a:rPr lang="bg-BG" sz="1600" b="1" i="1" smtClean="0"/>
              <a:t> браншова, отраслова и предметна насоченост на предприятието, фирмата или корпорацията;</a:t>
            </a:r>
          </a:p>
          <a:p>
            <a:pPr eaLnBrk="1" hangingPunct="1"/>
            <a:r>
              <a:rPr lang="bg-BG" sz="1600" b="1" i="1" smtClean="0"/>
              <a:t>           </a:t>
            </a:r>
            <a:r>
              <a:rPr lang="bg-BG" sz="1600" b="1" i="1" smtClean="0">
                <a:solidFill>
                  <a:srgbClr val="800080"/>
                </a:solidFill>
              </a:rPr>
              <a:t>в)</a:t>
            </a:r>
            <a:r>
              <a:rPr lang="bg-BG" sz="1600" b="1" i="1" smtClean="0"/>
              <a:t> традициите и натрупаният опит в областта на автоматизацията на информационно-управленската дейност;</a:t>
            </a:r>
          </a:p>
          <a:p>
            <a:pPr eaLnBrk="1" hangingPunct="1"/>
            <a:r>
              <a:rPr lang="bg-BG" sz="1600" b="1" i="1" smtClean="0"/>
              <a:t>           </a:t>
            </a:r>
            <a:r>
              <a:rPr lang="bg-BG" sz="1600" b="1" i="1" smtClean="0">
                <a:solidFill>
                  <a:srgbClr val="800080"/>
                </a:solidFill>
              </a:rPr>
              <a:t>г)</a:t>
            </a:r>
            <a:r>
              <a:rPr lang="bg-BG" sz="1600" b="1" i="1" smtClean="0"/>
              <a:t> просперитета на бизнеса.</a:t>
            </a:r>
            <a:endParaRPr lang="bg-BG" sz="1600" b="1" smtClean="0"/>
          </a:p>
          <a:p>
            <a:pPr eaLnBrk="1" hangingPunct="1"/>
            <a:endParaRPr lang="bg-BG" sz="1600" b="1" smtClean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79388" y="6308725"/>
            <a:ext cx="2373312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1" grpId="0" build="p" animBg="1"/>
      <p:bldP spid="71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476250"/>
            <a:ext cx="5976938" cy="633413"/>
          </a:xfrm>
          <a:solidFill>
            <a:srgbClr val="FFFFCC"/>
          </a:solidFill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2400" b="1" smtClean="0">
                <a:solidFill>
                  <a:srgbClr val="0000FF"/>
                </a:solidFill>
              </a:rPr>
              <a:t>1.5. Структура на системата за АОИИ.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21188"/>
          </a:xfrm>
          <a:solidFill>
            <a:srgbClr val="CC99FF"/>
          </a:solidFill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>
            <a:flatTx/>
          </a:bodyPr>
          <a:lstStyle/>
          <a:p>
            <a:pPr eaLnBrk="1" hangingPunct="1">
              <a:lnSpc>
                <a:spcPct val="90000"/>
              </a:lnSpc>
            </a:pPr>
            <a:r>
              <a:rPr lang="bg-BG" sz="1800" b="1" smtClean="0"/>
              <a:t>1.5.</a:t>
            </a:r>
            <a:r>
              <a:rPr lang="bg-BG" sz="1800" b="1" smtClean="0">
                <a:solidFill>
                  <a:srgbClr val="FF0000"/>
                </a:solidFill>
              </a:rPr>
              <a:t>1.</a:t>
            </a:r>
            <a:r>
              <a:rPr lang="bg-BG" sz="1800" b="1" smtClean="0"/>
              <a:t> </a:t>
            </a:r>
            <a:r>
              <a:rPr lang="bg-BG" sz="1800" b="1" smtClean="0">
                <a:solidFill>
                  <a:srgbClr val="0033CC"/>
                </a:solidFill>
              </a:rPr>
              <a:t>Определяща категория</a:t>
            </a:r>
            <a:r>
              <a:rPr lang="bg-BG" sz="1800" b="1" smtClean="0"/>
              <a:t>, която изразява:</a:t>
            </a:r>
          </a:p>
          <a:p>
            <a:pPr eaLnBrk="1" hangingPunct="1">
              <a:lnSpc>
                <a:spcPct val="90000"/>
              </a:lnSpc>
            </a:pPr>
            <a:r>
              <a:rPr lang="bg-BG" sz="1800" b="1" smtClean="0"/>
              <a:t>          </a:t>
            </a:r>
            <a:r>
              <a:rPr lang="bg-BG" sz="1800" b="1" i="1" smtClean="0">
                <a:solidFill>
                  <a:srgbClr val="008000"/>
                </a:solidFill>
              </a:rPr>
              <a:t>а)</a:t>
            </a:r>
            <a:r>
              <a:rPr lang="bg-BG" sz="1800" b="1" i="1" smtClean="0"/>
              <a:t> строежа и вътрешната форма на организация;</a:t>
            </a:r>
          </a:p>
          <a:p>
            <a:pPr eaLnBrk="1" hangingPunct="1">
              <a:lnSpc>
                <a:spcPct val="90000"/>
              </a:lnSpc>
            </a:pPr>
            <a:r>
              <a:rPr lang="bg-BG" sz="1800" b="1" i="1" smtClean="0"/>
              <a:t>          </a:t>
            </a:r>
            <a:r>
              <a:rPr lang="bg-BG" sz="1800" b="1" i="1" smtClean="0">
                <a:solidFill>
                  <a:srgbClr val="008000"/>
                </a:solidFill>
              </a:rPr>
              <a:t>б)</a:t>
            </a:r>
            <a:r>
              <a:rPr lang="bg-BG" sz="1800" b="1" i="1" smtClean="0"/>
              <a:t> единството и устойчивостта на вътрешните връзки между съставните компоненти и елементи;</a:t>
            </a:r>
          </a:p>
          <a:p>
            <a:pPr eaLnBrk="1" hangingPunct="1">
              <a:lnSpc>
                <a:spcPct val="90000"/>
              </a:lnSpc>
            </a:pPr>
            <a:r>
              <a:rPr lang="bg-BG" sz="1800" b="1" i="1" smtClean="0"/>
              <a:t>          </a:t>
            </a:r>
            <a:r>
              <a:rPr lang="bg-BG" sz="1800" b="1" i="1" smtClean="0">
                <a:solidFill>
                  <a:srgbClr val="008000"/>
                </a:solidFill>
              </a:rPr>
              <a:t>в)</a:t>
            </a:r>
            <a:r>
              <a:rPr lang="bg-BG" sz="1800" b="1" i="1" smtClean="0"/>
              <a:t> механизъма и техниката на взаимодействие между съставните части, както вътре в системата, а така и със сходните системи в околното бизнес и публично пространство.</a:t>
            </a:r>
            <a:endParaRPr lang="bg-BG" sz="1800" b="1" smtClean="0"/>
          </a:p>
          <a:p>
            <a:pPr eaLnBrk="1" hangingPunct="1">
              <a:lnSpc>
                <a:spcPct val="90000"/>
              </a:lnSpc>
            </a:pPr>
            <a:r>
              <a:rPr lang="bg-BG" sz="1800" b="1" smtClean="0"/>
              <a:t>1.5.</a:t>
            </a:r>
            <a:r>
              <a:rPr lang="bg-BG" sz="1800" b="1" smtClean="0">
                <a:solidFill>
                  <a:srgbClr val="FF0000"/>
                </a:solidFill>
              </a:rPr>
              <a:t>2.</a:t>
            </a:r>
            <a:r>
              <a:rPr lang="bg-BG" sz="1800" b="1" smtClean="0"/>
              <a:t> </a:t>
            </a:r>
            <a:r>
              <a:rPr lang="bg-BG" sz="1800" b="1" smtClean="0">
                <a:solidFill>
                  <a:srgbClr val="0033CC"/>
                </a:solidFill>
              </a:rPr>
              <a:t>Структурата</a:t>
            </a:r>
            <a:r>
              <a:rPr lang="bg-BG" sz="1800" b="1" smtClean="0"/>
              <a:t> на системата за АОИИ зависи от:</a:t>
            </a:r>
          </a:p>
          <a:p>
            <a:pPr eaLnBrk="1" hangingPunct="1">
              <a:lnSpc>
                <a:spcPct val="90000"/>
              </a:lnSpc>
            </a:pPr>
            <a:r>
              <a:rPr lang="bg-BG" sz="1800" b="1" smtClean="0"/>
              <a:t>           </a:t>
            </a:r>
            <a:r>
              <a:rPr lang="bg-BG" sz="1800" b="1" i="1" smtClean="0">
                <a:solidFill>
                  <a:srgbClr val="CC00CC"/>
                </a:solidFill>
              </a:rPr>
              <a:t>а)</a:t>
            </a:r>
            <a:r>
              <a:rPr lang="bg-BG" sz="1800" b="1" i="1" smtClean="0"/>
              <a:t> съдържанието на системата за АОИИ;</a:t>
            </a:r>
          </a:p>
          <a:p>
            <a:pPr eaLnBrk="1" hangingPunct="1">
              <a:lnSpc>
                <a:spcPct val="90000"/>
              </a:lnSpc>
            </a:pPr>
            <a:r>
              <a:rPr lang="bg-BG" sz="1800" b="1" i="1" smtClean="0"/>
              <a:t>           </a:t>
            </a:r>
            <a:r>
              <a:rPr lang="bg-BG" sz="1800" b="1" i="1" smtClean="0">
                <a:solidFill>
                  <a:srgbClr val="CC00CC"/>
                </a:solidFill>
              </a:rPr>
              <a:t>б)</a:t>
            </a:r>
            <a:r>
              <a:rPr lang="bg-BG" sz="1800" b="1" i="1" smtClean="0"/>
              <a:t> формата на реализация и начина на функциониране;</a:t>
            </a:r>
          </a:p>
          <a:p>
            <a:pPr eaLnBrk="1" hangingPunct="1">
              <a:lnSpc>
                <a:spcPct val="90000"/>
              </a:lnSpc>
            </a:pPr>
            <a:r>
              <a:rPr lang="bg-BG" sz="1800" b="1" i="1" smtClean="0"/>
              <a:t>           </a:t>
            </a:r>
            <a:r>
              <a:rPr lang="bg-BG" sz="1800" b="1" i="1" smtClean="0">
                <a:solidFill>
                  <a:srgbClr val="CC00CC"/>
                </a:solidFill>
              </a:rPr>
              <a:t>в)</a:t>
            </a:r>
            <a:r>
              <a:rPr lang="bg-BG" sz="1800" b="1" i="1" smtClean="0"/>
              <a:t> съществуващата инфраструктура на предприятието, фирмата или корпорацията;</a:t>
            </a:r>
          </a:p>
          <a:p>
            <a:pPr eaLnBrk="1" hangingPunct="1">
              <a:lnSpc>
                <a:spcPct val="90000"/>
              </a:lnSpc>
            </a:pPr>
            <a:r>
              <a:rPr lang="bg-BG" sz="1800" b="1" i="1" smtClean="0"/>
              <a:t>           </a:t>
            </a:r>
            <a:r>
              <a:rPr lang="bg-BG" sz="1800" b="1" i="1" smtClean="0">
                <a:solidFill>
                  <a:srgbClr val="CC00CC"/>
                </a:solidFill>
              </a:rPr>
              <a:t>г)</a:t>
            </a:r>
            <a:r>
              <a:rPr lang="bg-BG" sz="1800" b="1" i="1" smtClean="0"/>
              <a:t> организационната, производствено-технологичната и управленската структура на стопанската организация.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79388" y="6308725"/>
            <a:ext cx="2373312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81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1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1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10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10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10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10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/>
      <p:bldP spid="8195" grpId="0" build="p" animBg="1"/>
      <p:bldP spid="819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865188"/>
          </a:xfrm>
          <a:solidFill>
            <a:srgbClr val="FFCC99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2000" b="1" smtClean="0">
                <a:solidFill>
                  <a:srgbClr val="0033CC"/>
                </a:solidFill>
              </a:rPr>
              <a:t>2.1</a:t>
            </a:r>
            <a:r>
              <a:rPr lang="bg-BG" sz="2000" b="1" smtClean="0"/>
              <a:t>. Моделиране на съдържанието и структурата на системата за АОИИ – </a:t>
            </a:r>
            <a:r>
              <a:rPr lang="bg-BG" sz="2000" b="1" smtClean="0">
                <a:solidFill>
                  <a:srgbClr val="FF0000"/>
                </a:solidFill>
              </a:rPr>
              <a:t>организационно-технологичен вариант</a:t>
            </a:r>
            <a:r>
              <a:rPr lang="bg-BG" sz="2000" b="1" smtClean="0"/>
              <a:t>.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79388" y="6310313"/>
            <a:ext cx="1646237" cy="27463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200" b="1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179388" y="1916113"/>
            <a:ext cx="8785225" cy="4032250"/>
          </a:xfrm>
          <a:prstGeom prst="rect">
            <a:avLst/>
          </a:prstGeom>
          <a:solidFill>
            <a:srgbClr val="FFFF66"/>
          </a:solidFill>
          <a:ln w="76200">
            <a:solidFill>
              <a:srgbClr val="CC00CC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grpSp>
        <p:nvGrpSpPr>
          <p:cNvPr id="11278" name="Group 14"/>
          <p:cNvGrpSpPr>
            <a:grpSpLocks/>
          </p:cNvGrpSpPr>
          <p:nvPr/>
        </p:nvGrpSpPr>
        <p:grpSpPr bwMode="auto">
          <a:xfrm>
            <a:off x="323850" y="3068638"/>
            <a:ext cx="8351838" cy="1968500"/>
            <a:chOff x="204" y="1752"/>
            <a:chExt cx="5261" cy="1240"/>
          </a:xfrm>
        </p:grpSpPr>
        <p:sp>
          <p:nvSpPr>
            <p:cNvPr id="8198" name="Oval 15"/>
            <p:cNvSpPr>
              <a:spLocks noChangeArrowheads="1"/>
            </p:cNvSpPr>
            <p:nvPr/>
          </p:nvSpPr>
          <p:spPr bwMode="auto">
            <a:xfrm>
              <a:off x="204" y="1842"/>
              <a:ext cx="1270" cy="862"/>
            </a:xfrm>
            <a:prstGeom prst="ellipse">
              <a:avLst/>
            </a:prstGeom>
            <a:solidFill>
              <a:srgbClr val="9999FF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99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lang="bg-BG" b="1"/>
                <a:t>Блок </a:t>
              </a:r>
              <a:br>
                <a:rPr lang="bg-BG" b="1"/>
              </a:br>
              <a:r>
                <a:rPr lang="bg-BG" b="1"/>
                <a:t>на</a:t>
              </a:r>
              <a:br>
                <a:rPr lang="bg-BG" b="1"/>
              </a:br>
              <a:r>
                <a:rPr lang="bg-BG" sz="2400" b="1">
                  <a:solidFill>
                    <a:srgbClr val="FF0000"/>
                  </a:solidFill>
                </a:rPr>
                <a:t>входа</a:t>
              </a:r>
              <a:endParaRPr lang="bg-BG" b="1">
                <a:solidFill>
                  <a:srgbClr val="FF0000"/>
                </a:solidFill>
              </a:endParaRPr>
            </a:p>
          </p:txBody>
        </p:sp>
        <p:sp>
          <p:nvSpPr>
            <p:cNvPr id="8199" name="Text Box 16"/>
            <p:cNvSpPr txBox="1">
              <a:spLocks noChangeArrowheads="1"/>
            </p:cNvSpPr>
            <p:nvPr/>
          </p:nvSpPr>
          <p:spPr bwMode="auto">
            <a:xfrm>
              <a:off x="2290" y="1752"/>
              <a:ext cx="1225" cy="1240"/>
            </a:xfrm>
            <a:prstGeom prst="rect">
              <a:avLst/>
            </a:prstGeom>
            <a:solidFill>
              <a:srgbClr val="99FF66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FF66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bg-BG"/>
            </a:p>
            <a:p>
              <a:pPr algn="ctr" eaLnBrk="1" hangingPunct="1">
                <a:spcBef>
                  <a:spcPct val="50000"/>
                </a:spcBef>
              </a:pPr>
              <a:r>
                <a:rPr lang="bg-BG" sz="2000" b="1">
                  <a:solidFill>
                    <a:srgbClr val="FF0000"/>
                  </a:solidFill>
                </a:rPr>
                <a:t>Обработващ</a:t>
              </a:r>
              <a:r>
                <a:rPr lang="bg-BG" sz="2000" b="1"/>
                <a:t/>
              </a:r>
              <a:br>
                <a:rPr lang="bg-BG" sz="2000" b="1"/>
              </a:br>
              <a:r>
                <a:rPr lang="bg-BG" sz="2000" b="1"/>
                <a:t/>
              </a:r>
              <a:br>
                <a:rPr lang="bg-BG" sz="2000" b="1"/>
              </a:br>
              <a:r>
                <a:rPr lang="bg-BG" sz="2800" b="1"/>
                <a:t>БЛОК</a:t>
              </a:r>
              <a:endParaRPr lang="bg-BG" sz="2000" b="1"/>
            </a:p>
            <a:p>
              <a:pPr eaLnBrk="1" hangingPunct="1">
                <a:spcBef>
                  <a:spcPct val="50000"/>
                </a:spcBef>
              </a:pPr>
              <a:endParaRPr lang="bg-BG"/>
            </a:p>
          </p:txBody>
        </p:sp>
        <p:sp>
          <p:nvSpPr>
            <p:cNvPr id="8200" name="Oval 17"/>
            <p:cNvSpPr>
              <a:spLocks noChangeArrowheads="1"/>
            </p:cNvSpPr>
            <p:nvPr/>
          </p:nvSpPr>
          <p:spPr bwMode="auto">
            <a:xfrm>
              <a:off x="4195" y="1842"/>
              <a:ext cx="1270" cy="862"/>
            </a:xfrm>
            <a:prstGeom prst="ellipse">
              <a:avLst/>
            </a:prstGeom>
            <a:solidFill>
              <a:srgbClr val="FF99FF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lang="bg-BG" b="1"/>
                <a:t>Блок </a:t>
              </a:r>
              <a:br>
                <a:rPr lang="bg-BG" b="1"/>
              </a:br>
              <a:r>
                <a:rPr lang="bg-BG" b="1"/>
                <a:t>на</a:t>
              </a:r>
              <a:br>
                <a:rPr lang="bg-BG" b="1"/>
              </a:br>
              <a:r>
                <a:rPr lang="bg-BG" sz="2400" b="1">
                  <a:solidFill>
                    <a:srgbClr val="FF0000"/>
                  </a:solidFill>
                </a:rPr>
                <a:t>изхода</a:t>
              </a:r>
            </a:p>
          </p:txBody>
        </p:sp>
        <p:sp>
          <p:nvSpPr>
            <p:cNvPr id="8201" name="Line 18"/>
            <p:cNvSpPr>
              <a:spLocks noChangeShapeType="1"/>
            </p:cNvSpPr>
            <p:nvPr/>
          </p:nvSpPr>
          <p:spPr bwMode="auto">
            <a:xfrm>
              <a:off x="1338" y="2523"/>
              <a:ext cx="952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02" name="Line 19"/>
            <p:cNvSpPr>
              <a:spLocks noChangeShapeType="1"/>
            </p:cNvSpPr>
            <p:nvPr/>
          </p:nvSpPr>
          <p:spPr bwMode="auto">
            <a:xfrm flipH="1">
              <a:off x="1519" y="2024"/>
              <a:ext cx="771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03" name="Line 20"/>
            <p:cNvSpPr>
              <a:spLocks noChangeShapeType="1"/>
            </p:cNvSpPr>
            <p:nvPr/>
          </p:nvSpPr>
          <p:spPr bwMode="auto">
            <a:xfrm flipH="1">
              <a:off x="3606" y="2478"/>
              <a:ext cx="680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04" name="Line 21"/>
            <p:cNvSpPr>
              <a:spLocks noChangeShapeType="1"/>
            </p:cNvSpPr>
            <p:nvPr/>
          </p:nvSpPr>
          <p:spPr bwMode="auto">
            <a:xfrm flipH="1">
              <a:off x="3606" y="1979"/>
              <a:ext cx="771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/>
      <p:bldP spid="11268" grpId="0" animBg="1"/>
      <p:bldP spid="1127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1835150" y="404813"/>
            <a:ext cx="4824413" cy="633412"/>
          </a:xfrm>
          <a:solidFill>
            <a:srgbClr val="CCFF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CC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2800" b="1" smtClean="0">
                <a:solidFill>
                  <a:srgbClr val="0033CC"/>
                </a:solidFill>
              </a:rPr>
              <a:t>2.1.1.</a:t>
            </a:r>
            <a:r>
              <a:rPr lang="bg-BG" sz="2800" b="1" smtClean="0">
                <a:solidFill>
                  <a:srgbClr val="9900CC"/>
                </a:solidFill>
              </a:rPr>
              <a:t> Блок на входа.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79388" y="6237288"/>
            <a:ext cx="2373312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395288" y="1557338"/>
            <a:ext cx="1439862" cy="576262"/>
          </a:xfrm>
          <a:prstGeom prst="ellipse">
            <a:avLst/>
          </a:prstGeom>
          <a:solidFill>
            <a:srgbClr val="CCECFF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E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bg-BG" b="1"/>
              <a:t>Модул </a:t>
            </a:r>
            <a:r>
              <a:rPr lang="bg-BG" b="1">
                <a:solidFill>
                  <a:srgbClr val="FF0000"/>
                </a:solidFill>
              </a:rPr>
              <a:t>А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3059113" y="1484313"/>
            <a:ext cx="5616575" cy="762000"/>
          </a:xfrm>
          <a:prstGeom prst="rect">
            <a:avLst/>
          </a:prstGeom>
          <a:solidFill>
            <a:srgbClr val="FF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sz="1600" b="1"/>
              <a:t>Функциониращ в режим </a:t>
            </a:r>
            <a:r>
              <a:rPr lang="en-US" sz="1600" b="1">
                <a:solidFill>
                  <a:srgbClr val="FF0000"/>
                </a:solidFill>
              </a:rPr>
              <a:t>IN-LINE</a:t>
            </a:r>
            <a:r>
              <a:rPr lang="bg-BG" sz="1600" b="1"/>
              <a:t>:</a:t>
            </a:r>
            <a:br>
              <a:rPr lang="bg-BG" sz="1600" b="1"/>
            </a:br>
            <a:r>
              <a:rPr lang="bg-BG" sz="1400" b="1"/>
              <a:t>- традиционни, </a:t>
            </a:r>
            <a:r>
              <a:rPr lang="bg-BG" sz="1400" b="1" smtClean="0"/>
              <a:t>машинночитаеми </a:t>
            </a:r>
            <a:r>
              <a:rPr lang="bg-BG" sz="1400" b="1"/>
              <a:t>и електронни документи;</a:t>
            </a:r>
            <a:br>
              <a:rPr lang="bg-BG" sz="1400" b="1"/>
            </a:br>
            <a:r>
              <a:rPr lang="bg-BG" sz="1400" b="1"/>
              <a:t>- технически носители на информацията.</a:t>
            </a: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395288" y="3213100"/>
            <a:ext cx="1439862" cy="576263"/>
          </a:xfrm>
          <a:prstGeom prst="ellipse">
            <a:avLst/>
          </a:prstGeom>
          <a:solidFill>
            <a:srgbClr val="66FFCC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CC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bg-BG" b="1"/>
              <a:t>Модул </a:t>
            </a:r>
            <a:r>
              <a:rPr lang="bg-BG" b="1">
                <a:solidFill>
                  <a:srgbClr val="0000FF"/>
                </a:solidFill>
              </a:rPr>
              <a:t>Б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059113" y="3059113"/>
            <a:ext cx="561657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b="1"/>
              <a:t>Функциониращ в режим </a:t>
            </a:r>
            <a:r>
              <a:rPr lang="en-US" b="1">
                <a:solidFill>
                  <a:srgbClr val="FF0000"/>
                </a:solidFill>
              </a:rPr>
              <a:t>OFF-LINE</a:t>
            </a:r>
            <a:r>
              <a:rPr lang="bg-BG" b="1"/>
              <a:t>:</a:t>
            </a:r>
            <a:r>
              <a:rPr lang="en-US" b="1"/>
              <a:t/>
            </a:r>
            <a:br>
              <a:rPr lang="en-US" b="1"/>
            </a:br>
            <a:endParaRPr lang="en-US" b="1"/>
          </a:p>
          <a:p>
            <a:pPr algn="ctr" eaLnBrk="1" hangingPunct="1">
              <a:spcBef>
                <a:spcPct val="50000"/>
              </a:spcBef>
            </a:pPr>
            <a:endParaRPr lang="en-US" b="1"/>
          </a:p>
          <a:p>
            <a:pPr algn="ctr" eaLnBrk="1" hangingPunct="1">
              <a:spcBef>
                <a:spcPct val="50000"/>
              </a:spcBef>
            </a:pPr>
            <a:endParaRPr lang="bg-BG" b="1"/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3348038" y="3789363"/>
            <a:ext cx="1295400" cy="360362"/>
          </a:xfrm>
          <a:prstGeom prst="rect">
            <a:avLst/>
          </a:prstGeom>
          <a:solidFill>
            <a:srgbClr val="CCFF3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33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bg-BG" b="1"/>
              <a:t>Носители</a:t>
            </a:r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5219700" y="3644900"/>
            <a:ext cx="1512888" cy="504825"/>
          </a:xfrm>
          <a:prstGeom prst="ellipse">
            <a:avLst/>
          </a:prstGeom>
          <a:solidFill>
            <a:srgbClr val="CCCCFF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bg-BG" sz="1600" b="1"/>
              <a:t>Комуникации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7308850" y="3716338"/>
            <a:ext cx="1295400" cy="360362"/>
          </a:xfrm>
          <a:prstGeom prst="rect">
            <a:avLst/>
          </a:prstGeom>
          <a:solidFill>
            <a:srgbClr val="FFCC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bg-BG" b="1"/>
              <a:t>Носители</a:t>
            </a:r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4787900" y="3860800"/>
            <a:ext cx="431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6804025" y="3860800"/>
            <a:ext cx="504825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2700338" y="2852738"/>
            <a:ext cx="6192837" cy="1728787"/>
          </a:xfrm>
          <a:prstGeom prst="rect">
            <a:avLst/>
          </a:prstGeom>
          <a:noFill/>
          <a:ln w="76200">
            <a:solidFill>
              <a:srgbClr val="99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3328" name="Oval 16"/>
          <p:cNvSpPr>
            <a:spLocks noChangeArrowheads="1"/>
          </p:cNvSpPr>
          <p:nvPr/>
        </p:nvSpPr>
        <p:spPr bwMode="auto">
          <a:xfrm>
            <a:off x="395288" y="5229225"/>
            <a:ext cx="1439862" cy="576263"/>
          </a:xfrm>
          <a:prstGeom prst="ellipse">
            <a:avLst/>
          </a:prstGeom>
          <a:solidFill>
            <a:srgbClr val="FFCCFF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bg-BG" b="1"/>
              <a:t>Модул </a:t>
            </a:r>
            <a:r>
              <a:rPr lang="bg-BG" b="1">
                <a:solidFill>
                  <a:srgbClr val="006600"/>
                </a:solidFill>
              </a:rPr>
              <a:t>В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2916238" y="5157788"/>
            <a:ext cx="5688012" cy="915987"/>
          </a:xfrm>
          <a:prstGeom prst="rect">
            <a:avLst/>
          </a:prstGeom>
          <a:solidFill>
            <a:srgbClr val="99FF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bg-BG" b="1"/>
              <a:t>Функциониращ в режим </a:t>
            </a:r>
            <a:r>
              <a:rPr lang="en-US" b="1">
                <a:solidFill>
                  <a:srgbClr val="FF0000"/>
                </a:solidFill>
              </a:rPr>
              <a:t>ON-LINE</a:t>
            </a:r>
            <a:r>
              <a:rPr lang="bg-BG" b="1"/>
              <a:t>:</a:t>
            </a:r>
            <a:br>
              <a:rPr lang="bg-BG" b="1"/>
            </a:br>
            <a:r>
              <a:rPr lang="bg-BG" b="1"/>
              <a:t>- “критични” приложения;</a:t>
            </a:r>
            <a:br>
              <a:rPr lang="bg-BG" b="1"/>
            </a:br>
            <a:r>
              <a:rPr lang="bg-BG" b="1"/>
              <a:t>- реален мащаб на времето </a:t>
            </a:r>
            <a:r>
              <a:rPr lang="en-US" b="1">
                <a:solidFill>
                  <a:srgbClr val="0033CC"/>
                </a:solidFill>
              </a:rPr>
              <a:t>(real time)</a:t>
            </a:r>
            <a:r>
              <a:rPr lang="bg-BG" b="1"/>
              <a:t>.</a:t>
            </a:r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>
            <a:off x="1979613" y="1773238"/>
            <a:ext cx="10795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1979613" y="3429000"/>
            <a:ext cx="720725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1979613" y="5445125"/>
            <a:ext cx="936625" cy="0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1116013" y="2133600"/>
            <a:ext cx="0" cy="935038"/>
          </a:xfrm>
          <a:prstGeom prst="line">
            <a:avLst/>
          </a:prstGeom>
          <a:noFill/>
          <a:ln w="76200">
            <a:solidFill>
              <a:srgbClr val="FF339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1116013" y="3789363"/>
            <a:ext cx="0" cy="1295400"/>
          </a:xfrm>
          <a:prstGeom prst="line">
            <a:avLst/>
          </a:prstGeom>
          <a:noFill/>
          <a:ln w="76200">
            <a:solidFill>
              <a:srgbClr val="FF339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  <p:bldP spid="13317" grpId="0" animBg="1"/>
      <p:bldP spid="13318" grpId="0" animBg="1"/>
      <p:bldP spid="13319" grpId="0" animBg="1"/>
      <p:bldP spid="13320" grpId="0" animBg="1"/>
      <p:bldP spid="13321" grpId="0"/>
      <p:bldP spid="13322" grpId="0" animBg="1"/>
      <p:bldP spid="13323" grpId="0" animBg="1"/>
      <p:bldP spid="13324" grpId="0" animBg="1"/>
      <p:bldP spid="13325" grpId="0" animBg="1"/>
      <p:bldP spid="13326" grpId="0" animBg="1"/>
      <p:bldP spid="13327" grpId="0" animBg="1"/>
      <p:bldP spid="13328" grpId="0" animBg="1"/>
      <p:bldP spid="13329" grpId="0" animBg="1"/>
      <p:bldP spid="13330" grpId="0" animBg="1"/>
      <p:bldP spid="13331" grpId="0" animBg="1"/>
      <p:bldP spid="13332" grpId="0" animBg="1"/>
      <p:bldP spid="13333" grpId="0" animBg="1"/>
      <p:bldP spid="133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513" y="404813"/>
            <a:ext cx="4824412" cy="633412"/>
          </a:xfrm>
          <a:solidFill>
            <a:srgbClr val="99FF66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bg-BG" sz="2800" b="1" smtClean="0">
                <a:solidFill>
                  <a:srgbClr val="0033CC"/>
                </a:solidFill>
              </a:rPr>
              <a:t>2.1.2.</a:t>
            </a:r>
            <a:r>
              <a:rPr lang="bg-BG" sz="2800" b="1" smtClean="0"/>
              <a:t> Обработващ блок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21188"/>
          </a:xfrm>
          <a:solidFill>
            <a:srgbClr val="66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</p:spPr>
        <p:txBody>
          <a:bodyPr>
            <a:flatTx/>
          </a:bodyPr>
          <a:lstStyle/>
          <a:p>
            <a:pPr eaLnBrk="1" hangingPunct="1">
              <a:lnSpc>
                <a:spcPct val="90000"/>
              </a:lnSpc>
            </a:pPr>
            <a:r>
              <a:rPr lang="bg-BG" sz="1800" b="1" smtClean="0">
                <a:solidFill>
                  <a:srgbClr val="0033CC"/>
                </a:solidFill>
              </a:rPr>
              <a:t>А)</a:t>
            </a:r>
            <a:r>
              <a:rPr lang="bg-BG" sz="1800" b="1" smtClean="0">
                <a:solidFill>
                  <a:srgbClr val="FF0000"/>
                </a:solidFill>
              </a:rPr>
              <a:t> Функционална насоченост за:</a:t>
            </a:r>
          </a:p>
          <a:p>
            <a:pPr eaLnBrk="1" hangingPunct="1">
              <a:lnSpc>
                <a:spcPct val="90000"/>
              </a:lnSpc>
            </a:pPr>
            <a:r>
              <a:rPr lang="bg-BG" sz="1800" b="1" smtClean="0"/>
              <a:t>     </a:t>
            </a:r>
            <a:r>
              <a:rPr lang="bg-BG" sz="1800" b="1" smtClean="0">
                <a:solidFill>
                  <a:srgbClr val="CC00CC"/>
                </a:solidFill>
              </a:rPr>
              <a:t>1.</a:t>
            </a:r>
            <a:r>
              <a:rPr lang="bg-BG" sz="1800" b="1" smtClean="0"/>
              <a:t> управление (планиране, диспечиране, контрол, отчитане, анализ и регулиране)  на процесите по същинската автоматизирана обработка на икономическата информация;</a:t>
            </a:r>
          </a:p>
          <a:p>
            <a:pPr eaLnBrk="1" hangingPunct="1">
              <a:lnSpc>
                <a:spcPct val="90000"/>
              </a:lnSpc>
            </a:pPr>
            <a:r>
              <a:rPr lang="bg-BG" sz="1800" b="1" smtClean="0"/>
              <a:t>      </a:t>
            </a:r>
            <a:r>
              <a:rPr lang="bg-BG" sz="1800" b="1" smtClean="0">
                <a:solidFill>
                  <a:srgbClr val="CC00CC"/>
                </a:solidFill>
              </a:rPr>
              <a:t>2.</a:t>
            </a:r>
            <a:r>
              <a:rPr lang="bg-BG" sz="1800" b="1" smtClean="0"/>
              <a:t> оптимална комуникация и трансформация вътре в самия обработващ блок;</a:t>
            </a:r>
          </a:p>
          <a:p>
            <a:pPr eaLnBrk="1" hangingPunct="1">
              <a:lnSpc>
                <a:spcPct val="90000"/>
              </a:lnSpc>
            </a:pPr>
            <a:r>
              <a:rPr lang="bg-BG" sz="1800" b="1" smtClean="0"/>
              <a:t>      </a:t>
            </a:r>
            <a:r>
              <a:rPr lang="bg-BG" sz="1800" b="1" smtClean="0">
                <a:solidFill>
                  <a:srgbClr val="CC00CC"/>
                </a:solidFill>
              </a:rPr>
              <a:t>3.</a:t>
            </a:r>
            <a:r>
              <a:rPr lang="bg-BG" sz="1800" b="1" smtClean="0"/>
              <a:t> организация, поддържане и използване на оперативната база от данни;</a:t>
            </a:r>
          </a:p>
          <a:p>
            <a:pPr eaLnBrk="1" hangingPunct="1">
              <a:lnSpc>
                <a:spcPct val="90000"/>
              </a:lnSpc>
            </a:pPr>
            <a:r>
              <a:rPr lang="bg-BG" sz="1800" b="1" smtClean="0"/>
              <a:t>      </a:t>
            </a:r>
            <a:r>
              <a:rPr lang="bg-BG" sz="1800" b="1" smtClean="0">
                <a:solidFill>
                  <a:srgbClr val="CC00CC"/>
                </a:solidFill>
              </a:rPr>
              <a:t>4.</a:t>
            </a:r>
            <a:r>
              <a:rPr lang="bg-BG" sz="1800" b="1" smtClean="0"/>
              <a:t> организация, поддържане и използване на библиотека (банка, база) от приложни програмни системи, продукти и модули;</a:t>
            </a:r>
          </a:p>
          <a:p>
            <a:pPr eaLnBrk="1" hangingPunct="1">
              <a:lnSpc>
                <a:spcPct val="90000"/>
              </a:lnSpc>
            </a:pPr>
            <a:r>
              <a:rPr lang="bg-BG" sz="1800" b="1" smtClean="0"/>
              <a:t>      </a:t>
            </a:r>
            <a:r>
              <a:rPr lang="bg-BG" sz="1800" b="1" smtClean="0">
                <a:solidFill>
                  <a:srgbClr val="CC00CC"/>
                </a:solidFill>
              </a:rPr>
              <a:t>5.</a:t>
            </a:r>
            <a:r>
              <a:rPr lang="bg-BG" sz="1800" b="1" smtClean="0"/>
              <a:t> сигурност и безопасност при функционирането на блока;</a:t>
            </a:r>
          </a:p>
          <a:p>
            <a:pPr eaLnBrk="1" hangingPunct="1">
              <a:lnSpc>
                <a:spcPct val="90000"/>
              </a:lnSpc>
            </a:pPr>
            <a:r>
              <a:rPr lang="bg-BG" sz="1800" b="1" smtClean="0"/>
              <a:t>      </a:t>
            </a:r>
            <a:r>
              <a:rPr lang="bg-BG" sz="1800" b="1" smtClean="0">
                <a:solidFill>
                  <a:srgbClr val="CC00CC"/>
                </a:solidFill>
              </a:rPr>
              <a:t>6.</a:t>
            </a:r>
            <a:r>
              <a:rPr lang="bg-BG" sz="1800" b="1" smtClean="0"/>
              <a:t> същинска обработка на информацията при спазване на всички предварително дефинирани параметри;</a:t>
            </a:r>
          </a:p>
          <a:p>
            <a:pPr eaLnBrk="1" hangingPunct="1">
              <a:lnSpc>
                <a:spcPct val="90000"/>
              </a:lnSpc>
            </a:pPr>
            <a:r>
              <a:rPr lang="bg-BG" sz="1800" b="1" smtClean="0"/>
              <a:t>      </a:t>
            </a:r>
            <a:r>
              <a:rPr lang="bg-BG" sz="1800" b="1" smtClean="0">
                <a:solidFill>
                  <a:srgbClr val="CC00CC"/>
                </a:solidFill>
              </a:rPr>
              <a:t>7.</a:t>
            </a:r>
            <a:r>
              <a:rPr lang="bg-BG" sz="1800" b="1" smtClean="0"/>
              <a:t> осигуряване на висока надеждност и ефективност на функциониране на блока.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79388" y="6381750"/>
            <a:ext cx="1646237" cy="27463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200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2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7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2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7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2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7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/>
      <p:bldP spid="15363" grpId="0" build="p" animBg="1"/>
      <p:bldP spid="15364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1015</Words>
  <Application>Microsoft Office PowerPoint</Application>
  <PresentationFormat>On-screen Show (4:3)</PresentationFormat>
  <Paragraphs>118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Design</vt:lpstr>
      <vt:lpstr>Тема 4. Съдържание и структура на системите за АОИИ.</vt:lpstr>
      <vt:lpstr>1.1. Понятие за архитектура на системата за АОИИ.</vt:lpstr>
      <vt:lpstr>1.2. Конфигурация на системата за АОИИ.</vt:lpstr>
      <vt:lpstr>1.3. Топология на системата за АОИИ.</vt:lpstr>
      <vt:lpstr>1.4. Понятие за съдържание на системата за АОИИ.</vt:lpstr>
      <vt:lpstr>1.5. Структура на системата за АОИИ.</vt:lpstr>
      <vt:lpstr>2.1. Моделиране на съдържанието и структурата на системата за АОИИ – организационно-технологичен вариант.</vt:lpstr>
      <vt:lpstr>2.1.1. Блок на входа.</vt:lpstr>
      <vt:lpstr>2.1.2. Обработващ блок</vt:lpstr>
      <vt:lpstr>Б) Общ структурен модел на обработващия блок.</vt:lpstr>
      <vt:lpstr>2.1.3. Блок на изхода.</vt:lpstr>
      <vt:lpstr>2.2. Модел на системата за АОИИ, насочен към обслужването. </vt:lpstr>
    </vt:vector>
  </TitlesOfParts>
  <Company>Tsenov Academy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4. Съдържание и структура на системите за АОИИ.</dc:title>
  <dc:creator>Kraev</dc:creator>
  <cp:lastModifiedBy>Любен Краев</cp:lastModifiedBy>
  <cp:revision>44</cp:revision>
  <dcterms:created xsi:type="dcterms:W3CDTF">2003-03-04T09:14:31Z</dcterms:created>
  <dcterms:modified xsi:type="dcterms:W3CDTF">2013-04-04T14:44:07Z</dcterms:modified>
</cp:coreProperties>
</file>