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bg-BG"/>
    </a:defPPr>
    <a:lvl1pPr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C80"/>
    <a:srgbClr val="00FF00"/>
    <a:srgbClr val="009999"/>
    <a:srgbClr val="CCFF33"/>
    <a:srgbClr val="006666"/>
    <a:srgbClr val="FF00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444" autoAdjust="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6C428-E606-4BC0-AAA2-3B18D0EDFAF7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361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4CE5B-0A2A-449F-950C-6E4F7CB687BB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15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BEC54-41C7-45C3-845A-900DD04F6585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3168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569C720-70CB-4365-907B-1C1FAABF939A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780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203E2-183D-4450-884D-B48F5087D432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957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5D64F-B430-41D6-87DE-A66E3A927FBC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925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CF6E91-C89C-48B7-8604-2932C99D8DA0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F0066-A4BB-4655-9FBB-811F6402D658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77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D765E-CEE1-4155-9EE2-E71B4BE19162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579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B9E63-F413-4EF6-839C-6508AFA83505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100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79894-EC9B-465B-A194-3D5ABAD942E3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170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66D745-BC32-4386-8E51-FBB3B02688F6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140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endParaRPr 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C6B71C3-E41A-4F69-A7E3-BF2A30220D9E}" type="slidenum">
              <a:rPr lang="bg-BG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6696075" cy="936625"/>
          </a:xfrm>
          <a:solidFill>
            <a:srgbClr val="FF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>
            <a:flatTx/>
          </a:bodyPr>
          <a:lstStyle/>
          <a:p>
            <a:r>
              <a:rPr lang="bg-BG" sz="5400" b="1" i="1">
                <a:solidFill>
                  <a:srgbClr val="0000FF"/>
                </a:solidFill>
              </a:rPr>
              <a:t>Раздел втори: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859338" y="2133600"/>
            <a:ext cx="3673475" cy="3671888"/>
          </a:xfrm>
          <a:solidFill>
            <a:srgbClr val="66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>
            <a:flatTx/>
          </a:bodyPr>
          <a:lstStyle/>
          <a:p>
            <a:pPr algn="ctr">
              <a:lnSpc>
                <a:spcPct val="90000"/>
              </a:lnSpc>
            </a:pPr>
            <a:endParaRPr lang="bg-BG" sz="3600" b="1"/>
          </a:p>
          <a:p>
            <a:pPr algn="ctr">
              <a:lnSpc>
                <a:spcPct val="90000"/>
              </a:lnSpc>
            </a:pPr>
            <a:r>
              <a:rPr lang="bg-BG" sz="3600" b="1" i="1">
                <a:solidFill>
                  <a:srgbClr val="FF0000"/>
                </a:solidFill>
              </a:rPr>
              <a:t>Практико-</a:t>
            </a:r>
            <a:br>
              <a:rPr lang="bg-BG" sz="3600" b="1" i="1">
                <a:solidFill>
                  <a:srgbClr val="FF0000"/>
                </a:solidFill>
              </a:rPr>
            </a:br>
            <a:r>
              <a:rPr lang="bg-BG" sz="3600" b="1" i="1">
                <a:solidFill>
                  <a:srgbClr val="FF0000"/>
                </a:solidFill>
              </a:rPr>
              <a:t>приложни</a:t>
            </a:r>
            <a:br>
              <a:rPr lang="bg-BG" sz="3600" b="1" i="1">
                <a:solidFill>
                  <a:srgbClr val="FF0000"/>
                </a:solidFill>
              </a:rPr>
            </a:br>
            <a:r>
              <a:rPr lang="bg-BG" sz="3600" b="1" i="1">
                <a:solidFill>
                  <a:srgbClr val="FF0000"/>
                </a:solidFill>
              </a:rPr>
              <a:t>измерения</a:t>
            </a:r>
            <a:br>
              <a:rPr lang="bg-BG" sz="3600" b="1" i="1">
                <a:solidFill>
                  <a:srgbClr val="FF0000"/>
                </a:solidFill>
              </a:rPr>
            </a:br>
            <a:r>
              <a:rPr lang="bg-BG" sz="3600" b="1" i="1">
                <a:solidFill>
                  <a:srgbClr val="FF0000"/>
                </a:solidFill>
              </a:rPr>
              <a:t>на</a:t>
            </a:r>
            <a:br>
              <a:rPr lang="bg-BG" sz="3600" b="1" i="1">
                <a:solidFill>
                  <a:srgbClr val="FF0000"/>
                </a:solidFill>
              </a:rPr>
            </a:br>
            <a:r>
              <a:rPr lang="bg-BG" sz="4800" b="1" i="1" smtClean="0">
                <a:solidFill>
                  <a:srgbClr val="FF0000"/>
                </a:solidFill>
              </a:rPr>
              <a:t>АОИИ</a:t>
            </a:r>
            <a:endParaRPr lang="bg-BG" sz="4800" b="1" i="1">
              <a:solidFill>
                <a:srgbClr val="FF0000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23850" y="6315075"/>
            <a:ext cx="2301875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  <p:pic>
        <p:nvPicPr>
          <p:cNvPr id="2056" name="Picture 8" descr="j0295758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2060575"/>
            <a:ext cx="3167062" cy="3744913"/>
          </a:xfrm>
          <a:solidFill>
            <a:srgbClr val="FF99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684213" y="2060575"/>
            <a:ext cx="3167062" cy="3744913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05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5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4" grpId="0" build="p" animBg="1"/>
      <p:bldP spid="2055" grpId="0" animBg="1"/>
      <p:bldP spid="20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229600" cy="1008062"/>
          </a:xfrm>
          <a:solidFill>
            <a:srgbClr val="FFCCFF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r>
              <a:rPr lang="bg-BG" sz="2000" b="1">
                <a:solidFill>
                  <a:srgbClr val="0000FF"/>
                </a:solidFill>
              </a:rPr>
              <a:t>2.2.</a:t>
            </a:r>
            <a:r>
              <a:rPr lang="bg-BG" sz="2000" b="1"/>
              <a:t> Вариант за организация и функциониране на системата за </a:t>
            </a:r>
            <a:r>
              <a:rPr lang="bg-BG" sz="2000" b="1" smtClean="0"/>
              <a:t>АОИИ </a:t>
            </a:r>
            <a:r>
              <a:rPr lang="bg-BG" sz="2000" b="1"/>
              <a:t>в </a:t>
            </a:r>
            <a:r>
              <a:rPr lang="bg-BG" sz="2000" b="1">
                <a:solidFill>
                  <a:srgbClr val="FF0000"/>
                </a:solidFill>
              </a:rPr>
              <a:t>малко предприятие или фирма</a:t>
            </a:r>
            <a:r>
              <a:rPr lang="bg-BG" sz="2000" b="1"/>
              <a:t>.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50825" y="6308725"/>
            <a:ext cx="2132013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484438" y="2625725"/>
            <a:ext cx="6048375" cy="915988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1800"/>
              <a:t>Подсистема за </a:t>
            </a:r>
            <a:r>
              <a:rPr lang="bg-BG" sz="1800" smtClean="0"/>
              <a:t>АОИИ </a:t>
            </a:r>
            <a:r>
              <a:rPr lang="bg-BG" sz="1800"/>
              <a:t>по информационното обслужване на </a:t>
            </a:r>
            <a:r>
              <a:rPr lang="bg-BG" sz="1800">
                <a:solidFill>
                  <a:srgbClr val="0000FF"/>
                </a:solidFill>
              </a:rPr>
              <a:t>маркетинга и управлението на деловото партньорство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627313" y="4724400"/>
            <a:ext cx="5832475" cy="915988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1800"/>
              <a:t>Подсистема за автоматизация на </a:t>
            </a:r>
            <a:r>
              <a:rPr lang="bg-BG" sz="1800">
                <a:solidFill>
                  <a:srgbClr val="FF0000"/>
                </a:solidFill>
              </a:rPr>
              <a:t>финансово-счетоводната дейност</a:t>
            </a:r>
            <a:br>
              <a:rPr lang="bg-BG" sz="1800">
                <a:solidFill>
                  <a:srgbClr val="FF0000"/>
                </a:solidFill>
              </a:rPr>
            </a:br>
            <a:r>
              <a:rPr lang="bg-BG" sz="1800"/>
              <a:t>(компютърно счетоводство)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1187450" y="2708275"/>
            <a:ext cx="504825" cy="504825"/>
          </a:xfrm>
          <a:prstGeom prst="ellipse">
            <a:avLst/>
          </a:prstGeom>
          <a:solidFill>
            <a:srgbClr val="9999FF"/>
          </a:solidFill>
          <a:ln w="9525"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bg-BG" sz="2000"/>
              <a:t>1.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1258888" y="4868863"/>
            <a:ext cx="504825" cy="504825"/>
          </a:xfrm>
          <a:prstGeom prst="ellipse">
            <a:avLst/>
          </a:prstGeom>
          <a:solidFill>
            <a:srgbClr val="FF7C80"/>
          </a:solidFill>
          <a:ln w="9525"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7C8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bg-BG" sz="2000"/>
              <a:t>2.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1692275" y="2997200"/>
            <a:ext cx="647700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1763713" y="5157788"/>
            <a:ext cx="720725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11188" y="1628775"/>
            <a:ext cx="0" cy="3529013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611188" y="2997200"/>
            <a:ext cx="504825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611188" y="5157788"/>
            <a:ext cx="576262" cy="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0" grpId="0" animBg="1"/>
      <p:bldP spid="16391" grpId="0" animBg="1"/>
      <p:bldP spid="16392" grpId="0" animBg="1"/>
      <p:bldP spid="16393" grpId="0" animBg="1"/>
      <p:bldP spid="16395" grpId="0" animBg="1"/>
      <p:bldP spid="16397" grpId="0" animBg="1"/>
      <p:bldP spid="16398" grpId="0" animBg="1"/>
      <p:bldP spid="16399" grpId="0" animBg="1"/>
      <p:bldP spid="164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863600"/>
          </a:xfrm>
          <a:solidFill>
            <a:srgbClr val="FFFF66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flatTx/>
          </a:bodyPr>
          <a:lstStyle/>
          <a:p>
            <a:r>
              <a:rPr lang="bg-BG" sz="2000" b="1">
                <a:solidFill>
                  <a:srgbClr val="FF0000"/>
                </a:solidFill>
              </a:rPr>
              <a:t>2.3.</a:t>
            </a:r>
            <a:r>
              <a:rPr lang="bg-BG" sz="2000" b="1"/>
              <a:t> Вариант за организация и функциониране на системата за </a:t>
            </a:r>
            <a:r>
              <a:rPr lang="bg-BG" sz="2000" b="1" smtClean="0"/>
              <a:t>АОИИ </a:t>
            </a:r>
            <a:r>
              <a:rPr lang="bg-BG" sz="2000" b="1"/>
              <a:t>в </a:t>
            </a:r>
            <a:r>
              <a:rPr lang="bg-BG" sz="2000" b="1">
                <a:solidFill>
                  <a:srgbClr val="0000FF"/>
                </a:solidFill>
              </a:rPr>
              <a:t>предприятие и фирма от средния бизнес</a:t>
            </a:r>
            <a:r>
              <a:rPr lang="bg-BG" sz="2000" b="1">
                <a:solidFill>
                  <a:schemeClr val="tx1"/>
                </a:solidFill>
              </a:rPr>
              <a:t>.</a:t>
            </a:r>
            <a:endParaRPr lang="bg-BG" sz="2000" b="1">
              <a:solidFill>
                <a:srgbClr val="0000FF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79388" y="6308725"/>
            <a:ext cx="2132012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419475" y="1844675"/>
            <a:ext cx="5184775" cy="10699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за </a:t>
            </a:r>
            <a:r>
              <a:rPr lang="bg-BG" smtClean="0"/>
              <a:t>АОИИ </a:t>
            </a:r>
            <a:r>
              <a:rPr lang="bg-BG"/>
              <a:t>по информационното обслужване на </a:t>
            </a:r>
            <a:r>
              <a:rPr lang="bg-BG">
                <a:solidFill>
                  <a:srgbClr val="0000FF"/>
                </a:solidFill>
              </a:rPr>
              <a:t>прогнозирането и планирането, маркетинга и управлението на деловото сътрудничество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419475" y="3429000"/>
            <a:ext cx="5184775" cy="1069975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за </a:t>
            </a:r>
            <a:r>
              <a:rPr lang="bg-BG" smtClean="0"/>
              <a:t>АОИИ </a:t>
            </a:r>
            <a:r>
              <a:rPr lang="bg-BG"/>
              <a:t>по информационното обслужване на </a:t>
            </a:r>
            <a:r>
              <a:rPr lang="bg-BG">
                <a:solidFill>
                  <a:srgbClr val="0000FF"/>
                </a:solidFill>
              </a:rPr>
              <a:t>оперативното управление</a:t>
            </a:r>
            <a:r>
              <a:rPr lang="bg-BG"/>
              <a:t> на производствената, търговската и финансово-икономическата дейност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348038" y="5084763"/>
            <a:ext cx="5184775" cy="1069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за автоматизация на </a:t>
            </a:r>
            <a:r>
              <a:rPr lang="bg-BG">
                <a:solidFill>
                  <a:srgbClr val="FF0000"/>
                </a:solidFill>
              </a:rPr>
              <a:t>счетоводната и статистическата отчетност, финансово-икономическия анализ, одита, контрола и регулирането</a:t>
            </a: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1547813" y="2060575"/>
            <a:ext cx="504825" cy="504825"/>
          </a:xfrm>
          <a:prstGeom prst="ellipse">
            <a:avLst/>
          </a:prstGeom>
          <a:solidFill>
            <a:srgbClr val="FF6699"/>
          </a:solidFill>
          <a:ln w="9525"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66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bg-BG" sz="2000"/>
              <a:t>1.</a:t>
            </a: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1619250" y="3716338"/>
            <a:ext cx="504825" cy="504825"/>
          </a:xfrm>
          <a:prstGeom prst="ellipse">
            <a:avLst/>
          </a:prstGeom>
          <a:solidFill>
            <a:srgbClr val="FF00FF"/>
          </a:solidFill>
          <a:ln w="9525"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bg-BG" sz="2000"/>
              <a:t>2.</a:t>
            </a: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1619250" y="5229225"/>
            <a:ext cx="504825" cy="504825"/>
          </a:xfrm>
          <a:prstGeom prst="ellipse">
            <a:avLst/>
          </a:prstGeom>
          <a:solidFill>
            <a:srgbClr val="CCCC00"/>
          </a:solidFill>
          <a:ln w="9525"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bg-BG" sz="2000"/>
              <a:t>3.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684213" y="1268413"/>
            <a:ext cx="0" cy="43211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684213" y="2276475"/>
            <a:ext cx="79216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684213" y="3933825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684213" y="5589588"/>
            <a:ext cx="9350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V="1">
            <a:off x="2051050" y="2276475"/>
            <a:ext cx="13684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2124075" y="3933825"/>
            <a:ext cx="1295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2124075" y="5589588"/>
            <a:ext cx="122396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8" grpId="0" animBg="1"/>
      <p:bldP spid="18439" grpId="0" animBg="1"/>
      <p:bldP spid="18440" grpId="0" animBg="1"/>
      <p:bldP spid="18441" grpId="0" animBg="1"/>
      <p:bldP spid="18442" grpId="1" animBg="1"/>
      <p:bldP spid="18443" grpId="1" animBg="1"/>
      <p:bldP spid="18444" grpId="1" animBg="1"/>
      <p:bldP spid="18445" grpId="0" animBg="1"/>
      <p:bldP spid="18446" grpId="0" animBg="1"/>
      <p:bldP spid="18447" grpId="0" animBg="1"/>
      <p:bldP spid="18448" grpId="0" animBg="1"/>
      <p:bldP spid="18449" grpId="0" animBg="1"/>
      <p:bldP spid="18450" grpId="0" animBg="1"/>
      <p:bldP spid="184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792162"/>
          </a:xfrm>
          <a:solidFill>
            <a:srgbClr val="66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</p:spPr>
        <p:txBody>
          <a:bodyPr>
            <a:flatTx/>
          </a:bodyPr>
          <a:lstStyle/>
          <a:p>
            <a:r>
              <a:rPr lang="bg-BG" sz="2000" b="1">
                <a:solidFill>
                  <a:srgbClr val="0000FF"/>
                </a:solidFill>
              </a:rPr>
              <a:t>2.4.</a:t>
            </a:r>
            <a:r>
              <a:rPr lang="bg-BG" sz="2000" b="1"/>
              <a:t> Вариант за организация и функциониране на системата за </a:t>
            </a:r>
            <a:r>
              <a:rPr lang="bg-BG" sz="2000" b="1" smtClean="0"/>
              <a:t>АОИИ </a:t>
            </a:r>
            <a:r>
              <a:rPr lang="bg-BG" sz="2000" b="1"/>
              <a:t>в </a:t>
            </a:r>
            <a:r>
              <a:rPr lang="bg-BG" sz="2000" b="1">
                <a:solidFill>
                  <a:srgbClr val="CC00CC"/>
                </a:solidFill>
              </a:rPr>
              <a:t>корпоративния бизнес</a:t>
            </a:r>
            <a:r>
              <a:rPr lang="bg-BG" sz="2000" b="1"/>
              <a:t>.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23850" y="6381750"/>
            <a:ext cx="1544638" cy="2746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755650" y="1700213"/>
            <a:ext cx="1512888" cy="433387"/>
          </a:xfrm>
          <a:prstGeom prst="ellipse">
            <a:avLst/>
          </a:prstGeom>
          <a:solidFill>
            <a:srgbClr val="CCEC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bg-BG"/>
              <a:t>Модул 1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276600" y="1617663"/>
            <a:ext cx="5399088" cy="5810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mtClean="0"/>
              <a:t>АОИИ </a:t>
            </a:r>
            <a:r>
              <a:rPr lang="bg-BG"/>
              <a:t>по организацията, поддържането и използването на </a:t>
            </a:r>
            <a:r>
              <a:rPr lang="bg-BG">
                <a:solidFill>
                  <a:srgbClr val="FF0000"/>
                </a:solidFill>
              </a:rPr>
              <a:t>информационната база</a:t>
            </a:r>
            <a:r>
              <a:rPr lang="bg-BG"/>
              <a:t> </a:t>
            </a:r>
            <a:r>
              <a:rPr lang="bg-BG">
                <a:solidFill>
                  <a:srgbClr val="FF0000"/>
                </a:solidFill>
              </a:rPr>
              <a:t>(информационния фонд)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39750" y="2781300"/>
            <a:ext cx="2089150" cy="412750"/>
          </a:xfrm>
          <a:prstGeom prst="rect">
            <a:avLst/>
          </a:prstGeom>
          <a:solidFill>
            <a:srgbClr val="FFFFCC"/>
          </a:solidFill>
          <a:ln w="76200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1.1.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348038" y="2852738"/>
            <a:ext cx="5327650" cy="3365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Традиционна файлова система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276600" y="3644900"/>
            <a:ext cx="5327650" cy="336550"/>
          </a:xfrm>
          <a:prstGeom prst="rect">
            <a:avLst/>
          </a:prstGeom>
          <a:solidFill>
            <a:srgbClr val="FF66CC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Оперативна база от данни</a:t>
            </a:r>
            <a:r>
              <a:rPr lang="en-US"/>
              <a:t> (Data Base)</a:t>
            </a:r>
            <a:endParaRPr lang="bg-BG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39750" y="4365625"/>
            <a:ext cx="2089150" cy="412750"/>
          </a:xfrm>
          <a:prstGeom prst="rect">
            <a:avLst/>
          </a:prstGeom>
          <a:solidFill>
            <a:srgbClr val="FFCCFF"/>
          </a:solidFill>
          <a:ln w="762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1.3.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276600" y="4365625"/>
            <a:ext cx="5327650" cy="33655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Склад за данни </a:t>
            </a:r>
            <a:r>
              <a:rPr lang="en-US"/>
              <a:t>(Data Warehouse)</a:t>
            </a:r>
            <a:endParaRPr lang="bg-BG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539750" y="5084763"/>
            <a:ext cx="2089150" cy="412750"/>
          </a:xfrm>
          <a:prstGeom prst="rect">
            <a:avLst/>
          </a:prstGeom>
          <a:solidFill>
            <a:srgbClr val="FFFF99"/>
          </a:solidFill>
          <a:ln w="762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1.</a:t>
            </a:r>
            <a:r>
              <a:rPr lang="en-US"/>
              <a:t>4</a:t>
            </a:r>
            <a:r>
              <a:rPr lang="bg-BG"/>
              <a:t>.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276600" y="5157788"/>
            <a:ext cx="5327650" cy="336550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Витрини от данни </a:t>
            </a:r>
            <a:r>
              <a:rPr lang="en-US"/>
              <a:t>(Data Marts)</a:t>
            </a:r>
            <a:endParaRPr lang="bg-BG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39750" y="5734050"/>
            <a:ext cx="2089150" cy="412750"/>
          </a:xfrm>
          <a:prstGeom prst="rect">
            <a:avLst/>
          </a:prstGeom>
          <a:solidFill>
            <a:srgbClr val="66CCFF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1.5.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3203575" y="5876925"/>
            <a:ext cx="5327650" cy="336550"/>
          </a:xfrm>
          <a:prstGeom prst="rect">
            <a:avLst/>
          </a:prstGeom>
          <a:solidFill>
            <a:srgbClr val="9966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66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/>
              <a:t>Web-</a:t>
            </a:r>
            <a:r>
              <a:rPr lang="bg-BG"/>
              <a:t>ориентирани бази от данни </a:t>
            </a:r>
            <a:r>
              <a:rPr lang="en-US"/>
              <a:t>(Data Center)</a:t>
            </a:r>
            <a:endParaRPr lang="bg-BG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2411413" y="1773238"/>
            <a:ext cx="86518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2411413" y="2205038"/>
            <a:ext cx="865187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2411413" y="2205038"/>
            <a:ext cx="0" cy="57626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2700338" y="2997200"/>
            <a:ext cx="6477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2411413" y="3213100"/>
            <a:ext cx="0" cy="360363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 flipV="1">
            <a:off x="2484438" y="3789363"/>
            <a:ext cx="792162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411413" y="4005263"/>
            <a:ext cx="0" cy="360362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2627313" y="4508500"/>
            <a:ext cx="649287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411413" y="4797425"/>
            <a:ext cx="0" cy="28733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627313" y="5300663"/>
            <a:ext cx="649287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2411413" y="5516563"/>
            <a:ext cx="0" cy="217487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2627313" y="6021388"/>
            <a:ext cx="576262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539750" y="3573463"/>
            <a:ext cx="2087563" cy="393700"/>
          </a:xfrm>
          <a:prstGeom prst="rect">
            <a:avLst/>
          </a:prstGeom>
          <a:solidFill>
            <a:srgbClr val="CCFF99"/>
          </a:solidFill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1.2.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000" fill="hold"/>
                                        <p:tgtEl>
                                          <p:spTgt spid="20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20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5" grpId="0" animBg="1"/>
      <p:bldP spid="20486" grpId="0" animBg="1"/>
      <p:bldP spid="20487" grpId="0" animBg="1"/>
      <p:bldP spid="20488" grpId="0" animBg="1"/>
      <p:bldP spid="20489" grpId="0" animBg="1"/>
      <p:bldP spid="20491" grpId="0" animBg="1"/>
      <p:bldP spid="20493" grpId="0" animBg="1"/>
      <p:bldP spid="20494" grpId="0" animBg="1"/>
      <p:bldP spid="20495" grpId="0" animBg="1"/>
      <p:bldP spid="20496" grpId="0" animBg="1"/>
      <p:bldP spid="20497" grpId="0" animBg="1"/>
      <p:bldP spid="20498" grpId="0" animBg="1"/>
      <p:bldP spid="20499" grpId="0" animBg="1"/>
      <p:bldP spid="20500" grpId="0" animBg="1"/>
      <p:bldP spid="20501" grpId="0" animBg="1"/>
      <p:bldP spid="20502" grpId="0" animBg="1"/>
      <p:bldP spid="20503" grpId="0" animBg="1"/>
      <p:bldP spid="20504" grpId="0" animBg="1"/>
      <p:bldP spid="20505" grpId="0" animBg="1"/>
      <p:bldP spid="20506" grpId="0" animBg="1"/>
      <p:bldP spid="20507" grpId="0" animBg="1"/>
      <p:bldP spid="20508" grpId="0" animBg="1"/>
      <p:bldP spid="20509" grpId="0" animBg="1"/>
      <p:bldP spid="20510" grpId="0" animBg="1"/>
      <p:bldP spid="205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79388" y="6237288"/>
            <a:ext cx="2132012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95288" y="404813"/>
            <a:ext cx="1512887" cy="433387"/>
          </a:xfrm>
          <a:prstGeom prst="ellipse">
            <a:avLst/>
          </a:prstGeom>
          <a:solidFill>
            <a:srgbClr val="CC66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bg-BG">
                <a:solidFill>
                  <a:srgbClr val="0000FF"/>
                </a:solidFill>
              </a:rPr>
              <a:t>Модул 2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916238" y="322263"/>
            <a:ext cx="5688012" cy="641350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1800" smtClean="0"/>
              <a:t>АОИИ </a:t>
            </a:r>
            <a:r>
              <a:rPr lang="bg-BG" sz="1800"/>
              <a:t>по информационното подпомагане на </a:t>
            </a:r>
            <a:r>
              <a:rPr lang="bg-BG" sz="1800">
                <a:solidFill>
                  <a:srgbClr val="FF0000"/>
                </a:solidFill>
              </a:rPr>
              <a:t>иновационния мениджмънт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23850" y="1700213"/>
            <a:ext cx="2016125" cy="412750"/>
          </a:xfrm>
          <a:prstGeom prst="rect">
            <a:avLst/>
          </a:prstGeom>
          <a:solidFill>
            <a:srgbClr val="FFFF66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2.1.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059113" y="1690688"/>
            <a:ext cx="5616575" cy="5810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Планиране и прогнозиране. Разработване на прогнози, планове, програми и тактики.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059113" y="2636838"/>
            <a:ext cx="5616575" cy="33655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Маркетинг. Пазарни проучвания. Реклама.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23850" y="2636838"/>
            <a:ext cx="2016125" cy="412750"/>
          </a:xfrm>
          <a:prstGeom prst="rect">
            <a:avLst/>
          </a:prstGeom>
          <a:solidFill>
            <a:srgbClr val="66FF99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2.2.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50825" y="3644900"/>
            <a:ext cx="2016125" cy="412750"/>
          </a:xfrm>
          <a:prstGeom prst="rect">
            <a:avLst/>
          </a:prstGeom>
          <a:solidFill>
            <a:srgbClr val="CCCC00"/>
          </a:solidFill>
          <a:ln w="762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2.3.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987675" y="3644900"/>
            <a:ext cx="5616575" cy="581025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Организационна, техническа и икономическа подготовка на производството.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50825" y="4797425"/>
            <a:ext cx="2016125" cy="412750"/>
          </a:xfrm>
          <a:prstGeom prst="rect">
            <a:avLst/>
          </a:prstGeom>
          <a:solidFill>
            <a:srgbClr val="FFCC99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2.4.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987675" y="4724400"/>
            <a:ext cx="5616575" cy="581025"/>
          </a:xfrm>
          <a:prstGeom prst="rect">
            <a:avLst/>
          </a:prstGeom>
          <a:solidFill>
            <a:srgbClr val="CC99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Реинженеринг, модернизация и развитие на бизнес дейностите.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250825" y="5589588"/>
            <a:ext cx="2016125" cy="412750"/>
          </a:xfrm>
          <a:prstGeom prst="rect">
            <a:avLst/>
          </a:prstGeom>
          <a:solidFill>
            <a:srgbClr val="00FFFF"/>
          </a:solidFill>
          <a:ln w="762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2.5.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2987675" y="5661025"/>
            <a:ext cx="5616575" cy="8255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Ориентация на бизнеса към </a:t>
            </a:r>
            <a:r>
              <a:rPr lang="en-US"/>
              <a:t>Internet, Web-</a:t>
            </a:r>
            <a:r>
              <a:rPr lang="bg-BG"/>
              <a:t>пространството и новата икономика </a:t>
            </a:r>
            <a:r>
              <a:rPr lang="en-US"/>
              <a:t>(New Economy) - </a:t>
            </a:r>
            <a:r>
              <a:rPr lang="bg-BG"/>
              <a:t>Електронен бизнес </a:t>
            </a:r>
            <a:r>
              <a:rPr lang="en-US"/>
              <a:t>(E-Business) </a:t>
            </a:r>
            <a:endParaRPr lang="bg-BG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051050" y="549275"/>
            <a:ext cx="86518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H="1">
            <a:off x="2124075" y="908050"/>
            <a:ext cx="7921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2124075" y="908050"/>
            <a:ext cx="0" cy="7207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2124075" y="2133600"/>
            <a:ext cx="0" cy="503238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2339975" y="2781300"/>
            <a:ext cx="719138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2124075" y="3068638"/>
            <a:ext cx="0" cy="576262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2268538" y="3860800"/>
            <a:ext cx="719137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2124075" y="4076700"/>
            <a:ext cx="0" cy="720725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2268538" y="5013325"/>
            <a:ext cx="719137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2124075" y="5229225"/>
            <a:ext cx="0" cy="360363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2268538" y="5805488"/>
            <a:ext cx="719137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2339975" y="1916113"/>
            <a:ext cx="719138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20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20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 animBg="1"/>
      <p:bldP spid="22535" grpId="0" animBg="1"/>
      <p:bldP spid="22536" grpId="0" animBg="1"/>
      <p:bldP spid="22538" grpId="0" animBg="1"/>
      <p:bldP spid="22539" grpId="0" animBg="1"/>
      <p:bldP spid="22540" grpId="0" animBg="1"/>
      <p:bldP spid="22541" grpId="0" animBg="1"/>
      <p:bldP spid="22542" grpId="0" animBg="1"/>
      <p:bldP spid="22543" grpId="0" animBg="1"/>
      <p:bldP spid="22544" grpId="0" animBg="1"/>
      <p:bldP spid="22545" grpId="0" animBg="1"/>
      <p:bldP spid="22546" grpId="0" animBg="1"/>
      <p:bldP spid="22547" grpId="0" animBg="1"/>
      <p:bldP spid="22548" grpId="0" animBg="1"/>
      <p:bldP spid="22549" grpId="0" animBg="1"/>
      <p:bldP spid="22550" grpId="0" animBg="1"/>
      <p:bldP spid="22551" grpId="0" animBg="1"/>
      <p:bldP spid="22552" grpId="0" animBg="1"/>
      <p:bldP spid="22553" grpId="0" animBg="1"/>
      <p:bldP spid="22554" grpId="0" animBg="1"/>
      <p:bldP spid="22555" grpId="0" animBg="1"/>
      <p:bldP spid="22556" grpId="0" animBg="1"/>
      <p:bldP spid="225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50825" y="6381750"/>
            <a:ext cx="1544638" cy="2746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95288" y="404813"/>
            <a:ext cx="1512887" cy="433387"/>
          </a:xfrm>
          <a:prstGeom prst="ellipse">
            <a:avLst/>
          </a:prstGeom>
          <a:solidFill>
            <a:srgbClr val="FF5050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505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bg-BG">
                <a:solidFill>
                  <a:srgbClr val="0000FF"/>
                </a:solidFill>
              </a:rPr>
              <a:t>Модул</a:t>
            </a:r>
            <a:r>
              <a:rPr lang="en-US">
                <a:solidFill>
                  <a:srgbClr val="0000FF"/>
                </a:solidFill>
              </a:rPr>
              <a:t>3</a:t>
            </a:r>
            <a:endParaRPr lang="bg-BG">
              <a:solidFill>
                <a:srgbClr val="0000FF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916238" y="322263"/>
            <a:ext cx="5688012" cy="64135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1800" smtClean="0"/>
              <a:t>АОИИ </a:t>
            </a:r>
            <a:r>
              <a:rPr lang="bg-BG" sz="1800"/>
              <a:t>по информационното подпомагане на </a:t>
            </a:r>
            <a:r>
              <a:rPr lang="bg-BG" sz="1800">
                <a:solidFill>
                  <a:srgbClr val="FF0000"/>
                </a:solidFill>
              </a:rPr>
              <a:t>оперативния мениджмънт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23850" y="1700213"/>
            <a:ext cx="2016125" cy="412750"/>
          </a:xfrm>
          <a:prstGeom prst="rect">
            <a:avLst/>
          </a:prstGeom>
          <a:solidFill>
            <a:srgbClr val="FFFF66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3.1.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059113" y="1690688"/>
            <a:ext cx="5616575" cy="5810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Производство, кооперирана дейност, търговия, дистрибуция, съпровождане и сервиз.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059113" y="2636838"/>
            <a:ext cx="5616575" cy="33655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Дълготрайни активи.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23850" y="2420938"/>
            <a:ext cx="2016125" cy="412750"/>
          </a:xfrm>
          <a:prstGeom prst="rect">
            <a:avLst/>
          </a:prstGeom>
          <a:solidFill>
            <a:srgbClr val="66FF99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3.2.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50825" y="3213100"/>
            <a:ext cx="2016125" cy="412750"/>
          </a:xfrm>
          <a:prstGeom prst="rect">
            <a:avLst/>
          </a:prstGeom>
          <a:solidFill>
            <a:srgbClr val="CCCC00"/>
          </a:solidFill>
          <a:ln w="762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3.3.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059113" y="3284538"/>
            <a:ext cx="5616575" cy="336550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Краткотрайни активи.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50825" y="4149725"/>
            <a:ext cx="2016125" cy="412750"/>
          </a:xfrm>
          <a:prstGeom prst="rect">
            <a:avLst/>
          </a:prstGeom>
          <a:solidFill>
            <a:srgbClr val="FFCC99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3.4.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3059113" y="4221163"/>
            <a:ext cx="5616575" cy="336550"/>
          </a:xfrm>
          <a:prstGeom prst="rect">
            <a:avLst/>
          </a:prstGeom>
          <a:solidFill>
            <a:srgbClr val="CC99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Персонал, труд и работна заплата.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250825" y="4941888"/>
            <a:ext cx="2016125" cy="412750"/>
          </a:xfrm>
          <a:prstGeom prst="rect">
            <a:avLst/>
          </a:prstGeom>
          <a:solidFill>
            <a:srgbClr val="00FFFF"/>
          </a:solidFill>
          <a:ln w="762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3.5.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3059113" y="5013325"/>
            <a:ext cx="5616575" cy="33655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Транспортна, складова и енергийна инфраструктура.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51050" y="549275"/>
            <a:ext cx="865188" cy="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>
            <a:off x="2124075" y="908050"/>
            <a:ext cx="792163" cy="0"/>
          </a:xfrm>
          <a:prstGeom prst="line">
            <a:avLst/>
          </a:prstGeom>
          <a:noFill/>
          <a:ln w="762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2124075" y="908050"/>
            <a:ext cx="0" cy="720725"/>
          </a:xfrm>
          <a:prstGeom prst="line">
            <a:avLst/>
          </a:prstGeom>
          <a:noFill/>
          <a:ln w="76200">
            <a:solidFill>
              <a:srgbClr val="99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2124075" y="2133600"/>
            <a:ext cx="0" cy="28733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2339975" y="2708275"/>
            <a:ext cx="7191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2124075" y="2852738"/>
            <a:ext cx="0" cy="360362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2339975" y="3429000"/>
            <a:ext cx="7191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2124075" y="3644900"/>
            <a:ext cx="0" cy="504825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V="1">
            <a:off x="2268538" y="4365625"/>
            <a:ext cx="7905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2124075" y="4581525"/>
            <a:ext cx="0" cy="360363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2268538" y="5157788"/>
            <a:ext cx="7905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2339975" y="1916113"/>
            <a:ext cx="7191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250825" y="5661025"/>
            <a:ext cx="2016125" cy="412750"/>
          </a:xfrm>
          <a:prstGeom prst="rect">
            <a:avLst/>
          </a:prstGeom>
          <a:solidFill>
            <a:srgbClr val="00CC00"/>
          </a:solidFill>
          <a:ln w="76200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3.6.</a:t>
            </a: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2124075" y="5373688"/>
            <a:ext cx="0" cy="287337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3059113" y="5734050"/>
            <a:ext cx="5616575" cy="336550"/>
          </a:xfrm>
          <a:prstGeom prst="rect">
            <a:avLst/>
          </a:prstGeom>
          <a:solidFill>
            <a:srgbClr val="CCFF33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Инвестиции, строителство и ремонт.</a:t>
            </a: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2268538" y="5876925"/>
            <a:ext cx="7905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animBg="1"/>
      <p:bldP spid="23556" grpId="0" animBg="1"/>
      <p:bldP spid="23557" grpId="0" animBg="1"/>
      <p:bldP spid="23558" grpId="0" animBg="1"/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 animBg="1"/>
      <p:bldP spid="23565" grpId="0" animBg="1"/>
      <p:bldP spid="23566" grpId="0" animBg="1"/>
      <p:bldP spid="23567" grpId="0" animBg="1"/>
      <p:bldP spid="23568" grpId="0" animBg="1"/>
      <p:bldP spid="23569" grpId="0" animBg="1"/>
      <p:bldP spid="23570" grpId="0" animBg="1"/>
      <p:bldP spid="23571" grpId="0" animBg="1"/>
      <p:bldP spid="23572" grpId="0" animBg="1"/>
      <p:bldP spid="23573" grpId="0" animBg="1"/>
      <p:bldP spid="23574" grpId="0" animBg="1"/>
      <p:bldP spid="23575" grpId="0" animBg="1"/>
      <p:bldP spid="23576" grpId="0" animBg="1"/>
      <p:bldP spid="23577" grpId="0" animBg="1"/>
      <p:bldP spid="23578" grpId="0" animBg="1"/>
      <p:bldP spid="23579" grpId="0" animBg="1"/>
      <p:bldP spid="23580" grpId="0" animBg="1"/>
      <p:bldP spid="23581" grpId="0" animBg="1"/>
      <p:bldP spid="235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95288" y="6381750"/>
            <a:ext cx="1544637" cy="2746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395288" y="404813"/>
            <a:ext cx="1512887" cy="433387"/>
          </a:xfrm>
          <a:prstGeom prst="ellipse">
            <a:avLst/>
          </a:prstGeom>
          <a:solidFill>
            <a:srgbClr val="009999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bg-BG">
                <a:solidFill>
                  <a:srgbClr val="FF0000"/>
                </a:solidFill>
              </a:rPr>
              <a:t>Модул 4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916238" y="322263"/>
            <a:ext cx="5688012" cy="64135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1800" smtClean="0"/>
              <a:t>АОИИ </a:t>
            </a:r>
            <a:r>
              <a:rPr lang="bg-BG" sz="1800"/>
              <a:t>по информационното подпомагане на </a:t>
            </a:r>
            <a:r>
              <a:rPr lang="bg-BG" sz="1800">
                <a:solidFill>
                  <a:srgbClr val="FF0000"/>
                </a:solidFill>
              </a:rPr>
              <a:t>финанансово-икономическия мениджмънт.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23850" y="1700213"/>
            <a:ext cx="2016125" cy="412750"/>
          </a:xfrm>
          <a:prstGeom prst="rect">
            <a:avLst/>
          </a:prstGeom>
          <a:solidFill>
            <a:srgbClr val="FFFF66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4.1.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059113" y="1690688"/>
            <a:ext cx="5616575" cy="3365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Управленско счетоводство.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843213" y="2492375"/>
            <a:ext cx="5905500" cy="33655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Корпоративно счетоводство. Счетоводство на предприятието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23850" y="2420938"/>
            <a:ext cx="2016125" cy="412750"/>
          </a:xfrm>
          <a:prstGeom prst="rect">
            <a:avLst/>
          </a:prstGeom>
          <a:solidFill>
            <a:srgbClr val="66FF99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4.2.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50825" y="3213100"/>
            <a:ext cx="2016125" cy="412750"/>
          </a:xfrm>
          <a:prstGeom prst="rect">
            <a:avLst/>
          </a:prstGeom>
          <a:solidFill>
            <a:srgbClr val="CCCC00"/>
          </a:solidFill>
          <a:ln w="762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4.3.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059113" y="3284538"/>
            <a:ext cx="5616575" cy="336550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Финансово-икономически анализ.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50825" y="4149725"/>
            <a:ext cx="2016125" cy="412750"/>
          </a:xfrm>
          <a:prstGeom prst="rect">
            <a:avLst/>
          </a:prstGeom>
          <a:solidFill>
            <a:srgbClr val="FFCC99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4.4.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059113" y="4221163"/>
            <a:ext cx="5616575" cy="336550"/>
          </a:xfrm>
          <a:prstGeom prst="rect">
            <a:avLst/>
          </a:prstGeom>
          <a:solidFill>
            <a:srgbClr val="CC99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Вътрешен и външен одит.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50825" y="4941888"/>
            <a:ext cx="2016125" cy="412750"/>
          </a:xfrm>
          <a:prstGeom prst="rect">
            <a:avLst/>
          </a:prstGeom>
          <a:solidFill>
            <a:srgbClr val="00FFFF"/>
          </a:solidFill>
          <a:ln w="762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4.5.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059113" y="5013325"/>
            <a:ext cx="5616575" cy="33655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Стопански и финансов контрол.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2051050" y="549275"/>
            <a:ext cx="865188" cy="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2124075" y="908050"/>
            <a:ext cx="792163" cy="0"/>
          </a:xfrm>
          <a:prstGeom prst="line">
            <a:avLst/>
          </a:prstGeom>
          <a:noFill/>
          <a:ln w="762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2124075" y="908050"/>
            <a:ext cx="0" cy="720725"/>
          </a:xfrm>
          <a:prstGeom prst="line">
            <a:avLst/>
          </a:prstGeom>
          <a:noFill/>
          <a:ln w="76200">
            <a:solidFill>
              <a:srgbClr val="99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2124075" y="2133600"/>
            <a:ext cx="0" cy="28733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2339975" y="2708275"/>
            <a:ext cx="5032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2124075" y="2852738"/>
            <a:ext cx="0" cy="360362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2339975" y="3429000"/>
            <a:ext cx="7191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2124075" y="3644900"/>
            <a:ext cx="0" cy="504825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 flipV="1">
            <a:off x="2268538" y="4365625"/>
            <a:ext cx="7905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2124075" y="4581525"/>
            <a:ext cx="0" cy="360363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2268538" y="5157788"/>
            <a:ext cx="7905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2339975" y="1916113"/>
            <a:ext cx="7191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250825" y="5661025"/>
            <a:ext cx="2016125" cy="412750"/>
          </a:xfrm>
          <a:prstGeom prst="rect">
            <a:avLst/>
          </a:prstGeom>
          <a:solidFill>
            <a:srgbClr val="00CC00"/>
          </a:solidFill>
          <a:ln w="76200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4.6.</a:t>
            </a:r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2124075" y="5373688"/>
            <a:ext cx="0" cy="287337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3059113" y="5734050"/>
            <a:ext cx="5616575" cy="336550"/>
          </a:xfrm>
          <a:prstGeom prst="rect">
            <a:avLst/>
          </a:prstGeom>
          <a:solidFill>
            <a:srgbClr val="CCFF33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Финансово-икономическо регулиране.</a:t>
            </a:r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2268538" y="5876925"/>
            <a:ext cx="7905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24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24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000" fill="hold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nimBg="1"/>
      <p:bldP spid="24580" grpId="0" animBg="1"/>
      <p:bldP spid="24581" grpId="0" animBg="1"/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animBg="1"/>
      <p:bldP spid="24592" grpId="0" animBg="1"/>
      <p:bldP spid="24593" grpId="0" animBg="1"/>
      <p:bldP spid="24594" grpId="0" animBg="1"/>
      <p:bldP spid="24595" grpId="0" animBg="1"/>
      <p:bldP spid="24596" grpId="0" animBg="1"/>
      <p:bldP spid="24597" grpId="0" animBg="1"/>
      <p:bldP spid="24598" grpId="0" animBg="1"/>
      <p:bldP spid="24599" grpId="0" animBg="1"/>
      <p:bldP spid="24600" grpId="0" animBg="1"/>
      <p:bldP spid="24601" grpId="0" animBg="1"/>
      <p:bldP spid="24602" grpId="0" animBg="1"/>
      <p:bldP spid="24603" grpId="0" animBg="1"/>
      <p:bldP spid="24604" grpId="0" animBg="1"/>
      <p:bldP spid="24605" grpId="0" animBg="1"/>
      <p:bldP spid="246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488238" cy="1143000"/>
          </a:xfrm>
          <a:solidFill>
            <a:srgbClr val="FFCC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>
            <a:flatTx/>
          </a:bodyPr>
          <a:lstStyle/>
          <a:p>
            <a:r>
              <a:rPr lang="bg-BG" sz="2800" b="1">
                <a:solidFill>
                  <a:srgbClr val="008000"/>
                </a:solidFill>
              </a:rPr>
              <a:t>Тема 5. Декомпозиране, организация и функциониране на системите за </a:t>
            </a:r>
            <a:r>
              <a:rPr lang="bg-BG" sz="2800" b="1" smtClean="0">
                <a:solidFill>
                  <a:srgbClr val="008000"/>
                </a:solidFill>
              </a:rPr>
              <a:t>АОИИ.</a:t>
            </a:r>
            <a:endParaRPr lang="bg-BG" sz="2800" b="1">
              <a:solidFill>
                <a:srgbClr val="008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7775575" cy="3960813"/>
          </a:xfrm>
          <a:solidFill>
            <a:srgbClr val="99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flatTx/>
          </a:bodyPr>
          <a:lstStyle/>
          <a:p>
            <a:r>
              <a:rPr lang="bg-BG" sz="2800" b="1" i="1" u="sng">
                <a:solidFill>
                  <a:srgbClr val="0000FF"/>
                </a:solidFill>
              </a:rPr>
              <a:t>Основни въпроси</a:t>
            </a:r>
            <a:r>
              <a:rPr lang="bg-BG" sz="2800" b="1" i="1">
                <a:solidFill>
                  <a:srgbClr val="0000FF"/>
                </a:solidFill>
              </a:rPr>
              <a:t>:</a:t>
            </a:r>
            <a:endParaRPr lang="bg-BG" sz="2800" b="1">
              <a:solidFill>
                <a:srgbClr val="0000FF"/>
              </a:solidFill>
            </a:endParaRPr>
          </a:p>
          <a:p>
            <a:endParaRPr lang="bg-BG" sz="2800" b="1">
              <a:solidFill>
                <a:srgbClr val="0000FF"/>
              </a:solidFill>
            </a:endParaRPr>
          </a:p>
          <a:p>
            <a:r>
              <a:rPr lang="bg-BG" sz="2800" b="1"/>
              <a:t>1. </a:t>
            </a:r>
            <a:r>
              <a:rPr lang="bg-BG" sz="2800" b="1">
                <a:solidFill>
                  <a:srgbClr val="FF0000"/>
                </a:solidFill>
              </a:rPr>
              <a:t>(10.)</a:t>
            </a:r>
            <a:r>
              <a:rPr lang="bg-BG" sz="2800" b="1"/>
              <a:t> Методика и стандарти за декомпозиране на системите за </a:t>
            </a:r>
            <a:r>
              <a:rPr lang="bg-BG" sz="2800" b="1" smtClean="0"/>
              <a:t>АОИИ.</a:t>
            </a:r>
            <a:endParaRPr lang="bg-BG" sz="2800" b="1"/>
          </a:p>
          <a:p>
            <a:r>
              <a:rPr lang="bg-BG" sz="2800" b="1"/>
              <a:t>            </a:t>
            </a:r>
            <a:r>
              <a:rPr lang="bg-BG" sz="2700" b="1" i="1">
                <a:solidFill>
                  <a:srgbClr val="CC0099"/>
                </a:solidFill>
              </a:rPr>
              <a:t>Литература:</a:t>
            </a:r>
            <a:r>
              <a:rPr lang="bg-BG" sz="2700" b="1">
                <a:solidFill>
                  <a:srgbClr val="CC0099"/>
                </a:solidFill>
              </a:rPr>
              <a:t> </a:t>
            </a:r>
            <a:r>
              <a:rPr lang="bg-BG" sz="2700" b="1">
                <a:solidFill>
                  <a:srgbClr val="0000FF"/>
                </a:solidFill>
              </a:rPr>
              <a:t>а) лекциите;</a:t>
            </a:r>
            <a:endParaRPr lang="bg-BG" sz="2700" b="1" i="1" u="sng">
              <a:solidFill>
                <a:srgbClr val="0000FF"/>
              </a:solidFill>
            </a:endParaRPr>
          </a:p>
          <a:p>
            <a:r>
              <a:rPr lang="bg-BG" sz="2800" b="1"/>
              <a:t>2. </a:t>
            </a:r>
            <a:r>
              <a:rPr lang="bg-BG" sz="2800" b="1">
                <a:solidFill>
                  <a:srgbClr val="FF0000"/>
                </a:solidFill>
              </a:rPr>
              <a:t>(11.)</a:t>
            </a:r>
            <a:r>
              <a:rPr lang="bg-BG" sz="2800" b="1"/>
              <a:t> Варианти за организация и функциониране на системите за </a:t>
            </a:r>
            <a:r>
              <a:rPr lang="bg-BG" sz="2800" b="1" smtClean="0"/>
              <a:t>АОИИ.</a:t>
            </a:r>
            <a:endParaRPr lang="bg-BG" sz="2800" b="1"/>
          </a:p>
          <a:p>
            <a:r>
              <a:rPr lang="bg-BG" sz="2700" b="1"/>
              <a:t>             </a:t>
            </a:r>
            <a:r>
              <a:rPr lang="bg-BG" sz="2700" b="1">
                <a:solidFill>
                  <a:srgbClr val="CC0099"/>
                </a:solidFill>
              </a:rPr>
              <a:t> </a:t>
            </a:r>
            <a:r>
              <a:rPr lang="bg-BG" sz="2700" b="1" i="1">
                <a:solidFill>
                  <a:srgbClr val="CC0099"/>
                </a:solidFill>
              </a:rPr>
              <a:t>Литература: </a:t>
            </a:r>
            <a:r>
              <a:rPr lang="bg-BG" sz="2700" b="1">
                <a:solidFill>
                  <a:srgbClr val="0000FF"/>
                </a:solidFill>
              </a:rPr>
              <a:t>а) лекциите.</a:t>
            </a:r>
            <a:r>
              <a:rPr lang="bg-BG" sz="2700" b="1"/>
              <a:t>            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23850" y="6308725"/>
            <a:ext cx="2452688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4099" grpId="0" build="p" animBg="1"/>
      <p:bldP spid="41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FFFF"/>
            </a:gs>
            <a:gs pos="50000">
              <a:srgbClr val="FFFF99"/>
            </a:gs>
            <a:gs pos="100000">
              <a:srgbClr val="66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04137" cy="576262"/>
          </a:xfrm>
          <a:solidFill>
            <a:srgbClr val="99FF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flatTx/>
          </a:bodyPr>
          <a:lstStyle/>
          <a:p>
            <a:r>
              <a:rPr lang="bg-BG" sz="2400" b="1">
                <a:solidFill>
                  <a:srgbClr val="0000FF"/>
                </a:solidFill>
              </a:rPr>
              <a:t>1.1.</a:t>
            </a:r>
            <a:r>
              <a:rPr lang="bg-BG" sz="2400" b="1">
                <a:solidFill>
                  <a:srgbClr val="993300"/>
                </a:solidFill>
              </a:rPr>
              <a:t> Същност и измерения на декомпизирането.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37075"/>
          </a:xfrm>
          <a:solidFill>
            <a:srgbClr val="FF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r>
              <a:rPr lang="bg-BG" sz="1800" b="1">
                <a:solidFill>
                  <a:srgbClr val="FF0000"/>
                </a:solidFill>
              </a:rPr>
              <a:t>1.1.1.</a:t>
            </a:r>
            <a:r>
              <a:rPr lang="bg-BG" sz="1800" b="1"/>
              <a:t> </a:t>
            </a:r>
            <a:r>
              <a:rPr lang="bg-BG" sz="1800" b="1">
                <a:solidFill>
                  <a:srgbClr val="0000FF"/>
                </a:solidFill>
              </a:rPr>
              <a:t>Същност</a:t>
            </a:r>
            <a:r>
              <a:rPr lang="bg-BG" sz="1800" b="1"/>
              <a:t> – </a:t>
            </a:r>
            <a:r>
              <a:rPr lang="bg-BG" sz="1800" b="1" i="1"/>
              <a:t>декомпозирането е израз на практическото приложение на системния подход спрямо </a:t>
            </a:r>
            <a:r>
              <a:rPr lang="bg-BG" sz="1800" b="1" i="1" smtClean="0"/>
              <a:t>АОИИ. </a:t>
            </a:r>
            <a:r>
              <a:rPr lang="bg-BG" sz="1800" b="1" i="1"/>
              <a:t>Под декомпозиране се разбира разглеждането на </a:t>
            </a:r>
            <a:r>
              <a:rPr lang="bg-BG" sz="1800" b="1" i="1" smtClean="0"/>
              <a:t>АОИИ </a:t>
            </a:r>
            <a:r>
              <a:rPr lang="bg-BG" sz="1800" b="1" i="1"/>
              <a:t>като систематизирана съвкупност от относително самостоятелни части (подсистеми). Декомпозирането се осъществява въз основа на определени критерии, принципи и признаци, които като цяло формират подхода (стандарта) за изграждането и функционирането на системата за </a:t>
            </a:r>
            <a:r>
              <a:rPr lang="bg-BG" sz="1800" b="1" i="1" smtClean="0"/>
              <a:t>АОИИ.</a:t>
            </a:r>
            <a:endParaRPr lang="bg-BG" sz="1800" b="1" i="1"/>
          </a:p>
          <a:p>
            <a:r>
              <a:rPr lang="bg-BG" sz="1800" b="1">
                <a:solidFill>
                  <a:srgbClr val="FF0000"/>
                </a:solidFill>
              </a:rPr>
              <a:t>1.1.2.</a:t>
            </a:r>
            <a:r>
              <a:rPr lang="bg-BG" sz="1800" b="1"/>
              <a:t> </a:t>
            </a:r>
            <a:r>
              <a:rPr lang="bg-BG" sz="1800" b="1">
                <a:solidFill>
                  <a:srgbClr val="0000FF"/>
                </a:solidFill>
              </a:rPr>
              <a:t>Фактори, които определят подходите (стандартите):</a:t>
            </a:r>
          </a:p>
          <a:p>
            <a:r>
              <a:rPr lang="bg-BG" sz="1800" b="1"/>
              <a:t>           </a:t>
            </a:r>
            <a:r>
              <a:rPr lang="bg-BG" sz="1800" b="1">
                <a:solidFill>
                  <a:srgbClr val="008000"/>
                </a:solidFill>
              </a:rPr>
              <a:t>а)</a:t>
            </a:r>
            <a:r>
              <a:rPr lang="bg-BG" sz="1800" b="1"/>
              <a:t> спецификата на производствено-технологичната и информационно-управленската структура на предприятието, фирмата или корпорацията;</a:t>
            </a:r>
          </a:p>
          <a:p>
            <a:r>
              <a:rPr lang="bg-BG" sz="1800" b="1"/>
              <a:t>           </a:t>
            </a:r>
            <a:r>
              <a:rPr lang="bg-BG" sz="1800" b="1">
                <a:solidFill>
                  <a:srgbClr val="008000"/>
                </a:solidFill>
              </a:rPr>
              <a:t>б)</a:t>
            </a:r>
            <a:r>
              <a:rPr lang="bg-BG" sz="1800" b="1"/>
              <a:t> възприетите стратегии, платформи и решения за информационно осигуряване и информационно обслужване;</a:t>
            </a:r>
          </a:p>
          <a:p>
            <a:r>
              <a:rPr lang="bg-BG" sz="1800" b="1"/>
              <a:t>           </a:t>
            </a:r>
            <a:r>
              <a:rPr lang="bg-BG" sz="1800" b="1">
                <a:solidFill>
                  <a:srgbClr val="008000"/>
                </a:solidFill>
              </a:rPr>
              <a:t>в)</a:t>
            </a:r>
            <a:r>
              <a:rPr lang="bg-BG" sz="1800" b="1"/>
              <a:t> натрупаният опит и традиции в областта на </a:t>
            </a:r>
            <a:r>
              <a:rPr lang="bg-BG" sz="1800" b="1" smtClean="0"/>
              <a:t>АОИИ.</a:t>
            </a:r>
            <a:endParaRPr lang="bg-BG" sz="1800" b="1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79388" y="6237288"/>
            <a:ext cx="2452687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build="p" animBg="1"/>
      <p:bldP spid="51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576263"/>
          </a:xfrm>
          <a:solidFill>
            <a:srgbClr val="66FFFF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>
            <a:flatTx/>
          </a:bodyPr>
          <a:lstStyle/>
          <a:p>
            <a:r>
              <a:rPr lang="bg-BG" sz="2200" b="1">
                <a:solidFill>
                  <a:srgbClr val="0000FF"/>
                </a:solidFill>
              </a:rPr>
              <a:t>1.2.</a:t>
            </a:r>
            <a:r>
              <a:rPr lang="bg-BG" sz="2200" b="1">
                <a:solidFill>
                  <a:srgbClr val="990099"/>
                </a:solidFill>
              </a:rPr>
              <a:t> Критерии за декомпозирането на системата за </a:t>
            </a:r>
            <a:r>
              <a:rPr lang="bg-BG" sz="2200" b="1" smtClean="0">
                <a:solidFill>
                  <a:srgbClr val="990099"/>
                </a:solidFill>
              </a:rPr>
              <a:t>АОИИ.</a:t>
            </a:r>
            <a:endParaRPr lang="bg-BG" sz="2200" b="1">
              <a:solidFill>
                <a:srgbClr val="990099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00200"/>
            <a:ext cx="7993063" cy="4276725"/>
          </a:xfrm>
          <a:solidFill>
            <a:srgbClr val="FFCCFF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r>
              <a:rPr lang="bg-BG" sz="2000" b="1">
                <a:solidFill>
                  <a:srgbClr val="0000FF"/>
                </a:solidFill>
              </a:rPr>
              <a:t>а)</a:t>
            </a:r>
            <a:r>
              <a:rPr lang="bg-BG" sz="2000" b="1"/>
              <a:t> степен на затвореност, т. е. относителна самостоятелност, обособеност;</a:t>
            </a:r>
          </a:p>
          <a:p>
            <a:r>
              <a:rPr lang="bg-BG" sz="2000" b="1">
                <a:solidFill>
                  <a:srgbClr val="0000FF"/>
                </a:solidFill>
              </a:rPr>
              <a:t>б)</a:t>
            </a:r>
            <a:r>
              <a:rPr lang="bg-BG" sz="2000" b="1"/>
              <a:t> еднородност на решаваните задачи;</a:t>
            </a:r>
          </a:p>
          <a:p>
            <a:r>
              <a:rPr lang="bg-BG" sz="2000" b="1">
                <a:solidFill>
                  <a:srgbClr val="0000FF"/>
                </a:solidFill>
              </a:rPr>
              <a:t>в)</a:t>
            </a:r>
            <a:r>
              <a:rPr lang="bg-BG" sz="2000" b="1"/>
              <a:t> условия за типизация и стандартизация на информационните процедури и операции, които създават блогоприятна среда за приложение на индустриален софтуер и готови проектни решения;</a:t>
            </a:r>
          </a:p>
          <a:p>
            <a:r>
              <a:rPr lang="bg-BG" sz="2000" b="1">
                <a:solidFill>
                  <a:srgbClr val="0000FF"/>
                </a:solidFill>
              </a:rPr>
              <a:t>г)</a:t>
            </a:r>
            <a:r>
              <a:rPr lang="bg-BG" sz="2000" b="1"/>
              <a:t> информационна съвместимост и интеграция в хоризонтален и вертикален разрез;</a:t>
            </a:r>
          </a:p>
          <a:p>
            <a:r>
              <a:rPr lang="bg-BG" sz="2000" b="1">
                <a:solidFill>
                  <a:srgbClr val="0000FF"/>
                </a:solidFill>
              </a:rPr>
              <a:t>д)</a:t>
            </a:r>
            <a:r>
              <a:rPr lang="bg-BG" sz="2000" b="1"/>
              <a:t> ясно очертан периметър на информационно осигуряване и обслужване;</a:t>
            </a:r>
          </a:p>
          <a:p>
            <a:r>
              <a:rPr lang="bg-BG" sz="2000" b="1">
                <a:solidFill>
                  <a:srgbClr val="0000FF"/>
                </a:solidFill>
              </a:rPr>
              <a:t>е)</a:t>
            </a:r>
            <a:r>
              <a:rPr lang="bg-BG" sz="2000" b="1"/>
              <a:t> икономическа и социална ефективност.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50825" y="6308725"/>
            <a:ext cx="2452688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build="p" animBg="1"/>
      <p:bldP spid="61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993063" cy="647700"/>
          </a:xfrm>
          <a:solidFill>
            <a:srgbClr val="99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>
            <a:flatTx/>
          </a:bodyPr>
          <a:lstStyle/>
          <a:p>
            <a:r>
              <a:rPr lang="bg-BG" sz="2200" b="1">
                <a:solidFill>
                  <a:srgbClr val="0000FF"/>
                </a:solidFill>
              </a:rPr>
              <a:t>1.3.</a:t>
            </a:r>
            <a:r>
              <a:rPr lang="bg-BG" sz="2200" b="1">
                <a:solidFill>
                  <a:srgbClr val="990099"/>
                </a:solidFill>
              </a:rPr>
              <a:t> Принципи за декомпозиране на системата за </a:t>
            </a:r>
            <a:r>
              <a:rPr lang="bg-BG" sz="2200" b="1" smtClean="0">
                <a:solidFill>
                  <a:srgbClr val="990099"/>
                </a:solidFill>
              </a:rPr>
              <a:t>АОИИ.</a:t>
            </a:r>
            <a:endParaRPr lang="bg-BG" sz="2200" b="1">
              <a:solidFill>
                <a:srgbClr val="990099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392613"/>
          </a:xfrm>
          <a:solidFill>
            <a:srgbClr val="FF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>
            <a:flatTx/>
          </a:bodyPr>
          <a:lstStyle/>
          <a:p>
            <a:pPr>
              <a:lnSpc>
                <a:spcPct val="90000"/>
              </a:lnSpc>
            </a:pPr>
            <a:r>
              <a:rPr lang="bg-BG" sz="1800" b="1">
                <a:solidFill>
                  <a:srgbClr val="FF0000"/>
                </a:solidFill>
              </a:rPr>
              <a:t>1)</a:t>
            </a:r>
            <a:r>
              <a:rPr lang="bg-BG" sz="1800" b="1"/>
              <a:t> йерархичност в организацията и структурата на </a:t>
            </a:r>
            <a:r>
              <a:rPr lang="bg-BG" sz="1800" b="1" smtClean="0"/>
              <a:t>АОИИ, </a:t>
            </a:r>
            <a:r>
              <a:rPr lang="bg-BG" sz="1800" b="1"/>
              <a:t>следвайки обслужваните информационно-управленски равнища;</a:t>
            </a:r>
          </a:p>
          <a:p>
            <a:pPr>
              <a:lnSpc>
                <a:spcPct val="90000"/>
              </a:lnSpc>
            </a:pPr>
            <a:r>
              <a:rPr lang="bg-BG" sz="1800" b="1">
                <a:solidFill>
                  <a:srgbClr val="FF0000"/>
                </a:solidFill>
              </a:rPr>
              <a:t>2)</a:t>
            </a:r>
            <a:r>
              <a:rPr lang="bg-BG" sz="1800" b="1"/>
              <a:t> централизация, децентрализация и йерархична разпределеност на ресурсите на системата за </a:t>
            </a:r>
            <a:r>
              <a:rPr lang="bg-BG" sz="1800" b="1" smtClean="0"/>
              <a:t>АОИИ;</a:t>
            </a:r>
            <a:endParaRPr lang="bg-BG" sz="1800" b="1"/>
          </a:p>
          <a:p>
            <a:pPr>
              <a:lnSpc>
                <a:spcPct val="90000"/>
              </a:lnSpc>
            </a:pPr>
            <a:r>
              <a:rPr lang="bg-BG" sz="1800" b="1">
                <a:solidFill>
                  <a:srgbClr val="FF0000"/>
                </a:solidFill>
              </a:rPr>
              <a:t>3)</a:t>
            </a:r>
            <a:r>
              <a:rPr lang="bg-BG" sz="1800" b="1"/>
              <a:t> единен методичен механизъм на декомпозиране , който отчита научно-теоретичните постижения,  натрупания опит и традиции, както и перспективите на развитие;</a:t>
            </a:r>
          </a:p>
          <a:p>
            <a:pPr>
              <a:lnSpc>
                <a:spcPct val="90000"/>
              </a:lnSpc>
            </a:pPr>
            <a:r>
              <a:rPr lang="bg-BG" sz="1800" b="1">
                <a:solidFill>
                  <a:srgbClr val="FF0000"/>
                </a:solidFill>
              </a:rPr>
              <a:t>4)</a:t>
            </a:r>
            <a:r>
              <a:rPr lang="bg-BG" sz="1800" b="1"/>
              <a:t> планомерност,  пропорционалност и приоритетност в изграждането на системата за </a:t>
            </a:r>
            <a:r>
              <a:rPr lang="bg-BG" sz="1800" b="1" smtClean="0"/>
              <a:t>АОИИ, </a:t>
            </a:r>
            <a:r>
              <a:rPr lang="bg-BG" sz="1800" b="1"/>
              <a:t>в зависимост от информационните потребности и възможностите за инвестиции;</a:t>
            </a:r>
          </a:p>
          <a:p>
            <a:pPr>
              <a:lnSpc>
                <a:spcPct val="90000"/>
              </a:lnSpc>
            </a:pPr>
            <a:r>
              <a:rPr lang="bg-BG" sz="1800" b="1">
                <a:solidFill>
                  <a:srgbClr val="FF0000"/>
                </a:solidFill>
              </a:rPr>
              <a:t>5)</a:t>
            </a:r>
            <a:r>
              <a:rPr lang="bg-BG" sz="1800" b="1"/>
              <a:t> комплексност и интегрираност  по управленски функции и дейности;</a:t>
            </a:r>
          </a:p>
          <a:p>
            <a:pPr>
              <a:lnSpc>
                <a:spcPct val="90000"/>
              </a:lnSpc>
            </a:pPr>
            <a:r>
              <a:rPr lang="bg-BG" sz="1800" b="1">
                <a:solidFill>
                  <a:srgbClr val="FF0000"/>
                </a:solidFill>
              </a:rPr>
              <a:t>6)</a:t>
            </a:r>
            <a:r>
              <a:rPr lang="bg-BG" sz="1800" b="1"/>
              <a:t> надеждност и сигурност на експлоатация;</a:t>
            </a:r>
          </a:p>
          <a:p>
            <a:pPr>
              <a:lnSpc>
                <a:spcPct val="90000"/>
              </a:lnSpc>
            </a:pPr>
            <a:r>
              <a:rPr lang="bg-BG" sz="1800" b="1">
                <a:solidFill>
                  <a:srgbClr val="FF0000"/>
                </a:solidFill>
              </a:rPr>
              <a:t>7)</a:t>
            </a:r>
            <a:r>
              <a:rPr lang="bg-BG" sz="1800" b="1"/>
              <a:t> “принцип на новите задачи” – възможности за разширяване;</a:t>
            </a:r>
          </a:p>
          <a:p>
            <a:pPr>
              <a:lnSpc>
                <a:spcPct val="90000"/>
              </a:lnSpc>
            </a:pPr>
            <a:r>
              <a:rPr lang="bg-BG" sz="1800" b="1">
                <a:solidFill>
                  <a:srgbClr val="FF0000"/>
                </a:solidFill>
              </a:rPr>
              <a:t>8)</a:t>
            </a:r>
            <a:r>
              <a:rPr lang="bg-BG" sz="1800" b="1"/>
              <a:t> иновация – реинженеринг, модернизиране и развитие.</a:t>
            </a:r>
          </a:p>
          <a:p>
            <a:pPr>
              <a:lnSpc>
                <a:spcPct val="90000"/>
              </a:lnSpc>
            </a:pPr>
            <a:endParaRPr lang="bg-BG" sz="1800" b="1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79388" y="6308725"/>
            <a:ext cx="2452687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bg-BG" sz="1800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build="p" animBg="1"/>
      <p:bldP spid="71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848600" cy="561975"/>
          </a:xfrm>
          <a:solidFill>
            <a:srgbClr val="99FF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CC"/>
            </a:extrusionClr>
          </a:sp3d>
        </p:spPr>
        <p:txBody>
          <a:bodyPr>
            <a:flatTx/>
          </a:bodyPr>
          <a:lstStyle/>
          <a:p>
            <a:r>
              <a:rPr lang="bg-BG" sz="1800" b="1">
                <a:solidFill>
                  <a:srgbClr val="0000FF"/>
                </a:solidFill>
              </a:rPr>
              <a:t>1.4.</a:t>
            </a:r>
            <a:r>
              <a:rPr lang="bg-BG" sz="1800" b="1">
                <a:solidFill>
                  <a:srgbClr val="6600CC"/>
                </a:solidFill>
              </a:rPr>
              <a:t> Признаци за декомпозиране на системата за </a:t>
            </a:r>
            <a:r>
              <a:rPr lang="bg-BG" sz="1800" b="1" smtClean="0">
                <a:solidFill>
                  <a:srgbClr val="6600CC"/>
                </a:solidFill>
              </a:rPr>
              <a:t>АОИИ.</a:t>
            </a:r>
            <a:endParaRPr lang="bg-BG" sz="1800" b="1">
              <a:solidFill>
                <a:srgbClr val="6600CC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68313" y="177323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bg-BG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0825" y="6453188"/>
            <a:ext cx="1544638" cy="2746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bg-BG" sz="12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39750" y="1773238"/>
            <a:ext cx="1800225" cy="6413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1800"/>
              <a:t>Функции и</a:t>
            </a:r>
            <a:br>
              <a:rPr lang="bg-BG" sz="1800"/>
            </a:br>
            <a:r>
              <a:rPr lang="bg-BG" sz="1800"/>
              <a:t>дейности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900113" y="2708275"/>
            <a:ext cx="1727200" cy="393700"/>
          </a:xfrm>
          <a:prstGeom prst="rect">
            <a:avLst/>
          </a:prstGeom>
          <a:solidFill>
            <a:srgbClr val="CCECFF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Прогнозиране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900113" y="3357563"/>
            <a:ext cx="1584325" cy="393700"/>
          </a:xfrm>
          <a:prstGeom prst="rect">
            <a:avLst/>
          </a:prstGeom>
          <a:solidFill>
            <a:srgbClr val="66FFCC"/>
          </a:solidFill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Планиране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900113" y="4005263"/>
            <a:ext cx="1512887" cy="393700"/>
          </a:xfrm>
          <a:prstGeom prst="rect">
            <a:avLst/>
          </a:prstGeom>
          <a:solidFill>
            <a:srgbClr val="FFCCFF"/>
          </a:solidFill>
          <a:ln w="5715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Маркетинг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900113" y="4652963"/>
            <a:ext cx="1439862" cy="393700"/>
          </a:xfrm>
          <a:prstGeom prst="rect">
            <a:avLst/>
          </a:prstGeom>
          <a:solidFill>
            <a:srgbClr val="99FFCC"/>
          </a:solidFill>
          <a:ln w="57150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Отчитане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900113" y="5229225"/>
            <a:ext cx="1368425" cy="393700"/>
          </a:xfrm>
          <a:prstGeom prst="rect">
            <a:avLst/>
          </a:prstGeom>
          <a:solidFill>
            <a:srgbClr val="99CCFF"/>
          </a:solidFill>
          <a:ln w="57150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Анализ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900113" y="6010275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bg-BG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900113" y="5805488"/>
            <a:ext cx="1368425" cy="393700"/>
          </a:xfrm>
          <a:prstGeom prst="rect">
            <a:avLst/>
          </a:prstGeom>
          <a:solidFill>
            <a:srgbClr val="FFFFCC"/>
          </a:solidFill>
          <a:ln w="57150">
            <a:solidFill>
              <a:srgbClr val="66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Контрол</a:t>
            </a: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H="1">
            <a:off x="179388" y="2060575"/>
            <a:ext cx="360362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179388" y="2060575"/>
            <a:ext cx="0" cy="3889375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179388" y="2852738"/>
            <a:ext cx="720725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179388" y="3500438"/>
            <a:ext cx="720725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179388" y="4149725"/>
            <a:ext cx="720725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179388" y="4797425"/>
            <a:ext cx="720725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179388" y="5445125"/>
            <a:ext cx="720725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179388" y="5949950"/>
            <a:ext cx="720725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3419475" y="1844675"/>
            <a:ext cx="208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bg-BG" sz="1800"/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3419475" y="1773238"/>
            <a:ext cx="1873250" cy="6413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1800"/>
              <a:t>Предметна</a:t>
            </a:r>
            <a:br>
              <a:rPr lang="bg-BG" sz="1800"/>
            </a:br>
            <a:r>
              <a:rPr lang="bg-BG" sz="1800"/>
              <a:t>насоченост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3708400" y="2852738"/>
            <a:ext cx="1655763" cy="393700"/>
          </a:xfrm>
          <a:prstGeom prst="rect">
            <a:avLst/>
          </a:prstGeom>
          <a:solidFill>
            <a:srgbClr val="99FF99"/>
          </a:solidFill>
          <a:ln w="571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Капитал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3708400" y="3644900"/>
            <a:ext cx="1655763" cy="638175"/>
          </a:xfrm>
          <a:prstGeom prst="rect">
            <a:avLst/>
          </a:prstGeom>
          <a:solidFill>
            <a:srgbClr val="CCFF66"/>
          </a:solidFill>
          <a:ln w="57150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Дълготрайни</a:t>
            </a:r>
            <a:br>
              <a:rPr lang="bg-BG"/>
            </a:br>
            <a:r>
              <a:rPr lang="bg-BG"/>
              <a:t>активи</a:t>
            </a: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3708400" y="4581525"/>
            <a:ext cx="1728788" cy="638175"/>
          </a:xfrm>
          <a:prstGeom prst="rect">
            <a:avLst/>
          </a:prstGeom>
          <a:solidFill>
            <a:srgbClr val="00FFCC"/>
          </a:solidFill>
          <a:ln w="57150">
            <a:solidFill>
              <a:srgbClr val="66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Краткотрайни</a:t>
            </a:r>
            <a:br>
              <a:rPr lang="bg-BG"/>
            </a:br>
            <a:r>
              <a:rPr lang="bg-BG"/>
              <a:t>активи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3708400" y="5516563"/>
            <a:ext cx="1655763" cy="393700"/>
          </a:xfrm>
          <a:prstGeom prst="rect">
            <a:avLst/>
          </a:prstGeom>
          <a:solidFill>
            <a:srgbClr val="CCCCFF"/>
          </a:solidFill>
          <a:ln w="57150">
            <a:solidFill>
              <a:srgbClr val="66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Персонал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4140200" y="6219825"/>
            <a:ext cx="790575" cy="393700"/>
          </a:xfrm>
          <a:prstGeom prst="rect">
            <a:avLst/>
          </a:prstGeom>
          <a:solidFill>
            <a:srgbClr val="FF99FF"/>
          </a:solidFill>
          <a:ln w="57150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и др.</a:t>
            </a:r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3132138" y="2060575"/>
            <a:ext cx="2159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3132138" y="2060575"/>
            <a:ext cx="0" cy="43211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3132138" y="3068638"/>
            <a:ext cx="57626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3132138" y="4005263"/>
            <a:ext cx="57626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3132138" y="4868863"/>
            <a:ext cx="57626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3132138" y="5661025"/>
            <a:ext cx="57626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3132138" y="6381750"/>
            <a:ext cx="100806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6443663" y="1916113"/>
            <a:ext cx="2160587" cy="64135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1800"/>
              <a:t>Функционално-</a:t>
            </a:r>
            <a:br>
              <a:rPr lang="bg-BG" sz="1800"/>
            </a:br>
            <a:r>
              <a:rPr lang="bg-BG" sz="1800"/>
              <a:t>предметен</a:t>
            </a:r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6732588" y="2986088"/>
            <a:ext cx="1943100" cy="882650"/>
          </a:xfrm>
          <a:prstGeom prst="rect">
            <a:avLst/>
          </a:prstGeom>
          <a:solidFill>
            <a:srgbClr val="FFFF99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Прогнозиране</a:t>
            </a:r>
            <a:br>
              <a:rPr lang="bg-BG"/>
            </a:br>
            <a:r>
              <a:rPr lang="bg-BG"/>
              <a:t>на</a:t>
            </a:r>
            <a:br>
              <a:rPr lang="bg-BG"/>
            </a:br>
            <a:r>
              <a:rPr lang="bg-BG"/>
              <a:t>капитала</a:t>
            </a:r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6732588" y="4425950"/>
            <a:ext cx="1943100" cy="1127125"/>
          </a:xfrm>
          <a:prstGeom prst="rect">
            <a:avLst/>
          </a:prstGeom>
          <a:solidFill>
            <a:srgbClr val="99CC00"/>
          </a:solidFill>
          <a:ln w="5715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Отчитане</a:t>
            </a:r>
            <a:br>
              <a:rPr lang="bg-BG"/>
            </a:br>
            <a:r>
              <a:rPr lang="bg-BG"/>
              <a:t>на</a:t>
            </a:r>
            <a:br>
              <a:rPr lang="bg-BG"/>
            </a:br>
            <a:r>
              <a:rPr lang="bg-BG"/>
              <a:t>дълготрайните</a:t>
            </a:r>
            <a:br>
              <a:rPr lang="bg-BG"/>
            </a:br>
            <a:r>
              <a:rPr lang="bg-BG"/>
              <a:t>активи</a:t>
            </a:r>
          </a:p>
        </p:txBody>
      </p:sp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7235825" y="6154738"/>
            <a:ext cx="1296988" cy="393700"/>
          </a:xfrm>
          <a:prstGeom prst="rect">
            <a:avLst/>
          </a:prstGeom>
          <a:solidFill>
            <a:srgbClr val="6699FF"/>
          </a:solidFill>
          <a:ln w="571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и т. н.</a:t>
            </a:r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>
            <a:off x="6011863" y="2205038"/>
            <a:ext cx="431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>
            <a:off x="6011863" y="2205038"/>
            <a:ext cx="0" cy="4176712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39" name="Line 47"/>
          <p:cNvSpPr>
            <a:spLocks noChangeShapeType="1"/>
          </p:cNvSpPr>
          <p:nvPr/>
        </p:nvSpPr>
        <p:spPr bwMode="auto">
          <a:xfrm>
            <a:off x="6011863" y="6381750"/>
            <a:ext cx="1223962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>
            <a:off x="6011863" y="3357563"/>
            <a:ext cx="720725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>
            <a:off x="6011863" y="4941888"/>
            <a:ext cx="720725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42" name="Oval 50"/>
          <p:cNvSpPr>
            <a:spLocks noChangeArrowheads="1"/>
          </p:cNvSpPr>
          <p:nvPr/>
        </p:nvSpPr>
        <p:spPr bwMode="auto">
          <a:xfrm>
            <a:off x="1258888" y="1125538"/>
            <a:ext cx="431800" cy="431800"/>
          </a:xfrm>
          <a:prstGeom prst="ellipse">
            <a:avLst/>
          </a:prstGeom>
          <a:solidFill>
            <a:srgbClr val="66FF66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bg-BG"/>
              <a:t>1.</a:t>
            </a:r>
          </a:p>
        </p:txBody>
      </p:sp>
      <p:sp>
        <p:nvSpPr>
          <p:cNvPr id="8243" name="Oval 51"/>
          <p:cNvSpPr>
            <a:spLocks noChangeArrowheads="1"/>
          </p:cNvSpPr>
          <p:nvPr/>
        </p:nvSpPr>
        <p:spPr bwMode="auto">
          <a:xfrm>
            <a:off x="4211638" y="1125538"/>
            <a:ext cx="431800" cy="431800"/>
          </a:xfrm>
          <a:prstGeom prst="ellipse">
            <a:avLst/>
          </a:prstGeom>
          <a:solidFill>
            <a:srgbClr val="FF99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bg-BG"/>
              <a:t>2.</a:t>
            </a:r>
          </a:p>
        </p:txBody>
      </p:sp>
      <p:sp>
        <p:nvSpPr>
          <p:cNvPr id="8244" name="Oval 52"/>
          <p:cNvSpPr>
            <a:spLocks noChangeArrowheads="1"/>
          </p:cNvSpPr>
          <p:nvPr/>
        </p:nvSpPr>
        <p:spPr bwMode="auto">
          <a:xfrm>
            <a:off x="7451725" y="1125538"/>
            <a:ext cx="431800" cy="504825"/>
          </a:xfrm>
          <a:prstGeom prst="ellipse">
            <a:avLst/>
          </a:prstGeom>
          <a:solidFill>
            <a:srgbClr val="66CC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bg-BG"/>
              <a:t>2.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0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10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10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10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10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10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10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10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10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10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10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10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10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0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10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10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10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10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10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10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20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20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8" grpId="0" animBg="1"/>
      <p:bldP spid="8199" grpId="0" animBg="1"/>
      <p:bldP spid="8200" grpId="0" animBg="1"/>
      <p:bldP spid="8201" grpId="0" animBg="1"/>
      <p:bldP spid="8202" grpId="0" animBg="1"/>
      <p:bldP spid="8203" grpId="0" animBg="1"/>
      <p:bldP spid="8204" grpId="0" animBg="1"/>
      <p:bldP spid="8207" grpId="0" animBg="1"/>
      <p:bldP spid="8208" grpId="0" animBg="1"/>
      <p:bldP spid="8210" grpId="0" animBg="1"/>
      <p:bldP spid="8211" grpId="0" animBg="1"/>
      <p:bldP spid="8212" grpId="0" animBg="1"/>
      <p:bldP spid="8213" grpId="0" animBg="1"/>
      <p:bldP spid="8214" grpId="0" animBg="1"/>
      <p:bldP spid="8215" grpId="0" animBg="1"/>
      <p:bldP spid="8216" grpId="0" animBg="1"/>
      <p:bldP spid="8218" grpId="0" animBg="1"/>
      <p:bldP spid="8219" grpId="0" animBg="1"/>
      <p:bldP spid="8220" grpId="0" animBg="1"/>
      <p:bldP spid="8221" grpId="0" animBg="1"/>
      <p:bldP spid="8222" grpId="0" animBg="1"/>
      <p:bldP spid="8223" grpId="0" animBg="1"/>
      <p:bldP spid="8224" grpId="0" animBg="1"/>
      <p:bldP spid="8225" grpId="0" animBg="1"/>
      <p:bldP spid="8226" grpId="0" animBg="1"/>
      <p:bldP spid="8227" grpId="0" animBg="1"/>
      <p:bldP spid="8228" grpId="0" animBg="1"/>
      <p:bldP spid="8229" grpId="0" animBg="1"/>
      <p:bldP spid="8232" grpId="0" animBg="1"/>
      <p:bldP spid="8233" grpId="0" animBg="1"/>
      <p:bldP spid="8234" grpId="0" animBg="1"/>
      <p:bldP spid="8235" grpId="0" animBg="1"/>
      <p:bldP spid="8236" grpId="0" animBg="1"/>
      <p:bldP spid="8237" grpId="0" animBg="1"/>
      <p:bldP spid="8238" grpId="0" animBg="1"/>
      <p:bldP spid="8239" grpId="0" animBg="1"/>
      <p:bldP spid="8240" grpId="0" animBg="1"/>
      <p:bldP spid="8241" grpId="0" animBg="1"/>
      <p:bldP spid="8242" grpId="0" animBg="1"/>
      <p:bldP spid="8243" grpId="0" animBg="1"/>
      <p:bldP spid="82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561975"/>
          </a:xfrm>
          <a:solidFill>
            <a:srgbClr val="66FF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>
            <a:flatTx/>
          </a:bodyPr>
          <a:lstStyle/>
          <a:p>
            <a:r>
              <a:rPr lang="bg-BG" sz="1800" b="1">
                <a:solidFill>
                  <a:srgbClr val="0000FF"/>
                </a:solidFill>
              </a:rPr>
              <a:t>1.5.</a:t>
            </a:r>
            <a:r>
              <a:rPr lang="bg-BG" sz="1800" b="1"/>
              <a:t> </a:t>
            </a:r>
            <a:r>
              <a:rPr lang="bg-BG" sz="1800" b="1">
                <a:solidFill>
                  <a:schemeClr val="tx1"/>
                </a:solidFill>
              </a:rPr>
              <a:t>Декомпозиране на системата за </a:t>
            </a:r>
            <a:r>
              <a:rPr lang="bg-BG" sz="1800" b="1" smtClean="0">
                <a:solidFill>
                  <a:schemeClr val="tx1"/>
                </a:solidFill>
              </a:rPr>
              <a:t>АОИИ </a:t>
            </a:r>
            <a:r>
              <a:rPr lang="bg-BG" sz="1800" b="1">
                <a:solidFill>
                  <a:schemeClr val="tx1"/>
                </a:solidFill>
              </a:rPr>
              <a:t>по</a:t>
            </a:r>
            <a:r>
              <a:rPr lang="bg-BG" sz="1800" b="1">
                <a:solidFill>
                  <a:srgbClr val="FF0000"/>
                </a:solidFill>
              </a:rPr>
              <a:t> </a:t>
            </a:r>
            <a:r>
              <a:rPr lang="bg-BG" sz="1800" b="1">
                <a:solidFill>
                  <a:srgbClr val="FF3300"/>
                </a:solidFill>
              </a:rPr>
              <a:t>осигурителни ресурси.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50825" y="6308725"/>
            <a:ext cx="2203450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bg-BG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619250" y="1268413"/>
            <a:ext cx="7056438" cy="374650"/>
          </a:xfrm>
          <a:prstGeom prst="rect">
            <a:avLst/>
          </a:prstGeom>
          <a:solidFill>
            <a:srgbClr val="FFFF99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Организационно осигуряване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619250" y="1916113"/>
            <a:ext cx="6985000" cy="374650"/>
          </a:xfrm>
          <a:prstGeom prst="rect">
            <a:avLst/>
          </a:prstGeom>
          <a:solidFill>
            <a:srgbClr val="66FF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Методологическо и методическо осигуряване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619250" y="2565400"/>
            <a:ext cx="6985000" cy="374650"/>
          </a:xfrm>
          <a:prstGeom prst="rect">
            <a:avLst/>
          </a:prstGeom>
          <a:solidFill>
            <a:srgbClr val="99CC00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Техническо, мрежово и комуникационно осигуряване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619250" y="3284538"/>
            <a:ext cx="6985000" cy="374650"/>
          </a:xfrm>
          <a:prstGeom prst="rect">
            <a:avLst/>
          </a:prstGeom>
          <a:solidFill>
            <a:srgbClr val="66CC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Програмно и технологично осигуряване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619250" y="3994150"/>
            <a:ext cx="6985000" cy="374650"/>
          </a:xfrm>
          <a:prstGeom prst="rect">
            <a:avLst/>
          </a:prstGeom>
          <a:solidFill>
            <a:srgbClr val="FFCCFF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Информационно осигуряване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1619250" y="4786313"/>
            <a:ext cx="6985000" cy="374650"/>
          </a:xfrm>
          <a:prstGeom prst="rect">
            <a:avLst/>
          </a:prstGeom>
          <a:solidFill>
            <a:srgbClr val="99FF33"/>
          </a:solidFill>
          <a:ln w="3810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Правно-нормативно осигуряване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619250" y="5516563"/>
            <a:ext cx="6985000" cy="374650"/>
          </a:xfrm>
          <a:prstGeom prst="rect">
            <a:avLst/>
          </a:prstGeom>
          <a:solidFill>
            <a:srgbClr val="CCCCFF"/>
          </a:solidFill>
          <a:ln w="381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Кадрово осигуряване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987675" y="6165850"/>
            <a:ext cx="5545138" cy="374650"/>
          </a:xfrm>
          <a:prstGeom prst="rect">
            <a:avLst/>
          </a:prstGeom>
          <a:solidFill>
            <a:srgbClr val="00CC99"/>
          </a:solidFill>
          <a:ln w="38100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Финансово осигуряване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827088" y="981075"/>
            <a:ext cx="0" cy="51847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827088" y="1484313"/>
            <a:ext cx="792162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827088" y="2133600"/>
            <a:ext cx="792162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827088" y="2781300"/>
            <a:ext cx="792162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827088" y="3500438"/>
            <a:ext cx="792162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827088" y="4149725"/>
            <a:ext cx="792162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827088" y="4941888"/>
            <a:ext cx="792162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827088" y="5661025"/>
            <a:ext cx="792162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827088" y="6165850"/>
            <a:ext cx="2160587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6" grpId="0" animBg="1"/>
      <p:bldP spid="10247" grpId="0" animBg="1"/>
      <p:bldP spid="10248" grpId="0" animBg="1"/>
      <p:bldP spid="10249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nimBg="1"/>
      <p:bldP spid="10259" grpId="0" animBg="1"/>
      <p:bldP spid="10260" grpId="0" animBg="1"/>
      <p:bldP spid="10261" grpId="0" animBg="1"/>
      <p:bldP spid="10262" grpId="0" animBg="1"/>
      <p:bldP spid="102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921625" cy="490537"/>
          </a:xfrm>
          <a:solidFill>
            <a:srgbClr val="CCFF99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FF99"/>
            </a:extrusionClr>
          </a:sp3d>
        </p:spPr>
        <p:txBody>
          <a:bodyPr>
            <a:flatTx/>
          </a:bodyPr>
          <a:lstStyle/>
          <a:p>
            <a:r>
              <a:rPr lang="bg-BG" sz="1800" b="1">
                <a:solidFill>
                  <a:srgbClr val="0000FF"/>
                </a:solidFill>
              </a:rPr>
              <a:t>1.6.</a:t>
            </a:r>
            <a:r>
              <a:rPr lang="bg-BG" sz="1800" b="1"/>
              <a:t> </a:t>
            </a:r>
            <a:r>
              <a:rPr lang="bg-BG" sz="1800" b="1">
                <a:solidFill>
                  <a:srgbClr val="FF0000"/>
                </a:solidFill>
              </a:rPr>
              <a:t>Организационно-технологично</a:t>
            </a:r>
            <a:r>
              <a:rPr lang="bg-BG" sz="1800" b="1"/>
              <a:t> декомпозиране на системата за </a:t>
            </a:r>
            <a:r>
              <a:rPr lang="bg-BG" sz="1800" b="1" smtClean="0"/>
              <a:t>АОИИ.</a:t>
            </a:r>
            <a:endParaRPr lang="bg-BG" sz="1800" b="1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23850" y="1125538"/>
            <a:ext cx="360363" cy="431800"/>
          </a:xfrm>
          <a:prstGeom prst="ellipse">
            <a:avLst/>
          </a:prstGeom>
          <a:solidFill>
            <a:srgbClr val="66CCFF"/>
          </a:solidFill>
          <a:ln w="9525"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bg-BG"/>
              <a:t>1.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116013" y="1341438"/>
            <a:ext cx="1368425" cy="336550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Модул</a:t>
            </a:r>
            <a:r>
              <a:rPr lang="bg-BG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140200" y="1412875"/>
            <a:ext cx="1368425" cy="33655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Модул </a:t>
            </a:r>
            <a:r>
              <a:rPr lang="en-US">
                <a:solidFill>
                  <a:srgbClr val="FF0000"/>
                </a:solidFill>
              </a:rPr>
              <a:t>i</a:t>
            </a:r>
            <a:endParaRPr lang="bg-BG">
              <a:solidFill>
                <a:srgbClr val="FF0000"/>
              </a:solidFill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7235825" y="1412875"/>
            <a:ext cx="1368425" cy="3365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Модул </a:t>
            </a:r>
            <a:r>
              <a:rPr lang="en-US">
                <a:solidFill>
                  <a:srgbClr val="FF0000"/>
                </a:solidFill>
              </a:rPr>
              <a:t>n</a:t>
            </a:r>
            <a:endParaRPr lang="bg-BG">
              <a:solidFill>
                <a:srgbClr val="FF0000"/>
              </a:solidFill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700338" y="1052513"/>
            <a:ext cx="792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…</a:t>
            </a:r>
            <a:endParaRPr lang="bg-BG" sz="4000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940425" y="1125538"/>
            <a:ext cx="720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/>
              <a:t>…</a:t>
            </a:r>
            <a:endParaRPr lang="bg-BG" sz="4000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323850" y="1916113"/>
            <a:ext cx="360363" cy="431800"/>
          </a:xfrm>
          <a:prstGeom prst="ellipse">
            <a:avLst/>
          </a:prstGeom>
          <a:solidFill>
            <a:srgbClr val="00FF99"/>
          </a:solidFill>
          <a:ln w="9525"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US"/>
              <a:t>2</a:t>
            </a:r>
            <a:r>
              <a:rPr lang="bg-BG"/>
              <a:t>.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116013" y="2060575"/>
            <a:ext cx="1728787" cy="336550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CC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</a:t>
            </a:r>
            <a:r>
              <a:rPr lang="bg-BG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067175" y="1628775"/>
            <a:ext cx="1368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5400">
                <a:solidFill>
                  <a:srgbClr val="FF0000"/>
                </a:solidFill>
              </a:rPr>
              <a:t>. . .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877050" y="2060575"/>
            <a:ext cx="1728788" cy="33655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Подсистема </a:t>
            </a:r>
            <a:r>
              <a:rPr lang="en-US">
                <a:solidFill>
                  <a:srgbClr val="FF0000"/>
                </a:solidFill>
              </a:rPr>
              <a:t>n</a:t>
            </a:r>
            <a:endParaRPr lang="bg-BG">
              <a:solidFill>
                <a:srgbClr val="FF0000"/>
              </a:solidFill>
            </a:endParaRP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395288" y="2636838"/>
            <a:ext cx="360362" cy="431800"/>
          </a:xfrm>
          <a:prstGeom prst="ellipse">
            <a:avLst/>
          </a:prstGeom>
          <a:solidFill>
            <a:srgbClr val="FFCC99"/>
          </a:solidFill>
          <a:ln w="9525"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bg-BG"/>
              <a:t>3.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116013" y="2708275"/>
            <a:ext cx="1728787" cy="33655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Блок </a:t>
            </a:r>
            <a:r>
              <a:rPr lang="bg-BG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3995738" y="2276475"/>
            <a:ext cx="1368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5400">
                <a:solidFill>
                  <a:srgbClr val="0000CC"/>
                </a:solidFill>
              </a:rPr>
              <a:t>. . .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6804025" y="2781300"/>
            <a:ext cx="1728788" cy="33655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Блок </a:t>
            </a:r>
            <a:r>
              <a:rPr lang="en-US">
                <a:solidFill>
                  <a:srgbClr val="FF0000"/>
                </a:solidFill>
              </a:rPr>
              <a:t>n</a:t>
            </a:r>
            <a:endParaRPr lang="bg-BG">
              <a:solidFill>
                <a:srgbClr val="FF0000"/>
              </a:solidFill>
            </a:endParaRPr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395288" y="3284538"/>
            <a:ext cx="360362" cy="431800"/>
          </a:xfrm>
          <a:prstGeom prst="ellipse">
            <a:avLst/>
          </a:prstGeom>
          <a:solidFill>
            <a:srgbClr val="9999FF"/>
          </a:solidFill>
          <a:ln w="9525"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US"/>
              <a:t>4</a:t>
            </a:r>
            <a:r>
              <a:rPr lang="bg-BG"/>
              <a:t>.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1187450" y="3357563"/>
            <a:ext cx="1728788" cy="33655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Фаза </a:t>
            </a:r>
            <a:r>
              <a:rPr lang="bg-BG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3995738" y="2852738"/>
            <a:ext cx="1368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5400">
                <a:solidFill>
                  <a:srgbClr val="990099"/>
                </a:solidFill>
              </a:rPr>
              <a:t>. . .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6804025" y="3429000"/>
            <a:ext cx="1728788" cy="3365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Фаза </a:t>
            </a:r>
            <a:r>
              <a:rPr lang="en-US">
                <a:solidFill>
                  <a:srgbClr val="FF0000"/>
                </a:solidFill>
              </a:rPr>
              <a:t>n</a:t>
            </a:r>
            <a:endParaRPr lang="bg-BG">
              <a:solidFill>
                <a:srgbClr val="FF0000"/>
              </a:solidFill>
            </a:endParaRPr>
          </a:p>
        </p:txBody>
      </p: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395288" y="4005263"/>
            <a:ext cx="360362" cy="431800"/>
          </a:xfrm>
          <a:prstGeom prst="ellipse">
            <a:avLst/>
          </a:prstGeom>
          <a:solidFill>
            <a:srgbClr val="FF5050"/>
          </a:solidFill>
          <a:ln w="9525"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505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US"/>
              <a:t>5</a:t>
            </a:r>
            <a:r>
              <a:rPr lang="bg-BG"/>
              <a:t>.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1116013" y="4005263"/>
            <a:ext cx="1728787" cy="581025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Технологична верига </a:t>
            </a:r>
            <a:r>
              <a:rPr lang="bg-BG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179388" y="6381750"/>
            <a:ext cx="1316037" cy="244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000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3995738" y="3789363"/>
            <a:ext cx="1368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5400">
                <a:solidFill>
                  <a:srgbClr val="003300"/>
                </a:solidFill>
              </a:rPr>
              <a:t>. . .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6804025" y="4005263"/>
            <a:ext cx="1728788" cy="581025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Технологична верига </a:t>
            </a:r>
            <a:r>
              <a:rPr lang="en-US">
                <a:solidFill>
                  <a:srgbClr val="FF0000"/>
                </a:solidFill>
              </a:rPr>
              <a:t>n</a:t>
            </a:r>
            <a:endParaRPr lang="bg-BG">
              <a:solidFill>
                <a:srgbClr val="FF0000"/>
              </a:solidFill>
            </a:endParaRPr>
          </a:p>
        </p:txBody>
      </p:sp>
      <p:sp>
        <p:nvSpPr>
          <p:cNvPr id="12317" name="Oval 29"/>
          <p:cNvSpPr>
            <a:spLocks noChangeArrowheads="1"/>
          </p:cNvSpPr>
          <p:nvPr/>
        </p:nvSpPr>
        <p:spPr bwMode="auto">
          <a:xfrm>
            <a:off x="395288" y="4868863"/>
            <a:ext cx="360362" cy="431800"/>
          </a:xfrm>
          <a:prstGeom prst="ellipse">
            <a:avLst/>
          </a:prstGeom>
          <a:solidFill>
            <a:srgbClr val="FF99FF"/>
          </a:solidFill>
          <a:ln w="9525"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US"/>
              <a:t>6</a:t>
            </a:r>
            <a:r>
              <a:rPr lang="bg-BG"/>
              <a:t>.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1042988" y="5013325"/>
            <a:ext cx="1728787" cy="33655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Процедура </a:t>
            </a:r>
            <a:r>
              <a:rPr lang="bg-BG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067175" y="4581525"/>
            <a:ext cx="1368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5400">
                <a:solidFill>
                  <a:srgbClr val="FF00FF"/>
                </a:solidFill>
              </a:rPr>
              <a:t>. . .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6732588" y="5013325"/>
            <a:ext cx="1728787" cy="33655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Процедура</a:t>
            </a:r>
            <a:r>
              <a:rPr lang="bg-BG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n</a:t>
            </a:r>
            <a:endParaRPr lang="bg-BG">
              <a:solidFill>
                <a:srgbClr val="FF0000"/>
              </a:solidFill>
            </a:endParaRPr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>
            <a:off x="395288" y="5661025"/>
            <a:ext cx="360362" cy="431800"/>
          </a:xfrm>
          <a:prstGeom prst="ellipse">
            <a:avLst/>
          </a:prstGeom>
          <a:solidFill>
            <a:srgbClr val="CC9900"/>
          </a:solidFill>
          <a:ln w="9525"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99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US"/>
              <a:t>7</a:t>
            </a:r>
            <a:r>
              <a:rPr lang="bg-BG"/>
              <a:t>.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1042988" y="5589588"/>
            <a:ext cx="1728787" cy="5810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Технологична операция </a:t>
            </a:r>
            <a:r>
              <a:rPr lang="bg-BG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4067175" y="5229225"/>
            <a:ext cx="1368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5400">
                <a:solidFill>
                  <a:srgbClr val="006666"/>
                </a:solidFill>
              </a:rPr>
              <a:t>. . .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6732588" y="5661025"/>
            <a:ext cx="1728787" cy="581025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Технологична операция </a:t>
            </a:r>
            <a:r>
              <a:rPr lang="en-US">
                <a:solidFill>
                  <a:srgbClr val="FF0000"/>
                </a:solidFill>
              </a:rPr>
              <a:t>n</a:t>
            </a:r>
            <a:endParaRPr lang="bg-BG">
              <a:solidFill>
                <a:srgbClr val="FF0000"/>
              </a:solidFill>
            </a:endParaRPr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>
            <a:off x="539750" y="1557338"/>
            <a:ext cx="0" cy="3587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27" name="Line 39"/>
          <p:cNvSpPr>
            <a:spLocks noChangeShapeType="1"/>
          </p:cNvSpPr>
          <p:nvPr/>
        </p:nvSpPr>
        <p:spPr bwMode="auto">
          <a:xfrm>
            <a:off x="539750" y="2349500"/>
            <a:ext cx="0" cy="28733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28" name="Line 40"/>
          <p:cNvSpPr>
            <a:spLocks noChangeShapeType="1"/>
          </p:cNvSpPr>
          <p:nvPr/>
        </p:nvSpPr>
        <p:spPr bwMode="auto">
          <a:xfrm>
            <a:off x="611188" y="3068638"/>
            <a:ext cx="0" cy="2889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29" name="Line 41"/>
          <p:cNvSpPr>
            <a:spLocks noChangeShapeType="1"/>
          </p:cNvSpPr>
          <p:nvPr/>
        </p:nvSpPr>
        <p:spPr bwMode="auto">
          <a:xfrm>
            <a:off x="611188" y="3716338"/>
            <a:ext cx="0" cy="3603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30" name="Line 42"/>
          <p:cNvSpPr>
            <a:spLocks noChangeShapeType="1"/>
          </p:cNvSpPr>
          <p:nvPr/>
        </p:nvSpPr>
        <p:spPr bwMode="auto">
          <a:xfrm>
            <a:off x="611188" y="4437063"/>
            <a:ext cx="0" cy="431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31" name="Line 43"/>
          <p:cNvSpPr>
            <a:spLocks noChangeShapeType="1"/>
          </p:cNvSpPr>
          <p:nvPr/>
        </p:nvSpPr>
        <p:spPr bwMode="auto">
          <a:xfrm flipH="1">
            <a:off x="611188" y="5300663"/>
            <a:ext cx="0" cy="4333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0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10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10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10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10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10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1000" fill="hold"/>
                                        <p:tgtEl>
                                          <p:spTgt spid="1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1000" fill="hold"/>
                                        <p:tgtEl>
                                          <p:spTgt spid="1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1000" fill="hold"/>
                                        <p:tgtEl>
                                          <p:spTgt spid="1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1000" fill="hold"/>
                                        <p:tgtEl>
                                          <p:spTgt spid="1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10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10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10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0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 animBg="1"/>
      <p:bldP spid="12295" grpId="0" animBg="1"/>
      <p:bldP spid="12296" grpId="0" animBg="1"/>
      <p:bldP spid="12297" grpId="0"/>
      <p:bldP spid="12298" grpId="0"/>
      <p:bldP spid="12299" grpId="0" animBg="1"/>
      <p:bldP spid="12300" grpId="0" animBg="1"/>
      <p:bldP spid="12301" grpId="0"/>
      <p:bldP spid="12302" grpId="0" animBg="1"/>
      <p:bldP spid="12304" grpId="0" animBg="1"/>
      <p:bldP spid="12305" grpId="0" animBg="1"/>
      <p:bldP spid="12306" grpId="0"/>
      <p:bldP spid="12307" grpId="0" animBg="1"/>
      <p:bldP spid="12308" grpId="0" animBg="1"/>
      <p:bldP spid="12309" grpId="0" animBg="1"/>
      <p:bldP spid="12310" grpId="0"/>
      <p:bldP spid="12311" grpId="0" animBg="1"/>
      <p:bldP spid="12312" grpId="0" animBg="1"/>
      <p:bldP spid="12313" grpId="0" animBg="1"/>
      <p:bldP spid="12314" grpId="0" animBg="1"/>
      <p:bldP spid="12315" grpId="0"/>
      <p:bldP spid="12316" grpId="0" animBg="1"/>
      <p:bldP spid="12317" grpId="0" animBg="1"/>
      <p:bldP spid="12318" grpId="0" animBg="1"/>
      <p:bldP spid="12319" grpId="0"/>
      <p:bldP spid="12320" grpId="0" animBg="1"/>
      <p:bldP spid="12321" grpId="0" animBg="1"/>
      <p:bldP spid="12322" grpId="0" animBg="1"/>
      <p:bldP spid="12323" grpId="0"/>
      <p:bldP spid="12324" grpId="0" animBg="1"/>
      <p:bldP spid="12325" grpId="0" animBg="1"/>
      <p:bldP spid="12327" grpId="0" animBg="1"/>
      <p:bldP spid="12328" grpId="0" animBg="1"/>
      <p:bldP spid="12329" grpId="0" animBg="1"/>
      <p:bldP spid="12330" grpId="0" animBg="1"/>
      <p:bldP spid="123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704138" cy="777875"/>
          </a:xfrm>
          <a:solidFill>
            <a:srgbClr val="33CC33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33"/>
            </a:extrusionClr>
          </a:sp3d>
        </p:spPr>
        <p:txBody>
          <a:bodyPr>
            <a:flatTx/>
          </a:bodyPr>
          <a:lstStyle/>
          <a:p>
            <a:r>
              <a:rPr lang="bg-BG" sz="2000" b="1">
                <a:solidFill>
                  <a:srgbClr val="0000FF"/>
                </a:solidFill>
              </a:rPr>
              <a:t>2.1.</a:t>
            </a:r>
            <a:r>
              <a:rPr lang="bg-BG" sz="2000" b="1"/>
              <a:t> </a:t>
            </a:r>
            <a:r>
              <a:rPr lang="bg-BG" sz="2000" b="1">
                <a:solidFill>
                  <a:srgbClr val="FF0000"/>
                </a:solidFill>
              </a:rPr>
              <a:t>Систематизиране на вариантите и организацията</a:t>
            </a:r>
            <a:r>
              <a:rPr lang="bg-BG" sz="2000" b="1"/>
              <a:t> за функционирането на системите за </a:t>
            </a:r>
            <a:r>
              <a:rPr lang="bg-BG" sz="2000" b="1" smtClean="0"/>
              <a:t>АОИИ.</a:t>
            </a:r>
            <a:endParaRPr lang="bg-BG" sz="2000" b="1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7500" y="6313488"/>
            <a:ext cx="1997075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23850" y="2698750"/>
            <a:ext cx="2303463" cy="3086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Варианти </a:t>
            </a:r>
            <a:br>
              <a:rPr lang="bg-BG"/>
            </a:br>
            <a:r>
              <a:rPr lang="bg-BG"/>
              <a:t>за организация</a:t>
            </a:r>
            <a:br>
              <a:rPr lang="bg-BG"/>
            </a:br>
            <a:r>
              <a:rPr lang="bg-BG"/>
              <a:t>и функциониране</a:t>
            </a:r>
            <a:br>
              <a:rPr lang="bg-BG"/>
            </a:br>
            <a:r>
              <a:rPr lang="bg-BG"/>
              <a:t>на</a:t>
            </a:r>
            <a:br>
              <a:rPr lang="bg-BG"/>
            </a:br>
            <a:r>
              <a:rPr lang="bg-BG"/>
              <a:t>системите за</a:t>
            </a:r>
            <a:br>
              <a:rPr lang="bg-BG"/>
            </a:br>
            <a:r>
              <a:rPr lang="bg-BG" smtClean="0"/>
              <a:t>АОИИ</a:t>
            </a:r>
            <a:r>
              <a:rPr lang="bg-BG"/>
              <a:t/>
            </a:r>
            <a:br>
              <a:rPr lang="bg-BG"/>
            </a:br>
            <a:r>
              <a:rPr lang="bg-BG"/>
              <a:t>в</a:t>
            </a:r>
            <a:br>
              <a:rPr lang="bg-BG"/>
            </a:br>
            <a:r>
              <a:rPr lang="bg-BG"/>
              <a:t>предприятията</a:t>
            </a:r>
            <a:br>
              <a:rPr lang="bg-BG"/>
            </a:br>
            <a:r>
              <a:rPr lang="bg-BG"/>
              <a:t>и</a:t>
            </a:r>
            <a:br>
              <a:rPr lang="bg-BG"/>
            </a:br>
            <a:r>
              <a:rPr lang="bg-BG"/>
              <a:t>фирмите</a:t>
            </a:r>
            <a:br>
              <a:rPr lang="bg-BG"/>
            </a:br>
            <a:r>
              <a:rPr lang="bg-BG"/>
              <a:t>на</a:t>
            </a:r>
            <a:br>
              <a:rPr lang="bg-BG"/>
            </a:br>
            <a:r>
              <a:rPr lang="bg-BG" sz="2000">
                <a:solidFill>
                  <a:srgbClr val="0000FF"/>
                </a:solidFill>
              </a:rPr>
              <a:t>малкия бизнес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276600" y="2708275"/>
            <a:ext cx="2303463" cy="30861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Варианти </a:t>
            </a:r>
            <a:br>
              <a:rPr lang="bg-BG"/>
            </a:br>
            <a:r>
              <a:rPr lang="bg-BG"/>
              <a:t>за организация</a:t>
            </a:r>
            <a:br>
              <a:rPr lang="bg-BG"/>
            </a:br>
            <a:r>
              <a:rPr lang="bg-BG"/>
              <a:t>и функциониране</a:t>
            </a:r>
            <a:br>
              <a:rPr lang="bg-BG"/>
            </a:br>
            <a:r>
              <a:rPr lang="bg-BG"/>
              <a:t>на</a:t>
            </a:r>
            <a:br>
              <a:rPr lang="bg-BG"/>
            </a:br>
            <a:r>
              <a:rPr lang="bg-BG"/>
              <a:t>системите за</a:t>
            </a:r>
            <a:br>
              <a:rPr lang="bg-BG"/>
            </a:br>
            <a:r>
              <a:rPr lang="bg-BG" smtClean="0"/>
              <a:t>АОИИ</a:t>
            </a:r>
            <a:r>
              <a:rPr lang="bg-BG"/>
              <a:t/>
            </a:r>
            <a:br>
              <a:rPr lang="bg-BG"/>
            </a:br>
            <a:r>
              <a:rPr lang="bg-BG"/>
              <a:t>в</a:t>
            </a:r>
            <a:br>
              <a:rPr lang="bg-BG"/>
            </a:br>
            <a:r>
              <a:rPr lang="bg-BG"/>
              <a:t>предприятията</a:t>
            </a:r>
            <a:br>
              <a:rPr lang="bg-BG"/>
            </a:br>
            <a:r>
              <a:rPr lang="bg-BG"/>
              <a:t>и</a:t>
            </a:r>
            <a:br>
              <a:rPr lang="bg-BG"/>
            </a:br>
            <a:r>
              <a:rPr lang="bg-BG"/>
              <a:t>фирмите</a:t>
            </a:r>
            <a:br>
              <a:rPr lang="bg-BG"/>
            </a:br>
            <a:r>
              <a:rPr lang="bg-BG"/>
              <a:t>на</a:t>
            </a:r>
            <a:br>
              <a:rPr lang="bg-BG"/>
            </a:br>
            <a:r>
              <a:rPr lang="bg-BG" sz="2000">
                <a:solidFill>
                  <a:srgbClr val="FF0000"/>
                </a:solidFill>
              </a:rPr>
              <a:t>средния бизнес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443663" y="2708275"/>
            <a:ext cx="2303462" cy="3390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/>
              <a:t>Варианти </a:t>
            </a:r>
            <a:br>
              <a:rPr lang="bg-BG"/>
            </a:br>
            <a:r>
              <a:rPr lang="bg-BG"/>
              <a:t>за организация</a:t>
            </a:r>
            <a:br>
              <a:rPr lang="bg-BG"/>
            </a:br>
            <a:r>
              <a:rPr lang="bg-BG"/>
              <a:t>и функциониране</a:t>
            </a:r>
            <a:br>
              <a:rPr lang="bg-BG"/>
            </a:br>
            <a:r>
              <a:rPr lang="bg-BG"/>
              <a:t>на</a:t>
            </a:r>
            <a:br>
              <a:rPr lang="bg-BG"/>
            </a:br>
            <a:r>
              <a:rPr lang="bg-BG"/>
              <a:t>системите за</a:t>
            </a:r>
            <a:br>
              <a:rPr lang="bg-BG"/>
            </a:br>
            <a:r>
              <a:rPr lang="bg-BG" smtClean="0"/>
              <a:t>АОИИ</a:t>
            </a:r>
            <a:r>
              <a:rPr lang="bg-BG"/>
              <a:t/>
            </a:r>
            <a:br>
              <a:rPr lang="bg-BG"/>
            </a:br>
            <a:r>
              <a:rPr lang="bg-BG"/>
              <a:t>в</a:t>
            </a:r>
            <a:br>
              <a:rPr lang="bg-BG"/>
            </a:br>
            <a:r>
              <a:rPr lang="bg-BG"/>
              <a:t>предприятията</a:t>
            </a:r>
            <a:br>
              <a:rPr lang="bg-BG"/>
            </a:br>
            <a:r>
              <a:rPr lang="bg-BG"/>
              <a:t>и</a:t>
            </a:r>
            <a:br>
              <a:rPr lang="bg-BG"/>
            </a:br>
            <a:r>
              <a:rPr lang="bg-BG"/>
              <a:t>фирмите</a:t>
            </a:r>
            <a:br>
              <a:rPr lang="bg-BG"/>
            </a:br>
            <a:r>
              <a:rPr lang="bg-BG"/>
              <a:t>на</a:t>
            </a:r>
            <a:br>
              <a:rPr lang="bg-BG"/>
            </a:br>
            <a:r>
              <a:rPr lang="bg-BG" sz="2000">
                <a:solidFill>
                  <a:srgbClr val="006666"/>
                </a:solidFill>
              </a:rPr>
              <a:t>корпоративния бизнес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500563" y="1341438"/>
            <a:ext cx="0" cy="5746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1547813" y="1916113"/>
            <a:ext cx="61928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1547813" y="1916113"/>
            <a:ext cx="0" cy="6492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4500563" y="1916113"/>
            <a:ext cx="0" cy="6492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7740650" y="1916113"/>
            <a:ext cx="0" cy="6492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 animBg="1"/>
      <p:bldP spid="14343" grpId="0" animBg="1"/>
      <p:bldP spid="14344" grpId="0" animBg="1"/>
      <p:bldP spid="14345" grpId="0" animBg="1"/>
      <p:bldP spid="14346" grpId="0" animBg="1"/>
      <p:bldP spid="14347" grpId="0" animBg="1"/>
      <p:bldP spid="14348" grpId="0" animBg="1"/>
      <p:bldP spid="14349" grpId="0" animBg="1"/>
      <p:bldP spid="1435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bg-BG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bg-BG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1081</Words>
  <Application>Microsoft Office PowerPoint</Application>
  <PresentationFormat>On-screen Show (4:3)</PresentationFormat>
  <Paragraphs>177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Раздел втори:</vt:lpstr>
      <vt:lpstr>Тема 5. Декомпозиране, организация и функциониране на системите за АОИИ.</vt:lpstr>
      <vt:lpstr>1.1. Същност и измерения на декомпизирането.</vt:lpstr>
      <vt:lpstr>1.2. Критерии за декомпозирането на системата за АОИИ.</vt:lpstr>
      <vt:lpstr>1.3. Принципи за декомпозиране на системата за АОИИ.</vt:lpstr>
      <vt:lpstr>1.4. Признаци за декомпозиране на системата за АОИИ.</vt:lpstr>
      <vt:lpstr>1.5. Декомпозиране на системата за АОИИ по осигурителни ресурси.</vt:lpstr>
      <vt:lpstr>1.6. Организационно-технологично декомпозиране на системата за АОИИ.</vt:lpstr>
      <vt:lpstr>2.1. Систематизиране на вариантите и организацията за функционирането на системите за АОИИ.</vt:lpstr>
      <vt:lpstr>2.2. Вариант за организация и функциониране на системата за АОИИ в малко предприятие или фирма.</vt:lpstr>
      <vt:lpstr>2.3. Вариант за организация и функциониране на системата за АОИИ в предприятие и фирма от средния бизнес.</vt:lpstr>
      <vt:lpstr>2.4. Вариант за организация и функциониране на системата за АОИИ в корпоративния бизнес.</vt:lpstr>
      <vt:lpstr>PowerPoint Presentation</vt:lpstr>
      <vt:lpstr>PowerPoint Presentation</vt:lpstr>
      <vt:lpstr>PowerPoint Presentation</vt:lpstr>
    </vt:vector>
  </TitlesOfParts>
  <Company>Tsenov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 втори:</dc:title>
  <dc:creator>Kraev</dc:creator>
  <cp:lastModifiedBy>Любен Краев</cp:lastModifiedBy>
  <cp:revision>64</cp:revision>
  <dcterms:created xsi:type="dcterms:W3CDTF">2003-03-05T14:19:06Z</dcterms:created>
  <dcterms:modified xsi:type="dcterms:W3CDTF">2012-03-26T13:09:45Z</dcterms:modified>
</cp:coreProperties>
</file>