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6" r:id="rId3"/>
    <p:sldId id="278" r:id="rId4"/>
    <p:sldId id="258" r:id="rId5"/>
    <p:sldId id="259" r:id="rId6"/>
    <p:sldId id="260" r:id="rId7"/>
    <p:sldId id="262" r:id="rId8"/>
    <p:sldId id="263" r:id="rId9"/>
    <p:sldId id="279" r:id="rId10"/>
    <p:sldId id="280" r:id="rId11"/>
    <p:sldId id="281" r:id="rId12"/>
    <p:sldId id="264" r:id="rId13"/>
    <p:sldId id="282" r:id="rId14"/>
    <p:sldId id="265" r:id="rId15"/>
    <p:sldId id="283" r:id="rId16"/>
    <p:sldId id="266" r:id="rId17"/>
    <p:sldId id="267" r:id="rId18"/>
    <p:sldId id="268" r:id="rId19"/>
    <p:sldId id="269" r:id="rId20"/>
    <p:sldId id="290" r:id="rId21"/>
    <p:sldId id="291" r:id="rId22"/>
    <p:sldId id="287" r:id="rId23"/>
    <p:sldId id="288" r:id="rId24"/>
    <p:sldId id="289" r:id="rId25"/>
    <p:sldId id="270" r:id="rId26"/>
    <p:sldId id="272" r:id="rId27"/>
    <p:sldId id="284" r:id="rId28"/>
    <p:sldId id="285" r:id="rId29"/>
    <p:sldId id="286" r:id="rId30"/>
    <p:sldId id="271" r:id="rId31"/>
    <p:sldId id="273" r:id="rId32"/>
    <p:sldId id="274" r:id="rId33"/>
    <p:sldId id="275" r:id="rId34"/>
    <p:sldId id="276" r:id="rId35"/>
    <p:sldId id="277" r:id="rId36"/>
  </p:sldIdLst>
  <p:sldSz cx="9144000" cy="6858000" type="screen4x3"/>
  <p:notesSz cx="6858000" cy="9144000"/>
  <p:defaultTextStyle>
    <a:defPPr>
      <a:defRPr lang="bg-BG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9999"/>
    <a:srgbClr val="FFFF00"/>
    <a:srgbClr val="FF3300"/>
    <a:srgbClr val="FF00FF"/>
    <a:srgbClr val="0000FF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3839" autoAdjust="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bg-BG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5D1E05-F24B-4891-B59A-08E22C116E27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67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A0788-B210-452B-93A9-22450F931EA0}" type="slidenum">
              <a:rPr lang="bg-BG"/>
              <a:pPr/>
              <a:t>21</a:t>
            </a:fld>
            <a:endParaRPr lang="bg-BG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55788" y="379413"/>
            <a:ext cx="3033712" cy="2274887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957513"/>
            <a:ext cx="6553200" cy="5608637"/>
          </a:xfrm>
        </p:spPr>
        <p:txBody>
          <a:bodyPr/>
          <a:lstStyle/>
          <a:p>
            <a:pPr lvl="1"/>
            <a:r>
              <a:rPr lang="en-US"/>
              <a:t>Will deliver new, leading edge functionality and manageability</a:t>
            </a:r>
          </a:p>
          <a:p>
            <a:pPr lvl="1"/>
            <a:r>
              <a:rPr lang="en-US"/>
              <a:t>Future releases are the result of merging the best of the best</a:t>
            </a:r>
          </a:p>
          <a:p>
            <a:endParaRPr lang="en-US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45356-04E8-4780-BF34-2D680C30EBF6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972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6D680-EEB9-47A0-9D1C-E52810ADF683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990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B4762-A4F9-4CD5-B6F4-267E1D313EC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985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87BDB92-F653-421A-AA11-58E8F735F1C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827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BB56B8-80F5-49E2-97C2-5B897C446416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426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C4A63-C4B9-4CE6-8E35-279415C43A9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622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0485F-33BB-41BC-B09B-4CE652BFF20F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78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B8D79A-9D7F-4BF0-BC13-03120D6264D8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921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C6ADB-BB5B-4B42-A6BA-673D5C711219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570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E1940-17AB-4AEC-A761-C5A8768C2E69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855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B8B03-9BED-46EA-A5CD-3E04B8897CCB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656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B4217-D368-46B7-A389-CD620789C65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002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0EAE8-A7AF-476F-AA78-9C54D0053F24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172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bg-BG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bg-BG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EB1B70-0419-4DD9-B849-C9D8AD71DFCD}" type="slidenum">
              <a:rPr lang="bg-BG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b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b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0;&#1056;&#1040;&#1045;&#1042;-2011-2012\&#1040;&#1054;&#1048;&#1048;\&#1055;&#1056;&#1045;&#1047;&#1045;&#1053;&#1058;&#1040;&#1062;&#1048;&#1048;-&#1051;&#1045;&#1050;&#1062;&#1048;&#1048;\Document1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50;&#1056;&#1040;&#1045;&#1042;-2011-2012\&#1040;&#1054;&#1048;&#1048;\&#1055;&#1056;&#1045;&#1047;&#1045;&#1053;&#1058;&#1040;&#1062;&#1048;&#1048;-&#1051;&#1045;&#1050;&#1062;&#1048;&#1048;\Document2!OLE_LINK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  <a:solidFill>
            <a:srgbClr val="66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</p:spPr>
        <p:txBody>
          <a:bodyPr>
            <a:flatTx/>
          </a:bodyPr>
          <a:lstStyle/>
          <a:p>
            <a:r>
              <a:rPr lang="bg-BG" sz="2000" b="1">
                <a:solidFill>
                  <a:srgbClr val="0000FF"/>
                </a:solidFill>
              </a:rPr>
              <a:t>Тема 6.</a:t>
            </a:r>
            <a:r>
              <a:rPr lang="bg-BG" sz="2000" b="1">
                <a:solidFill>
                  <a:srgbClr val="FF0000"/>
                </a:solidFill>
              </a:rPr>
              <a:t> Възможности за </a:t>
            </a:r>
            <a:r>
              <a:rPr lang="bg-BG" sz="2000" b="1" smtClean="0">
                <a:solidFill>
                  <a:srgbClr val="FF0000"/>
                </a:solidFill>
              </a:rPr>
              <a:t>АОИИ, </a:t>
            </a:r>
            <a:r>
              <a:rPr lang="bg-BG" sz="2000" b="1">
                <a:solidFill>
                  <a:srgbClr val="FF0000"/>
                </a:solidFill>
              </a:rPr>
              <a:t>заложени в стратегиите, платформите и решенията на водещите световни фирми в </a:t>
            </a:r>
            <a:r>
              <a:rPr lang="en-US" sz="2000" b="1">
                <a:solidFill>
                  <a:srgbClr val="FF0000"/>
                </a:solidFill>
              </a:rPr>
              <a:t>IT </a:t>
            </a:r>
            <a:r>
              <a:rPr lang="bg-BG" sz="2000" b="1">
                <a:solidFill>
                  <a:srgbClr val="FF0000"/>
                </a:solidFill>
              </a:rPr>
              <a:t>индустрията.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8424863" cy="4249737"/>
          </a:xfrm>
          <a:solidFill>
            <a:srgbClr val="FF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</p:spPr>
        <p:txBody>
          <a:bodyPr>
            <a:flatTx/>
          </a:bodyPr>
          <a:lstStyle/>
          <a:p>
            <a:pPr>
              <a:lnSpc>
                <a:spcPct val="80000"/>
              </a:lnSpc>
            </a:pPr>
            <a:r>
              <a:rPr lang="bg-BG" sz="2000" b="1" i="1" u="sng">
                <a:solidFill>
                  <a:srgbClr val="0000CC"/>
                </a:solidFill>
              </a:rPr>
              <a:t>Основни въпроси</a:t>
            </a:r>
            <a:r>
              <a:rPr lang="bg-BG" sz="2000" b="1" i="1">
                <a:solidFill>
                  <a:srgbClr val="0000CC"/>
                </a:solidFill>
              </a:rPr>
              <a:t>:</a:t>
            </a:r>
            <a:endParaRPr lang="bg-BG" sz="2000" b="1">
              <a:solidFill>
                <a:srgbClr val="0000CC"/>
              </a:solidFill>
            </a:endParaRPr>
          </a:p>
          <a:p>
            <a:pPr>
              <a:lnSpc>
                <a:spcPct val="80000"/>
              </a:lnSpc>
            </a:pPr>
            <a:endParaRPr lang="en-US" sz="1800" b="1"/>
          </a:p>
          <a:p>
            <a:pPr>
              <a:lnSpc>
                <a:spcPct val="80000"/>
              </a:lnSpc>
            </a:pPr>
            <a:r>
              <a:rPr lang="bg-BG" sz="2000" b="1"/>
              <a:t>  1. </a:t>
            </a:r>
            <a:r>
              <a:rPr lang="bg-BG" sz="2000" b="1">
                <a:solidFill>
                  <a:srgbClr val="FF0000"/>
                </a:solidFill>
              </a:rPr>
              <a:t>(12.)</a:t>
            </a:r>
            <a:r>
              <a:rPr lang="bg-BG" sz="2000" b="1"/>
              <a:t> </a:t>
            </a:r>
            <a:r>
              <a:rPr lang="bg-BG" sz="2000" b="1" smtClean="0"/>
              <a:t>АОИИ </a:t>
            </a:r>
            <a:r>
              <a:rPr lang="bg-BG" sz="2000" b="1"/>
              <a:t>в приложното и софтуерното портфолио на</a:t>
            </a:r>
            <a:br>
              <a:rPr lang="bg-BG" sz="2000" b="1"/>
            </a:br>
            <a:r>
              <a:rPr lang="bg-BG" sz="2000" b="1"/>
              <a:t>      </a:t>
            </a:r>
            <a:r>
              <a:rPr lang="en-US" sz="2000" b="1"/>
              <a:t>IBM Corp.,</a:t>
            </a:r>
            <a:r>
              <a:rPr lang="bg-BG" sz="2000" b="1"/>
              <a:t> ориентирано към информационното</a:t>
            </a:r>
            <a:br>
              <a:rPr lang="bg-BG" sz="2000" b="1"/>
            </a:br>
            <a:r>
              <a:rPr lang="bg-BG" sz="2000" b="1"/>
              <a:t>      подпомагане на управлението на бизнеса.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bg-BG" sz="1600" b="1" i="1">
                <a:solidFill>
                  <a:srgbClr val="006600"/>
                </a:solidFill>
              </a:rPr>
              <a:t>	</a:t>
            </a:r>
            <a:r>
              <a:rPr lang="bg-BG" sz="1800" b="1" i="1">
                <a:solidFill>
                  <a:srgbClr val="006600"/>
                </a:solidFill>
              </a:rPr>
              <a:t>Литература: </a:t>
            </a:r>
            <a:r>
              <a:rPr lang="bg-BG" sz="1800" b="1" i="1">
                <a:solidFill>
                  <a:srgbClr val="FF0000"/>
                </a:solidFill>
              </a:rPr>
              <a:t>а) лекциите; б) </a:t>
            </a:r>
            <a:r>
              <a:rPr lang="en-US" sz="1800" b="1" i="1">
                <a:solidFill>
                  <a:srgbClr val="0000CC"/>
                </a:solidFill>
              </a:rPr>
              <a:t>www.ibm.com; </a:t>
            </a:r>
            <a:r>
              <a:rPr lang="en-US" sz="1800" b="1" i="1">
                <a:solidFill>
                  <a:srgbClr val="0000CC"/>
                </a:solidFill>
                <a:hlinkClick r:id="rId3"/>
              </a:rPr>
              <a:t>www.ibm.com/bg/</a:t>
            </a:r>
            <a:r>
              <a:rPr lang="en-US" sz="1800" b="1" i="1">
                <a:solidFill>
                  <a:srgbClr val="0000CC"/>
                </a:solidFill>
              </a:rPr>
              <a:t>.</a:t>
            </a:r>
            <a:endParaRPr lang="bg-BG" sz="1800" b="1" i="1">
              <a:solidFill>
                <a:srgbClr val="0000CC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bg-BG" sz="2000" b="1"/>
              <a:t>2. </a:t>
            </a:r>
            <a:r>
              <a:rPr lang="bg-BG" sz="2000" b="1">
                <a:solidFill>
                  <a:srgbClr val="FF0000"/>
                </a:solidFill>
              </a:rPr>
              <a:t>(13.)</a:t>
            </a:r>
            <a:r>
              <a:rPr lang="bg-BG" sz="2000" b="1"/>
              <a:t> </a:t>
            </a:r>
            <a:r>
              <a:rPr lang="bg-BG" sz="2000" b="1" smtClean="0"/>
              <a:t>АОИИ </a:t>
            </a:r>
            <a:r>
              <a:rPr lang="bg-BG" sz="2000" b="1"/>
              <a:t>в платформите и решенията за информационно обслужване</a:t>
            </a:r>
            <a:r>
              <a:rPr lang="en-US" sz="2000" b="1"/>
              <a:t> </a:t>
            </a:r>
            <a:r>
              <a:rPr lang="bg-BG" sz="2000" b="1"/>
              <a:t>на управлението на бизнеса на </a:t>
            </a:r>
            <a:r>
              <a:rPr lang="en-US" sz="2000" b="1"/>
              <a:t>Oracle Corp.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/>
              <a:t>    </a:t>
            </a:r>
            <a:r>
              <a:rPr lang="bg-BG" sz="1800" b="1" i="1">
                <a:solidFill>
                  <a:srgbClr val="006600"/>
                </a:solidFill>
              </a:rPr>
              <a:t>Литература: </a:t>
            </a:r>
            <a:r>
              <a:rPr lang="bg-BG" sz="1800" b="1" i="1">
                <a:solidFill>
                  <a:srgbClr val="FF0000"/>
                </a:solidFill>
              </a:rPr>
              <a:t>а) лекциите; б) </a:t>
            </a:r>
            <a:r>
              <a:rPr lang="en-US" sz="1800" b="1" i="1">
                <a:solidFill>
                  <a:srgbClr val="0000CC"/>
                </a:solidFill>
              </a:rPr>
              <a:t>www.oracle.com; </a:t>
            </a:r>
            <a:r>
              <a:rPr lang="en-US" sz="1800" b="1" i="1">
                <a:solidFill>
                  <a:srgbClr val="0000CC"/>
                </a:solidFill>
                <a:hlinkClick r:id="rId4"/>
              </a:rPr>
              <a:t>www.oracle.com/bg</a:t>
            </a:r>
            <a:r>
              <a:rPr lang="en-US" sz="1800" b="1" i="1">
                <a:solidFill>
                  <a:srgbClr val="0000CC"/>
                </a:solidFill>
              </a:rPr>
              <a:t>.</a:t>
            </a:r>
            <a:endParaRPr lang="bg-BG" sz="1800" b="1" i="1">
              <a:solidFill>
                <a:srgbClr val="0000CC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bg-BG" sz="2000" b="1"/>
              <a:t>3. </a:t>
            </a:r>
            <a:r>
              <a:rPr lang="bg-BG" sz="2000" b="1">
                <a:solidFill>
                  <a:srgbClr val="FF0000"/>
                </a:solidFill>
              </a:rPr>
              <a:t>(14.)</a:t>
            </a:r>
            <a:r>
              <a:rPr lang="bg-BG" sz="2000" b="1"/>
              <a:t> </a:t>
            </a:r>
            <a:r>
              <a:rPr lang="bg-BG" sz="2000" b="1" smtClean="0"/>
              <a:t>АОИИ </a:t>
            </a:r>
            <a:r>
              <a:rPr lang="bg-BG" sz="2000" b="1"/>
              <a:t>в продуктовата фамилия </a:t>
            </a:r>
            <a:r>
              <a:rPr lang="en-US" sz="2000" b="1"/>
              <a:t>Microsoft Dynamics (Microsoft Business Solutions).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/>
              <a:t>     </a:t>
            </a:r>
            <a:r>
              <a:rPr lang="bg-BG" sz="1800" b="1" i="1">
                <a:solidFill>
                  <a:srgbClr val="006600"/>
                </a:solidFill>
              </a:rPr>
              <a:t>Литература: </a:t>
            </a:r>
            <a:r>
              <a:rPr lang="bg-BG" sz="1800" b="1" i="1">
                <a:solidFill>
                  <a:srgbClr val="FF0000"/>
                </a:solidFill>
              </a:rPr>
              <a:t>а) лекциите; б) </a:t>
            </a:r>
            <a:r>
              <a:rPr lang="en-US" sz="1800" b="1" i="1">
                <a:solidFill>
                  <a:srgbClr val="0000CC"/>
                </a:solidFill>
              </a:rPr>
              <a:t>www.microsoft.com; www.microsoft.com/bulgaria.</a:t>
            </a:r>
            <a:endParaRPr lang="en-US" sz="1800" b="1"/>
          </a:p>
          <a:p>
            <a:pPr lvl="1">
              <a:lnSpc>
                <a:spcPct val="80000"/>
              </a:lnSpc>
              <a:buFontTx/>
              <a:buNone/>
            </a:pPr>
            <a:endParaRPr lang="bg-BG" sz="1800" b="1">
              <a:solidFill>
                <a:srgbClr val="0000CC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23850" y="6381750"/>
            <a:ext cx="1646238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4099" grpId="0" build="p" animBg="1"/>
      <p:bldP spid="410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976938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400" b="1"/>
              <a:t>Приоритетите на МСП при разходи за информационни технологии са подобни на тези на големите корпорации, но малките и средните фирми разполагат </a:t>
            </a:r>
            <a:r>
              <a:rPr lang="bg-BG" sz="2400" b="1">
                <a:solidFill>
                  <a:srgbClr val="FF3300"/>
                </a:solidFill>
              </a:rPr>
              <a:t>с едва една шеста</a:t>
            </a:r>
            <a:r>
              <a:rPr lang="bg-BG" sz="2400" b="1"/>
              <a:t> от бюджета, който имат корпорациите;</a:t>
            </a:r>
          </a:p>
          <a:p>
            <a:pPr>
              <a:lnSpc>
                <a:spcPct val="90000"/>
              </a:lnSpc>
              <a:buClr>
                <a:srgbClr val="FF00FF"/>
              </a:buClr>
              <a:buSzPct val="150000"/>
              <a:buFont typeface="Wingdings" pitchFamily="2" charset="2"/>
              <a:buNone/>
            </a:pPr>
            <a:endParaRPr lang="bg-BG" sz="2400" b="1"/>
          </a:p>
          <a:p>
            <a:pPr>
              <a:lnSpc>
                <a:spcPct val="9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400" b="1"/>
              <a:t>Заради по-малките бюджети и ограничените ресурси, решаващите фактори за МСП при избор на ИТ решения са: </a:t>
            </a:r>
            <a:r>
              <a:rPr lang="bg-BG" sz="2400" b="1">
                <a:solidFill>
                  <a:srgbClr val="FF3300"/>
                </a:solidFill>
              </a:rPr>
              <a:t>цената, лесната употреба, лесното внедряване, възможността за надграждане и достъпността</a:t>
            </a:r>
            <a:r>
              <a:rPr lang="bg-BG" sz="2400" b="1"/>
              <a:t>;</a:t>
            </a:r>
          </a:p>
          <a:p>
            <a:pPr>
              <a:lnSpc>
                <a:spcPct val="9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endParaRPr lang="bg-BG" sz="2400" b="1"/>
          </a:p>
          <a:p>
            <a:pPr>
              <a:lnSpc>
                <a:spcPct val="9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400" b="1"/>
              <a:t>МСП поставят и специален акцент върху придобиването на </a:t>
            </a:r>
            <a:r>
              <a:rPr lang="bg-BG" sz="2400" b="1">
                <a:solidFill>
                  <a:srgbClr val="FF3300"/>
                </a:solidFill>
              </a:rPr>
              <a:t>специални решения</a:t>
            </a:r>
            <a:r>
              <a:rPr lang="bg-BG" sz="2400" b="1"/>
              <a:t>, предназначени за различните индустрии (около 70%);</a:t>
            </a:r>
            <a:r>
              <a:rPr lang="bg-BG" sz="2400"/>
              <a:t> </a:t>
            </a:r>
            <a:r>
              <a:rPr lang="bg-BG" sz="2400" b="1"/>
              <a:t> 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95288" y="6381750"/>
            <a:ext cx="16462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7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400" b="1"/>
              <a:t>IBM не спира да подпомага с инициативата си </a:t>
            </a:r>
            <a:r>
              <a:rPr lang="bg-BG" sz="2400" b="1">
                <a:solidFill>
                  <a:srgbClr val="FF3300"/>
                </a:solidFill>
              </a:rPr>
              <a:t>„Предимства за малкия и среден бизнес”</a:t>
            </a:r>
            <a:r>
              <a:rPr lang="bg-BG" sz="2400" b="1"/>
              <a:t>;</a:t>
            </a:r>
          </a:p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endParaRPr lang="bg-BG" sz="2400" b="1"/>
          </a:p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400" b="1"/>
              <a:t>Едно от последните предложения в инициативата „Предимства за малкия и среден бизнес” е базирано на </a:t>
            </a:r>
            <a:r>
              <a:rPr lang="bg-BG" sz="2400" b="1">
                <a:solidFill>
                  <a:srgbClr val="FF3300"/>
                </a:solidFill>
              </a:rPr>
              <a:t>портфолиото </a:t>
            </a:r>
            <a:r>
              <a:rPr lang="bg-BG" sz="2400" b="1" i="1">
                <a:solidFill>
                  <a:srgbClr val="FF3300"/>
                </a:solidFill>
              </a:rPr>
              <a:t>IBM Express</a:t>
            </a:r>
            <a:r>
              <a:rPr lang="bg-BG" sz="2400" b="1"/>
              <a:t>;</a:t>
            </a:r>
          </a:p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endParaRPr lang="bg-BG" sz="2400" b="1"/>
          </a:p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400" b="1"/>
              <a:t>С портфолиото IBM Express и базираните на него програми, потребителите вече ще разполагат с </a:t>
            </a:r>
            <a:r>
              <a:rPr lang="bg-BG" sz="2400" b="1">
                <a:solidFill>
                  <a:srgbClr val="FF3300"/>
                </a:solidFill>
              </a:rPr>
              <a:t>достъпни и лесни за употреба и управление решения</a:t>
            </a:r>
            <a:r>
              <a:rPr lang="bg-BG" sz="2400" b="1"/>
              <a:t>, които ще им донесат по-бърза възвръщаемост на инвестициите;</a:t>
            </a:r>
          </a:p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endParaRPr lang="bg-BG" sz="2400" b="1"/>
          </a:p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400" b="1"/>
              <a:t>В края на 2006 година ІВМ представи най-новите Express Advantage offerings, които включват хардуеър, софтуеър, услуги и финансови предложения, </a:t>
            </a:r>
            <a:r>
              <a:rPr lang="bg-BG" sz="2400" b="1">
                <a:solidFill>
                  <a:srgbClr val="FF3300"/>
                </a:solidFill>
              </a:rPr>
              <a:t>специално разработени за средноголеми компании</a:t>
            </a:r>
            <a:r>
              <a:rPr lang="bg-BG" sz="2400" b="1"/>
              <a:t>.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95288" y="6381750"/>
            <a:ext cx="16462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348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143000"/>
          </a:xfrm>
          <a:solidFill>
            <a:srgbClr val="FF99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>
            <a:flatTx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/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en-US" sz="2400" b="1">
                <a:solidFill>
                  <a:srgbClr val="FF0000"/>
                </a:solidFill>
              </a:rPr>
              <a:t>2</a:t>
            </a:r>
            <a:r>
              <a:rPr lang="bg-BG" sz="2000" b="1">
                <a:solidFill>
                  <a:srgbClr val="FF0000"/>
                </a:solidFill>
              </a:rPr>
              <a:t>. </a:t>
            </a:r>
            <a:r>
              <a:rPr lang="bg-BG" sz="2400" b="1"/>
              <a:t>АОИИ в платформите и решенията за информационно обслужване на управлението на бизнеса на </a:t>
            </a:r>
            <a:r>
              <a:rPr lang="en-US" sz="2400" b="1"/>
              <a:t>Oracle Corp.</a:t>
            </a:r>
            <a:r>
              <a:rPr lang="bg-BG" sz="2400" b="1"/>
              <a:t/>
            </a:r>
            <a:br>
              <a:rPr lang="bg-BG" sz="2400" b="1"/>
            </a:br>
            <a:endParaRPr lang="bg-BG" sz="2400" b="1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067175" y="2349500"/>
            <a:ext cx="4038600" cy="3959225"/>
          </a:xfrm>
          <a:solidFill>
            <a:srgbClr val="0000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>
            <a:flatTx/>
          </a:bodyPr>
          <a:lstStyle/>
          <a:p>
            <a:pPr algn="ctr">
              <a:buFontTx/>
              <a:buNone/>
            </a:pPr>
            <a:r>
              <a:rPr lang="en-US" sz="9200" b="1">
                <a:solidFill>
                  <a:srgbClr val="FFFF00"/>
                </a:solidFill>
              </a:rPr>
              <a:t>Oracle</a:t>
            </a:r>
            <a:r>
              <a:rPr lang="en-US" sz="9100" b="1">
                <a:solidFill>
                  <a:srgbClr val="FFFF00"/>
                </a:solidFill>
              </a:rPr>
              <a:t/>
            </a:r>
            <a:br>
              <a:rPr lang="en-US" sz="9100" b="1">
                <a:solidFill>
                  <a:srgbClr val="FFFF00"/>
                </a:solidFill>
              </a:rPr>
            </a:br>
            <a:r>
              <a:rPr lang="en-US" sz="5400" b="1">
                <a:solidFill>
                  <a:srgbClr val="FFFF00"/>
                </a:solidFill>
              </a:rPr>
              <a:t>Corp.</a:t>
            </a:r>
            <a:r>
              <a:rPr lang="en-US" sz="2400" b="1">
                <a:solidFill>
                  <a:srgbClr val="FFFF00"/>
                </a:solidFill>
              </a:rPr>
              <a:t/>
            </a:r>
            <a:br>
              <a:rPr lang="en-US" sz="2400" b="1">
                <a:solidFill>
                  <a:srgbClr val="FFFF00"/>
                </a:solidFill>
              </a:rPr>
            </a:br>
            <a:endParaRPr lang="en-US" sz="2400" b="1">
              <a:solidFill>
                <a:srgbClr val="FFFF00"/>
              </a:solidFill>
            </a:endParaRPr>
          </a:p>
          <a:p>
            <a:pPr algn="ctr">
              <a:buFontTx/>
              <a:buNone/>
            </a:pPr>
            <a:r>
              <a:rPr lang="en-US" sz="2400" b="1">
                <a:solidFill>
                  <a:srgbClr val="FFFF00"/>
                </a:solidFill>
              </a:rPr>
              <a:t>www. oracle.com</a:t>
            </a:r>
            <a:br>
              <a:rPr lang="en-US" sz="2400" b="1">
                <a:solidFill>
                  <a:srgbClr val="FFFF00"/>
                </a:solidFill>
              </a:rPr>
            </a:br>
            <a:r>
              <a:rPr lang="en-US" sz="2400" b="1">
                <a:solidFill>
                  <a:srgbClr val="FFFF00"/>
                </a:solidFill>
              </a:rPr>
              <a:t>www.oracle.com/bg</a:t>
            </a:r>
            <a:endParaRPr lang="bg-BG" sz="5400" b="1">
              <a:solidFill>
                <a:srgbClr val="FFFF00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23850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95288" y="2420938"/>
            <a:ext cx="2952750" cy="3529012"/>
          </a:xfrm>
          <a:prstGeom prst="rect">
            <a:avLst/>
          </a:prstGeom>
          <a:solidFill>
            <a:srgbClr val="66FF66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pic>
        <p:nvPicPr>
          <p:cNvPr id="13323" name="Picture 11" descr="j019813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492375"/>
            <a:ext cx="2828925" cy="3384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build="p" animBg="1"/>
      <p:bldP spid="13316" grpId="0" animBg="1"/>
      <p:bldP spid="133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2400" b="1">
                <a:solidFill>
                  <a:srgbClr val="FF3300"/>
                </a:solidFill>
              </a:rPr>
              <a:t>2.1. </a:t>
            </a:r>
            <a:r>
              <a:rPr lang="bg-BG" sz="2400" b="1">
                <a:solidFill>
                  <a:srgbClr val="0000FF"/>
                </a:solidFill>
              </a:rPr>
              <a:t>Портфолио на </a:t>
            </a:r>
            <a:r>
              <a:rPr lang="en-US" sz="2400" b="1">
                <a:solidFill>
                  <a:srgbClr val="0000FF"/>
                </a:solidFill>
              </a:rPr>
              <a:t>Oracle Corp.</a:t>
            </a:r>
            <a:r>
              <a:rPr lang="bg-BG" sz="2400" b="1">
                <a:solidFill>
                  <a:srgbClr val="0000FF"/>
                </a:solidFill>
              </a:rPr>
              <a:t>, подпомагащо АОИИ и информационното обслужване на управлението на бизнеса.</a:t>
            </a:r>
            <a:endParaRPr lang="bg-BG" sz="2400" b="1">
              <a:solidFill>
                <a:srgbClr val="FF3300"/>
              </a:solidFill>
            </a:endParaRPr>
          </a:p>
        </p:txBody>
      </p:sp>
      <p:graphicFrame>
        <p:nvGraphicFramePr>
          <p:cNvPr id="358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0825" y="1484313"/>
          <a:ext cx="8642350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ocument" r:id="rId3" imgW="5915126" imgH="2866049" progId="Word.Document.8">
                  <p:link updateAutomatic="1"/>
                </p:oleObj>
              </mc:Choice>
              <mc:Fallback>
                <p:oleObj name="Document" r:id="rId3" imgW="5915126" imgH="2866049" progId="Word.Document.8">
                  <p:link updateAutomatic="1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84313"/>
                        <a:ext cx="8642350" cy="504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95288" y="6308725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99"/>
            </a:gs>
            <a:gs pos="100000">
              <a:srgbClr val="FF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71550" y="466725"/>
            <a:ext cx="7129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331913" y="260350"/>
            <a:ext cx="6335712" cy="457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Oracle E-Business Suite</a:t>
            </a:r>
            <a:endParaRPr lang="bg-BG" sz="2400" b="1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411413" y="1484313"/>
            <a:ext cx="4537075" cy="973137"/>
          </a:xfrm>
          <a:prstGeom prst="rect">
            <a:avLst/>
          </a:prstGeom>
          <a:solidFill>
            <a:srgbClr val="00FFCC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b="1"/>
              <a:t>Система за събиране и първично “филтриране” на данните и информацията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835150" y="1557338"/>
            <a:ext cx="431800" cy="504825"/>
          </a:xfrm>
          <a:prstGeom prst="ellipse">
            <a:avLst/>
          </a:prstGeom>
          <a:solidFill>
            <a:srgbClr val="00FFCC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bg-BG" b="1"/>
              <a:t>1.</a:t>
            </a:r>
          </a:p>
        </p:txBody>
      </p: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2771775" y="2852738"/>
            <a:ext cx="3529013" cy="1152525"/>
          </a:xfrm>
          <a:prstGeom prst="flowChartMagneticDisk">
            <a:avLst/>
          </a:prstGeom>
          <a:solidFill>
            <a:srgbClr val="66CCFF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bg-BG" b="1"/>
              <a:t>Оперативна база от данни</a:t>
            </a:r>
            <a:br>
              <a:rPr lang="bg-BG" b="1"/>
            </a:br>
            <a:r>
              <a:rPr lang="bg-BG" b="1"/>
              <a:t>(СУБД – </a:t>
            </a:r>
            <a:r>
              <a:rPr lang="en-US" b="1"/>
              <a:t>Oracle 11g)</a:t>
            </a:r>
            <a:endParaRPr lang="bg-BG" b="1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1979613" y="3141663"/>
            <a:ext cx="431800" cy="504825"/>
          </a:xfrm>
          <a:prstGeom prst="ellipse">
            <a:avLst/>
          </a:prstGeom>
          <a:solidFill>
            <a:srgbClr val="66CCFF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  <a:r>
              <a:rPr lang="bg-BG" b="1"/>
              <a:t>.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843213" y="4365625"/>
            <a:ext cx="5041900" cy="1692275"/>
          </a:xfrm>
          <a:prstGeom prst="rect">
            <a:avLst/>
          </a:prstGeom>
          <a:solidFill>
            <a:srgbClr val="FFFF66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Oracle Applications</a:t>
            </a:r>
            <a:r>
              <a:rPr lang="en-US" sz="2000" b="1"/>
              <a:t/>
            </a:r>
            <a:br>
              <a:rPr lang="en-US" sz="2000" b="1"/>
            </a:br>
            <a:r>
              <a:rPr lang="bg-BG" sz="2000" b="1"/>
              <a:t>Приложения по:</a:t>
            </a:r>
            <a:br>
              <a:rPr lang="bg-BG" sz="2000" b="1"/>
            </a:br>
            <a:r>
              <a:rPr lang="bg-BG" sz="2000" b="1"/>
              <a:t>1. Управленски функции;</a:t>
            </a:r>
            <a:br>
              <a:rPr lang="bg-BG" sz="2000" b="1"/>
            </a:br>
            <a:r>
              <a:rPr lang="bg-BG" sz="2000" b="1"/>
              <a:t>2. Управленски дейности;</a:t>
            </a:r>
            <a:br>
              <a:rPr lang="bg-BG" sz="2000" b="1"/>
            </a:br>
            <a:r>
              <a:rPr lang="bg-BG" sz="2000" b="1"/>
              <a:t>3. Управленски задачи и т. н.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2195513" y="4941888"/>
            <a:ext cx="431800" cy="504825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bg-BG" b="1"/>
              <a:t>3.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50825" y="1052513"/>
            <a:ext cx="8569325" cy="5472112"/>
          </a:xfrm>
          <a:prstGeom prst="rect">
            <a:avLst/>
          </a:prstGeom>
          <a:noFill/>
          <a:ln w="762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11188" y="1989138"/>
            <a:ext cx="358775" cy="36893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800" b="1"/>
              <a:t>С</a:t>
            </a:r>
            <a:r>
              <a:rPr lang="bg-BG" sz="2000" b="1"/>
              <a:t>и</a:t>
            </a:r>
            <a:br>
              <a:rPr lang="bg-BG" sz="2000" b="1"/>
            </a:br>
            <a:r>
              <a:rPr lang="bg-BG" sz="2000" b="1"/>
              <a:t>с</a:t>
            </a:r>
            <a:br>
              <a:rPr lang="bg-BG" sz="2000" b="1"/>
            </a:br>
            <a:r>
              <a:rPr lang="bg-BG" sz="2000" b="1"/>
              <a:t>т</a:t>
            </a:r>
            <a:br>
              <a:rPr lang="bg-BG" sz="2000" b="1"/>
            </a:br>
            <a:r>
              <a:rPr lang="bg-BG" sz="2000" b="1"/>
              <a:t>е</a:t>
            </a:r>
            <a:br>
              <a:rPr lang="bg-BG" sz="2000" b="1"/>
            </a:br>
            <a:r>
              <a:rPr lang="bg-BG" sz="2000" b="1"/>
              <a:t>ма</a:t>
            </a:r>
            <a:br>
              <a:rPr lang="bg-BG" sz="2000" b="1"/>
            </a:br>
            <a:r>
              <a:rPr lang="bg-BG" sz="2000" b="1"/>
              <a:t/>
            </a:r>
            <a:br>
              <a:rPr lang="bg-BG" sz="2000" b="1"/>
            </a:br>
            <a:r>
              <a:rPr lang="bg-BG" sz="2000" b="1"/>
              <a:t>з</a:t>
            </a:r>
            <a:br>
              <a:rPr lang="bg-BG" sz="2000" b="1"/>
            </a:br>
            <a:r>
              <a:rPr lang="bg-BG" sz="2000" b="1"/>
              <a:t>а</a:t>
            </a:r>
            <a:r>
              <a:rPr lang="bg-BG" sz="2800" b="1"/>
              <a:t/>
            </a:r>
            <a:br>
              <a:rPr lang="bg-BG" sz="2800" b="1"/>
            </a:br>
            <a:endParaRPr lang="bg-BG" sz="2800" b="1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539750" y="1989138"/>
            <a:ext cx="504825" cy="3816350"/>
          </a:xfrm>
          <a:prstGeom prst="rect">
            <a:avLst/>
          </a:prstGeom>
          <a:noFill/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8101013" y="1916113"/>
            <a:ext cx="504825" cy="3579812"/>
          </a:xfrm>
          <a:prstGeom prst="rect">
            <a:avLst/>
          </a:prstGeom>
          <a:solidFill>
            <a:srgbClr val="FFCCFF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3200" b="1"/>
              <a:t>А</a:t>
            </a:r>
            <a:br>
              <a:rPr lang="bg-BG" sz="3200" b="1"/>
            </a:br>
            <a:r>
              <a:rPr lang="bg-BG" sz="3200" b="1"/>
              <a:t>О</a:t>
            </a:r>
            <a:br>
              <a:rPr lang="bg-BG" sz="3200" b="1"/>
            </a:br>
            <a:r>
              <a:rPr lang="bg-BG" sz="3200" b="1"/>
              <a:t>И</a:t>
            </a:r>
            <a:br>
              <a:rPr lang="bg-BG" sz="3200" b="1"/>
            </a:br>
            <a:r>
              <a:rPr lang="bg-BG" sz="3200" b="1"/>
              <a:t>И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23850" y="60213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4572000" y="2492375"/>
            <a:ext cx="0" cy="360363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572000" y="4005263"/>
            <a:ext cx="0" cy="360362"/>
          </a:xfrm>
          <a:prstGeom prst="line">
            <a:avLst/>
          </a:prstGeom>
          <a:noFill/>
          <a:ln w="57150">
            <a:solidFill>
              <a:srgbClr val="66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68313" y="1268413"/>
            <a:ext cx="647700" cy="576262"/>
          </a:xfrm>
          <a:prstGeom prst="rect">
            <a:avLst/>
          </a:prstGeom>
          <a:solidFill>
            <a:srgbClr val="0000FF"/>
          </a:solidFill>
          <a:ln w="5715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800" b="1">
                <a:solidFill>
                  <a:srgbClr val="FFFF66"/>
                </a:solidFill>
              </a:rPr>
              <a:t>А.</a:t>
            </a: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492500" y="692150"/>
            <a:ext cx="0" cy="3603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3563938" y="6524625"/>
            <a:ext cx="0" cy="3333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V="1">
            <a:off x="4572000" y="6524625"/>
            <a:ext cx="0" cy="33337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V="1">
            <a:off x="4716463" y="692150"/>
            <a:ext cx="0" cy="3603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1" animBg="1"/>
      <p:bldP spid="15375" grpId="0" animBg="1"/>
      <p:bldP spid="15376" grpId="0" animBg="1"/>
      <p:bldP spid="15377" grpId="0" animBg="1"/>
      <p:bldP spid="15378" grpId="0" animBg="1"/>
      <p:bldP spid="15379" grpId="0" animBg="1"/>
      <p:bldP spid="15380" grpId="0" animBg="1"/>
      <p:bldP spid="15381" grpId="0" animBg="1"/>
      <p:bldP spid="15382" grpId="0" animBg="1"/>
      <p:bldP spid="15383" grpId="0" animBg="1"/>
      <p:bldP spid="153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bg-BG" sz="3600" b="1">
                <a:solidFill>
                  <a:srgbClr val="0000FF"/>
                </a:solidFill>
              </a:rPr>
              <a:t>Oracle E-Business Suite Release 12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1.</a:t>
            </a:r>
            <a:r>
              <a:rPr lang="en-US" sz="1800" b="1"/>
              <a:t> Marketing;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2.</a:t>
            </a:r>
            <a:r>
              <a:rPr lang="en-US" sz="1800" b="1"/>
              <a:t> Order Management;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3.</a:t>
            </a:r>
            <a:r>
              <a:rPr lang="en-US" sz="1800" b="1"/>
              <a:t> Projects;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4.</a:t>
            </a:r>
            <a:r>
              <a:rPr lang="en-US" sz="1800" b="1"/>
              <a:t> Product Lifecycle Management (PLM);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5.</a:t>
            </a:r>
            <a:r>
              <a:rPr lang="en-US" sz="1800" b="1"/>
              <a:t> Customer Relationship Management (CRM);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6.</a:t>
            </a:r>
            <a:r>
              <a:rPr lang="en-US" sz="1800" b="1"/>
              <a:t> Customer Data Management;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7.</a:t>
            </a:r>
            <a:r>
              <a:rPr lang="en-US" sz="1800" b="1"/>
              <a:t> Contracts;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8.</a:t>
            </a:r>
            <a:r>
              <a:rPr lang="en-US" sz="1800" b="1"/>
              <a:t> Supply Chain Planning;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9.</a:t>
            </a:r>
            <a:r>
              <a:rPr lang="en-US" sz="1800" b="1"/>
              <a:t> Supply Chain Management (SCM);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10.</a:t>
            </a:r>
            <a:r>
              <a:rPr lang="en-US" sz="1800" b="1"/>
              <a:t> Supply Chain Execution;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11.</a:t>
            </a:r>
            <a:r>
              <a:rPr lang="en-US" sz="1800" b="1"/>
              <a:t> Logistics;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12.</a:t>
            </a:r>
            <a:r>
              <a:rPr lang="en-US" sz="1800" b="1"/>
              <a:t> Human Resources Management;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13.</a:t>
            </a:r>
            <a:r>
              <a:rPr lang="en-US" sz="1800" b="1"/>
              <a:t> Manufacturing;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14.</a:t>
            </a:r>
            <a:r>
              <a:rPr lang="en-US" sz="1800" b="1"/>
              <a:t> Maintenance;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15.</a:t>
            </a:r>
            <a:r>
              <a:rPr lang="en-US" sz="1800" b="1"/>
              <a:t> Sales;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16.</a:t>
            </a:r>
            <a:r>
              <a:rPr lang="en-US" sz="1800" b="1"/>
              <a:t> Financials;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17.</a:t>
            </a:r>
            <a:r>
              <a:rPr lang="en-US" sz="1800" b="1"/>
              <a:t> Service;</a:t>
            </a:r>
          </a:p>
          <a:p>
            <a:pPr>
              <a:lnSpc>
                <a:spcPct val="80000"/>
              </a:lnSpc>
            </a:pPr>
            <a:r>
              <a:rPr lang="en-US" sz="1800" b="1">
                <a:solidFill>
                  <a:srgbClr val="FF3300"/>
                </a:solidFill>
              </a:rPr>
              <a:t>18.</a:t>
            </a:r>
            <a:r>
              <a:rPr lang="en-US" sz="1800" b="1"/>
              <a:t> Corporate Performance Management </a:t>
            </a:r>
            <a:br>
              <a:rPr lang="en-US" sz="1800" b="1"/>
            </a:br>
            <a:r>
              <a:rPr lang="en-US" sz="1800" b="1"/>
              <a:t>      And Daily Business Intelligence.</a:t>
            </a:r>
            <a:endParaRPr lang="bg-BG" sz="1800" b="1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79388" y="6308725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378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378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378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378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 build="p"/>
      <p:bldP spid="378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203575" y="0"/>
            <a:ext cx="0" cy="4048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4859338" y="0"/>
            <a:ext cx="0" cy="40481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8313" y="404813"/>
            <a:ext cx="8135937" cy="5545137"/>
          </a:xfrm>
          <a:prstGeom prst="rect">
            <a:avLst/>
          </a:prstGeom>
          <a:solidFill>
            <a:srgbClr val="66FF99"/>
          </a:solidFill>
          <a:ln w="7620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051050" y="754063"/>
            <a:ext cx="4608513" cy="396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Oracle Common Warehouse</a:t>
            </a:r>
            <a:endParaRPr lang="bg-BG" sz="2000" b="1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987675" y="5373688"/>
            <a:ext cx="2089150" cy="3667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Model</a:t>
            </a:r>
            <a:endParaRPr lang="bg-BG" b="1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55650" y="620713"/>
            <a:ext cx="647700" cy="576262"/>
          </a:xfrm>
          <a:prstGeom prst="rect">
            <a:avLst/>
          </a:prstGeom>
          <a:solidFill>
            <a:srgbClr val="FFFF00"/>
          </a:solidFill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800" b="1">
                <a:solidFill>
                  <a:srgbClr val="0000FF"/>
                </a:solidFill>
              </a:rPr>
              <a:t>Б.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71550" y="1412875"/>
            <a:ext cx="7056438" cy="3600450"/>
          </a:xfrm>
          <a:prstGeom prst="rect">
            <a:avLst/>
          </a:prstGeom>
          <a:solidFill>
            <a:srgbClr val="FFCC99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2124075" y="1700213"/>
            <a:ext cx="4176713" cy="366712"/>
          </a:xfrm>
          <a:prstGeom prst="rect">
            <a:avLst/>
          </a:prstGeom>
          <a:solidFill>
            <a:srgbClr val="FF66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Oracle Warehouse</a:t>
            </a:r>
            <a:endParaRPr lang="bg-BG" b="1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132138" y="4365625"/>
            <a:ext cx="2303462" cy="366713"/>
          </a:xfrm>
          <a:prstGeom prst="rect">
            <a:avLst/>
          </a:prstGeom>
          <a:solidFill>
            <a:srgbClr val="FF66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Technology</a:t>
            </a:r>
            <a:endParaRPr lang="bg-BG" b="1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403350" y="2276475"/>
            <a:ext cx="6264275" cy="1728788"/>
          </a:xfrm>
          <a:prstGeom prst="rect">
            <a:avLst/>
          </a:prstGeom>
          <a:solidFill>
            <a:srgbClr val="FF99FF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195513" y="2565400"/>
            <a:ext cx="4105275" cy="366713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Oracle Warehouse Builder</a:t>
            </a:r>
            <a:endParaRPr lang="bg-BG" b="1"/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2124075" y="3141663"/>
            <a:ext cx="4464050" cy="647700"/>
          </a:xfrm>
          <a:prstGeom prst="flowChartMagneticDisk">
            <a:avLst/>
          </a:prstGeom>
          <a:solidFill>
            <a:srgbClr val="FFFF00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Oracle Data Warehouse</a:t>
            </a:r>
            <a:endParaRPr lang="bg-BG" b="1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7380288" y="620713"/>
            <a:ext cx="431800" cy="504825"/>
          </a:xfrm>
          <a:prstGeom prst="ellipse">
            <a:avLst/>
          </a:prstGeom>
          <a:solidFill>
            <a:srgbClr val="00FFCC"/>
          </a:solidFill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bg-BG" b="1"/>
              <a:t>1.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7019925" y="1557338"/>
            <a:ext cx="431800" cy="504825"/>
          </a:xfrm>
          <a:prstGeom prst="ellipse">
            <a:avLst/>
          </a:prstGeom>
          <a:solidFill>
            <a:srgbClr val="66CCFF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2</a:t>
            </a:r>
            <a:r>
              <a:rPr lang="bg-BG" b="1"/>
              <a:t>.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6732588" y="2420938"/>
            <a:ext cx="431800" cy="504825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bg-BG" b="1"/>
              <a:t>3.</a:t>
            </a: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6877050" y="3213100"/>
            <a:ext cx="431800" cy="504825"/>
          </a:xfrm>
          <a:prstGeom prst="ellipse">
            <a:avLst/>
          </a:prstGeom>
          <a:solidFill>
            <a:srgbClr val="FF9900"/>
          </a:solidFill>
          <a:ln w="57150">
            <a:solidFill>
              <a:srgbClr val="00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4</a:t>
            </a:r>
            <a:r>
              <a:rPr lang="bg-BG" b="1"/>
              <a:t>.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179388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3132138" y="6021388"/>
            <a:ext cx="0" cy="8366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4787900" y="5949950"/>
            <a:ext cx="0" cy="9080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  <p:bldP spid="16397" grpId="0" animBg="1"/>
      <p:bldP spid="16398" grpId="0" animBg="1"/>
      <p:bldP spid="16399" grpId="0" animBg="1"/>
      <p:bldP spid="16400" grpId="0" animBg="1"/>
      <p:bldP spid="16402" grpId="0" animBg="1"/>
      <p:bldP spid="16403" grpId="0" animBg="1"/>
      <p:bldP spid="16404" grpId="0" animBg="1"/>
      <p:bldP spid="16405" grpId="0" animBg="1"/>
      <p:bldP spid="16406" grpId="0" animBg="1"/>
      <p:bldP spid="164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203575" y="0"/>
            <a:ext cx="0" cy="4048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4859338" y="0"/>
            <a:ext cx="0" cy="40481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8313" y="404813"/>
            <a:ext cx="8207375" cy="5472112"/>
          </a:xfrm>
          <a:prstGeom prst="rect">
            <a:avLst/>
          </a:prstGeom>
          <a:solidFill>
            <a:srgbClr val="99CCFF"/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>
              <a:solidFill>
                <a:srgbClr val="FFFF00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268538" y="765175"/>
            <a:ext cx="3743325" cy="396875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Oracle Express Server</a:t>
            </a:r>
            <a:endParaRPr lang="bg-BG" sz="2000" b="1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55650" y="620713"/>
            <a:ext cx="647700" cy="576262"/>
          </a:xfrm>
          <a:prstGeom prst="rect">
            <a:avLst/>
          </a:prstGeom>
          <a:solidFill>
            <a:srgbClr val="00FF99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800" b="1">
                <a:solidFill>
                  <a:srgbClr val="993300"/>
                </a:solidFill>
              </a:rPr>
              <a:t>В.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2555875" y="1484313"/>
            <a:ext cx="3240088" cy="1079500"/>
          </a:xfrm>
          <a:prstGeom prst="flowChartMagneticDisk">
            <a:avLst/>
          </a:prstGeom>
          <a:solidFill>
            <a:srgbClr val="FFFF66"/>
          </a:solidFill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bg-BG" b="1"/>
              <a:t>Многодиминсионна</a:t>
            </a:r>
            <a:br>
              <a:rPr lang="bg-BG" b="1"/>
            </a:br>
            <a:r>
              <a:rPr lang="bg-BG" b="1"/>
              <a:t>база от данни</a:t>
            </a:r>
            <a:r>
              <a:rPr lang="en-US" b="1"/>
              <a:t> </a:t>
            </a:r>
            <a:r>
              <a:rPr lang="bg-BG" b="1"/>
              <a:t>(разрези)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900113" y="2924175"/>
            <a:ext cx="7273925" cy="1152525"/>
          </a:xfrm>
          <a:prstGeom prst="rect">
            <a:avLst/>
          </a:prstGeom>
          <a:solidFill>
            <a:srgbClr val="CC99FF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258888" y="3357563"/>
            <a:ext cx="3313112" cy="33655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Oracle Darwin Data Mining</a:t>
            </a:r>
            <a:endParaRPr lang="bg-BG" sz="1600" b="1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076825" y="3357563"/>
            <a:ext cx="2519363" cy="366712"/>
          </a:xfrm>
          <a:prstGeom prst="rect">
            <a:avLst/>
          </a:prstGeom>
          <a:solidFill>
            <a:srgbClr val="6666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66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Oracle OLAP</a:t>
            </a:r>
            <a:endParaRPr lang="bg-BG" b="1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900113" y="4508500"/>
            <a:ext cx="7272337" cy="1008063"/>
          </a:xfrm>
          <a:prstGeom prst="rect">
            <a:avLst/>
          </a:prstGeom>
          <a:solidFill>
            <a:srgbClr val="66FF99"/>
          </a:solidFill>
          <a:ln w="5715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187450" y="4930775"/>
            <a:ext cx="1655763" cy="366713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DS Systems</a:t>
            </a:r>
            <a:endParaRPr lang="bg-BG" b="1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348038" y="4930775"/>
            <a:ext cx="1800225" cy="366713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BE Systems</a:t>
            </a:r>
            <a:endParaRPr lang="bg-BG" b="1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867400" y="4941888"/>
            <a:ext cx="1944688" cy="366712"/>
          </a:xfrm>
          <a:prstGeom prst="rect">
            <a:avLst/>
          </a:prstGeom>
          <a:solidFill>
            <a:srgbClr val="9966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66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ES Systems</a:t>
            </a:r>
            <a:endParaRPr lang="bg-BG" b="1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659563" y="1700213"/>
            <a:ext cx="1512887" cy="8255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600" b="1"/>
              <a:t>Целеви</a:t>
            </a:r>
            <a:br>
              <a:rPr lang="bg-BG" sz="1600" b="1"/>
            </a:br>
            <a:r>
              <a:rPr lang="bg-BG" sz="1600" b="1"/>
              <a:t>справки</a:t>
            </a:r>
            <a:br>
              <a:rPr lang="bg-BG" sz="1600" b="1"/>
            </a:br>
            <a:r>
              <a:rPr lang="en-US" sz="1600" b="1"/>
              <a:t>(ad-hoc)</a:t>
            </a:r>
            <a:endParaRPr lang="bg-BG" sz="1600" b="1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3132138" y="5876925"/>
            <a:ext cx="0" cy="9810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4787900" y="5876925"/>
            <a:ext cx="0" cy="98107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067175" y="1125538"/>
            <a:ext cx="0" cy="3587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3995738" y="2565400"/>
            <a:ext cx="0" cy="3587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995738" y="4076700"/>
            <a:ext cx="0" cy="43180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5795963" y="2060575"/>
            <a:ext cx="8636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0" fill="hold"/>
                                        <p:tgtEl>
                                          <p:spTgt spid="1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2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2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 animBg="1"/>
      <p:bldP spid="17416" grpId="0" animBg="1"/>
      <p:bldP spid="17417" grpId="0" animBg="1"/>
      <p:bldP spid="17418" grpId="0" animBg="1"/>
      <p:bldP spid="17419" grpId="0" animBg="1"/>
      <p:bldP spid="17420" grpId="0" animBg="1"/>
      <p:bldP spid="17421" grpId="0" animBg="1"/>
      <p:bldP spid="17422" grpId="0" animBg="1"/>
      <p:bldP spid="17423" grpId="0" animBg="1"/>
      <p:bldP spid="17424" grpId="0" animBg="1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 animBg="1"/>
      <p:bldP spid="17431" grpId="0" animBg="1"/>
      <p:bldP spid="174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203575" y="0"/>
            <a:ext cx="0" cy="4048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4859338" y="0"/>
            <a:ext cx="0" cy="40481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95288" y="404813"/>
            <a:ext cx="8208962" cy="5545137"/>
          </a:xfrm>
          <a:prstGeom prst="rect">
            <a:avLst/>
          </a:prstGeom>
          <a:solidFill>
            <a:srgbClr val="FFCC99"/>
          </a:solidFill>
          <a:ln w="76200">
            <a:solidFill>
              <a:srgbClr val="00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55650" y="620713"/>
            <a:ext cx="647700" cy="576262"/>
          </a:xfrm>
          <a:prstGeom prst="rect">
            <a:avLst/>
          </a:prstGeom>
          <a:solidFill>
            <a:srgbClr val="FFCCFF"/>
          </a:solidFill>
          <a:ln w="57150">
            <a:solidFill>
              <a:srgbClr val="66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800" b="1">
                <a:solidFill>
                  <a:srgbClr val="6600CC"/>
                </a:solidFill>
              </a:rPr>
              <a:t>Г.</a:t>
            </a: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1763713" y="692150"/>
            <a:ext cx="4537075" cy="792163"/>
          </a:xfrm>
          <a:prstGeom prst="flowChartMagneticDisk">
            <a:avLst/>
          </a:prstGeom>
          <a:solidFill>
            <a:srgbClr val="CCFF33"/>
          </a:solidFill>
          <a:ln w="57150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Oracle Web </a:t>
            </a:r>
            <a:r>
              <a:rPr lang="bg-BG" b="1"/>
              <a:t>База от данни</a:t>
            </a:r>
            <a:r>
              <a:rPr lang="en-US" b="1"/>
              <a:t> (Oracle 11g)</a:t>
            </a:r>
            <a:endParaRPr lang="bg-BG" b="1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827088" y="1989138"/>
            <a:ext cx="7345362" cy="3600450"/>
          </a:xfrm>
          <a:prstGeom prst="rect">
            <a:avLst/>
          </a:prstGeom>
          <a:solidFill>
            <a:srgbClr val="CCCCFF"/>
          </a:solidFill>
          <a:ln w="57150">
            <a:solidFill>
              <a:srgbClr val="FF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403350" y="2420938"/>
            <a:ext cx="5905500" cy="3667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Oracle E-Business – Web </a:t>
            </a:r>
            <a:r>
              <a:rPr lang="bg-BG" b="1"/>
              <a:t>портали и </a:t>
            </a:r>
            <a:r>
              <a:rPr lang="en-US" b="1"/>
              <a:t>Web</a:t>
            </a:r>
            <a:r>
              <a:rPr lang="bg-BG" b="1"/>
              <a:t> сайтове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116013" y="3284538"/>
            <a:ext cx="1873250" cy="36671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iMarketing</a:t>
            </a:r>
            <a:endParaRPr lang="bg-BG" b="1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042988" y="4149725"/>
            <a:ext cx="1873250" cy="366713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iStore</a:t>
            </a:r>
            <a:endParaRPr lang="bg-BG" b="1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042988" y="4941888"/>
            <a:ext cx="1873250" cy="3667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iPayment</a:t>
            </a:r>
            <a:endParaRPr lang="bg-BG" b="1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3492500" y="3644900"/>
            <a:ext cx="1871663" cy="1008063"/>
          </a:xfrm>
          <a:prstGeom prst="ellipse">
            <a:avLst/>
          </a:prstGeom>
          <a:solidFill>
            <a:srgbClr val="FF99FF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b="1"/>
              <a:t>Oracle</a:t>
            </a:r>
            <a:br>
              <a:rPr lang="en-US" b="1"/>
            </a:br>
            <a:r>
              <a:rPr lang="en-US" b="1"/>
              <a:t>CRM</a:t>
            </a:r>
            <a:br>
              <a:rPr lang="en-US" b="1"/>
            </a:br>
            <a:r>
              <a:rPr lang="en-US" b="1"/>
              <a:t>System</a:t>
            </a:r>
            <a:endParaRPr lang="bg-BG" b="1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156325" y="3213100"/>
            <a:ext cx="1584325" cy="11906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Bill</a:t>
            </a:r>
            <a:br>
              <a:rPr lang="en-US" b="1"/>
            </a:br>
            <a:r>
              <a:rPr lang="en-US" b="1"/>
              <a:t>Presentment</a:t>
            </a:r>
            <a:br>
              <a:rPr lang="en-US" b="1"/>
            </a:br>
            <a:r>
              <a:rPr lang="en-US" b="1"/>
              <a:t>&amp;</a:t>
            </a:r>
            <a:br>
              <a:rPr lang="en-US" b="1"/>
            </a:br>
            <a:r>
              <a:rPr lang="en-US" b="1"/>
              <a:t>Payment</a:t>
            </a:r>
            <a:endParaRPr lang="bg-BG" b="1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364163" y="4941888"/>
            <a:ext cx="2447925" cy="36671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Web Customers</a:t>
            </a:r>
            <a:endParaRPr lang="bg-BG" b="1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500563" y="1484313"/>
            <a:ext cx="0" cy="5048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3132138" y="6021388"/>
            <a:ext cx="0" cy="8366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V="1">
            <a:off x="4787900" y="6021388"/>
            <a:ext cx="0" cy="83661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4500563" y="2781300"/>
            <a:ext cx="0" cy="71913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flipH="1" flipV="1">
            <a:off x="3059113" y="3429000"/>
            <a:ext cx="649287" cy="36036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3059113" y="4221163"/>
            <a:ext cx="433387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H="1">
            <a:off x="3059113" y="4581525"/>
            <a:ext cx="792162" cy="503238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 flipV="1">
            <a:off x="5508625" y="3573463"/>
            <a:ext cx="647700" cy="28733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5003800" y="4508500"/>
            <a:ext cx="360363" cy="433388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6948488" y="825500"/>
            <a:ext cx="1152525" cy="915988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Oracle</a:t>
            </a:r>
            <a:br>
              <a:rPr lang="en-US" b="1"/>
            </a:br>
            <a:r>
              <a:rPr lang="en-US" b="1"/>
              <a:t>Inter-</a:t>
            </a:r>
            <a:br>
              <a:rPr lang="en-US" b="1"/>
            </a:br>
            <a:r>
              <a:rPr lang="en-US" b="1"/>
              <a:t>Media</a:t>
            </a:r>
            <a:endParaRPr lang="bg-BG" b="1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6300788" y="1125538"/>
            <a:ext cx="6477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8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0" fill="hold"/>
                                        <p:tgtEl>
                                          <p:spTgt spid="1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1" grpId="0" animBg="1"/>
      <p:bldP spid="18442" grpId="0" animBg="1"/>
      <p:bldP spid="18443" grpId="0" animBg="1"/>
      <p:bldP spid="18444" grpId="0" animBg="1"/>
      <p:bldP spid="18445" grpId="0" animBg="1"/>
      <p:bldP spid="18446" grpId="0" animBg="1"/>
      <p:bldP spid="18447" grpId="0" animBg="1"/>
      <p:bldP spid="18449" grpId="0" animBg="1"/>
      <p:bldP spid="18450" grpId="0" animBg="1"/>
      <p:bldP spid="18451" grpId="0" animBg="1"/>
      <p:bldP spid="18452" grpId="0" animBg="1"/>
      <p:bldP spid="18453" grpId="0" animBg="1"/>
      <p:bldP spid="18455" grpId="0" animBg="1"/>
      <p:bldP spid="18456" grpId="0" animBg="1"/>
      <p:bldP spid="18457" grpId="0" animBg="1"/>
      <p:bldP spid="18458" grpId="0" animBg="1"/>
      <p:bldP spid="18459" grpId="0" animBg="1"/>
      <p:bldP spid="18460" grpId="0" animBg="1"/>
      <p:bldP spid="18461" grpId="0" animBg="1"/>
      <p:bldP spid="184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203575" y="0"/>
            <a:ext cx="0" cy="5492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V="1">
            <a:off x="4859338" y="0"/>
            <a:ext cx="0" cy="549275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39750" y="620713"/>
            <a:ext cx="8208963" cy="5256212"/>
          </a:xfrm>
          <a:prstGeom prst="rect">
            <a:avLst/>
          </a:prstGeom>
          <a:solidFill>
            <a:srgbClr val="66FFCC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900113" y="4508500"/>
            <a:ext cx="1727200" cy="936625"/>
          </a:xfrm>
          <a:prstGeom prst="flowChartManualInput">
            <a:avLst/>
          </a:prstGeom>
          <a:solidFill>
            <a:srgbClr val="66CCFF"/>
          </a:solidFill>
          <a:ln w="38100">
            <a:solidFill>
              <a:srgbClr val="CC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bg-BG" b="1"/>
              <a:t>Крайни</a:t>
            </a:r>
            <a:br>
              <a:rPr lang="bg-BG" b="1"/>
            </a:br>
            <a:r>
              <a:rPr lang="bg-BG" b="1"/>
              <a:t>потребители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900113" y="908050"/>
            <a:ext cx="647700" cy="576263"/>
          </a:xfrm>
          <a:prstGeom prst="rect">
            <a:avLst/>
          </a:prstGeom>
          <a:solidFill>
            <a:srgbClr val="66FF99"/>
          </a:solidFill>
          <a:ln w="57150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2800" b="1">
                <a:solidFill>
                  <a:srgbClr val="800080"/>
                </a:solidFill>
              </a:rPr>
              <a:t>Д.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827088" y="2781300"/>
            <a:ext cx="1871662" cy="641350"/>
          </a:xfrm>
          <a:prstGeom prst="rect">
            <a:avLst/>
          </a:prstGeom>
          <a:solidFill>
            <a:srgbClr val="FF66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/>
              <a:t>Oracle</a:t>
            </a:r>
            <a:br>
              <a:rPr lang="en-US" b="1"/>
            </a:br>
            <a:r>
              <a:rPr lang="en-US" b="1"/>
              <a:t>Discoverer</a:t>
            </a:r>
            <a:endParaRPr lang="bg-BG" b="1"/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3851275" y="1125538"/>
            <a:ext cx="2233613" cy="863600"/>
          </a:xfrm>
          <a:prstGeom prst="flowChartMagneticDisk">
            <a:avLst/>
          </a:prstGeom>
          <a:solidFill>
            <a:srgbClr val="FFCC00"/>
          </a:solidFill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Oracle 11g</a:t>
            </a:r>
            <a:endParaRPr lang="bg-BG" b="1"/>
          </a:p>
        </p:txBody>
      </p:sp>
      <p:sp>
        <p:nvSpPr>
          <p:cNvPr id="19468" name="AutoShape 12"/>
          <p:cNvSpPr>
            <a:spLocks noChangeArrowheads="1"/>
          </p:cNvSpPr>
          <p:nvPr/>
        </p:nvSpPr>
        <p:spPr bwMode="auto">
          <a:xfrm>
            <a:off x="3851275" y="2636838"/>
            <a:ext cx="2233613" cy="1079500"/>
          </a:xfrm>
          <a:prstGeom prst="flowChartMagneticDisk">
            <a:avLst/>
          </a:prstGeom>
          <a:solidFill>
            <a:srgbClr val="669900"/>
          </a:solidFill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Oracle Data</a:t>
            </a:r>
            <a:br>
              <a:rPr lang="en-US" b="1"/>
            </a:br>
            <a:r>
              <a:rPr lang="en-US" b="1"/>
              <a:t>Warehouse</a:t>
            </a:r>
            <a:endParaRPr lang="bg-BG" b="1"/>
          </a:p>
        </p:txBody>
      </p: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3779838" y="4365625"/>
            <a:ext cx="2233612" cy="1079500"/>
          </a:xfrm>
          <a:prstGeom prst="flowChartMagneticDisk">
            <a:avLst/>
          </a:prstGeom>
          <a:solidFill>
            <a:srgbClr val="FF99FF"/>
          </a:solidFill>
          <a:ln w="38100">
            <a:solidFill>
              <a:srgbClr val="66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b="1"/>
              <a:t>Oracle Data</a:t>
            </a:r>
            <a:br>
              <a:rPr lang="en-US" b="1"/>
            </a:br>
            <a:r>
              <a:rPr lang="en-US" b="1"/>
              <a:t>Marts</a:t>
            </a:r>
            <a:endParaRPr lang="bg-BG" b="1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6948488" y="2997200"/>
            <a:ext cx="1439862" cy="915988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b="1"/>
              <a:t>Генератор</a:t>
            </a:r>
            <a:br>
              <a:rPr lang="bg-BG" b="1"/>
            </a:br>
            <a:r>
              <a:rPr lang="bg-BG" b="1"/>
              <a:t>на</a:t>
            </a:r>
            <a:br>
              <a:rPr lang="bg-BG" b="1"/>
            </a:br>
            <a:r>
              <a:rPr lang="bg-BG" b="1"/>
              <a:t>отчети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1619250" y="3429000"/>
            <a:ext cx="0" cy="12239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2843213" y="1989138"/>
            <a:ext cx="1296987" cy="792162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2843213" y="3068638"/>
            <a:ext cx="1008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2843213" y="3284538"/>
            <a:ext cx="936625" cy="16573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932363" y="1989138"/>
            <a:ext cx="0" cy="647700"/>
          </a:xfrm>
          <a:prstGeom prst="line">
            <a:avLst/>
          </a:prstGeom>
          <a:noFill/>
          <a:ln w="76200">
            <a:solidFill>
              <a:srgbClr val="CC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4859338" y="3716338"/>
            <a:ext cx="0" cy="649287"/>
          </a:xfrm>
          <a:prstGeom prst="line">
            <a:avLst/>
          </a:prstGeom>
          <a:noFill/>
          <a:ln w="76200">
            <a:solidFill>
              <a:srgbClr val="9900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6084888" y="1628775"/>
            <a:ext cx="863600" cy="1512888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6084888" y="3357563"/>
            <a:ext cx="8636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6011863" y="3716338"/>
            <a:ext cx="936625" cy="1225550"/>
          </a:xfrm>
          <a:prstGeom prst="line">
            <a:avLst/>
          </a:prstGeom>
          <a:noFill/>
          <a:ln w="57150">
            <a:solidFill>
              <a:srgbClr val="003366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19462" grpId="0" animBg="1"/>
      <p:bldP spid="19463" grpId="0" animBg="1"/>
      <p:bldP spid="19465" grpId="0" animBg="1"/>
      <p:bldP spid="19466" grpId="0" animBg="1"/>
      <p:bldP spid="19467" grpId="0" animBg="1"/>
      <p:bldP spid="19468" grpId="0" animBg="1"/>
      <p:bldP spid="19469" grpId="0" animBg="1"/>
      <p:bldP spid="19470" grpId="0" animBg="1"/>
      <p:bldP spid="19471" grpId="0" animBg="1"/>
      <p:bldP spid="19472" grpId="0" animBg="1"/>
      <p:bldP spid="19473" grpId="0" animBg="1"/>
      <p:bldP spid="19474" grpId="0" animBg="1"/>
      <p:bldP spid="19475" grpId="0" animBg="1"/>
      <p:bldP spid="19476" grpId="0" animBg="1"/>
      <p:bldP spid="19477" grpId="0" animBg="1"/>
      <p:bldP spid="19478" grpId="0" animBg="1"/>
      <p:bldP spid="19479" grpId="0" animBg="1"/>
      <p:bldP spid="194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91512" cy="1223962"/>
          </a:xfrm>
          <a:solidFill>
            <a:srgbClr val="FFFF99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>
            <a:flatTx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/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bg-BG" sz="2400" b="1">
                <a:solidFill>
                  <a:srgbClr val="FF0000"/>
                </a:solidFill>
              </a:rPr>
              <a:t>1</a:t>
            </a:r>
            <a:r>
              <a:rPr lang="bg-BG" sz="2000" b="1">
                <a:solidFill>
                  <a:srgbClr val="FF0000"/>
                </a:solidFill>
              </a:rPr>
              <a:t>. </a:t>
            </a:r>
            <a:r>
              <a:rPr lang="bg-BG" sz="2400" b="1" smtClean="0">
                <a:solidFill>
                  <a:srgbClr val="0000FF"/>
                </a:solidFill>
              </a:rPr>
              <a:t>АОИИ </a:t>
            </a:r>
            <a:r>
              <a:rPr lang="bg-BG" sz="2400" b="1"/>
              <a:t>в приложното и софтуерното портфолио на </a:t>
            </a:r>
            <a:r>
              <a:rPr lang="en-US" sz="2400" b="1"/>
              <a:t>IBM Corp.,</a:t>
            </a:r>
            <a:r>
              <a:rPr lang="bg-BG" sz="2400" b="1"/>
              <a:t> ориентирано към информационното подпомагане на управлението на бизнеса.</a:t>
            </a:r>
            <a:br>
              <a:rPr lang="bg-BG" sz="2400" b="1"/>
            </a:br>
            <a:endParaRPr lang="bg-BG" sz="2400" b="1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924300" y="2420938"/>
            <a:ext cx="4535488" cy="4103687"/>
          </a:xfrm>
          <a:solidFill>
            <a:srgbClr val="66CC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>
            <a:flatTx/>
          </a:bodyPr>
          <a:lstStyle/>
          <a:p>
            <a:pPr algn="ctr">
              <a:buFontTx/>
              <a:buNone/>
            </a:pPr>
            <a:r>
              <a:rPr lang="en-US" sz="14000" b="1">
                <a:solidFill>
                  <a:srgbClr val="0000CC"/>
                </a:solidFill>
              </a:rPr>
              <a:t>IBM</a:t>
            </a:r>
            <a:r>
              <a:rPr lang="en-US" sz="10600" b="1">
                <a:solidFill>
                  <a:srgbClr val="0000CC"/>
                </a:solidFill>
              </a:rPr>
              <a:t/>
            </a:r>
            <a:br>
              <a:rPr lang="en-US" sz="10600" b="1">
                <a:solidFill>
                  <a:srgbClr val="0000CC"/>
                </a:solidFill>
              </a:rPr>
            </a:br>
            <a:r>
              <a:rPr lang="en-US" sz="6000" b="1">
                <a:solidFill>
                  <a:srgbClr val="0000CC"/>
                </a:solidFill>
              </a:rPr>
              <a:t>Corp.</a:t>
            </a:r>
            <a:r>
              <a:rPr lang="en-US" sz="2800" b="1">
                <a:solidFill>
                  <a:srgbClr val="0000CC"/>
                </a:solidFill>
              </a:rPr>
              <a:t/>
            </a:r>
            <a:br>
              <a:rPr lang="en-US" sz="2800" b="1">
                <a:solidFill>
                  <a:srgbClr val="0000CC"/>
                </a:solidFill>
              </a:rPr>
            </a:br>
            <a:r>
              <a:rPr lang="en-US" sz="2800" b="1">
                <a:solidFill>
                  <a:srgbClr val="FF0000"/>
                </a:solidFill>
              </a:rPr>
              <a:t>www.ibm.com</a:t>
            </a:r>
            <a:br>
              <a:rPr lang="en-US" sz="2800" b="1">
                <a:solidFill>
                  <a:srgbClr val="FF0000"/>
                </a:solidFill>
              </a:rPr>
            </a:br>
            <a:r>
              <a:rPr lang="en-US" sz="2800" b="1">
                <a:solidFill>
                  <a:srgbClr val="FF0000"/>
                </a:solidFill>
              </a:rPr>
              <a:t>www.ibm.com/bg/</a:t>
            </a:r>
            <a:endParaRPr lang="bg-BG" sz="6000" b="1">
              <a:solidFill>
                <a:srgbClr val="FF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23850" y="6381750"/>
            <a:ext cx="1646238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  <p:pic>
        <p:nvPicPr>
          <p:cNvPr id="2056" name="Picture 8" descr="j0295757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2420938"/>
            <a:ext cx="2952750" cy="3529012"/>
          </a:xfrm>
          <a:solidFill>
            <a:srgbClr val="00CC99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95288" y="2420938"/>
            <a:ext cx="2952750" cy="3529012"/>
          </a:xfrm>
          <a:prstGeom prst="rect">
            <a:avLst/>
          </a:prstGeom>
          <a:noFill/>
          <a:ln w="762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05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05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4" grpId="0" build="p" animBg="1"/>
      <p:bldP spid="2055" grpId="0" animBg="1"/>
      <p:bldP spid="20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1763713" y="5013325"/>
            <a:ext cx="3529012" cy="1584325"/>
          </a:xfrm>
          <a:prstGeom prst="cube">
            <a:avLst>
              <a:gd name="adj" fmla="val 36593"/>
            </a:avLst>
          </a:prstGeom>
          <a:gradFill rotWithShape="0">
            <a:gsLst>
              <a:gs pos="0">
                <a:srgbClr val="FF3300"/>
              </a:gs>
              <a:gs pos="100000">
                <a:srgbClr val="FF3300">
                  <a:gamma/>
                  <a:shade val="60000"/>
                  <a:invGamma/>
                </a:srgbClr>
              </a:gs>
            </a:gsLst>
            <a:path path="rect">
              <a:fillToRect t="100000" r="10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75000"/>
              </a:lnSpc>
            </a:pPr>
            <a:r>
              <a:rPr lang="bg-BG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Бази от данни</a:t>
            </a:r>
          </a:p>
          <a:p>
            <a:pPr eaLnBrk="0" hangingPunct="0">
              <a:lnSpc>
                <a:spcPct val="75000"/>
              </a:lnSpc>
            </a:pPr>
            <a:r>
              <a:rPr lang="bg-BG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</a:p>
          <a:p>
            <a:pPr eaLnBrk="0" hangingPunct="0">
              <a:lnSpc>
                <a:spcPct val="75000"/>
              </a:lnSpc>
            </a:pPr>
            <a:r>
              <a:rPr lang="bg-BG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Приложни сървъри</a:t>
            </a:r>
          </a:p>
          <a:p>
            <a:pPr eaLnBrk="0" hangingPunct="0">
              <a:lnSpc>
                <a:spcPct val="75000"/>
              </a:lnSpc>
            </a:pPr>
            <a:r>
              <a:rPr lang="bg-BG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Databases and </a:t>
            </a:r>
          </a:p>
          <a:p>
            <a:pPr eaLnBrk="0" hangingPunct="0">
              <a:lnSpc>
                <a:spcPct val="75000"/>
              </a:lnSpc>
            </a:pPr>
            <a:r>
              <a:rPr lang="en-US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 Servers</a:t>
            </a:r>
            <a:r>
              <a:rPr lang="bg-BG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sz="1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1908175" y="3357563"/>
            <a:ext cx="3486150" cy="1651000"/>
            <a:chOff x="1316" y="2417"/>
            <a:chExt cx="2196" cy="1040"/>
          </a:xfrm>
        </p:grpSpPr>
        <p:grpSp>
          <p:nvGrpSpPr>
            <p:cNvPr id="46084" name="Group 4"/>
            <p:cNvGrpSpPr>
              <a:grpSpLocks/>
            </p:cNvGrpSpPr>
            <p:nvPr/>
          </p:nvGrpSpPr>
          <p:grpSpPr bwMode="auto">
            <a:xfrm>
              <a:off x="2265" y="3026"/>
              <a:ext cx="181" cy="431"/>
              <a:chOff x="2265" y="3026"/>
              <a:chExt cx="181" cy="431"/>
            </a:xfrm>
          </p:grpSpPr>
          <p:sp>
            <p:nvSpPr>
              <p:cNvPr id="46085" name="Oval 5"/>
              <p:cNvSpPr>
                <a:spLocks noChangeArrowheads="1"/>
              </p:cNvSpPr>
              <p:nvPr/>
            </p:nvSpPr>
            <p:spPr bwMode="auto">
              <a:xfrm>
                <a:off x="2269" y="3368"/>
                <a:ext cx="173" cy="89"/>
              </a:xfrm>
              <a:prstGeom prst="ellipse">
                <a:avLst/>
              </a:prstGeom>
              <a:gradFill rotWithShape="0">
                <a:gsLst>
                  <a:gs pos="0">
                    <a:srgbClr val="DADADA">
                      <a:gamma/>
                      <a:shade val="69804"/>
                      <a:invGamma/>
                    </a:srgbClr>
                  </a:gs>
                  <a:gs pos="50000">
                    <a:srgbClr val="DADADA"/>
                  </a:gs>
                  <a:gs pos="100000">
                    <a:srgbClr val="DADADA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6086" name="Rectangle 6"/>
              <p:cNvSpPr>
                <a:spLocks noChangeArrowheads="1"/>
              </p:cNvSpPr>
              <p:nvPr/>
            </p:nvSpPr>
            <p:spPr bwMode="auto">
              <a:xfrm>
                <a:off x="2265" y="3026"/>
                <a:ext cx="181" cy="399"/>
              </a:xfrm>
              <a:prstGeom prst="rect">
                <a:avLst/>
              </a:prstGeom>
              <a:gradFill rotWithShape="0">
                <a:gsLst>
                  <a:gs pos="0">
                    <a:srgbClr val="DADADA">
                      <a:gamma/>
                      <a:shade val="69804"/>
                      <a:invGamma/>
                    </a:srgbClr>
                  </a:gs>
                  <a:gs pos="50000">
                    <a:srgbClr val="DADADA"/>
                  </a:gs>
                  <a:gs pos="100000">
                    <a:srgbClr val="DADADA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46087" name="AutoShape 7"/>
            <p:cNvSpPr>
              <a:spLocks noChangeArrowheads="1"/>
            </p:cNvSpPr>
            <p:nvPr/>
          </p:nvSpPr>
          <p:spPr bwMode="auto">
            <a:xfrm>
              <a:off x="1316" y="2417"/>
              <a:ext cx="2196" cy="715"/>
            </a:xfrm>
            <a:prstGeom prst="cube">
              <a:avLst>
                <a:gd name="adj" fmla="val 36593"/>
              </a:avLst>
            </a:prstGeom>
            <a:gradFill rotWithShape="0">
              <a:gsLst>
                <a:gs pos="0">
                  <a:srgbClr val="00CC00"/>
                </a:gs>
                <a:gs pos="100000">
                  <a:srgbClr val="00CC00">
                    <a:gamma/>
                    <a:shade val="69804"/>
                    <a:invGamma/>
                  </a:srgbClr>
                </a:gs>
              </a:gsLst>
              <a:path path="rect">
                <a:fillToRect t="100000" r="10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bg-BG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Средства за развитие</a:t>
              </a:r>
            </a:p>
            <a:p>
              <a:pPr eaLnBrk="0" hangingPunct="0"/>
              <a:r>
                <a:rPr lang="bg-BG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Development tools</a:t>
              </a:r>
              <a:r>
                <a:rPr lang="bg-BG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1835150" y="1773238"/>
            <a:ext cx="3486150" cy="1697037"/>
            <a:chOff x="1316" y="1513"/>
            <a:chExt cx="2196" cy="1069"/>
          </a:xfrm>
        </p:grpSpPr>
        <p:grpSp>
          <p:nvGrpSpPr>
            <p:cNvPr id="46089" name="Group 9"/>
            <p:cNvGrpSpPr>
              <a:grpSpLocks/>
            </p:cNvGrpSpPr>
            <p:nvPr/>
          </p:nvGrpSpPr>
          <p:grpSpPr bwMode="auto">
            <a:xfrm>
              <a:off x="2265" y="2151"/>
              <a:ext cx="181" cy="431"/>
              <a:chOff x="2265" y="2151"/>
              <a:chExt cx="181" cy="431"/>
            </a:xfrm>
          </p:grpSpPr>
          <p:sp>
            <p:nvSpPr>
              <p:cNvPr id="46090" name="Oval 10"/>
              <p:cNvSpPr>
                <a:spLocks noChangeArrowheads="1"/>
              </p:cNvSpPr>
              <p:nvPr/>
            </p:nvSpPr>
            <p:spPr bwMode="auto">
              <a:xfrm>
                <a:off x="2269" y="2493"/>
                <a:ext cx="173" cy="89"/>
              </a:xfrm>
              <a:prstGeom prst="ellipse">
                <a:avLst/>
              </a:prstGeom>
              <a:gradFill rotWithShape="0">
                <a:gsLst>
                  <a:gs pos="0">
                    <a:srgbClr val="DADADA">
                      <a:gamma/>
                      <a:shade val="69804"/>
                      <a:invGamma/>
                    </a:srgbClr>
                  </a:gs>
                  <a:gs pos="50000">
                    <a:srgbClr val="DADADA"/>
                  </a:gs>
                  <a:gs pos="100000">
                    <a:srgbClr val="DADADA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  <p:sp>
            <p:nvSpPr>
              <p:cNvPr id="46091" name="Rectangle 11"/>
              <p:cNvSpPr>
                <a:spLocks noChangeArrowheads="1"/>
              </p:cNvSpPr>
              <p:nvPr/>
            </p:nvSpPr>
            <p:spPr bwMode="auto">
              <a:xfrm>
                <a:off x="2265" y="2151"/>
                <a:ext cx="181" cy="399"/>
              </a:xfrm>
              <a:prstGeom prst="rect">
                <a:avLst/>
              </a:prstGeom>
              <a:gradFill rotWithShape="0">
                <a:gsLst>
                  <a:gs pos="0">
                    <a:srgbClr val="DADADA">
                      <a:gamma/>
                      <a:shade val="69804"/>
                      <a:invGamma/>
                    </a:srgbClr>
                  </a:gs>
                  <a:gs pos="50000">
                    <a:srgbClr val="DADADA"/>
                  </a:gs>
                  <a:gs pos="100000">
                    <a:srgbClr val="DADADA">
                      <a:gamma/>
                      <a:shade val="69804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bg-BG"/>
              </a:p>
            </p:txBody>
          </p:sp>
        </p:grpSp>
        <p:sp>
          <p:nvSpPr>
            <p:cNvPr id="46092" name="AutoShape 12"/>
            <p:cNvSpPr>
              <a:spLocks noChangeArrowheads="1"/>
            </p:cNvSpPr>
            <p:nvPr/>
          </p:nvSpPr>
          <p:spPr bwMode="auto">
            <a:xfrm>
              <a:off x="1316" y="1513"/>
              <a:ext cx="2196" cy="715"/>
            </a:xfrm>
            <a:prstGeom prst="cube">
              <a:avLst>
                <a:gd name="adj" fmla="val 36593"/>
              </a:avLst>
            </a:prstGeom>
            <a:gradFill rotWithShape="0">
              <a:gsLst>
                <a:gs pos="0">
                  <a:srgbClr val="0066FF"/>
                </a:gs>
                <a:gs pos="100000">
                  <a:srgbClr val="0066FF">
                    <a:gamma/>
                    <a:shade val="60000"/>
                    <a:invGamma/>
                  </a:srgbClr>
                </a:gs>
              </a:gsLst>
              <a:path path="rect">
                <a:fillToRect t="100000" r="10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eaLnBrk="0" hangingPunct="0"/>
              <a:r>
                <a:rPr lang="bg-BG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Бизнес приложения</a:t>
              </a:r>
            </a:p>
            <a:p>
              <a:pPr eaLnBrk="0" hangingPunct="0"/>
              <a:r>
                <a:rPr lang="bg-BG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Business Applications</a:t>
              </a:r>
              <a:r>
                <a:rPr lang="bg-BG" sz="20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en-US" sz="2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5435600" y="2133600"/>
            <a:ext cx="3517900" cy="3971925"/>
            <a:chOff x="3368" y="1408"/>
            <a:chExt cx="2216" cy="2502"/>
          </a:xfrm>
        </p:grpSpPr>
        <p:sp>
          <p:nvSpPr>
            <p:cNvPr id="46094" name="Freeform 14"/>
            <p:cNvSpPr>
              <a:spLocks/>
            </p:cNvSpPr>
            <p:nvPr/>
          </p:nvSpPr>
          <p:spPr bwMode="auto">
            <a:xfrm>
              <a:off x="3368" y="1408"/>
              <a:ext cx="1522" cy="2502"/>
            </a:xfrm>
            <a:custGeom>
              <a:avLst/>
              <a:gdLst>
                <a:gd name="T0" fmla="*/ 0 w 1522"/>
                <a:gd name="T1" fmla="*/ 0 h 2502"/>
                <a:gd name="T2" fmla="*/ 1521 w 1522"/>
                <a:gd name="T3" fmla="*/ 7 h 2502"/>
                <a:gd name="T4" fmla="*/ 1521 w 1522"/>
                <a:gd name="T5" fmla="*/ 2501 h 2502"/>
                <a:gd name="T6" fmla="*/ 804 w 1522"/>
                <a:gd name="T7" fmla="*/ 2499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2" h="2502">
                  <a:moveTo>
                    <a:pt x="0" y="0"/>
                  </a:moveTo>
                  <a:lnTo>
                    <a:pt x="1521" y="7"/>
                  </a:lnTo>
                  <a:lnTo>
                    <a:pt x="1521" y="2501"/>
                  </a:lnTo>
                  <a:lnTo>
                    <a:pt x="804" y="2499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rgbClr val="FF00FF"/>
              </a:solidFill>
              <a:prstDash val="solid"/>
              <a:round/>
              <a:headEnd type="stealth" w="med" len="lg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6095" name="Group 15"/>
            <p:cNvGrpSpPr>
              <a:grpSpLocks/>
            </p:cNvGrpSpPr>
            <p:nvPr/>
          </p:nvGrpSpPr>
          <p:grpSpPr bwMode="auto">
            <a:xfrm>
              <a:off x="4211" y="1800"/>
              <a:ext cx="1373" cy="806"/>
              <a:chOff x="4211" y="1800"/>
              <a:chExt cx="1373" cy="806"/>
            </a:xfrm>
          </p:grpSpPr>
          <p:sp>
            <p:nvSpPr>
              <p:cNvPr id="46096" name="Rectangle 16"/>
              <p:cNvSpPr>
                <a:spLocks noChangeArrowheads="1"/>
              </p:cNvSpPr>
              <p:nvPr/>
            </p:nvSpPr>
            <p:spPr bwMode="auto">
              <a:xfrm>
                <a:off x="4211" y="2023"/>
                <a:ext cx="1373" cy="5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bg-BG" b="1"/>
                  <a:t>Компания,</a:t>
                </a:r>
                <a:br>
                  <a:rPr lang="bg-BG" b="1"/>
                </a:br>
                <a:r>
                  <a:rPr lang="bg-BG" b="1"/>
                  <a:t>ориентирана към</a:t>
                </a:r>
                <a:br>
                  <a:rPr lang="bg-BG" b="1"/>
                </a:br>
                <a:r>
                  <a:rPr lang="bg-BG" b="1"/>
                  <a:t>приложенията</a:t>
                </a:r>
                <a:endParaRPr lang="en-US" b="1"/>
              </a:p>
            </p:txBody>
          </p:sp>
          <p:grpSp>
            <p:nvGrpSpPr>
              <p:cNvPr id="46097" name="Group 17"/>
              <p:cNvGrpSpPr>
                <a:grpSpLocks/>
              </p:cNvGrpSpPr>
              <p:nvPr/>
            </p:nvGrpSpPr>
            <p:grpSpPr bwMode="auto">
              <a:xfrm>
                <a:off x="4285" y="1800"/>
                <a:ext cx="1208" cy="273"/>
                <a:chOff x="3483" y="2821"/>
                <a:chExt cx="1208" cy="273"/>
              </a:xfrm>
            </p:grpSpPr>
            <p:sp>
              <p:nvSpPr>
                <p:cNvPr id="46098" name="Rectangle 18"/>
                <p:cNvSpPr>
                  <a:spLocks noChangeArrowheads="1"/>
                </p:cNvSpPr>
                <p:nvPr/>
              </p:nvSpPr>
              <p:spPr bwMode="auto">
                <a:xfrm>
                  <a:off x="3483" y="2821"/>
                  <a:ext cx="1208" cy="27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FF00FF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bg-BG"/>
                </a:p>
              </p:txBody>
            </p:sp>
            <p:pic>
              <p:nvPicPr>
                <p:cNvPr id="46099" name="Picture 19" descr="oracle_logo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8" y="2877"/>
                  <a:ext cx="1112" cy="16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FF00FF"/>
                  </a:solidFill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46100" name="Group 20"/>
          <p:cNvGrpSpPr>
            <a:grpSpLocks/>
          </p:cNvGrpSpPr>
          <p:nvPr/>
        </p:nvGrpSpPr>
        <p:grpSpPr bwMode="auto">
          <a:xfrm>
            <a:off x="5292725" y="3573463"/>
            <a:ext cx="2008188" cy="2525712"/>
            <a:chOff x="3378" y="2318"/>
            <a:chExt cx="1265" cy="1591"/>
          </a:xfrm>
        </p:grpSpPr>
        <p:sp>
          <p:nvSpPr>
            <p:cNvPr id="46101" name="Freeform 21"/>
            <p:cNvSpPr>
              <a:spLocks/>
            </p:cNvSpPr>
            <p:nvPr/>
          </p:nvSpPr>
          <p:spPr bwMode="auto">
            <a:xfrm>
              <a:off x="3378" y="2318"/>
              <a:ext cx="659" cy="1591"/>
            </a:xfrm>
            <a:custGeom>
              <a:avLst/>
              <a:gdLst>
                <a:gd name="T0" fmla="*/ 0 w 659"/>
                <a:gd name="T1" fmla="*/ 0 h 1591"/>
                <a:gd name="T2" fmla="*/ 658 w 659"/>
                <a:gd name="T3" fmla="*/ 0 h 1591"/>
                <a:gd name="T4" fmla="*/ 658 w 659"/>
                <a:gd name="T5" fmla="*/ 1590 h 1591"/>
                <a:gd name="T6" fmla="*/ 16 w 659"/>
                <a:gd name="T7" fmla="*/ 1590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9" h="1591">
                  <a:moveTo>
                    <a:pt x="0" y="0"/>
                  </a:moveTo>
                  <a:lnTo>
                    <a:pt x="658" y="0"/>
                  </a:lnTo>
                  <a:lnTo>
                    <a:pt x="658" y="1590"/>
                  </a:lnTo>
                  <a:lnTo>
                    <a:pt x="16" y="159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rgbClr val="0066FF"/>
              </a:solidFill>
              <a:prstDash val="solid"/>
              <a:round/>
              <a:headEnd type="stealth" w="med" len="lg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bg-BG"/>
            </a:p>
          </p:txBody>
        </p:sp>
        <p:grpSp>
          <p:nvGrpSpPr>
            <p:cNvPr id="46102" name="Group 22"/>
            <p:cNvGrpSpPr>
              <a:grpSpLocks/>
            </p:cNvGrpSpPr>
            <p:nvPr/>
          </p:nvGrpSpPr>
          <p:grpSpPr bwMode="auto">
            <a:xfrm>
              <a:off x="3435" y="2821"/>
              <a:ext cx="1208" cy="802"/>
              <a:chOff x="3435" y="2821"/>
              <a:chExt cx="1208" cy="802"/>
            </a:xfrm>
          </p:grpSpPr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3489" y="3040"/>
                <a:ext cx="1112" cy="5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66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bg-BG" b="1"/>
                  <a:t>Компания,</a:t>
                </a:r>
                <a:br>
                  <a:rPr lang="bg-BG" b="1"/>
                </a:br>
                <a:r>
                  <a:rPr lang="bg-BG" b="1"/>
                  <a:t>насочена към</a:t>
                </a:r>
                <a:br>
                  <a:rPr lang="bg-BG" b="1"/>
                </a:br>
                <a:r>
                  <a:rPr lang="bg-BG" b="1"/>
                  <a:t>технологиите</a:t>
                </a:r>
                <a:endParaRPr lang="en-US" b="1"/>
              </a:p>
            </p:txBody>
          </p:sp>
          <p:grpSp>
            <p:nvGrpSpPr>
              <p:cNvPr id="46104" name="Group 24"/>
              <p:cNvGrpSpPr>
                <a:grpSpLocks/>
              </p:cNvGrpSpPr>
              <p:nvPr/>
            </p:nvGrpSpPr>
            <p:grpSpPr bwMode="auto">
              <a:xfrm>
                <a:off x="3435" y="2821"/>
                <a:ext cx="1208" cy="273"/>
                <a:chOff x="3483" y="2821"/>
                <a:chExt cx="1208" cy="273"/>
              </a:xfrm>
            </p:grpSpPr>
            <p:sp>
              <p:nvSpPr>
                <p:cNvPr id="46105" name="Rectangle 25"/>
                <p:cNvSpPr>
                  <a:spLocks noChangeArrowheads="1"/>
                </p:cNvSpPr>
                <p:nvPr/>
              </p:nvSpPr>
              <p:spPr bwMode="auto">
                <a:xfrm>
                  <a:off x="3483" y="2821"/>
                  <a:ext cx="1208" cy="27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6FF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bg-BG"/>
                </a:p>
              </p:txBody>
            </p:sp>
            <p:pic>
              <p:nvPicPr>
                <p:cNvPr id="46106" name="Picture 26" descr="oracle_logo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8" y="2877"/>
                  <a:ext cx="1112" cy="16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66FF"/>
                  </a:solidFill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46107" name="Rectangle 27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69325" cy="1069975"/>
          </a:xfrm>
          <a:solidFill>
            <a:srgbClr val="CCFF99"/>
          </a:solidFill>
          <a:ln w="7620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sz="2800" b="1">
                <a:solidFill>
                  <a:srgbClr val="FF3300"/>
                </a:solidFill>
              </a:rPr>
              <a:t>2.2.</a:t>
            </a:r>
            <a:r>
              <a:rPr lang="bg-BG" sz="2800" b="1"/>
              <a:t> </a:t>
            </a:r>
            <a:r>
              <a:rPr lang="en-US" sz="2800" b="1"/>
              <a:t>Oracle</a:t>
            </a:r>
            <a:r>
              <a:rPr lang="bg-BG" sz="2800" b="1"/>
              <a:t> </a:t>
            </a:r>
            <a:r>
              <a:rPr lang="en-US" sz="2800" b="1"/>
              <a:t>Corp. </a:t>
            </a:r>
            <a:r>
              <a:rPr lang="bg-BG" sz="2800" b="1"/>
              <a:t>– водеща компания в три основни измерения на </a:t>
            </a:r>
            <a:r>
              <a:rPr lang="en-US" sz="2800" b="1"/>
              <a:t>IT </a:t>
            </a:r>
            <a:r>
              <a:rPr lang="bg-BG" sz="2800" b="1"/>
              <a:t>индустрията.</a:t>
            </a:r>
            <a:endParaRPr 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 autoUpdateAnimBg="0"/>
      <p:bldP spid="4610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485900" y="2470150"/>
            <a:ext cx="642461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  <a:spcAft>
                <a:spcPct val="25000"/>
              </a:spcAft>
            </a:pPr>
            <a:endParaRPr lang="bg-BG" sz="3600"/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3348038" y="1700213"/>
            <a:ext cx="2763837" cy="1600200"/>
            <a:chOff x="2064" y="960"/>
            <a:chExt cx="1741" cy="1008"/>
          </a:xfrm>
        </p:grpSpPr>
        <p:sp>
          <p:nvSpPr>
            <p:cNvPr id="47108" name="AutoShape 4"/>
            <p:cNvSpPr>
              <a:spLocks noChangeArrowheads="1"/>
            </p:cNvSpPr>
            <p:nvPr/>
          </p:nvSpPr>
          <p:spPr bwMode="auto">
            <a:xfrm>
              <a:off x="2064" y="960"/>
              <a:ext cx="1728" cy="768"/>
            </a:xfrm>
            <a:prstGeom prst="rightArrow">
              <a:avLst>
                <a:gd name="adj1" fmla="val 83519"/>
                <a:gd name="adj2" fmla="val 61458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7109" name="Rectangle 5"/>
            <p:cNvSpPr>
              <a:spLocks noChangeArrowheads="1"/>
            </p:cNvSpPr>
            <p:nvPr/>
          </p:nvSpPr>
          <p:spPr bwMode="invGray">
            <a:xfrm>
              <a:off x="2064" y="960"/>
              <a:ext cx="1741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/>
            <a:lstStyle/>
            <a:p>
              <a:pPr marL="177800" indent="-177800" algn="l" defTabSz="1030288" eaLnBrk="0" hangingPunct="0">
                <a:spcBef>
                  <a:spcPct val="30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bg-BG" sz="1600" b="1">
                  <a:cs typeface="Times New Roman" pitchFamily="18" charset="0"/>
                </a:rPr>
                <a:t>Единен модел - данни</a:t>
              </a:r>
              <a:endParaRPr lang="en-US" b="1">
                <a:cs typeface="Times New Roman" pitchFamily="18" charset="0"/>
              </a:endParaRPr>
            </a:p>
            <a:p>
              <a:pPr marL="177800" indent="-177800" algn="l" defTabSz="1030288" eaLnBrk="0" hangingPunct="0">
                <a:spcBef>
                  <a:spcPct val="30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bg-BG" b="1">
                  <a:cs typeface="Times New Roman" pitchFamily="18" charset="0"/>
                </a:rPr>
                <a:t>Аналитичност</a:t>
              </a:r>
              <a:endParaRPr lang="en-US" b="1">
                <a:cs typeface="Times New Roman" pitchFamily="18" charset="0"/>
              </a:endParaRPr>
            </a:p>
            <a:p>
              <a:pPr marL="177800" indent="-177800" algn="l" defTabSz="1030288" eaLnBrk="0" hangingPunct="0">
                <a:spcBef>
                  <a:spcPct val="30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bg-BG" sz="1600" b="1">
                  <a:cs typeface="Times New Roman" pitchFamily="18" charset="0"/>
                </a:rPr>
                <a:t>Технологии - ширина</a:t>
              </a:r>
              <a:endParaRPr lang="en-US" sz="1600" b="1">
                <a:cs typeface="Times New Roman" pitchFamily="18" charset="0"/>
              </a:endParaRPr>
            </a:p>
          </p:txBody>
        </p:sp>
      </p:grp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  <a:noFill/>
          <a:ln/>
        </p:spPr>
        <p:txBody>
          <a:bodyPr lIns="0" tIns="0" rIns="0" bIns="0"/>
          <a:lstStyle/>
          <a:p>
            <a:pPr marL="17463"/>
            <a:r>
              <a:rPr lang="bg-BG" sz="2400" b="1">
                <a:solidFill>
                  <a:srgbClr val="FF3300"/>
                </a:solidFill>
              </a:rPr>
              <a:t>2.</a:t>
            </a:r>
            <a:r>
              <a:rPr lang="en-US" sz="2400" b="1">
                <a:solidFill>
                  <a:srgbClr val="FF3300"/>
                </a:solidFill>
              </a:rPr>
              <a:t>3</a:t>
            </a:r>
            <a:r>
              <a:rPr lang="bg-BG" sz="2400" b="1">
                <a:solidFill>
                  <a:srgbClr val="FF3300"/>
                </a:solidFill>
              </a:rPr>
              <a:t>.</a:t>
            </a:r>
            <a:r>
              <a:rPr lang="bg-BG" sz="2400" b="1"/>
              <a:t> Стратегия, политика и проект на </a:t>
            </a:r>
            <a:r>
              <a:rPr lang="en-US" sz="2400" b="1"/>
              <a:t>Oracle Corp. </a:t>
            </a:r>
            <a:r>
              <a:rPr lang="bg-BG" sz="2400" b="1"/>
              <a:t>за синтез на принципите за проектиране на нови </a:t>
            </a:r>
            <a:r>
              <a:rPr lang="en-US" sz="2400" b="1"/>
              <a:t>IT - </a:t>
            </a:r>
            <a:r>
              <a:rPr lang="bg-BG" sz="2400" b="1"/>
              <a:t>технологии.</a:t>
            </a:r>
            <a:r>
              <a:rPr lang="en-US" sz="2400" b="1"/>
              <a:t/>
            </a:r>
            <a:br>
              <a:rPr lang="en-US" sz="2400" b="1"/>
            </a:br>
            <a:r>
              <a:rPr lang="en-US" sz="2800" i="1">
                <a:solidFill>
                  <a:srgbClr val="FF3300"/>
                </a:solidFill>
              </a:rPr>
              <a:t>Best of the Best</a:t>
            </a: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3348038" y="2962758"/>
            <a:ext cx="2743200" cy="2140894"/>
            <a:chOff x="2064" y="1669"/>
            <a:chExt cx="1728" cy="1193"/>
          </a:xfrm>
        </p:grpSpPr>
        <p:sp>
          <p:nvSpPr>
            <p:cNvPr id="47112" name="AutoShape 8"/>
            <p:cNvSpPr>
              <a:spLocks noChangeArrowheads="1"/>
            </p:cNvSpPr>
            <p:nvPr/>
          </p:nvSpPr>
          <p:spPr bwMode="auto">
            <a:xfrm>
              <a:off x="2064" y="1669"/>
              <a:ext cx="1728" cy="768"/>
            </a:xfrm>
            <a:prstGeom prst="rightArrow">
              <a:avLst>
                <a:gd name="adj1" fmla="val 83519"/>
                <a:gd name="adj2" fmla="val 61458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invGray">
            <a:xfrm>
              <a:off x="2064" y="1728"/>
              <a:ext cx="1592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/>
            <a:lstStyle/>
            <a:p>
              <a:pPr marL="173038" indent="-173038" algn="l" defTabSz="1030288" eaLnBrk="0" hangingPunct="0">
                <a:spcBef>
                  <a:spcPct val="30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bg-BG" b="1">
                  <a:cs typeface="Times New Roman" pitchFamily="18" charset="0"/>
                </a:rPr>
                <a:t>Лесни промени</a:t>
              </a:r>
              <a:endParaRPr lang="en-US" b="1">
                <a:cs typeface="Times New Roman" pitchFamily="18" charset="0"/>
              </a:endParaRPr>
            </a:p>
            <a:p>
              <a:pPr marL="173038" indent="-173038" algn="l" defTabSz="1030288" eaLnBrk="0" hangingPunct="0">
                <a:spcBef>
                  <a:spcPct val="30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bg-BG" sz="1400" b="1">
                  <a:cs typeface="Times New Roman" pitchFamily="18" charset="0"/>
                </a:rPr>
                <a:t>Потребителски интерфейс</a:t>
              </a:r>
              <a:endParaRPr lang="en-US" sz="1400" b="1">
                <a:cs typeface="Times New Roman" pitchFamily="18" charset="0"/>
              </a:endParaRPr>
            </a:p>
            <a:p>
              <a:pPr marL="173038" indent="-173038" algn="l" defTabSz="1030288" eaLnBrk="0" hangingPunct="0">
                <a:spcBef>
                  <a:spcPct val="30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en-US" b="1">
                  <a:cs typeface="Times New Roman" pitchFamily="18" charset="0"/>
                </a:rPr>
                <a:t>Customizing</a:t>
              </a:r>
            </a:p>
          </p:txBody>
        </p:sp>
      </p:grpSp>
      <p:grpSp>
        <p:nvGrpSpPr>
          <p:cNvPr id="47114" name="Group 10"/>
          <p:cNvGrpSpPr>
            <a:grpSpLocks/>
          </p:cNvGrpSpPr>
          <p:nvPr/>
        </p:nvGrpSpPr>
        <p:grpSpPr bwMode="auto">
          <a:xfrm>
            <a:off x="3276600" y="4365625"/>
            <a:ext cx="2930525" cy="2016125"/>
            <a:chOff x="2064" y="2496"/>
            <a:chExt cx="1846" cy="1049"/>
          </a:xfrm>
        </p:grpSpPr>
        <p:sp>
          <p:nvSpPr>
            <p:cNvPr id="47115" name="AutoShape 11"/>
            <p:cNvSpPr>
              <a:spLocks noChangeArrowheads="1"/>
            </p:cNvSpPr>
            <p:nvPr/>
          </p:nvSpPr>
          <p:spPr bwMode="auto">
            <a:xfrm>
              <a:off x="2064" y="2496"/>
              <a:ext cx="1728" cy="768"/>
            </a:xfrm>
            <a:prstGeom prst="rightArrow">
              <a:avLst>
                <a:gd name="adj1" fmla="val 83519"/>
                <a:gd name="adj2" fmla="val 61458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invGray">
            <a:xfrm>
              <a:off x="2064" y="2544"/>
              <a:ext cx="1846" cy="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/>
            <a:lstStyle/>
            <a:p>
              <a:pPr marL="177800" indent="-177800" algn="l" defTabSz="1030288" eaLnBrk="0" hangingPunct="0">
                <a:spcBef>
                  <a:spcPct val="30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bg-BG" b="1">
                  <a:cs typeface="Times New Roman" pitchFamily="18" charset="0"/>
                </a:rPr>
                <a:t>Ниски разходи на придобиване - МСБ</a:t>
              </a:r>
              <a:endParaRPr lang="en-US" b="1">
                <a:cs typeface="Times New Roman" pitchFamily="18" charset="0"/>
              </a:endParaRPr>
            </a:p>
            <a:p>
              <a:pPr marL="177800" indent="-177800" algn="l" defTabSz="1030288" eaLnBrk="0" hangingPunct="0">
                <a:spcBef>
                  <a:spcPct val="30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bg-BG" b="1">
                  <a:cs typeface="Times New Roman" pitchFamily="18" charset="0"/>
                </a:rPr>
                <a:t>Производство – </a:t>
              </a:r>
              <a:br>
                <a:rPr lang="bg-BG" b="1">
                  <a:cs typeface="Times New Roman" pitchFamily="18" charset="0"/>
                </a:rPr>
              </a:br>
              <a:r>
                <a:rPr lang="bg-BG" b="1">
                  <a:cs typeface="Times New Roman" pitchFamily="18" charset="0"/>
                </a:rPr>
                <a:t>по заявка</a:t>
              </a:r>
              <a:endParaRPr lang="en-US" b="1">
                <a:cs typeface="Times New Roman" pitchFamily="18" charset="0"/>
              </a:endParaRPr>
            </a:p>
          </p:txBody>
        </p:sp>
      </p:grp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6443663" y="1628775"/>
            <a:ext cx="2362200" cy="5040313"/>
          </a:xfrm>
          <a:prstGeom prst="ellipse">
            <a:avLst/>
          </a:prstGeom>
          <a:gradFill rotWithShape="0">
            <a:gsLst>
              <a:gs pos="0">
                <a:srgbClr val="FF9966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bg-BG" sz="3200" b="1">
                <a:solidFill>
                  <a:schemeClr val="bg1"/>
                </a:solidFill>
              </a:rPr>
              <a:t>Проект</a:t>
            </a:r>
            <a:br>
              <a:rPr lang="bg-BG" sz="3200" b="1">
                <a:solidFill>
                  <a:schemeClr val="bg1"/>
                </a:solidFill>
              </a:rPr>
            </a:br>
            <a:r>
              <a:rPr lang="bg-BG" sz="3200" b="1">
                <a:solidFill>
                  <a:schemeClr val="bg1"/>
                </a:solidFill>
              </a:rPr>
              <a:t>за</a:t>
            </a:r>
            <a:r>
              <a:rPr lang="en-US" sz="3200" b="1">
                <a:solidFill>
                  <a:schemeClr val="bg1"/>
                </a:solidFill>
              </a:rPr>
              <a:t> </a:t>
            </a:r>
          </a:p>
          <a:p>
            <a:pPr eaLnBrk="0" hangingPunct="0"/>
            <a:r>
              <a:rPr lang="bg-BG" sz="3200" b="1">
                <a:solidFill>
                  <a:schemeClr val="bg1"/>
                </a:solidFill>
              </a:rPr>
              <a:t>синтез</a:t>
            </a:r>
            <a:endParaRPr lang="en-US" sz="3200" b="1">
              <a:solidFill>
                <a:schemeClr val="bg1"/>
              </a:solidFill>
            </a:endParaRPr>
          </a:p>
        </p:txBody>
      </p: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3203575" y="5876925"/>
            <a:ext cx="2930525" cy="773113"/>
            <a:chOff x="2064" y="3271"/>
            <a:chExt cx="1846" cy="487"/>
          </a:xfrm>
        </p:grpSpPr>
        <p:sp>
          <p:nvSpPr>
            <p:cNvPr id="47119" name="AutoShape 15"/>
            <p:cNvSpPr>
              <a:spLocks noChangeArrowheads="1"/>
            </p:cNvSpPr>
            <p:nvPr/>
          </p:nvSpPr>
          <p:spPr bwMode="auto">
            <a:xfrm>
              <a:off x="2064" y="3271"/>
              <a:ext cx="1728" cy="487"/>
            </a:xfrm>
            <a:prstGeom prst="rightArrow">
              <a:avLst>
                <a:gd name="adj1" fmla="val 83519"/>
                <a:gd name="adj2" fmla="val 96920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invGray">
            <a:xfrm>
              <a:off x="2064" y="3301"/>
              <a:ext cx="184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/>
            <a:lstStyle/>
            <a:p>
              <a:pPr marL="177800" indent="-177800" algn="l" defTabSz="1030288" eaLnBrk="0" hangingPunct="0">
                <a:spcBef>
                  <a:spcPct val="30000"/>
                </a:spcBef>
                <a:buClr>
                  <a:srgbClr val="FF0000"/>
                </a:buClr>
                <a:buSzPct val="120000"/>
                <a:buFontTx/>
                <a:buChar char="•"/>
              </a:pPr>
              <a:r>
                <a:rPr lang="bg-BG" b="1">
                  <a:cs typeface="Times New Roman" pitchFamily="18" charset="0"/>
                </a:rPr>
                <a:t>Водеща в</a:t>
              </a:r>
              <a:r>
                <a:rPr lang="en-US" b="1">
                  <a:cs typeface="Times New Roman" pitchFamily="18" charset="0"/>
                </a:rPr>
                <a:t> CRM</a:t>
              </a:r>
              <a:r>
                <a:rPr lang="bg-BG" b="1">
                  <a:cs typeface="Times New Roman" pitchFamily="18" charset="0"/>
                </a:rPr>
                <a:t/>
              </a:r>
              <a:br>
                <a:rPr lang="bg-BG" b="1">
                  <a:cs typeface="Times New Roman" pitchFamily="18" charset="0"/>
                </a:rPr>
              </a:br>
              <a:r>
                <a:rPr lang="bg-BG" b="1">
                  <a:cs typeface="Times New Roman" pitchFamily="18" charset="0"/>
                </a:rPr>
                <a:t>       </a:t>
              </a:r>
              <a:r>
                <a:rPr lang="en-US" b="1">
                  <a:cs typeface="Times New Roman" pitchFamily="18" charset="0"/>
                </a:rPr>
                <a:t>Systems</a:t>
              </a:r>
            </a:p>
          </p:txBody>
        </p:sp>
      </p:grp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179388" y="1773238"/>
            <a:ext cx="2447925" cy="4830762"/>
            <a:chOff x="113" y="1117"/>
            <a:chExt cx="1542" cy="3043"/>
          </a:xfrm>
        </p:grpSpPr>
        <p:pic>
          <p:nvPicPr>
            <p:cNvPr id="47122" name="Picture 18" descr="oralogo_small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" y="1812"/>
              <a:ext cx="978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113" y="1386"/>
              <a:ext cx="1497" cy="23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FF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E-Business Suite</a:t>
              </a:r>
              <a:endParaRPr lang="bg-BG" b="1">
                <a:latin typeface="Times New Roman" pitchFamily="18" charset="0"/>
              </a:endParaRPr>
            </a:p>
          </p:txBody>
        </p:sp>
        <p:pic>
          <p:nvPicPr>
            <p:cNvPr id="47124" name="Picture 20" descr="oralogo_small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117"/>
              <a:ext cx="924" cy="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158" y="2251"/>
              <a:ext cx="1497" cy="231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CC00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PeopleSoft Enterprise</a:t>
              </a:r>
              <a:endParaRPr lang="bg-BG" b="1">
                <a:latin typeface="Times New Roman" pitchFamily="18" charset="0"/>
              </a:endParaRPr>
            </a:p>
          </p:txBody>
        </p:sp>
        <p:pic>
          <p:nvPicPr>
            <p:cNvPr id="47126" name="Picture 22" descr="oralogo_small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" y="2660"/>
              <a:ext cx="978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158" y="3022"/>
              <a:ext cx="1497" cy="404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66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JD Edwards EnterpriseOne</a:t>
              </a:r>
              <a:endParaRPr lang="bg-BG" b="1">
                <a:latin typeface="Times New Roman" pitchFamily="18" charset="0"/>
              </a:endParaRP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113" y="3929"/>
              <a:ext cx="1497" cy="231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99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  <a:flatTx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Times New Roman" pitchFamily="18" charset="0"/>
                </a:rPr>
                <a:t>SIEBEL.</a:t>
              </a:r>
              <a:endParaRPr lang="bg-BG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647700"/>
          </a:xfrm>
        </p:spPr>
        <p:txBody>
          <a:bodyPr/>
          <a:lstStyle/>
          <a:p>
            <a:r>
              <a:rPr lang="bg-BG" sz="3200" b="1">
                <a:solidFill>
                  <a:srgbClr val="FF3300"/>
                </a:solidFill>
              </a:rPr>
              <a:t>2.</a:t>
            </a:r>
            <a:r>
              <a:rPr lang="en-US" sz="3200" b="1">
                <a:solidFill>
                  <a:srgbClr val="FF3300"/>
                </a:solidFill>
              </a:rPr>
              <a:t>4</a:t>
            </a:r>
            <a:r>
              <a:rPr lang="bg-BG" sz="3200" b="1">
                <a:solidFill>
                  <a:srgbClr val="FF3300"/>
                </a:solidFill>
              </a:rPr>
              <a:t>.</a:t>
            </a:r>
            <a:r>
              <a:rPr lang="bg-BG" sz="3200" b="1"/>
              <a:t> </a:t>
            </a:r>
            <a:r>
              <a:rPr lang="en-US" sz="3200" b="1"/>
              <a:t>Oracle Corp. </a:t>
            </a:r>
            <a:r>
              <a:rPr lang="bg-BG" sz="3200" b="1"/>
              <a:t>в глобалния бизнес.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642350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sz="2000" b="1">
                <a:solidFill>
                  <a:srgbClr val="FF3300"/>
                </a:solidFill>
              </a:rPr>
              <a:t>1.</a:t>
            </a:r>
            <a:r>
              <a:rPr lang="bg-BG" sz="2000" b="1"/>
              <a:t> 15000 бизнес-партньори;</a:t>
            </a:r>
          </a:p>
          <a:p>
            <a:pPr>
              <a:lnSpc>
                <a:spcPct val="80000"/>
              </a:lnSpc>
            </a:pPr>
            <a:r>
              <a:rPr lang="bg-BG" sz="2000" b="1">
                <a:solidFill>
                  <a:srgbClr val="FF3300"/>
                </a:solidFill>
              </a:rPr>
              <a:t>2.</a:t>
            </a:r>
            <a:r>
              <a:rPr lang="bg-BG" sz="2000" b="1"/>
              <a:t> Приложения в индустриите:</a:t>
            </a:r>
          </a:p>
          <a:p>
            <a:pPr>
              <a:lnSpc>
                <a:spcPct val="80000"/>
              </a:lnSpc>
            </a:pPr>
            <a:r>
              <a:rPr lang="bg-BG" sz="2000" b="1"/>
              <a:t>    </a:t>
            </a:r>
            <a:r>
              <a:rPr lang="bg-BG" sz="2000" b="1">
                <a:solidFill>
                  <a:schemeClr val="accent2"/>
                </a:solidFill>
              </a:rPr>
              <a:t>2.1.</a:t>
            </a:r>
            <a:r>
              <a:rPr lang="bg-BG" sz="2000" b="1"/>
              <a:t> Компании в електрониката - всички   25 водещи;</a:t>
            </a:r>
          </a:p>
          <a:p>
            <a:pPr>
              <a:lnSpc>
                <a:spcPct val="80000"/>
              </a:lnSpc>
            </a:pPr>
            <a:r>
              <a:rPr lang="bg-BG" sz="2000" b="1"/>
              <a:t>    </a:t>
            </a:r>
            <a:r>
              <a:rPr lang="bg-BG" sz="2000" b="1">
                <a:solidFill>
                  <a:schemeClr val="accent2"/>
                </a:solidFill>
              </a:rPr>
              <a:t>2.2.</a:t>
            </a:r>
            <a:r>
              <a:rPr lang="bg-BG" sz="2000" b="1"/>
              <a:t> Полупроводникова индустрия - в 7 от водещите 10 компании;</a:t>
            </a:r>
          </a:p>
          <a:p>
            <a:pPr>
              <a:lnSpc>
                <a:spcPct val="80000"/>
              </a:lnSpc>
            </a:pPr>
            <a:r>
              <a:rPr lang="bg-BG" sz="2000" b="1"/>
              <a:t>    </a:t>
            </a:r>
            <a:r>
              <a:rPr lang="bg-BG" sz="2000" b="1">
                <a:solidFill>
                  <a:schemeClr val="accent2"/>
                </a:solidFill>
              </a:rPr>
              <a:t>2.3.</a:t>
            </a:r>
            <a:r>
              <a:rPr lang="bg-BG" sz="2000" b="1"/>
              <a:t> Фармацевтична индустрия - в 27 от водещите 30 компании;</a:t>
            </a:r>
          </a:p>
          <a:p>
            <a:pPr>
              <a:lnSpc>
                <a:spcPct val="80000"/>
              </a:lnSpc>
            </a:pPr>
            <a:r>
              <a:rPr lang="bg-BG" sz="2000" b="1"/>
              <a:t>    </a:t>
            </a:r>
            <a:r>
              <a:rPr lang="bg-BG" sz="2000" b="1">
                <a:solidFill>
                  <a:schemeClr val="accent2"/>
                </a:solidFill>
              </a:rPr>
              <a:t>2.4.</a:t>
            </a:r>
            <a:r>
              <a:rPr lang="bg-BG" sz="2000" b="1"/>
              <a:t> Инженерни и конструкторски компании - в 9 от 10 водещи;</a:t>
            </a:r>
          </a:p>
          <a:p>
            <a:pPr>
              <a:lnSpc>
                <a:spcPct val="80000"/>
              </a:lnSpc>
            </a:pPr>
            <a:r>
              <a:rPr lang="bg-BG" sz="2000" b="1"/>
              <a:t>    </a:t>
            </a:r>
            <a:r>
              <a:rPr lang="bg-BG" sz="2000" b="1">
                <a:solidFill>
                  <a:schemeClr val="accent2"/>
                </a:solidFill>
              </a:rPr>
              <a:t>2.5.</a:t>
            </a:r>
            <a:r>
              <a:rPr lang="bg-BG" sz="2000" b="1"/>
              <a:t> Космическа и отбранителна индустрия - в 9 компании от 10 водещи;</a:t>
            </a:r>
          </a:p>
          <a:p>
            <a:pPr>
              <a:lnSpc>
                <a:spcPct val="80000"/>
              </a:lnSpc>
            </a:pPr>
            <a:r>
              <a:rPr lang="bg-BG" sz="2000" b="1"/>
              <a:t>    </a:t>
            </a:r>
            <a:r>
              <a:rPr lang="bg-BG" sz="2000" b="1">
                <a:solidFill>
                  <a:schemeClr val="accent2"/>
                </a:solidFill>
              </a:rPr>
              <a:t>2.6.</a:t>
            </a:r>
            <a:r>
              <a:rPr lang="bg-BG" sz="2000" b="1"/>
              <a:t> Банкова индустрия - в 17 от водещите 20 банки;</a:t>
            </a:r>
          </a:p>
          <a:p>
            <a:pPr>
              <a:lnSpc>
                <a:spcPct val="80000"/>
              </a:lnSpc>
            </a:pPr>
            <a:r>
              <a:rPr lang="bg-BG" sz="2000" b="1"/>
              <a:t>    </a:t>
            </a:r>
            <a:r>
              <a:rPr lang="bg-BG" sz="2000" b="1">
                <a:solidFill>
                  <a:schemeClr val="accent2"/>
                </a:solidFill>
              </a:rPr>
              <a:t>2.7.</a:t>
            </a:r>
            <a:r>
              <a:rPr lang="bg-BG" sz="2000" b="1"/>
              <a:t> Застрахователна индустрия - в 12 от водещите 15 застрахователни компании;</a:t>
            </a:r>
          </a:p>
          <a:p>
            <a:pPr>
              <a:lnSpc>
                <a:spcPct val="80000"/>
              </a:lnSpc>
            </a:pPr>
            <a:r>
              <a:rPr lang="bg-BG" sz="2000" b="1"/>
              <a:t>    </a:t>
            </a:r>
            <a:r>
              <a:rPr lang="bg-BG" sz="2000" b="1">
                <a:solidFill>
                  <a:schemeClr val="accent2"/>
                </a:solidFill>
              </a:rPr>
              <a:t>2.8.</a:t>
            </a:r>
            <a:r>
              <a:rPr lang="bg-BG" sz="2000" b="1"/>
              <a:t> Телекомуникации - в 10 от водещите 10 телекомуникационни компании;</a:t>
            </a:r>
          </a:p>
          <a:p>
            <a:pPr>
              <a:lnSpc>
                <a:spcPct val="80000"/>
              </a:lnSpc>
            </a:pPr>
            <a:r>
              <a:rPr lang="bg-BG" sz="2000" b="1"/>
              <a:t>    </a:t>
            </a:r>
            <a:r>
              <a:rPr lang="bg-BG" sz="2000" b="1">
                <a:solidFill>
                  <a:schemeClr val="accent2"/>
                </a:solidFill>
              </a:rPr>
              <a:t>2.9.</a:t>
            </a:r>
            <a:r>
              <a:rPr lang="bg-BG" sz="2000" b="1"/>
              <a:t> Здравеопазване - в 10 от водещите 12 здравни организации;</a:t>
            </a:r>
          </a:p>
          <a:p>
            <a:pPr>
              <a:lnSpc>
                <a:spcPct val="80000"/>
              </a:lnSpc>
            </a:pPr>
            <a:r>
              <a:rPr lang="bg-BG" sz="2000" b="1"/>
              <a:t>    </a:t>
            </a:r>
            <a:r>
              <a:rPr lang="bg-BG" sz="2000" b="1">
                <a:solidFill>
                  <a:schemeClr val="accent2"/>
                </a:solidFill>
              </a:rPr>
              <a:t>2.10.</a:t>
            </a:r>
            <a:r>
              <a:rPr lang="bg-BG" sz="2000" b="1"/>
              <a:t> Образование - в 9 от 10 водещи световни университети.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6408737" cy="719138"/>
          </a:xfrm>
          <a:solidFill>
            <a:srgbClr val="FFFF99"/>
          </a:solidFill>
          <a:ln w="762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bg-BG" sz="3200" b="1">
                <a:solidFill>
                  <a:srgbClr val="FF3300"/>
                </a:solidFill>
              </a:rPr>
              <a:t>2.</a:t>
            </a:r>
            <a:r>
              <a:rPr lang="en-US" sz="3200" b="1">
                <a:solidFill>
                  <a:srgbClr val="FF3300"/>
                </a:solidFill>
              </a:rPr>
              <a:t>5</a:t>
            </a:r>
            <a:r>
              <a:rPr lang="bg-BG" sz="3200" b="1">
                <a:solidFill>
                  <a:srgbClr val="FF3300"/>
                </a:solidFill>
              </a:rPr>
              <a:t>.</a:t>
            </a:r>
            <a:r>
              <a:rPr lang="bg-BG" sz="3200" b="1"/>
              <a:t> </a:t>
            </a:r>
            <a:r>
              <a:rPr lang="en-US" sz="3200" b="1"/>
              <a:t>Oracle Corp. </a:t>
            </a:r>
            <a:r>
              <a:rPr lang="bg-BG" sz="3200" b="1"/>
              <a:t>в България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97887" cy="4895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sz="2400" b="1">
                <a:solidFill>
                  <a:srgbClr val="FF3300"/>
                </a:solidFill>
              </a:rPr>
              <a:t>а) Основни бизнес партньори:</a:t>
            </a:r>
          </a:p>
          <a:p>
            <a:pPr>
              <a:lnSpc>
                <a:spcPct val="80000"/>
              </a:lnSpc>
            </a:pPr>
            <a:r>
              <a:rPr lang="bg-BG" sz="2400" b="1"/>
              <a:t>     1. </a:t>
            </a:r>
            <a:r>
              <a:rPr lang="en-US" sz="2400" b="1"/>
              <a:t>Fadata</a:t>
            </a:r>
          </a:p>
          <a:p>
            <a:pPr>
              <a:lnSpc>
                <a:spcPct val="80000"/>
              </a:lnSpc>
            </a:pPr>
            <a:r>
              <a:rPr lang="en-US" sz="2400" b="1"/>
              <a:t>     2. Rila Solutions</a:t>
            </a:r>
          </a:p>
          <a:p>
            <a:pPr>
              <a:lnSpc>
                <a:spcPct val="80000"/>
              </a:lnSpc>
            </a:pPr>
            <a:r>
              <a:rPr lang="en-US" sz="2400" b="1"/>
              <a:t>     3. Sirma Group</a:t>
            </a:r>
          </a:p>
          <a:p>
            <a:pPr>
              <a:lnSpc>
                <a:spcPct val="80000"/>
              </a:lnSpc>
            </a:pPr>
            <a:r>
              <a:rPr lang="en-US" sz="2400" b="1"/>
              <a:t>     4. Intracom Bulgaria</a:t>
            </a:r>
          </a:p>
          <a:p>
            <a:pPr>
              <a:lnSpc>
                <a:spcPct val="80000"/>
              </a:lnSpc>
            </a:pPr>
            <a:r>
              <a:rPr lang="bg-BG" sz="2400" b="1">
                <a:solidFill>
                  <a:srgbClr val="0000FF"/>
                </a:solidFill>
              </a:rPr>
              <a:t>б) Организации, използващи приложения на     </a:t>
            </a:r>
            <a:r>
              <a:rPr lang="bg-BG" altLang="ii-CN" sz="2400" b="1">
                <a:solidFill>
                  <a:srgbClr val="0000FF"/>
                </a:solidFill>
              </a:rPr>
              <a:t> </a:t>
            </a:r>
            <a:r>
              <a:rPr lang="en-US" altLang="ii-CN" sz="2400" b="1">
                <a:solidFill>
                  <a:srgbClr val="0000FF"/>
                </a:solidFill>
              </a:rPr>
              <a:t>ERP System - </a:t>
            </a:r>
            <a:r>
              <a:rPr lang="en-US" sz="2400" b="1">
                <a:solidFill>
                  <a:srgbClr val="0000FF"/>
                </a:solidFill>
              </a:rPr>
              <a:t>Oracle E-Business Suite:</a:t>
            </a:r>
          </a:p>
          <a:p>
            <a:pPr>
              <a:lnSpc>
                <a:spcPct val="80000"/>
              </a:lnSpc>
            </a:pPr>
            <a:r>
              <a:rPr lang="en-US" sz="2400" b="1"/>
              <a:t>      1. </a:t>
            </a:r>
            <a:r>
              <a:rPr lang="bg-BG" sz="2400" b="1"/>
              <a:t>Булбанк</a:t>
            </a:r>
          </a:p>
          <a:p>
            <a:pPr>
              <a:lnSpc>
                <a:spcPct val="80000"/>
              </a:lnSpc>
            </a:pPr>
            <a:r>
              <a:rPr lang="bg-BG" sz="2400" b="1"/>
              <a:t>      2. </a:t>
            </a:r>
            <a:r>
              <a:rPr lang="en-US" sz="2400" b="1"/>
              <a:t>bTV</a:t>
            </a:r>
          </a:p>
          <a:p>
            <a:pPr>
              <a:lnSpc>
                <a:spcPct val="80000"/>
              </a:lnSpc>
            </a:pPr>
            <a:r>
              <a:rPr lang="en-US" sz="2400" b="1"/>
              <a:t>      3. </a:t>
            </a:r>
            <a:r>
              <a:rPr lang="bg-BG" sz="2400" b="1"/>
              <a:t>Булстрад</a:t>
            </a:r>
          </a:p>
          <a:p>
            <a:pPr>
              <a:lnSpc>
                <a:spcPct val="80000"/>
              </a:lnSpc>
            </a:pPr>
            <a:r>
              <a:rPr lang="bg-BG" sz="2400" b="1"/>
              <a:t>      4. Българска армия</a:t>
            </a:r>
          </a:p>
          <a:p>
            <a:pPr>
              <a:lnSpc>
                <a:spcPct val="80000"/>
              </a:lnSpc>
            </a:pPr>
            <a:r>
              <a:rPr lang="bg-BG" sz="2400" b="1"/>
              <a:t>      5. </a:t>
            </a:r>
            <a:r>
              <a:rPr lang="en-US" sz="2400" b="1"/>
              <a:t>QBE - insurance</a:t>
            </a:r>
          </a:p>
          <a:p>
            <a:pPr>
              <a:lnSpc>
                <a:spcPct val="80000"/>
              </a:lnSpc>
            </a:pPr>
            <a:r>
              <a:rPr lang="en-US" sz="2400" b="1"/>
              <a:t>      6</a:t>
            </a:r>
            <a:r>
              <a:rPr lang="bg-BG" sz="2400" b="1"/>
              <a:t>. Други</a:t>
            </a:r>
          </a:p>
          <a:p>
            <a:pPr>
              <a:lnSpc>
                <a:spcPct val="80000"/>
              </a:lnSpc>
            </a:pPr>
            <a:endParaRPr lang="bg-BG" sz="2400" b="1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620713"/>
            <a:ext cx="8353425" cy="5761037"/>
          </a:xfrm>
        </p:spPr>
        <p:txBody>
          <a:bodyPr/>
          <a:lstStyle/>
          <a:p>
            <a:r>
              <a:rPr lang="bg-BG" sz="2800" b="1">
                <a:solidFill>
                  <a:srgbClr val="006600"/>
                </a:solidFill>
              </a:rPr>
              <a:t>в) Браншови организации и предприятия, които са в процес на внедряване на приложения на </a:t>
            </a:r>
            <a:r>
              <a:rPr lang="en-US" sz="2800" b="1">
                <a:solidFill>
                  <a:srgbClr val="006600"/>
                </a:solidFill>
              </a:rPr>
              <a:t>Oracle E-Business Suite:</a:t>
            </a:r>
          </a:p>
          <a:p>
            <a:r>
              <a:rPr lang="en-US" sz="2800" b="1"/>
              <a:t>     1. </a:t>
            </a:r>
            <a:r>
              <a:rPr lang="bg-BG" sz="2800" b="1"/>
              <a:t>Хранителна промишленост – </a:t>
            </a:r>
            <a:r>
              <a:rPr lang="en-US" sz="2800" b="1"/>
              <a:t>Sachi, Leki, Tomi, Bella</a:t>
            </a:r>
            <a:r>
              <a:rPr lang="bg-BG" sz="2800" b="1"/>
              <a:t> и др.;</a:t>
            </a:r>
          </a:p>
          <a:p>
            <a:r>
              <a:rPr lang="bg-BG" sz="2800" b="1"/>
              <a:t>     2. Химическа индустрия – </a:t>
            </a:r>
            <a:r>
              <a:rPr lang="en-US" sz="2800" b="1"/>
              <a:t>Orgachim (Leko, Blago, Hamelekon, Deco Professional</a:t>
            </a:r>
            <a:r>
              <a:rPr lang="bg-BG" sz="2800" b="1"/>
              <a:t> и др.);</a:t>
            </a:r>
          </a:p>
          <a:p>
            <a:r>
              <a:rPr lang="bg-BG" sz="2800" b="1"/>
              <a:t>     3. Финансов сектор – </a:t>
            </a:r>
            <a:r>
              <a:rPr lang="en-US" sz="2800" b="1"/>
              <a:t>RaiffesenBank – Bulgaria;</a:t>
            </a:r>
          </a:p>
          <a:p>
            <a:r>
              <a:rPr lang="en-US" sz="2800" b="1"/>
              <a:t>     4. </a:t>
            </a:r>
            <a:r>
              <a:rPr lang="bg-BG" sz="2800" b="1"/>
              <a:t>Комуникации – </a:t>
            </a:r>
            <a:r>
              <a:rPr lang="en-US" sz="2800" b="1"/>
              <a:t>CableTel;</a:t>
            </a:r>
          </a:p>
          <a:p>
            <a:r>
              <a:rPr lang="en-US" sz="2800" b="1"/>
              <a:t>     5. </a:t>
            </a:r>
            <a:r>
              <a:rPr lang="bg-BG" sz="2800" b="1"/>
              <a:t>Земеделие – </a:t>
            </a:r>
            <a:r>
              <a:rPr lang="en-US" sz="2800" b="1"/>
              <a:t>Farmer 2000;</a:t>
            </a:r>
          </a:p>
          <a:p>
            <a:r>
              <a:rPr lang="en-US" sz="2800" b="1"/>
              <a:t>     6. </a:t>
            </a:r>
            <a:r>
              <a:rPr lang="bg-BG" sz="2800" b="1"/>
              <a:t>Образование – УНСС </a:t>
            </a:r>
            <a:r>
              <a:rPr lang="en-US" sz="2800" b="1"/>
              <a:t>(iLearning).</a:t>
            </a:r>
            <a:endParaRPr lang="bg-BG" sz="2800" b="1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135937" cy="1439863"/>
          </a:xfrm>
          <a:solidFill>
            <a:srgbClr val="CCFF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/>
            </a:r>
            <a:br>
              <a:rPr lang="en-US" sz="2400" b="1">
                <a:solidFill>
                  <a:srgbClr val="FF0000"/>
                </a:solidFill>
              </a:rPr>
            </a:br>
            <a:r>
              <a:rPr lang="bg-BG" sz="2400" b="1">
                <a:solidFill>
                  <a:srgbClr val="FF0000"/>
                </a:solidFill>
              </a:rPr>
              <a:t>3</a:t>
            </a:r>
            <a:r>
              <a:rPr lang="bg-BG" sz="2000" b="1">
                <a:solidFill>
                  <a:srgbClr val="FF0000"/>
                </a:solidFill>
              </a:rPr>
              <a:t>. </a:t>
            </a:r>
            <a:r>
              <a:rPr lang="bg-BG" sz="2400" b="1"/>
              <a:t>АОИИ в продуктовата фамилия </a:t>
            </a:r>
            <a:r>
              <a:rPr lang="bg-BG" sz="2800" b="1">
                <a:solidFill>
                  <a:srgbClr val="0000FF"/>
                </a:solidFill>
              </a:rPr>
              <a:t>Microsoft Dynamics</a:t>
            </a:r>
            <a:r>
              <a:rPr lang="bg-BG"/>
              <a:t> </a:t>
            </a:r>
            <a:r>
              <a:rPr lang="en-US" sz="2400"/>
              <a:t>(</a:t>
            </a:r>
            <a:r>
              <a:rPr lang="en-US" sz="2400" b="1"/>
              <a:t>Microsoft Business Solutions).</a:t>
            </a:r>
            <a:r>
              <a:rPr lang="bg-BG" sz="2400" b="1"/>
              <a:t/>
            </a:r>
            <a:br>
              <a:rPr lang="bg-BG" sz="2400" b="1"/>
            </a:br>
            <a:endParaRPr lang="bg-BG" sz="2400" b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4067175" y="2349500"/>
            <a:ext cx="4465638" cy="3959225"/>
          </a:xfrm>
          <a:solidFill>
            <a:srgbClr val="CCFF33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</p:spPr>
        <p:txBody>
          <a:bodyPr>
            <a:flatTx/>
          </a:bodyPr>
          <a:lstStyle/>
          <a:p>
            <a:pPr algn="ctr">
              <a:buFontTx/>
              <a:buNone/>
            </a:pPr>
            <a:r>
              <a:rPr lang="en-US" sz="6600" b="1">
                <a:solidFill>
                  <a:srgbClr val="660066"/>
                </a:solidFill>
              </a:rPr>
              <a:t>Microsoft</a:t>
            </a:r>
            <a:br>
              <a:rPr lang="en-US" sz="6600" b="1">
                <a:solidFill>
                  <a:srgbClr val="660066"/>
                </a:solidFill>
              </a:rPr>
            </a:br>
            <a:r>
              <a:rPr lang="en-US" sz="6000" b="1">
                <a:solidFill>
                  <a:srgbClr val="660066"/>
                </a:solidFill>
              </a:rPr>
              <a:t>Corp.</a:t>
            </a:r>
            <a:r>
              <a:rPr lang="en-US" sz="2800" b="1">
                <a:solidFill>
                  <a:srgbClr val="660066"/>
                </a:solidFill>
              </a:rPr>
              <a:t/>
            </a:r>
            <a:br>
              <a:rPr lang="en-US" sz="2800" b="1">
                <a:solidFill>
                  <a:srgbClr val="660066"/>
                </a:solidFill>
              </a:rPr>
            </a:br>
            <a:endParaRPr lang="en-US" sz="2800" b="1">
              <a:solidFill>
                <a:srgbClr val="660066"/>
              </a:solidFill>
            </a:endParaRPr>
          </a:p>
          <a:p>
            <a:pPr algn="ctr">
              <a:buFontTx/>
              <a:buNone/>
            </a:pPr>
            <a:r>
              <a:rPr lang="en-US" sz="2800" b="1">
                <a:solidFill>
                  <a:srgbClr val="003366"/>
                </a:solidFill>
              </a:rPr>
              <a:t>www. microsoft.com</a:t>
            </a:r>
            <a:br>
              <a:rPr lang="en-US" sz="2800" b="1">
                <a:solidFill>
                  <a:srgbClr val="003366"/>
                </a:solidFill>
              </a:rPr>
            </a:br>
            <a:r>
              <a:rPr lang="en-US" sz="2800" b="1">
                <a:solidFill>
                  <a:srgbClr val="003366"/>
                </a:solidFill>
              </a:rPr>
              <a:t>www.microsoft.com</a:t>
            </a:r>
            <a:br>
              <a:rPr lang="en-US" sz="2800" b="1">
                <a:solidFill>
                  <a:srgbClr val="003366"/>
                </a:solidFill>
              </a:rPr>
            </a:br>
            <a:r>
              <a:rPr lang="en-US" sz="2800" b="1">
                <a:solidFill>
                  <a:srgbClr val="003366"/>
                </a:solidFill>
              </a:rPr>
              <a:t>/bulgaria</a:t>
            </a:r>
            <a:endParaRPr lang="bg-BG" sz="6000" b="1">
              <a:solidFill>
                <a:srgbClr val="003366"/>
              </a:solidFill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23850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pic>
        <p:nvPicPr>
          <p:cNvPr id="20490" name="Picture 10" descr="j0295758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349500"/>
            <a:ext cx="2952750" cy="3529013"/>
          </a:xfrm>
          <a:solidFill>
            <a:srgbClr val="99FF33"/>
          </a:solidFill>
          <a:ln w="76200">
            <a:solidFill>
              <a:srgbClr val="0033CC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048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build="p" animBg="1"/>
      <p:bldP spid="204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0825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68313" y="322263"/>
            <a:ext cx="7991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 b="1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68313" y="404813"/>
            <a:ext cx="8137525" cy="671512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2000" b="1">
                <a:solidFill>
                  <a:srgbClr val="FF3300"/>
                </a:solidFill>
              </a:rPr>
              <a:t>3.</a:t>
            </a:r>
            <a:r>
              <a:rPr lang="en-US" sz="2000" b="1">
                <a:solidFill>
                  <a:srgbClr val="FF3300"/>
                </a:solidFill>
              </a:rPr>
              <a:t>1</a:t>
            </a:r>
            <a:r>
              <a:rPr lang="bg-BG" sz="2000" b="1">
                <a:solidFill>
                  <a:srgbClr val="FF3300"/>
                </a:solidFill>
              </a:rPr>
              <a:t>.</a:t>
            </a:r>
            <a:r>
              <a:rPr lang="bg-BG" b="1"/>
              <a:t> Концепция на </a:t>
            </a:r>
            <a:r>
              <a:rPr lang="en-US" b="1"/>
              <a:t>Microsoft Corp. </a:t>
            </a:r>
            <a:r>
              <a:rPr lang="bg-BG" b="1"/>
              <a:t>за АОИИ и информационно подпомагане на управлението на малкия и средния бизнес.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23850" y="1628775"/>
            <a:ext cx="1944688" cy="4537075"/>
          </a:xfrm>
          <a:prstGeom prst="rect">
            <a:avLst/>
          </a:prstGeom>
          <a:solidFill>
            <a:srgbClr val="66FFCC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68313" y="1916113"/>
            <a:ext cx="1511300" cy="8255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600" b="1"/>
              <a:t>Приложение</a:t>
            </a:r>
            <a:br>
              <a:rPr lang="bg-BG" sz="1600" b="1"/>
            </a:br>
            <a:r>
              <a:rPr lang="bg-BG" sz="1600" b="1"/>
              <a:t>от тип</a:t>
            </a:r>
            <a:br>
              <a:rPr lang="bg-BG" sz="1600" b="1"/>
            </a:br>
            <a:r>
              <a:rPr lang="en-US" sz="1600" b="1"/>
              <a:t>FRONT-END:</a:t>
            </a:r>
            <a:endParaRPr lang="bg-BG" sz="1600" b="1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39750" y="3141663"/>
            <a:ext cx="1511300" cy="2838450"/>
          </a:xfrm>
          <a:prstGeom prst="rect">
            <a:avLst/>
          </a:prstGeom>
          <a:solidFill>
            <a:srgbClr val="FFFF00"/>
          </a:solidFill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2007</a:t>
            </a:r>
            <a:br>
              <a:rPr lang="en-US" sz="1600" b="1"/>
            </a:br>
            <a:r>
              <a:rPr lang="en-US" sz="1600" b="1"/>
              <a:t> Microsoft</a:t>
            </a:r>
            <a:r>
              <a:rPr lang="en-US" sz="1600" b="1">
                <a:cs typeface="Arial" charset="0"/>
              </a:rPr>
              <a:t>®</a:t>
            </a:r>
            <a:r>
              <a:rPr lang="en-US" sz="1600" b="1"/>
              <a:t> Office System:</a:t>
            </a:r>
            <a:br>
              <a:rPr lang="en-US" sz="1600" b="1"/>
            </a:br>
            <a:r>
              <a:rPr lang="en-US" sz="1600" b="1"/>
              <a:t>1. Word 2007;</a:t>
            </a:r>
            <a:br>
              <a:rPr lang="en-US" sz="1600" b="1"/>
            </a:br>
            <a:r>
              <a:rPr lang="en-US" sz="1600" b="1"/>
              <a:t>2. Excel 2007;</a:t>
            </a:r>
            <a:br>
              <a:rPr lang="en-US" sz="1600" b="1"/>
            </a:br>
            <a:r>
              <a:rPr lang="en-US" sz="1600" b="1"/>
              <a:t>3. Access 2007</a:t>
            </a:r>
            <a:br>
              <a:rPr lang="en-US" sz="1600" b="1"/>
            </a:br>
            <a:r>
              <a:rPr lang="bg-BG" sz="1600" b="1"/>
              <a:t>и т.н.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258888" y="2708275"/>
            <a:ext cx="0" cy="433388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2916238" y="1700213"/>
            <a:ext cx="5903912" cy="4392612"/>
          </a:xfrm>
          <a:prstGeom prst="rect">
            <a:avLst/>
          </a:prstGeom>
          <a:solidFill>
            <a:srgbClr val="FFFF00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4140200" y="1989138"/>
            <a:ext cx="3600450" cy="3365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600" b="1"/>
              <a:t>Приложения от тип </a:t>
            </a:r>
            <a:r>
              <a:rPr lang="en-US" sz="1600" b="1"/>
              <a:t>BACK-END:</a:t>
            </a:r>
            <a:endParaRPr lang="bg-BG" sz="1600" b="1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132138" y="2636838"/>
            <a:ext cx="1582737" cy="3240087"/>
          </a:xfrm>
          <a:prstGeom prst="rect">
            <a:avLst/>
          </a:prstGeom>
          <a:solidFill>
            <a:srgbClr val="FF99CC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3276600" y="2781300"/>
            <a:ext cx="1223963" cy="581025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Microsoft</a:t>
            </a:r>
            <a:br>
              <a:rPr lang="en-US" sz="1600" b="1"/>
            </a:br>
            <a:r>
              <a:rPr lang="en-US" sz="1600" b="1"/>
              <a:t>Dynamics</a:t>
            </a:r>
            <a:endParaRPr lang="bg-BG" sz="1600" b="1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3851275" y="3860800"/>
            <a:ext cx="0" cy="3603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635375" y="4005263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276600" y="4508500"/>
            <a:ext cx="1223963" cy="1314450"/>
          </a:xfrm>
          <a:prstGeom prst="rect">
            <a:avLst/>
          </a:prstGeom>
          <a:solidFill>
            <a:srgbClr val="9999FF"/>
          </a:soli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ERP</a:t>
            </a:r>
            <a:br>
              <a:rPr lang="en-US" sz="1600" b="1"/>
            </a:br>
            <a:r>
              <a:rPr lang="en-US" sz="1600" b="1"/>
              <a:t>Systems:</a:t>
            </a:r>
            <a:br>
              <a:rPr lang="en-US" sz="1600" b="1"/>
            </a:br>
            <a:r>
              <a:rPr lang="en-US" sz="1600" b="1"/>
              <a:t>Navision</a:t>
            </a:r>
            <a:br>
              <a:rPr lang="en-US" sz="1600" b="1"/>
            </a:br>
            <a:r>
              <a:rPr lang="en-US" sz="1600" b="1"/>
              <a:t>Attain;</a:t>
            </a:r>
            <a:br>
              <a:rPr lang="en-US" sz="1600" b="1"/>
            </a:br>
            <a:r>
              <a:rPr lang="en-US" sz="1600" b="1"/>
              <a:t>Axapta.</a:t>
            </a:r>
            <a:endParaRPr lang="bg-BG" sz="1600" b="1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148263" y="2636838"/>
            <a:ext cx="1800225" cy="3240087"/>
          </a:xfrm>
          <a:prstGeom prst="rect">
            <a:avLst/>
          </a:prstGeom>
          <a:solidFill>
            <a:srgbClr val="00FF99"/>
          </a:solidFill>
          <a:ln w="571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364163" y="3213100"/>
            <a:ext cx="1295400" cy="336550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E-Business</a:t>
            </a:r>
            <a:endParaRPr lang="bg-BG" sz="1600" b="1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292725" y="4797425"/>
            <a:ext cx="1439863" cy="701675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600" b="1"/>
              <a:t>Платформа:</a:t>
            </a:r>
            <a:r>
              <a:rPr lang="en-US" sz="1600" b="1"/>
              <a:t/>
            </a:r>
            <a:br>
              <a:rPr lang="en-US" sz="1600" b="1"/>
            </a:br>
            <a:r>
              <a:rPr lang="en-US" sz="2400" b="1"/>
              <a:t>.NET</a:t>
            </a:r>
            <a:endParaRPr lang="bg-BG" sz="2400" b="1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6084888" y="3500438"/>
            <a:ext cx="0" cy="1152525"/>
          </a:xfrm>
          <a:prstGeom prst="line">
            <a:avLst/>
          </a:prstGeom>
          <a:noFill/>
          <a:ln w="76200">
            <a:solidFill>
              <a:srgbClr val="CC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7308850" y="2636838"/>
            <a:ext cx="1295400" cy="3240087"/>
          </a:xfrm>
          <a:prstGeom prst="rect">
            <a:avLst/>
          </a:prstGeom>
          <a:solidFill>
            <a:srgbClr val="CC9900"/>
          </a:solidFill>
          <a:ln w="57150">
            <a:solidFill>
              <a:srgbClr val="99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7524750" y="3500438"/>
            <a:ext cx="792163" cy="131445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1600" b="1"/>
              <a:t>Сис-</a:t>
            </a:r>
            <a:br>
              <a:rPr lang="bg-BG" sz="1600" b="1"/>
            </a:br>
            <a:r>
              <a:rPr lang="bg-BG" sz="1600" b="1"/>
              <a:t>темен</a:t>
            </a:r>
            <a:br>
              <a:rPr lang="bg-BG" sz="1600" b="1"/>
            </a:br>
            <a:r>
              <a:rPr lang="bg-BG" sz="1600" b="1"/>
              <a:t/>
            </a:r>
            <a:br>
              <a:rPr lang="bg-BG" sz="1600" b="1"/>
            </a:br>
            <a:r>
              <a:rPr lang="bg-BG" sz="1600" b="1"/>
              <a:t>соф-</a:t>
            </a:r>
            <a:br>
              <a:rPr lang="bg-BG" sz="1600" b="1"/>
            </a:br>
            <a:r>
              <a:rPr lang="bg-BG" sz="1600" b="1"/>
              <a:t>туер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2268538" y="3789363"/>
            <a:ext cx="574675" cy="0"/>
          </a:xfrm>
          <a:prstGeom prst="line">
            <a:avLst/>
          </a:prstGeom>
          <a:noFill/>
          <a:ln w="76200">
            <a:solidFill>
              <a:srgbClr val="9900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4716463" y="3789363"/>
            <a:ext cx="431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6948488" y="3716338"/>
            <a:ext cx="3603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1331913" y="1052513"/>
            <a:ext cx="0" cy="5762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5724525" y="1052513"/>
            <a:ext cx="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3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3" grpId="0" animBg="1"/>
      <p:bldP spid="23574" grpId="0" animBg="1"/>
      <p:bldP spid="23575" grpId="0" animBg="1"/>
      <p:bldP spid="23576" grpId="0" animBg="1"/>
      <p:bldP spid="23577" grpId="0" animBg="1"/>
      <p:bldP spid="23578" grpId="0" animBg="1"/>
      <p:bldP spid="23579" grpId="0" animBg="1"/>
      <p:bldP spid="23580" grpId="0" animBg="1"/>
      <p:bldP spid="2358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3.1.1.</a:t>
            </a:r>
            <a:r>
              <a:rPr lang="en-US" b="1"/>
              <a:t> </a:t>
            </a:r>
            <a:r>
              <a:rPr lang="en-US" b="1">
                <a:solidFill>
                  <a:srgbClr val="0000FF"/>
                </a:solidFill>
              </a:rPr>
              <a:t>Microsoft Dynamics</a:t>
            </a:r>
            <a:endParaRPr lang="bg-BG" b="1">
              <a:solidFill>
                <a:srgbClr val="0000FF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205288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000" b="1">
                <a:solidFill>
                  <a:srgbClr val="FF3300"/>
                </a:solidFill>
              </a:rPr>
              <a:t>Microsoft Dynamics</a:t>
            </a:r>
            <a:r>
              <a:rPr lang="bg-BG" sz="2000" b="1"/>
              <a:t> преди познато като Microsoft Business Solutions са софтуер и услуги за управление на бизнеса, които помагат на малки и средни организации да автоматизират процесите си, да вземат по-рентабилни решения и да ускоряват растежа си.</a:t>
            </a:r>
            <a:endParaRPr lang="en-US" sz="2000" b="1"/>
          </a:p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endParaRPr lang="en-US" sz="2000" b="1"/>
          </a:p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000" b="1">
                <a:solidFill>
                  <a:srgbClr val="FF3300"/>
                </a:solidFill>
              </a:rPr>
              <a:t>Microsoft Dynamics</a:t>
            </a:r>
            <a:r>
              <a:rPr lang="bg-BG" sz="2000" b="1"/>
              <a:t> са интегрирани бизнес приложения за малки и средни организации и подразделения на големи предприятия. Продуктите и услугите се доставят чрез световна мрежа от партньори.</a:t>
            </a:r>
            <a:endParaRPr lang="en-US" sz="2000" b="1"/>
          </a:p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endParaRPr lang="en-US" sz="2000" b="1"/>
          </a:p>
          <a:p>
            <a:pPr>
              <a:lnSpc>
                <a:spcPct val="8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000" b="1">
                <a:solidFill>
                  <a:srgbClr val="FF3300"/>
                </a:solidFill>
              </a:rPr>
              <a:t>Microsoft Dynamics</a:t>
            </a:r>
            <a:r>
              <a:rPr lang="bg-BG" sz="2000" b="1"/>
              <a:t> включват приложения и услуги за търговци на дребно, производители, дистрибутори на едро и компании за услуги, които правят бизнес в собствената си страна или в множество държави.</a:t>
            </a:r>
            <a:r>
              <a:rPr lang="bg-BG" sz="2000"/>
              <a:t> 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23850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  <p:bldP spid="389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79388" y="6308725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graphicFrame>
        <p:nvGraphicFramePr>
          <p:cNvPr id="3994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79388" y="188913"/>
          <a:ext cx="8785225" cy="611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Document" r:id="rId3" imgW="5892092" imgH="8483866" progId="Word.Document.8">
                  <p:link updateAutomatic="1"/>
                </p:oleObj>
              </mc:Choice>
              <mc:Fallback>
                <p:oleObj name="Document" r:id="rId3" imgW="5892092" imgH="8483866" progId="Word.Document.8">
                  <p:link updateAutomatic="1"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913"/>
                        <a:ext cx="8785225" cy="6119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>
                <a:solidFill>
                  <a:srgbClr val="FF3300"/>
                </a:solidFill>
              </a:rPr>
              <a:t>3.1.2.</a:t>
            </a:r>
            <a:r>
              <a:rPr lang="bg-BG" sz="3600" b="1"/>
              <a:t>  </a:t>
            </a:r>
            <a:r>
              <a:rPr lang="bg-BG" sz="3600" b="1">
                <a:solidFill>
                  <a:srgbClr val="0000FF"/>
                </a:solidFill>
              </a:rPr>
              <a:t>Портфолио на Microsoft Dynamics</a:t>
            </a:r>
            <a:r>
              <a:rPr lang="en-US" sz="3600" b="1">
                <a:solidFill>
                  <a:srgbClr val="0000FF"/>
                </a:solidFill>
              </a:rPr>
              <a:t>:</a:t>
            </a:r>
            <a:endParaRPr lang="bg-BG" sz="3600" b="1">
              <a:solidFill>
                <a:srgbClr val="0000FF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4133850"/>
          </a:xfrm>
        </p:spPr>
        <p:txBody>
          <a:bodyPr/>
          <a:lstStyle/>
          <a:p>
            <a:r>
              <a:rPr lang="bg-BG" b="1"/>
              <a:t>Microsoft Dynamics AX </a:t>
            </a:r>
            <a:r>
              <a:rPr lang="en-US" b="1">
                <a:solidFill>
                  <a:srgbClr val="FF3300"/>
                </a:solidFill>
              </a:rPr>
              <a:t>- (Axapta)</a:t>
            </a:r>
            <a:r>
              <a:rPr lang="en-US" b="1"/>
              <a:t>;</a:t>
            </a:r>
            <a:br>
              <a:rPr lang="en-US" b="1"/>
            </a:br>
            <a:r>
              <a:rPr lang="bg-BG" b="1"/>
              <a:t>Microsoft Dynamics CRM</a:t>
            </a:r>
            <a:r>
              <a:rPr lang="en-US" b="1"/>
              <a:t>;</a:t>
            </a:r>
            <a:br>
              <a:rPr lang="en-US" b="1"/>
            </a:br>
            <a:r>
              <a:rPr lang="bg-BG" b="1"/>
              <a:t>Microsoft Dynamics GP</a:t>
            </a:r>
            <a:r>
              <a:rPr lang="en-US" b="1"/>
              <a:t> </a:t>
            </a:r>
            <a:r>
              <a:rPr lang="en-US" b="1">
                <a:solidFill>
                  <a:srgbClr val="FF3300"/>
                </a:solidFill>
              </a:rPr>
              <a:t>- (Great Plains)</a:t>
            </a:r>
            <a:r>
              <a:rPr lang="en-US" b="1"/>
              <a:t>;</a:t>
            </a:r>
            <a:br>
              <a:rPr lang="en-US" b="1"/>
            </a:br>
            <a:r>
              <a:rPr lang="bg-BG" b="1"/>
              <a:t>Microsoft Dynamics NAV</a:t>
            </a:r>
            <a:r>
              <a:rPr lang="en-US" b="1"/>
              <a:t> </a:t>
            </a:r>
            <a:r>
              <a:rPr lang="en-US" b="1">
                <a:solidFill>
                  <a:srgbClr val="FF3300"/>
                </a:solidFill>
              </a:rPr>
              <a:t>- (Navision)</a:t>
            </a:r>
            <a:r>
              <a:rPr lang="en-US" b="1"/>
              <a:t>;</a:t>
            </a:r>
            <a:br>
              <a:rPr lang="en-US" b="1"/>
            </a:br>
            <a:r>
              <a:rPr lang="bg-BG" b="1"/>
              <a:t>Microsoft Dynamics – Point of Sale</a:t>
            </a:r>
            <a:r>
              <a:rPr lang="en-US" b="1"/>
              <a:t>;</a:t>
            </a:r>
            <a:br>
              <a:rPr lang="en-US" b="1"/>
            </a:br>
            <a:r>
              <a:rPr lang="bg-BG" b="1"/>
              <a:t>Microsoft Dynamics RMS</a:t>
            </a:r>
            <a:r>
              <a:rPr lang="en-US" b="1"/>
              <a:t>;</a:t>
            </a:r>
            <a:br>
              <a:rPr lang="en-US" b="1"/>
            </a:br>
            <a:r>
              <a:rPr lang="bg-BG" b="1"/>
              <a:t>Microsoft Dynamics SL</a:t>
            </a:r>
            <a:r>
              <a:rPr lang="en-US" b="1"/>
              <a:t> </a:t>
            </a:r>
            <a:r>
              <a:rPr lang="en-US" b="1">
                <a:solidFill>
                  <a:srgbClr val="FF3300"/>
                </a:solidFill>
              </a:rPr>
              <a:t>- (Solomon)</a:t>
            </a:r>
            <a:r>
              <a:rPr lang="en-US" b="1"/>
              <a:t>;</a:t>
            </a:r>
            <a:br>
              <a:rPr lang="en-US" b="1"/>
            </a:br>
            <a:r>
              <a:rPr lang="bg-BG" b="1"/>
              <a:t>Microsoft Dynamics Snap</a:t>
            </a:r>
            <a:r>
              <a:rPr lang="en-US" b="1"/>
              <a:t>.</a:t>
            </a:r>
            <a:r>
              <a:rPr lang="bg-BG" b="1"/>
              <a:t>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0825" y="6165850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 build="p"/>
      <p:bldP spid="419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US" sz="4000" b="1">
                <a:solidFill>
                  <a:srgbClr val="FF3300"/>
                </a:solidFill>
              </a:rPr>
              <a:t>1</a:t>
            </a:r>
            <a:r>
              <a:rPr lang="bg-BG" sz="4000" b="1">
                <a:solidFill>
                  <a:srgbClr val="FF3300"/>
                </a:solidFill>
              </a:rPr>
              <a:t>.1.</a:t>
            </a:r>
            <a:r>
              <a:rPr lang="bg-BG" sz="4000" b="1"/>
              <a:t> </a:t>
            </a:r>
            <a:r>
              <a:rPr lang="bg-BG" sz="4000" b="1">
                <a:solidFill>
                  <a:srgbClr val="0000FF"/>
                </a:solidFill>
              </a:rPr>
              <a:t>Общ профил на </a:t>
            </a:r>
            <a:r>
              <a:rPr lang="en-US" sz="4000" b="1">
                <a:solidFill>
                  <a:srgbClr val="0000FF"/>
                </a:solidFill>
              </a:rPr>
              <a:t>IBM Corp.</a:t>
            </a:r>
            <a:endParaRPr lang="bg-BG" sz="4000" b="1">
              <a:solidFill>
                <a:srgbClr val="0000FF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42350" cy="482441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800" b="1"/>
              <a:t>IBM е </a:t>
            </a:r>
            <a:r>
              <a:rPr lang="bg-BG" sz="2800" b="1">
                <a:solidFill>
                  <a:srgbClr val="009900"/>
                </a:solidFill>
              </a:rPr>
              <a:t>най-голямата в света</a:t>
            </a:r>
            <a:r>
              <a:rPr lang="bg-BG" sz="2800" b="1"/>
              <a:t> информационна и технологична компания, която вече 80 години е лидер при обновяването на различни бизнес дейности, като ползва средства от компаниите IBM по света и от IBM Business Partners.</a:t>
            </a:r>
          </a:p>
          <a:p>
            <a:pPr>
              <a:lnSpc>
                <a:spcPct val="90000"/>
              </a:lnSpc>
              <a:buClr>
                <a:srgbClr val="FF00FF"/>
              </a:buClr>
              <a:buSzPct val="150000"/>
              <a:buFont typeface="Wingdings" pitchFamily="2" charset="2"/>
              <a:buChar char="Ø"/>
            </a:pPr>
            <a:r>
              <a:rPr lang="bg-BG" sz="2800" b="1"/>
              <a:t> IBM предлага голямо разнообразие от услуги, решения и технологии, които предоставят на потребителите от сектора на корпоративния, средния и малкия бизнес възможността да се възползват максимално от новата епоха на електронния бизнес.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14363" y="6381750"/>
            <a:ext cx="16462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  <p:bldP spid="317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42988" y="333375"/>
            <a:ext cx="6842125" cy="641350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3.2.</a:t>
            </a:r>
            <a:r>
              <a:rPr lang="en-US" b="1"/>
              <a:t> </a:t>
            </a:r>
            <a:r>
              <a:rPr lang="bg-BG" b="1"/>
              <a:t>Обща архитектура на </a:t>
            </a:r>
            <a:r>
              <a:rPr lang="en-US" b="1"/>
              <a:t>Microsoft Dynamics.</a:t>
            </a:r>
            <a:br>
              <a:rPr lang="en-US" b="1"/>
            </a:br>
            <a:r>
              <a:rPr lang="en-US" b="1">
                <a:solidFill>
                  <a:srgbClr val="0000FF"/>
                </a:solidFill>
              </a:rPr>
              <a:t>www.microsoft.com/businesssolutions/</a:t>
            </a:r>
            <a:endParaRPr lang="bg-BG" b="1">
              <a:solidFill>
                <a:srgbClr val="0000FF"/>
              </a:solidFill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116013" y="1341438"/>
            <a:ext cx="6696075" cy="973137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b="1"/>
              <a:t>Съвкупност от взаимосвързани (интегрирани) приложения и услуги за информационно подпомагане на управлението на малкия и средния бизнес.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140200" y="981075"/>
            <a:ext cx="0" cy="360363"/>
          </a:xfrm>
          <a:prstGeom prst="line">
            <a:avLst/>
          </a:prstGeom>
          <a:noFill/>
          <a:ln w="57150">
            <a:solidFill>
              <a:srgbClr val="CC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411413" y="2492375"/>
            <a:ext cx="5905500" cy="638175"/>
          </a:xfrm>
          <a:prstGeom prst="rect">
            <a:avLst/>
          </a:prstGeom>
          <a:solidFill>
            <a:srgbClr val="00FF99"/>
          </a:solidFill>
          <a:ln w="57150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 b="1"/>
              <a:t>1. Управление на ресурсите на предприятието.</a:t>
            </a:r>
            <a:br>
              <a:rPr lang="bg-BG" sz="1600" b="1"/>
            </a:br>
            <a:r>
              <a:rPr lang="en-US" sz="1600" b="1"/>
              <a:t>(Enterprise Resource Management – ERM)</a:t>
            </a:r>
            <a:endParaRPr lang="bg-BG" sz="1600" b="1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411413" y="3284538"/>
            <a:ext cx="5905500" cy="638175"/>
          </a:xfrm>
          <a:prstGeom prst="rect">
            <a:avLst/>
          </a:prstGeom>
          <a:solidFill>
            <a:srgbClr val="66CCFF"/>
          </a:solidFill>
          <a:ln w="5715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2</a:t>
            </a:r>
            <a:r>
              <a:rPr lang="bg-BG" sz="1600" b="1"/>
              <a:t>.</a:t>
            </a:r>
            <a:r>
              <a:rPr lang="en-US" sz="1600" b="1"/>
              <a:t> </a:t>
            </a:r>
            <a:r>
              <a:rPr lang="bg-BG" sz="1600" b="1"/>
              <a:t>Управление на взаимоотношенията с клиентите.</a:t>
            </a:r>
            <a:br>
              <a:rPr lang="bg-BG" sz="1600" b="1"/>
            </a:br>
            <a:r>
              <a:rPr lang="en-US" sz="1600" b="1"/>
              <a:t>(Customer Relationship Management – CRM)</a:t>
            </a:r>
            <a:endParaRPr lang="bg-BG" sz="1600" b="1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411413" y="4076700"/>
            <a:ext cx="5905500" cy="638175"/>
          </a:xfrm>
          <a:prstGeom prst="rect">
            <a:avLst/>
          </a:prstGeom>
          <a:solidFill>
            <a:srgbClr val="CCFF33"/>
          </a:solidFill>
          <a:ln w="57150">
            <a:solidFill>
              <a:srgbClr val="66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3</a:t>
            </a:r>
            <a:r>
              <a:rPr lang="bg-BG" sz="1600" b="1"/>
              <a:t>. Управление на веригата на доставки.</a:t>
            </a:r>
            <a:br>
              <a:rPr lang="bg-BG" sz="1600" b="1"/>
            </a:br>
            <a:r>
              <a:rPr lang="en-US" sz="1600" b="1"/>
              <a:t>(Supply Chain Management – SCM))</a:t>
            </a:r>
            <a:endParaRPr lang="bg-BG" sz="1600" b="1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411413" y="4868863"/>
            <a:ext cx="5905500" cy="638175"/>
          </a:xfrm>
          <a:prstGeom prst="rect">
            <a:avLst/>
          </a:prstGeom>
          <a:solidFill>
            <a:srgbClr val="00FFCC"/>
          </a:solidFill>
          <a:ln w="57150">
            <a:solidFill>
              <a:srgbClr val="CC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4</a:t>
            </a:r>
            <a:r>
              <a:rPr lang="bg-BG" sz="1600" b="1"/>
              <a:t>. Анализи и отчети.</a:t>
            </a:r>
            <a:br>
              <a:rPr lang="bg-BG" sz="1600" b="1"/>
            </a:br>
            <a:r>
              <a:rPr lang="en-US" sz="1600" b="1"/>
              <a:t>(Analytics and Reporting)</a:t>
            </a:r>
            <a:endParaRPr lang="bg-BG" sz="1600" b="1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771775" y="5661025"/>
            <a:ext cx="5761038" cy="638175"/>
          </a:xfrm>
          <a:prstGeom prst="rect">
            <a:avLst/>
          </a:prstGeom>
          <a:solidFill>
            <a:srgbClr val="FFCC99"/>
          </a:solidFill>
          <a:ln w="5715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600" b="1"/>
              <a:t>5. Електронна търговия и управление на продажбите.</a:t>
            </a:r>
            <a:br>
              <a:rPr lang="bg-BG" sz="1600" b="1"/>
            </a:br>
            <a:r>
              <a:rPr lang="en-US" sz="1600" b="1"/>
              <a:t>(E-Commerce, Retail Management)</a:t>
            </a:r>
            <a:endParaRPr lang="bg-BG" sz="1600" b="1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140200" y="6381750"/>
            <a:ext cx="223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sz="1400" b="1">
                <a:solidFill>
                  <a:srgbClr val="FF0000"/>
                </a:solidFill>
              </a:rPr>
              <a:t>и др.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1547813" y="2349500"/>
            <a:ext cx="0" cy="3600450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1547813" y="2852738"/>
            <a:ext cx="863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1547813" y="3573463"/>
            <a:ext cx="863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1547813" y="4437063"/>
            <a:ext cx="863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1547813" y="5229225"/>
            <a:ext cx="863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1547813" y="5949950"/>
            <a:ext cx="122396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10" grpId="0" animBg="1"/>
      <p:bldP spid="21511" grpId="0" animBg="1"/>
      <p:bldP spid="21512" grpId="0" animBg="1"/>
      <p:bldP spid="21513" grpId="0" animBg="1"/>
      <p:bldP spid="21514" grpId="0" animBg="1"/>
      <p:bldP spid="21515" grpId="0" animBg="1"/>
      <p:bldP spid="21516" grpId="0" animBg="1"/>
      <p:bldP spid="21517" grpId="0"/>
      <p:bldP spid="21518" grpId="0" animBg="1"/>
      <p:bldP spid="21519" grpId="0" animBg="1"/>
      <p:bldP spid="21520" grpId="0" animBg="1"/>
      <p:bldP spid="21521" grpId="0" animBg="1"/>
      <p:bldP spid="21522" grpId="0" animBg="1"/>
      <p:bldP spid="215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27088" y="322263"/>
            <a:ext cx="7561262" cy="915987"/>
          </a:xfrm>
          <a:prstGeom prst="rect">
            <a:avLst/>
          </a:prstGeom>
          <a:solidFill>
            <a:srgbClr val="CCFF33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33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b="1">
                <a:solidFill>
                  <a:srgbClr val="FF3300"/>
                </a:solidFill>
              </a:rPr>
              <a:t>3.3.</a:t>
            </a:r>
            <a:r>
              <a:rPr lang="bg-BG" b="1"/>
              <a:t> АОИИ по информационното подпомагане на управлението на малкия и средния бизнес в средата на </a:t>
            </a:r>
            <a:r>
              <a:rPr lang="en-US" b="1"/>
              <a:t>ERP System – Microsoft Dynamics</a:t>
            </a:r>
            <a:r>
              <a:rPr lang="en-US" b="1">
                <a:cs typeface="Arial" charset="0"/>
              </a:rPr>
              <a:t>™</a:t>
            </a:r>
            <a:r>
              <a:rPr lang="en-US" b="1"/>
              <a:t> – NAV (Navision) - 5.0.</a:t>
            </a:r>
            <a:endParaRPr lang="bg-BG" b="1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23850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900113" y="1628775"/>
            <a:ext cx="7416800" cy="992188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b="1">
                <a:solidFill>
                  <a:srgbClr val="FF3300"/>
                </a:solidFill>
              </a:rPr>
              <a:t>3.3.1.</a:t>
            </a:r>
            <a:r>
              <a:rPr lang="bg-BG" b="1"/>
              <a:t> Представителство в България:</a:t>
            </a:r>
            <a:br>
              <a:rPr lang="bg-BG" b="1"/>
            </a:br>
            <a:r>
              <a:rPr lang="bg-BG" b="1"/>
              <a:t>а) </a:t>
            </a:r>
            <a:r>
              <a:rPr lang="en-US" b="1"/>
              <a:t>TEAM VISION – </a:t>
            </a:r>
            <a:r>
              <a:rPr lang="bg-BG" b="1"/>
              <a:t>България – </a:t>
            </a:r>
            <a:r>
              <a:rPr lang="en-US" b="1">
                <a:solidFill>
                  <a:srgbClr val="0000FF"/>
                </a:solidFill>
              </a:rPr>
              <a:t>www.team-vision.bg</a:t>
            </a:r>
            <a:r>
              <a:rPr lang="bg-BG" b="1">
                <a:solidFill>
                  <a:srgbClr val="0000FF"/>
                </a:solidFill>
              </a:rPr>
              <a:t/>
            </a:r>
            <a:br>
              <a:rPr lang="bg-BG" b="1">
                <a:solidFill>
                  <a:srgbClr val="0000FF"/>
                </a:solidFill>
              </a:rPr>
            </a:br>
            <a:r>
              <a:rPr lang="bg-BG" b="1"/>
              <a:t>б) </a:t>
            </a:r>
            <a:r>
              <a:rPr lang="en-US" b="1"/>
              <a:t>LLP </a:t>
            </a:r>
            <a:r>
              <a:rPr lang="bg-BG" b="1"/>
              <a:t>София – </a:t>
            </a:r>
            <a:r>
              <a:rPr lang="en-US" b="1">
                <a:solidFill>
                  <a:srgbClr val="0000FF"/>
                </a:solidFill>
              </a:rPr>
              <a:t>www.llpsofia.bg/</a:t>
            </a:r>
            <a:endParaRPr lang="bg-BG" b="1">
              <a:solidFill>
                <a:srgbClr val="0000FF"/>
              </a:solidFill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427538" y="1268413"/>
            <a:ext cx="0" cy="3603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195513" y="3068638"/>
            <a:ext cx="4392612" cy="366712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b="1">
                <a:solidFill>
                  <a:srgbClr val="FF3300"/>
                </a:solidFill>
              </a:rPr>
              <a:t>3.3.2.</a:t>
            </a:r>
            <a:r>
              <a:rPr lang="bg-BG" b="1"/>
              <a:t> Възможности: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500563" y="2636838"/>
            <a:ext cx="0" cy="2873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27088" y="3716338"/>
            <a:ext cx="7848600" cy="2398712"/>
          </a:xfrm>
          <a:prstGeom prst="rect">
            <a:avLst/>
          </a:prstGeom>
          <a:solidFill>
            <a:srgbClr val="CCFF33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bg-BG" b="1">
                <a:solidFill>
                  <a:srgbClr val="FF0000"/>
                </a:solidFill>
              </a:rPr>
              <a:t>А. Финансов мениджмънт:</a:t>
            </a:r>
            <a:br>
              <a:rPr lang="bg-BG" b="1">
                <a:solidFill>
                  <a:srgbClr val="FF0000"/>
                </a:solidFill>
              </a:rPr>
            </a:br>
            <a:r>
              <a:rPr lang="bg-BG" sz="1600" b="1"/>
              <a:t>1. Счетоводна отчетност – неограничен брой валути, езици и фирми;</a:t>
            </a:r>
            <a:br>
              <a:rPr lang="bg-BG" sz="1600" b="1"/>
            </a:br>
            <a:r>
              <a:rPr lang="bg-BG" sz="1600" b="1"/>
              <a:t>2. Хармонизация с международните счетоводни стандарти и финансови отчети;</a:t>
            </a:r>
            <a:br>
              <a:rPr lang="bg-BG" sz="1600" b="1"/>
            </a:br>
            <a:r>
              <a:rPr lang="bg-BG" sz="1600" b="1"/>
              <a:t>3. Лек, удобен и ефективен интерфейс за извеждане на справки и отчети;</a:t>
            </a:r>
            <a:br>
              <a:rPr lang="bg-BG" sz="1600" b="1"/>
            </a:br>
            <a:r>
              <a:rPr lang="bg-BG" sz="1600" b="1"/>
              <a:t>4. Финансови разчети и анализи;</a:t>
            </a:r>
            <a:br>
              <a:rPr lang="bg-BG" sz="1600" b="1"/>
            </a:br>
            <a:r>
              <a:rPr lang="bg-BG" sz="1600" b="1"/>
              <a:t>5. Проследяване на стопански операции и бизнес транзакции;</a:t>
            </a:r>
            <a:br>
              <a:rPr lang="bg-BG" sz="1600" b="1"/>
            </a:br>
            <a:r>
              <a:rPr lang="bg-BG" sz="1600" b="1"/>
              <a:t>6. Справки за финансово-икономическото състояние на предприятието или фирмата.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500563" y="3429000"/>
            <a:ext cx="0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427538" y="6165850"/>
            <a:ext cx="0" cy="692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9388" y="6237288"/>
            <a:ext cx="23733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4356100" y="0"/>
            <a:ext cx="0" cy="6921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23850" y="692150"/>
            <a:ext cx="8424863" cy="5316538"/>
          </a:xfrm>
          <a:prstGeom prst="rect">
            <a:avLst/>
          </a:prstGeom>
          <a:solidFill>
            <a:srgbClr val="CCCCFF"/>
          </a:solidFill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b="1">
                <a:solidFill>
                  <a:srgbClr val="0000FF"/>
                </a:solidFill>
              </a:rPr>
              <a:t>Б. Верига на доставка:</a:t>
            </a:r>
            <a:br>
              <a:rPr lang="bg-BG" b="1">
                <a:solidFill>
                  <a:srgbClr val="0000FF"/>
                </a:solidFill>
              </a:rPr>
            </a:br>
            <a:r>
              <a:rPr lang="bg-BG" b="1"/>
              <a:t/>
            </a:r>
            <a:br>
              <a:rPr lang="bg-BG" b="1"/>
            </a:br>
            <a:r>
              <a:rPr lang="bg-BG" b="1">
                <a:solidFill>
                  <a:srgbClr val="FF0000"/>
                </a:solidFill>
              </a:rPr>
              <a:t>Б.1. Производство:</a:t>
            </a:r>
          </a:p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0000"/>
                </a:solidFill>
              </a:rPr>
              <a:t>а)</a:t>
            </a:r>
            <a:r>
              <a:rPr lang="bg-BG" sz="1600" b="1"/>
              <a:t> сключване на договори и гаранция за спазване на сроковете на поръчките на клиентите;</a:t>
            </a:r>
            <a:br>
              <a:rPr lang="bg-BG" sz="1600" b="1"/>
            </a:br>
            <a:r>
              <a:rPr lang="bg-BG" sz="1600" b="1">
                <a:solidFill>
                  <a:srgbClr val="FF0000"/>
                </a:solidFill>
              </a:rPr>
              <a:t>б)</a:t>
            </a:r>
            <a:r>
              <a:rPr lang="bg-BG" sz="1600" b="1"/>
              <a:t> динамична и оперативна промяна на желанията на клиентите;</a:t>
            </a:r>
            <a:br>
              <a:rPr lang="bg-BG" sz="1600" b="1"/>
            </a:br>
            <a:r>
              <a:rPr lang="bg-BG" sz="1600" b="1">
                <a:solidFill>
                  <a:srgbClr val="FF0000"/>
                </a:solidFill>
              </a:rPr>
              <a:t>в)</a:t>
            </a:r>
            <a:r>
              <a:rPr lang="bg-BG" sz="1600" b="1"/>
              <a:t> динамична и оперативна връзка с клиентите по всяко време от периода на изпълнението на поръчката;</a:t>
            </a:r>
            <a:br>
              <a:rPr lang="bg-BG" sz="1600" b="1"/>
            </a:br>
            <a:r>
              <a:rPr lang="bg-BG" sz="1600" b="1">
                <a:solidFill>
                  <a:srgbClr val="FF0000"/>
                </a:solidFill>
              </a:rPr>
              <a:t>г)</a:t>
            </a:r>
            <a:r>
              <a:rPr lang="en-US" sz="1600" b="1"/>
              <a:t> </a:t>
            </a:r>
            <a:r>
              <a:rPr lang="bg-BG" sz="1600" b="1"/>
              <a:t>оперативно планиране, съставяне на производствени графици и диспечиране на производствените процеси;</a:t>
            </a:r>
            <a:br>
              <a:rPr lang="bg-BG" sz="1600" b="1"/>
            </a:br>
            <a:r>
              <a:rPr lang="bg-BG" sz="1600" b="1">
                <a:solidFill>
                  <a:srgbClr val="FF0000"/>
                </a:solidFill>
              </a:rPr>
              <a:t>д)</a:t>
            </a:r>
            <a:r>
              <a:rPr lang="bg-BG" sz="1600" b="1"/>
              <a:t> планиране на капацитети и обвързване с производствените програми и задания;</a:t>
            </a:r>
            <a:br>
              <a:rPr lang="bg-BG" sz="1600" b="1"/>
            </a:br>
            <a:r>
              <a:rPr lang="bg-BG" sz="1600" b="1">
                <a:solidFill>
                  <a:srgbClr val="FF0000"/>
                </a:solidFill>
              </a:rPr>
              <a:t>е)</a:t>
            </a:r>
            <a:r>
              <a:rPr lang="bg-BG" sz="1600" b="1"/>
              <a:t> оперативно отчитане, анализ, контрол и регулиране на хода на производството.</a:t>
            </a:r>
          </a:p>
          <a:p>
            <a:pPr>
              <a:spcBef>
                <a:spcPct val="50000"/>
              </a:spcBef>
            </a:pPr>
            <a:r>
              <a:rPr lang="bg-BG" b="1">
                <a:solidFill>
                  <a:srgbClr val="006600"/>
                </a:solidFill>
              </a:rPr>
              <a:t>Б.2. Дистрибуция:</a:t>
            </a:r>
          </a:p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006600"/>
                </a:solidFill>
              </a:rPr>
              <a:t>а)</a:t>
            </a:r>
            <a:r>
              <a:rPr lang="bg-BG" sz="1600" b="1"/>
              <a:t> оптимизиране на процесите по проучването на оферти, сключването на договори и доставка на суровини, материали, горива, енергия и др.;</a:t>
            </a:r>
            <a:br>
              <a:rPr lang="bg-BG" sz="1600" b="1"/>
            </a:br>
            <a:r>
              <a:rPr lang="bg-BG" sz="1600" b="1">
                <a:solidFill>
                  <a:srgbClr val="006600"/>
                </a:solidFill>
              </a:rPr>
              <a:t>б)</a:t>
            </a:r>
            <a:r>
              <a:rPr lang="bg-BG" sz="1600" b="1"/>
              <a:t> дистрибуция на готови изделия, стоки и услуги;</a:t>
            </a:r>
            <a:br>
              <a:rPr lang="bg-BG" sz="1600" b="1"/>
            </a:br>
            <a:r>
              <a:rPr lang="bg-BG" sz="1600" b="1">
                <a:solidFill>
                  <a:srgbClr val="006600"/>
                </a:solidFill>
              </a:rPr>
              <a:t>в)</a:t>
            </a:r>
            <a:r>
              <a:rPr lang="bg-BG" sz="1600" b="1"/>
              <a:t> конкуренция, конкурентни цени и проучване мнението на  клиентите.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140200" y="6021388"/>
            <a:ext cx="0" cy="8366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6629" grpId="0" animBg="1"/>
      <p:bldP spid="26630" grpId="0" animBg="1"/>
      <p:bldP spid="266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50825" y="6308725"/>
            <a:ext cx="2373313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4572000" y="0"/>
            <a:ext cx="0" cy="620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692275" y="765175"/>
            <a:ext cx="5689600" cy="366713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b="1"/>
              <a:t>В. Управление на бизнес отношенията.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11188" y="1916113"/>
            <a:ext cx="8064500" cy="4079875"/>
          </a:xfrm>
          <a:prstGeom prst="rect">
            <a:avLst/>
          </a:prstGeom>
          <a:solidFill>
            <a:srgbClr val="CCFF33"/>
          </a:solidFill>
          <a:ln w="76200">
            <a:solidFill>
              <a:srgbClr val="66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g-BG" b="1">
                <a:solidFill>
                  <a:srgbClr val="0000FF"/>
                </a:solidFill>
              </a:rPr>
              <a:t>В.1. Маркетинг и продажби:</a:t>
            </a:r>
          </a:p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0000FF"/>
                </a:solidFill>
              </a:rPr>
              <a:t>а)</a:t>
            </a:r>
            <a:r>
              <a:rPr lang="bg-BG" sz="1600" b="1"/>
              <a:t> осигуряване на точна и конкретна информация за всеки бизнес контакт;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б)</a:t>
            </a:r>
            <a:r>
              <a:rPr lang="bg-BG" sz="1600" b="1"/>
              <a:t> анализ и оценка на статуса на всеки бизнес контакт;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в)</a:t>
            </a:r>
            <a:r>
              <a:rPr lang="bg-BG" sz="1600" b="1"/>
              <a:t> определяне на съществуващи, нови и перспективни пазарни сегменти;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г)</a:t>
            </a:r>
            <a:r>
              <a:rPr lang="bg-BG" sz="1600" b="1"/>
              <a:t> планиране, провеждане, анализ и оценка на всяка рекламна кампания;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д)</a:t>
            </a:r>
            <a:r>
              <a:rPr lang="bg-BG" sz="1600" b="1"/>
              <a:t> проследяване, структуриране и оценяване на цикъла на продажба.</a:t>
            </a:r>
            <a:br>
              <a:rPr lang="bg-BG" sz="1600" b="1"/>
            </a:br>
            <a:endParaRPr lang="bg-BG" sz="1600" b="1"/>
          </a:p>
          <a:p>
            <a:pPr>
              <a:spcBef>
                <a:spcPct val="50000"/>
              </a:spcBef>
            </a:pPr>
            <a:r>
              <a:rPr lang="bg-BG" b="1">
                <a:solidFill>
                  <a:srgbClr val="FF0000"/>
                </a:solidFill>
              </a:rPr>
              <a:t>В.2. Услуги:</a:t>
            </a:r>
          </a:p>
          <a:p>
            <a:pPr algn="l">
              <a:spcBef>
                <a:spcPct val="50000"/>
              </a:spcBef>
            </a:pPr>
            <a:r>
              <a:rPr lang="bg-BG" b="1">
                <a:solidFill>
                  <a:srgbClr val="FF0000"/>
                </a:solidFill>
              </a:rPr>
              <a:t>а)</a:t>
            </a:r>
            <a:r>
              <a:rPr lang="bg-BG" b="1"/>
              <a:t> </a:t>
            </a:r>
            <a:r>
              <a:rPr lang="bg-BG" sz="1600" b="1"/>
              <a:t>създаване на индивидуален профил на всеки клиент на услуга;</a:t>
            </a:r>
            <a:br>
              <a:rPr lang="bg-BG" sz="1600" b="1"/>
            </a:br>
            <a:r>
              <a:rPr lang="bg-BG" sz="1600" b="1">
                <a:solidFill>
                  <a:srgbClr val="FF0000"/>
                </a:solidFill>
              </a:rPr>
              <a:t>б)</a:t>
            </a:r>
            <a:r>
              <a:rPr lang="bg-BG" sz="1600" b="1"/>
              <a:t> проследяване, анализ и оценка на историята на сервизното обслужване на всеки клиент;</a:t>
            </a:r>
            <a:br>
              <a:rPr lang="bg-BG" sz="1600" b="1"/>
            </a:br>
            <a:r>
              <a:rPr lang="bg-BG" sz="1600" b="1">
                <a:solidFill>
                  <a:srgbClr val="FF0000"/>
                </a:solidFill>
              </a:rPr>
              <a:t>в)</a:t>
            </a:r>
            <a:r>
              <a:rPr lang="bg-BG" sz="1600" b="1"/>
              <a:t> управление на складовите наличности от резервни части;</a:t>
            </a:r>
            <a:br>
              <a:rPr lang="bg-BG" sz="1600" b="1"/>
            </a:br>
            <a:r>
              <a:rPr lang="bg-BG" sz="1600" b="1">
                <a:solidFill>
                  <a:srgbClr val="FF0000"/>
                </a:solidFill>
              </a:rPr>
              <a:t>г)</a:t>
            </a:r>
            <a:r>
              <a:rPr lang="bg-BG" sz="1600" b="1"/>
              <a:t> отчитане, анализ и контрол на сервизните дейности;</a:t>
            </a:r>
            <a:br>
              <a:rPr lang="bg-BG" sz="1600" b="1"/>
            </a:br>
            <a:r>
              <a:rPr lang="bg-BG" sz="1600" b="1">
                <a:solidFill>
                  <a:srgbClr val="FF0000"/>
                </a:solidFill>
              </a:rPr>
              <a:t>д)</a:t>
            </a:r>
            <a:r>
              <a:rPr lang="bg-BG" sz="1600" b="1"/>
              <a:t> определяне ефективността от всяка услуга.</a:t>
            </a:r>
            <a:endParaRPr lang="bg-BG" b="1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0" y="1125538"/>
            <a:ext cx="0" cy="71913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427538" y="6021388"/>
            <a:ext cx="0" cy="83661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animBg="1"/>
      <p:bldP spid="28678" grpId="0" animBg="1"/>
      <p:bldP spid="28679" grpId="0" animBg="1"/>
      <p:bldP spid="28680" grpId="0" animBg="1"/>
      <p:bldP spid="2868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4427538" y="0"/>
            <a:ext cx="0" cy="6921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979613" y="836613"/>
            <a:ext cx="5400675" cy="4572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2400" b="1"/>
              <a:t>Г. Електронна търговия.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50825" y="6237288"/>
            <a:ext cx="23733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79388" y="1700213"/>
            <a:ext cx="8785225" cy="4105275"/>
          </a:xfrm>
          <a:prstGeom prst="rect">
            <a:avLst/>
          </a:prstGeom>
          <a:solidFill>
            <a:srgbClr val="FFFF66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427538" y="1268413"/>
            <a:ext cx="0" cy="43180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427538" y="5876925"/>
            <a:ext cx="0" cy="9810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5288" y="2997200"/>
            <a:ext cx="2232025" cy="19177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2400" b="1"/>
              <a:t>Г.1. </a:t>
            </a:r>
          </a:p>
          <a:p>
            <a:pPr>
              <a:spcBef>
                <a:spcPct val="50000"/>
              </a:spcBef>
            </a:pPr>
            <a:r>
              <a:rPr lang="bg-BG" sz="2400" b="1"/>
              <a:t>Търговски</a:t>
            </a:r>
            <a:br>
              <a:rPr lang="bg-BG" sz="2400" b="1"/>
            </a:br>
            <a:r>
              <a:rPr lang="bg-BG" sz="2400" b="1"/>
              <a:t>портал</a:t>
            </a:r>
          </a:p>
          <a:p>
            <a:pPr>
              <a:spcBef>
                <a:spcPct val="50000"/>
              </a:spcBef>
            </a:pPr>
            <a:endParaRPr lang="bg-BG" sz="2400" b="1"/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276600" y="2924175"/>
            <a:ext cx="2232025" cy="1917700"/>
          </a:xfrm>
          <a:prstGeom prst="rect">
            <a:avLst/>
          </a:prstGeom>
          <a:solidFill>
            <a:srgbClr val="FF7C8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7C8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2400" b="1"/>
              <a:t>Г.2. </a:t>
            </a:r>
          </a:p>
          <a:p>
            <a:pPr>
              <a:spcBef>
                <a:spcPct val="50000"/>
              </a:spcBef>
            </a:pPr>
            <a:r>
              <a:rPr lang="bg-BG" sz="2400" b="1"/>
              <a:t>Бизнес</a:t>
            </a:r>
            <a:br>
              <a:rPr lang="bg-BG" sz="2400" b="1"/>
            </a:br>
            <a:r>
              <a:rPr lang="bg-BG" sz="2400" b="1"/>
              <a:t>портал</a:t>
            </a:r>
          </a:p>
          <a:p>
            <a:pPr>
              <a:spcBef>
                <a:spcPct val="50000"/>
              </a:spcBef>
            </a:pPr>
            <a:endParaRPr lang="bg-BG" sz="2400" b="1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084888" y="2924175"/>
            <a:ext cx="2590800" cy="19177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2400" b="1"/>
              <a:t>Г.3. </a:t>
            </a:r>
          </a:p>
          <a:p>
            <a:pPr>
              <a:spcBef>
                <a:spcPct val="50000"/>
              </a:spcBef>
            </a:pPr>
            <a:r>
              <a:rPr lang="bg-BG" sz="2400" b="1"/>
              <a:t>Потребителски портал</a:t>
            </a:r>
          </a:p>
          <a:p>
            <a:pPr>
              <a:spcBef>
                <a:spcPct val="50000"/>
              </a:spcBef>
            </a:pPr>
            <a:endParaRPr lang="bg-BG" sz="2400" b="1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  <p:bldP spid="29702" grpId="0" animBg="1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4427538" y="0"/>
            <a:ext cx="0" cy="620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9388" y="6308725"/>
            <a:ext cx="2373312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547813" y="765175"/>
            <a:ext cx="6408737" cy="4572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sz="2400" b="1"/>
              <a:t>Д. Модул “Персонал</a:t>
            </a:r>
            <a:r>
              <a:rPr lang="en-US" sz="2400" b="1"/>
              <a:t>&amp;</a:t>
            </a:r>
            <a:r>
              <a:rPr lang="bg-BG" sz="2400" b="1"/>
              <a:t>ТРЗ”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23850" y="1773238"/>
            <a:ext cx="8569325" cy="4384675"/>
          </a:xfrm>
          <a:prstGeom prst="rect">
            <a:avLst/>
          </a:prstGeom>
          <a:solidFill>
            <a:srgbClr val="CCFF33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0000FF"/>
                </a:solidFill>
              </a:rPr>
              <a:t>1.</a:t>
            </a:r>
            <a:r>
              <a:rPr lang="bg-BG" sz="1600" b="1"/>
              <a:t> Пълна интеграция между персонал, ТРЗ и счетоводство;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2.</a:t>
            </a:r>
            <a:r>
              <a:rPr lang="bg-BG" sz="1600" b="1"/>
              <a:t> Отчитане, контрол и анализ на присъствията и отсъствията, както и временната нетрудоспособност;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3.</a:t>
            </a:r>
            <a:r>
              <a:rPr lang="bg-BG" sz="1600" b="1"/>
              <a:t> Автоматично изчисляване на начисленията и удръжките;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4.</a:t>
            </a:r>
            <a:r>
              <a:rPr lang="bg-BG" sz="1600" b="1"/>
              <a:t> Автоматично изчисляване на отпуските и болничните листове;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5.</a:t>
            </a:r>
            <a:r>
              <a:rPr lang="bg-BG" sz="1600" b="1"/>
              <a:t> Следене и автоматична актуализация на трудовия стаж;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6.</a:t>
            </a:r>
            <a:r>
              <a:rPr lang="bg-BG" sz="1600" b="1"/>
              <a:t> Автоматично генериране на плащания по различните пера и отпечатване на платежни нареждания по видове плащания и и за всяко поотделно</a:t>
            </a:r>
            <a:r>
              <a:rPr lang="bg-BG" b="1"/>
              <a:t>;</a:t>
            </a:r>
            <a:br>
              <a:rPr lang="bg-BG" b="1"/>
            </a:br>
            <a:r>
              <a:rPr lang="bg-BG" sz="1600" b="1">
                <a:solidFill>
                  <a:srgbClr val="0000FF"/>
                </a:solidFill>
              </a:rPr>
              <a:t>7.</a:t>
            </a:r>
            <a:r>
              <a:rPr lang="bg-BG" sz="1600" b="1"/>
              <a:t> Архивиране на данни и възможност за корекция в минали периоди;</a:t>
            </a:r>
            <a:r>
              <a:rPr lang="bg-BG" sz="1600"/>
              <a:t/>
            </a:r>
            <a:br>
              <a:rPr lang="bg-BG" sz="1600"/>
            </a:br>
            <a:r>
              <a:rPr lang="bg-BG" sz="1600" b="1">
                <a:solidFill>
                  <a:srgbClr val="0000FF"/>
                </a:solidFill>
              </a:rPr>
              <a:t>8.</a:t>
            </a:r>
            <a:r>
              <a:rPr lang="bg-BG" sz="1600" b="1"/>
              <a:t> Автоматичен изход за НОИ ( на дискета)</a:t>
            </a:r>
            <a:r>
              <a:rPr lang="bg-BG" b="1"/>
              <a:t>;</a:t>
            </a:r>
            <a:br>
              <a:rPr lang="bg-BG" b="1"/>
            </a:br>
            <a:r>
              <a:rPr lang="bg-BG" sz="1600" b="1">
                <a:solidFill>
                  <a:srgbClr val="0000FF"/>
                </a:solidFill>
              </a:rPr>
              <a:t>9.</a:t>
            </a:r>
            <a:r>
              <a:rPr lang="bg-BG" sz="1600" b="1"/>
              <a:t> Автоматично изготвяне на декларации за НОИ и ЗОК;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10.</a:t>
            </a:r>
            <a:r>
              <a:rPr lang="bg-BG" sz="1600" b="1"/>
              <a:t> Оперативни справки и отчети;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11.</a:t>
            </a:r>
            <a:r>
              <a:rPr lang="bg-BG" sz="1600" b="1"/>
              <a:t> Вътрешни за системата документи – фишове, платежни нареждания и др.;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12.</a:t>
            </a:r>
            <a:r>
              <a:rPr lang="bg-BG" sz="1600" b="1"/>
              <a:t> Външни за системата документи – трудови договори, заповеди, декларации;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13.</a:t>
            </a:r>
            <a:r>
              <a:rPr lang="bg-BG" sz="1600" b="1"/>
              <a:t>Електронни документи – Декларация № 1;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14.</a:t>
            </a:r>
            <a:r>
              <a:rPr lang="bg-BG" sz="1600" b="1"/>
              <a:t> Генератор на произволни справки и отчети;</a:t>
            </a:r>
            <a:br>
              <a:rPr lang="bg-BG" sz="1600" b="1"/>
            </a:br>
            <a:r>
              <a:rPr lang="bg-BG" sz="1600" b="1">
                <a:solidFill>
                  <a:srgbClr val="0000FF"/>
                </a:solidFill>
              </a:rPr>
              <a:t>15.</a:t>
            </a:r>
            <a:r>
              <a:rPr lang="bg-BG" sz="1600" b="1"/>
              <a:t> Поддържане на трудови норми, нормативи и разценки и т.н.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427538" y="1196975"/>
            <a:ext cx="0" cy="5762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6" grpId="0" animBg="1"/>
      <p:bldP spid="30727" grpId="0" animBg="1"/>
      <p:bldP spid="30728" grpId="0" animBg="1"/>
      <p:bldP spid="307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79388" y="6381750"/>
            <a:ext cx="16462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476375" y="469900"/>
            <a:ext cx="6335713" cy="366713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b="1">
                <a:solidFill>
                  <a:srgbClr val="FF3300"/>
                </a:solidFill>
              </a:rPr>
              <a:t>1.2.</a:t>
            </a:r>
            <a:r>
              <a:rPr lang="bg-BG" b="1">
                <a:solidFill>
                  <a:srgbClr val="0000CC"/>
                </a:solidFill>
              </a:rPr>
              <a:t> Елементи на портфолиото, подпомагащи </a:t>
            </a:r>
            <a:r>
              <a:rPr lang="bg-BG" b="1" smtClean="0">
                <a:solidFill>
                  <a:srgbClr val="0000CC"/>
                </a:solidFill>
              </a:rPr>
              <a:t>АОИИ.</a:t>
            </a:r>
            <a:endParaRPr lang="bg-BG" b="1">
              <a:solidFill>
                <a:srgbClr val="0000CC"/>
              </a:solidFill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124075" y="1484313"/>
            <a:ext cx="6337300" cy="641350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b="1">
                <a:solidFill>
                  <a:srgbClr val="FF0000"/>
                </a:solidFill>
              </a:rPr>
              <a:t>А) Софтуер за управление на данните (информацията) – </a:t>
            </a:r>
            <a:r>
              <a:rPr lang="en-US" b="1">
                <a:solidFill>
                  <a:srgbClr val="FF0000"/>
                </a:solidFill>
              </a:rPr>
              <a:t>Data Management Software.</a:t>
            </a:r>
            <a:endParaRPr lang="bg-BG" b="1">
              <a:solidFill>
                <a:srgbClr val="FF0000"/>
              </a:solidFill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051050" y="2565400"/>
            <a:ext cx="6337300" cy="9159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b="1">
                <a:solidFill>
                  <a:srgbClr val="006600"/>
                </a:solidFill>
              </a:rPr>
              <a:t>Б) Бизнесрешения, основаващи се на </a:t>
            </a:r>
            <a:r>
              <a:rPr lang="bg-BG" b="1" smtClean="0">
                <a:solidFill>
                  <a:srgbClr val="006600"/>
                </a:solidFill>
              </a:rPr>
              <a:t>АОИИ, </a:t>
            </a:r>
            <a:r>
              <a:rPr lang="bg-BG" b="1">
                <a:solidFill>
                  <a:srgbClr val="006600"/>
                </a:solidFill>
              </a:rPr>
              <a:t>обслужващи индустрии, отрасли, браншови сектори, организации и др. – </a:t>
            </a:r>
            <a:r>
              <a:rPr lang="bg-BG" b="1">
                <a:solidFill>
                  <a:srgbClr val="0000FF"/>
                </a:solidFill>
              </a:rPr>
              <a:t>вертикален разрез.</a:t>
            </a:r>
            <a:endParaRPr lang="bg-BG" b="1">
              <a:solidFill>
                <a:srgbClr val="006600"/>
              </a:solidFill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051050" y="3789363"/>
            <a:ext cx="6337300" cy="91598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b="1">
                <a:solidFill>
                  <a:srgbClr val="993300"/>
                </a:solidFill>
              </a:rPr>
              <a:t>В) Софтуерни решения насочени към информационните комуникации – предаване на съобщения (данни, информация, документи и др.).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051050" y="5157788"/>
            <a:ext cx="6265863" cy="915987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b="1">
                <a:solidFill>
                  <a:srgbClr val="CC00CC"/>
                </a:solidFill>
              </a:rPr>
              <a:t>Г) Софтуер, подпомагащ интегрираните системи за управление на информационните ресурси, в т. ч. и в системите за </a:t>
            </a:r>
            <a:r>
              <a:rPr lang="bg-BG" b="1" smtClean="0">
                <a:solidFill>
                  <a:srgbClr val="CC00CC"/>
                </a:solidFill>
              </a:rPr>
              <a:t>АОИИ.</a:t>
            </a:r>
            <a:endParaRPr lang="bg-BG" b="1">
              <a:solidFill>
                <a:srgbClr val="CC00CC"/>
              </a:solidFill>
            </a:endParaRP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H="1">
            <a:off x="539750" y="476250"/>
            <a:ext cx="792163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39750" y="476250"/>
            <a:ext cx="0" cy="5113338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539750" y="1844675"/>
            <a:ext cx="1439863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539750" y="2924175"/>
            <a:ext cx="13684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539750" y="4149725"/>
            <a:ext cx="13684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539750" y="5589588"/>
            <a:ext cx="13684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 animBg="1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9388" y="6381750"/>
            <a:ext cx="16462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476375" y="538163"/>
            <a:ext cx="6911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bg-BG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908175" y="393700"/>
            <a:ext cx="6624638" cy="6413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b="1">
                <a:solidFill>
                  <a:srgbClr val="0000FF"/>
                </a:solidFill>
              </a:rPr>
              <a:t>А) Софтуер за управление на данните (информацията)</a:t>
            </a:r>
            <a:br>
              <a:rPr lang="bg-BG" b="1">
                <a:solidFill>
                  <a:srgbClr val="0000FF"/>
                </a:solidFill>
              </a:rPr>
            </a:br>
            <a:r>
              <a:rPr lang="en-US" b="1">
                <a:solidFill>
                  <a:srgbClr val="0000FF"/>
                </a:solidFill>
              </a:rPr>
              <a:t>- Data Management Software</a:t>
            </a:r>
            <a:r>
              <a:rPr lang="bg-BG" b="1">
                <a:solidFill>
                  <a:srgbClr val="0000FF"/>
                </a:solidFill>
              </a:rPr>
              <a:t> в </a:t>
            </a:r>
            <a:r>
              <a:rPr lang="bg-BG" b="1">
                <a:solidFill>
                  <a:srgbClr val="FF3300"/>
                </a:solidFill>
              </a:rPr>
              <a:t>системите за </a:t>
            </a:r>
            <a:r>
              <a:rPr lang="bg-BG" b="1" smtClean="0">
                <a:solidFill>
                  <a:srgbClr val="FF3300"/>
                </a:solidFill>
              </a:rPr>
              <a:t>АОИИ</a:t>
            </a:r>
            <a:r>
              <a:rPr lang="bg-BG" b="1" smtClean="0">
                <a:solidFill>
                  <a:srgbClr val="0000FF"/>
                </a:solidFill>
              </a:rPr>
              <a:t>:</a:t>
            </a:r>
            <a:endParaRPr lang="bg-BG" b="1">
              <a:solidFill>
                <a:srgbClr val="0000FF"/>
              </a:solidFill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547813" y="1700213"/>
            <a:ext cx="4752975" cy="366712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1.</a:t>
            </a:r>
            <a:r>
              <a:rPr lang="en-US" b="1"/>
              <a:t> IBM Informix</a:t>
            </a:r>
            <a:r>
              <a:rPr lang="en-US" b="1">
                <a:cs typeface="Arial" charset="0"/>
              </a:rPr>
              <a:t>®</a:t>
            </a:r>
            <a:r>
              <a:rPr lang="en-US" b="1"/>
              <a:t> Dynamic Server (IDS) 10</a:t>
            </a:r>
            <a:endParaRPr lang="bg-BG" b="1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051050" y="2349500"/>
            <a:ext cx="6121400" cy="3365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en-US" sz="1600" b="1">
                <a:solidFill>
                  <a:srgbClr val="FF3300"/>
                </a:solidFill>
              </a:rPr>
              <a:t>1.1.</a:t>
            </a:r>
            <a:r>
              <a:rPr lang="en-US" sz="1600" b="1"/>
              <a:t> </a:t>
            </a:r>
            <a:r>
              <a:rPr lang="bg-BG" sz="1600" b="1"/>
              <a:t>Корпоративен сектор и публична администрация.</a:t>
            </a:r>
            <a:r>
              <a:rPr lang="en-US" sz="1600" b="1"/>
              <a:t> </a:t>
            </a:r>
            <a:r>
              <a:rPr lang="en-US" sz="1600" b="1">
                <a:solidFill>
                  <a:srgbClr val="FF3300"/>
                </a:solidFill>
              </a:rPr>
              <a:t>2.1.</a:t>
            </a:r>
            <a:endParaRPr lang="bg-BG" sz="1600" b="1">
              <a:solidFill>
                <a:srgbClr val="FF3300"/>
              </a:solidFill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051050" y="2924175"/>
            <a:ext cx="6121400" cy="336550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1.2.</a:t>
            </a:r>
            <a:r>
              <a:rPr lang="bg-BG" sz="1600" b="1"/>
              <a:t> Поддържа класическите </a:t>
            </a:r>
            <a:r>
              <a:rPr lang="en-US" sz="1600" b="1"/>
              <a:t>DATA BASE </a:t>
            </a:r>
            <a:r>
              <a:rPr lang="bg-BG" sz="1600" b="1"/>
              <a:t>технологии.</a:t>
            </a:r>
            <a:r>
              <a:rPr lang="en-US" sz="1600" b="1"/>
              <a:t> </a:t>
            </a:r>
            <a:r>
              <a:rPr lang="en-US" sz="1600" b="1">
                <a:solidFill>
                  <a:srgbClr val="FF3300"/>
                </a:solidFill>
              </a:rPr>
              <a:t>2.2.</a:t>
            </a:r>
            <a:endParaRPr lang="bg-BG" sz="1600" b="1">
              <a:solidFill>
                <a:srgbClr val="FF3300"/>
              </a:solidFill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124075" y="3500438"/>
            <a:ext cx="6048375" cy="3365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1.3.</a:t>
            </a:r>
            <a:r>
              <a:rPr lang="bg-BG" sz="1600" b="1"/>
              <a:t> </a:t>
            </a:r>
            <a:r>
              <a:rPr lang="en-US" sz="1600" b="1"/>
              <a:t>OLTP, DataWarehouse, OLAP, Web, </a:t>
            </a:r>
            <a:r>
              <a:rPr lang="bg-BG" sz="1600" b="1"/>
              <a:t>мултимедия.</a:t>
            </a:r>
            <a:r>
              <a:rPr lang="en-US" sz="1600" b="1"/>
              <a:t> </a:t>
            </a:r>
            <a:r>
              <a:rPr lang="en-US" sz="1600" b="1">
                <a:solidFill>
                  <a:srgbClr val="FF3300"/>
                </a:solidFill>
              </a:rPr>
              <a:t>2.3.</a:t>
            </a:r>
            <a:endParaRPr lang="bg-BG" sz="1600" b="1">
              <a:solidFill>
                <a:srgbClr val="FF3300"/>
              </a:solidFill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1692275" y="4221163"/>
            <a:ext cx="4537075" cy="366712"/>
          </a:xfrm>
          <a:prstGeom prst="rect">
            <a:avLst/>
          </a:prstGeom>
          <a:solidFill>
            <a:srgbClr val="FF66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2.</a:t>
            </a:r>
            <a:r>
              <a:rPr lang="en-US" b="1"/>
              <a:t> DB2 Universal Database </a:t>
            </a:r>
            <a:r>
              <a:rPr lang="en-US" b="1" smtClean="0"/>
              <a:t>10</a:t>
            </a:r>
            <a:endParaRPr lang="bg-BG" b="1"/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700338" y="4859338"/>
            <a:ext cx="4248150" cy="366712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3300"/>
                </a:solidFill>
              </a:rPr>
              <a:t>2.</a:t>
            </a:r>
            <a:r>
              <a:rPr lang="bg-BG" b="1">
                <a:solidFill>
                  <a:srgbClr val="FF3300"/>
                </a:solidFill>
              </a:rPr>
              <a:t>4</a:t>
            </a:r>
            <a:r>
              <a:rPr lang="en-US" b="1">
                <a:solidFill>
                  <a:srgbClr val="FF3300"/>
                </a:solidFill>
              </a:rPr>
              <a:t>.</a:t>
            </a:r>
            <a:r>
              <a:rPr lang="en-US" b="1"/>
              <a:t> DB2 Data Warehouse Edition</a:t>
            </a:r>
            <a:endParaRPr lang="bg-BG" b="1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692275" y="5661025"/>
            <a:ext cx="4608513" cy="366713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3.</a:t>
            </a:r>
            <a:r>
              <a:rPr lang="en-US" b="1"/>
              <a:t> IBM Content Manager</a:t>
            </a:r>
            <a:endParaRPr lang="bg-BG" b="1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3132138" y="6237288"/>
            <a:ext cx="5761037" cy="51752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400" b="1"/>
              <a:t>Електронна “клирингова къща” за информацията на компанията, т.е. управление на информационния ресурс.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611188" y="692150"/>
            <a:ext cx="12969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611188" y="692150"/>
            <a:ext cx="0" cy="51133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611188" y="1844675"/>
            <a:ext cx="9366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611188" y="4437063"/>
            <a:ext cx="10810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611188" y="5805488"/>
            <a:ext cx="10810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1692275" y="2060575"/>
            <a:ext cx="0" cy="15843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1692275" y="2492375"/>
            <a:ext cx="3587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1692275" y="3068638"/>
            <a:ext cx="35877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1692275" y="3644900"/>
            <a:ext cx="431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6372225" y="4365625"/>
            <a:ext cx="2447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V="1">
            <a:off x="8820150" y="2420938"/>
            <a:ext cx="0" cy="19446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H="1">
            <a:off x="8316913" y="2420938"/>
            <a:ext cx="5032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H="1">
            <a:off x="8316913" y="2997200"/>
            <a:ext cx="5032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 flipH="1">
            <a:off x="8316913" y="3573463"/>
            <a:ext cx="5032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7885113" y="4365625"/>
            <a:ext cx="0" cy="647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 flipH="1">
            <a:off x="7092950" y="5013325"/>
            <a:ext cx="7921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2700338" y="6021388"/>
            <a:ext cx="0" cy="50323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>
            <a:off x="2700338" y="6524625"/>
            <a:ext cx="431800" cy="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10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201" grpId="0" animBg="1"/>
      <p:bldP spid="8202" grpId="0" animBg="1"/>
      <p:bldP spid="8203" grpId="0" animBg="1"/>
      <p:bldP spid="8204" grpId="0" animBg="1"/>
      <p:bldP spid="8205" grpId="0" animBg="1"/>
      <p:bldP spid="8206" grpId="0" animBg="1"/>
      <p:bldP spid="8207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215" grpId="0" animBg="1"/>
      <p:bldP spid="8216" grpId="0" animBg="1"/>
      <p:bldP spid="8217" grpId="0" animBg="1"/>
      <p:bldP spid="8221" grpId="0" animBg="1"/>
      <p:bldP spid="8222" grpId="0" animBg="1"/>
      <p:bldP spid="8223" grpId="0" animBg="1"/>
      <p:bldP spid="8224" grpId="0" animBg="1"/>
      <p:bldP spid="8225" grpId="0" animBg="1"/>
      <p:bldP spid="8226" grpId="0" animBg="1"/>
      <p:bldP spid="8227" grpId="0" animBg="1"/>
      <p:bldP spid="8228" grpId="0" animBg="1"/>
      <p:bldP spid="8229" grpId="0" animBg="1"/>
      <p:bldP spid="8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08175" y="466725"/>
            <a:ext cx="5976938" cy="3667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bg-BG" b="1">
                <a:solidFill>
                  <a:srgbClr val="FF3300"/>
                </a:solidFill>
              </a:rPr>
              <a:t>Б)</a:t>
            </a:r>
            <a:r>
              <a:rPr lang="bg-BG" b="1"/>
              <a:t> Бизнесрешения, </a:t>
            </a:r>
            <a:r>
              <a:rPr lang="bg-BG" b="1">
                <a:solidFill>
                  <a:srgbClr val="0000FF"/>
                </a:solidFill>
              </a:rPr>
              <a:t>основаващи се на </a:t>
            </a:r>
            <a:r>
              <a:rPr lang="bg-BG" b="1" smtClean="0">
                <a:solidFill>
                  <a:srgbClr val="0000FF"/>
                </a:solidFill>
              </a:rPr>
              <a:t>АОИИ:</a:t>
            </a:r>
            <a:endParaRPr lang="bg-BG" b="1">
              <a:solidFill>
                <a:srgbClr val="0000FF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68538" y="1341438"/>
            <a:ext cx="6408737" cy="3365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1.</a:t>
            </a:r>
            <a:r>
              <a:rPr lang="bg-BG" sz="1600" b="1"/>
              <a:t> Обслужвани индустрии, отрасли, браншови сектори и др.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627313" y="2133600"/>
            <a:ext cx="3097212" cy="1803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/>
              <a:t>а) Промишленост;</a:t>
            </a:r>
            <a:br>
              <a:rPr lang="bg-BG" sz="1600" b="1"/>
            </a:br>
            <a:r>
              <a:rPr lang="bg-BG" sz="1600" b="1"/>
              <a:t>б) Търговия;</a:t>
            </a:r>
            <a:br>
              <a:rPr lang="bg-BG" sz="1600" b="1"/>
            </a:br>
            <a:r>
              <a:rPr lang="bg-BG" sz="1600" b="1"/>
              <a:t>в) Транспорт и съобщения;</a:t>
            </a:r>
            <a:br>
              <a:rPr lang="bg-BG" sz="1600" b="1"/>
            </a:br>
            <a:r>
              <a:rPr lang="bg-BG" sz="1600" b="1"/>
              <a:t>г) Строителство;</a:t>
            </a:r>
            <a:br>
              <a:rPr lang="bg-BG" sz="1600" b="1"/>
            </a:br>
            <a:r>
              <a:rPr lang="bg-BG" sz="1600" b="1"/>
              <a:t>д) Земеделие;</a:t>
            </a:r>
            <a:br>
              <a:rPr lang="bg-BG" sz="1600" b="1"/>
            </a:br>
            <a:r>
              <a:rPr lang="bg-BG" sz="1600" b="1"/>
              <a:t>е) Комуникации;</a:t>
            </a:r>
            <a:br>
              <a:rPr lang="bg-BG" sz="1600" b="1"/>
            </a:br>
            <a:r>
              <a:rPr lang="bg-BG" sz="1600" b="1"/>
              <a:t>ж) Финанси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95288" y="6308725"/>
            <a:ext cx="16462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443663" y="2122488"/>
            <a:ext cx="223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bg-BG" sz="1600" b="1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156325" y="2133600"/>
            <a:ext cx="2447925" cy="1803400"/>
          </a:xfrm>
          <a:prstGeom prst="rect">
            <a:avLst/>
          </a:prstGeom>
          <a:solidFill>
            <a:srgbClr val="CCFF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/>
              <a:t>з) Образование;</a:t>
            </a:r>
            <a:br>
              <a:rPr lang="bg-BG" sz="1600" b="1"/>
            </a:br>
            <a:r>
              <a:rPr lang="bg-BG" sz="1600" b="1"/>
              <a:t>и) Здравеопазване;</a:t>
            </a:r>
            <a:br>
              <a:rPr lang="bg-BG" sz="1600" b="1"/>
            </a:br>
            <a:r>
              <a:rPr lang="bg-BG" sz="1600" b="1"/>
              <a:t>й) Екология;</a:t>
            </a:r>
            <a:br>
              <a:rPr lang="bg-BG" sz="1600" b="1"/>
            </a:br>
            <a:r>
              <a:rPr lang="bg-BG" sz="1600" b="1"/>
              <a:t>к) Туризъм;</a:t>
            </a:r>
            <a:br>
              <a:rPr lang="bg-BG" sz="1600" b="1"/>
            </a:br>
            <a:r>
              <a:rPr lang="bg-BG" sz="1600" b="1"/>
              <a:t>л) Правосъдие;</a:t>
            </a:r>
            <a:br>
              <a:rPr lang="bg-BG" sz="1600" b="1"/>
            </a:br>
            <a:r>
              <a:rPr lang="bg-BG" sz="1600" b="1"/>
              <a:t>м) Публична админи-</a:t>
            </a:r>
            <a:br>
              <a:rPr lang="bg-BG" sz="1600" b="1"/>
            </a:br>
            <a:r>
              <a:rPr lang="bg-BG" sz="1600" b="1"/>
              <a:t>    страция и др.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339975" y="4292600"/>
            <a:ext cx="6264275" cy="366713"/>
          </a:xfrm>
          <a:prstGeom prst="rect">
            <a:avLst/>
          </a:prstGeom>
          <a:solidFill>
            <a:srgbClr val="FF66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0000FF"/>
                </a:solidFill>
              </a:rPr>
              <a:t>2.</a:t>
            </a:r>
            <a:r>
              <a:rPr lang="bg-BG" b="1"/>
              <a:t> Предлагани решения, системи и технологии: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348038" y="5589588"/>
            <a:ext cx="3095625" cy="1069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/>
              <a:t>б)</a:t>
            </a:r>
            <a:r>
              <a:rPr lang="en-US" sz="1600" b="1"/>
              <a:t> E-Business / E-Commerce;</a:t>
            </a:r>
            <a:br>
              <a:rPr lang="en-US" sz="1600" b="1"/>
            </a:br>
            <a:r>
              <a:rPr lang="bg-BG" sz="1600" b="1"/>
              <a:t>в)</a:t>
            </a:r>
            <a:r>
              <a:rPr lang="en-US" sz="1600" b="1"/>
              <a:t> CRM Systems;</a:t>
            </a:r>
            <a:br>
              <a:rPr lang="en-US" sz="1600" b="1"/>
            </a:br>
            <a:r>
              <a:rPr lang="bg-BG" sz="1600" b="1"/>
              <a:t>г)</a:t>
            </a:r>
            <a:r>
              <a:rPr lang="en-US" sz="1600" b="1"/>
              <a:t> SCM Systems;</a:t>
            </a:r>
            <a:br>
              <a:rPr lang="en-US" sz="1600" b="1"/>
            </a:br>
            <a:r>
              <a:rPr lang="bg-BG" sz="1600" b="1"/>
              <a:t>д)</a:t>
            </a:r>
            <a:r>
              <a:rPr lang="en-US" sz="1600" b="1"/>
              <a:t> Business Intelligence</a:t>
            </a:r>
            <a:r>
              <a:rPr lang="bg-BG" sz="1600" b="1"/>
              <a:t> и др.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539750" y="620713"/>
            <a:ext cx="136842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539750" y="620713"/>
            <a:ext cx="0" cy="388778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39750" y="1484313"/>
            <a:ext cx="1728788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539750" y="4508500"/>
            <a:ext cx="18002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4284663" y="1700213"/>
            <a:ext cx="0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7524750" y="1700213"/>
            <a:ext cx="0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771775" y="4652963"/>
            <a:ext cx="0" cy="12969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2771775" y="594995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7092950" y="5876925"/>
            <a:ext cx="1655763" cy="5810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WebSphere</a:t>
            </a:r>
            <a:br>
              <a:rPr lang="en-US" sz="1600" b="1"/>
            </a:br>
            <a:r>
              <a:rPr lang="en-US" sz="1600" b="1"/>
              <a:t>Software</a:t>
            </a:r>
            <a:endParaRPr lang="bg-BG" sz="1600" b="1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6588125" y="6165850"/>
            <a:ext cx="5048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3348038" y="4941888"/>
            <a:ext cx="2663825" cy="33655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/>
              <a:t>а) </a:t>
            </a:r>
            <a:r>
              <a:rPr lang="en-US" sz="1600" b="1"/>
              <a:t>ERP Systems;</a:t>
            </a:r>
            <a:endParaRPr lang="bg-BG" sz="1600" b="1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2771775" y="5013325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  <p:bldP spid="9223" grpId="0" animBg="1"/>
      <p:bldP spid="9226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4" grpId="0" animBg="1"/>
      <p:bldP spid="9235" grpId="0" animBg="1"/>
      <p:bldP spid="9236" grpId="0" animBg="1"/>
      <p:bldP spid="9237" grpId="0" animBg="1"/>
      <p:bldP spid="9238" grpId="0" animBg="1"/>
      <p:bldP spid="9239" grpId="0" animBg="1"/>
      <p:bldP spid="9240" grpId="0" animBg="1"/>
      <p:bldP spid="9241" grpId="0" animBg="1"/>
      <p:bldP spid="92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908175" y="393700"/>
            <a:ext cx="640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bg-BG" b="1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63713" y="404813"/>
            <a:ext cx="6696075" cy="641350"/>
          </a:xfrm>
          <a:prstGeom prst="rect">
            <a:avLst/>
          </a:prstGeom>
          <a:solidFill>
            <a:srgbClr val="99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b="1">
                <a:solidFill>
                  <a:srgbClr val="0000FF"/>
                </a:solidFill>
              </a:rPr>
              <a:t>В)</a:t>
            </a:r>
            <a:r>
              <a:rPr lang="bg-BG" b="1"/>
              <a:t> </a:t>
            </a:r>
            <a:r>
              <a:rPr lang="bg-BG" b="1" smtClean="0">
                <a:solidFill>
                  <a:srgbClr val="FF3300"/>
                </a:solidFill>
              </a:rPr>
              <a:t>АОИИ</a:t>
            </a:r>
            <a:r>
              <a:rPr lang="bg-BG" b="1" smtClean="0"/>
              <a:t>, </a:t>
            </a:r>
            <a:r>
              <a:rPr lang="bg-BG" b="1"/>
              <a:t>подпомагана от софтуерни решения за бизнес и информационни комуникации</a:t>
            </a:r>
            <a:r>
              <a:rPr lang="en-US" b="1"/>
              <a:t> (Lotus Software)</a:t>
            </a:r>
            <a:r>
              <a:rPr lang="bg-BG" b="1"/>
              <a:t>: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11413" y="1557338"/>
            <a:ext cx="6192837" cy="8255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1.</a:t>
            </a:r>
            <a:r>
              <a:rPr lang="bg-BG" sz="1600" b="1"/>
              <a:t> </a:t>
            </a:r>
            <a:r>
              <a:rPr lang="en-US" sz="1600" b="1"/>
              <a:t>Lotus Domino </a:t>
            </a:r>
            <a:r>
              <a:rPr lang="bg-BG" sz="1600" b="1"/>
              <a:t>и </a:t>
            </a:r>
            <a:r>
              <a:rPr lang="en-US" sz="1600" b="1"/>
              <a:t>Lotus Notes – </a:t>
            </a:r>
            <a:r>
              <a:rPr lang="bg-BG" sz="1600" b="1"/>
              <a:t>осигуряват максимална производителност на персонала и оптимизират контактите с клиентите и бизнес партньорите;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484438" y="2770188"/>
            <a:ext cx="6119812" cy="33655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2.</a:t>
            </a:r>
            <a:r>
              <a:rPr lang="bg-BG" sz="1600" b="1"/>
              <a:t> </a:t>
            </a:r>
            <a:r>
              <a:rPr lang="en-US" sz="1600" b="1"/>
              <a:t>Lotus Workflow – </a:t>
            </a:r>
            <a:r>
              <a:rPr lang="bg-BG" sz="1600" b="1"/>
              <a:t>управлява информационните потоци;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484438" y="3429000"/>
            <a:ext cx="6119812" cy="3365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3.</a:t>
            </a:r>
            <a:r>
              <a:rPr lang="bg-BG" sz="1600" b="1"/>
              <a:t> Collaboration Services Software</a:t>
            </a:r>
            <a:r>
              <a:rPr lang="bg-BG" sz="1600"/>
              <a:t> </a:t>
            </a:r>
            <a:r>
              <a:rPr lang="en-US" sz="1600" b="1"/>
              <a:t> – </a:t>
            </a:r>
            <a:r>
              <a:rPr lang="bg-BG" sz="1600" b="1"/>
              <a:t> работа в екип;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555875" y="4149725"/>
            <a:ext cx="5976938" cy="336550"/>
          </a:xfrm>
          <a:prstGeom prst="rect">
            <a:avLst/>
          </a:prstGeom>
          <a:solidFill>
            <a:srgbClr val="FF99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4.</a:t>
            </a:r>
            <a:r>
              <a:rPr lang="bg-BG" sz="1600" b="1"/>
              <a:t> </a:t>
            </a:r>
            <a:r>
              <a:rPr lang="en-US" sz="1600" b="1"/>
              <a:t>IBM Lotus Sametime – </a:t>
            </a:r>
            <a:r>
              <a:rPr lang="bg-BG" sz="1600" b="1"/>
              <a:t>виртуална офис среда; 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68313" y="6381750"/>
            <a:ext cx="16462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555875" y="4786313"/>
            <a:ext cx="6048375" cy="3365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5.</a:t>
            </a:r>
            <a:r>
              <a:rPr lang="bg-BG" sz="1600" b="1"/>
              <a:t> </a:t>
            </a:r>
            <a:r>
              <a:rPr lang="en-US" sz="1600" b="1"/>
              <a:t>Domino.Doc – </a:t>
            </a:r>
            <a:r>
              <a:rPr lang="bg-BG" sz="1600" b="1"/>
              <a:t>ефективна работа с документи;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2627313" y="5434013"/>
            <a:ext cx="5905500" cy="336550"/>
          </a:xfrm>
          <a:prstGeom prst="rect">
            <a:avLst/>
          </a:prstGeom>
          <a:solidFill>
            <a:srgbClr val="CCCC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CC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6.</a:t>
            </a:r>
            <a:r>
              <a:rPr lang="bg-BG" sz="1600" b="1"/>
              <a:t> </a:t>
            </a:r>
            <a:r>
              <a:rPr lang="en-US" sz="1600" b="1"/>
              <a:t>Lotus Discovery Server – </a:t>
            </a:r>
            <a:r>
              <a:rPr lang="bg-BG" sz="1600" b="1"/>
              <a:t>търсене на информация;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27538" y="6165850"/>
            <a:ext cx="4033837" cy="336550"/>
          </a:xfrm>
          <a:prstGeom prst="rect">
            <a:avLst/>
          </a:prstGeom>
          <a:solidFill>
            <a:srgbClr val="FF66FF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7.</a:t>
            </a:r>
            <a:r>
              <a:rPr lang="bg-BG" sz="1600" b="1"/>
              <a:t> </a:t>
            </a:r>
            <a:r>
              <a:rPr lang="en-US" sz="1600" b="1"/>
              <a:t>Lotus Smart Suite – </a:t>
            </a:r>
            <a:r>
              <a:rPr lang="bg-BG" sz="1600" b="1"/>
              <a:t>офис пакет.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539750" y="692150"/>
            <a:ext cx="1223963" cy="0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539750" y="692150"/>
            <a:ext cx="0" cy="5329238"/>
          </a:xfrm>
          <a:prstGeom prst="line">
            <a:avLst/>
          </a:prstGeom>
          <a:noFill/>
          <a:ln w="762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539750" y="5589588"/>
            <a:ext cx="2087563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750" y="1916113"/>
            <a:ext cx="1871663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539750" y="2924175"/>
            <a:ext cx="1944688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539750" y="3644900"/>
            <a:ext cx="1944688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539750" y="4292600"/>
            <a:ext cx="20161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539750" y="4941888"/>
            <a:ext cx="20161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539750" y="6021388"/>
            <a:ext cx="2808288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3348038" y="6021388"/>
            <a:ext cx="0" cy="3603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3348038" y="6381750"/>
            <a:ext cx="1079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nimBg="1"/>
      <p:bldP spid="11269" grpId="0" animBg="1"/>
      <p:bldP spid="11270" grpId="0" animBg="1"/>
      <p:bldP spid="11271" grpId="1" animBg="1"/>
      <p:bldP spid="11272" grpId="0" animBg="1"/>
      <p:bldP spid="11273" grpId="0" animBg="1"/>
      <p:bldP spid="11274" grpId="0" animBg="1"/>
      <p:bldP spid="11275" grpId="0" animBg="1"/>
      <p:bldP spid="11276" grpId="0" animBg="1"/>
      <p:bldP spid="11277" grpId="0" animBg="1"/>
      <p:bldP spid="11278" grpId="0" animBg="1"/>
      <p:bldP spid="11279" grpId="0" animBg="1"/>
      <p:bldP spid="11280" grpId="0" animBg="1"/>
      <p:bldP spid="11281" grpId="0" animBg="1"/>
      <p:bldP spid="11282" grpId="0" animBg="1"/>
      <p:bldP spid="11283" grpId="0" animBg="1"/>
      <p:bldP spid="11285" grpId="0" animBg="1"/>
      <p:bldP spid="11286" grpId="0" animBg="1"/>
      <p:bldP spid="112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50000">
              <a:srgbClr val="FFFFCC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03350" y="393700"/>
            <a:ext cx="6337300" cy="641350"/>
          </a:xfrm>
          <a:prstGeom prst="rect">
            <a:avLst/>
          </a:prstGeom>
          <a:solidFill>
            <a:srgbClr val="FF6699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b="1">
                <a:solidFill>
                  <a:srgbClr val="0000FF"/>
                </a:solidFill>
              </a:rPr>
              <a:t>Г)</a:t>
            </a:r>
            <a:r>
              <a:rPr lang="bg-BG" b="1"/>
              <a:t> Софтуер, подобряващ производителността и ефективността на </a:t>
            </a:r>
            <a:r>
              <a:rPr lang="bg-BG" b="1" smtClean="0">
                <a:solidFill>
                  <a:srgbClr val="0000FF"/>
                </a:solidFill>
              </a:rPr>
              <a:t>АОИИ</a:t>
            </a:r>
            <a:r>
              <a:rPr lang="en-US" b="1" smtClean="0">
                <a:solidFill>
                  <a:srgbClr val="0000FF"/>
                </a:solidFill>
              </a:rPr>
              <a:t> </a:t>
            </a:r>
            <a:r>
              <a:rPr lang="en-US" b="1">
                <a:solidFill>
                  <a:srgbClr val="0000FF"/>
                </a:solidFill>
              </a:rPr>
              <a:t>(Tivoli software):</a:t>
            </a:r>
            <a:endParaRPr lang="bg-BG" b="1">
              <a:solidFill>
                <a:srgbClr val="0000FF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763713" y="1330325"/>
            <a:ext cx="6337300" cy="336550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0000FF"/>
                </a:solidFill>
              </a:rPr>
              <a:t>1.</a:t>
            </a:r>
            <a:r>
              <a:rPr lang="bg-BG" sz="1600" b="1"/>
              <a:t> Управление на производителност и работоспособност: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700338" y="1916113"/>
            <a:ext cx="56165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а)</a:t>
            </a:r>
            <a:r>
              <a:rPr lang="bg-BG" sz="1600" b="1"/>
              <a:t> </a:t>
            </a:r>
            <a:r>
              <a:rPr lang="en-US" sz="1600" b="1"/>
              <a:t>IBM Enterprise Console – </a:t>
            </a:r>
            <a:r>
              <a:rPr lang="bg-BG" sz="1600" b="1"/>
              <a:t>управление на събития;</a:t>
            </a:r>
            <a:br>
              <a:rPr lang="bg-BG" sz="1600" b="1"/>
            </a:br>
            <a:r>
              <a:rPr lang="bg-BG" sz="1600" b="1">
                <a:solidFill>
                  <a:srgbClr val="FF3300"/>
                </a:solidFill>
              </a:rPr>
              <a:t>б)</a:t>
            </a:r>
            <a:r>
              <a:rPr lang="bg-BG" sz="1600" b="1"/>
              <a:t> </a:t>
            </a:r>
            <a:r>
              <a:rPr lang="en-US" sz="1600" b="1"/>
              <a:t>IBM Tivoli Monitoring – </a:t>
            </a:r>
            <a:r>
              <a:rPr lang="bg-BG" sz="1600" b="1"/>
              <a:t>контрол на ресурсите;</a:t>
            </a:r>
            <a:br>
              <a:rPr lang="bg-BG" sz="1600" b="1"/>
            </a:br>
            <a:r>
              <a:rPr lang="bg-BG" sz="1600" b="1">
                <a:solidFill>
                  <a:srgbClr val="FF3300"/>
                </a:solidFill>
              </a:rPr>
              <a:t>в)</a:t>
            </a:r>
            <a:r>
              <a:rPr lang="bg-BG" sz="1600" b="1"/>
              <a:t> </a:t>
            </a:r>
            <a:r>
              <a:rPr lang="en-US" sz="1600" b="1"/>
              <a:t>IBM Tivoli Net View – </a:t>
            </a:r>
            <a:r>
              <a:rPr lang="bg-BG" sz="1600" b="1"/>
              <a:t>администриране на мрежи.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627313" y="1844675"/>
            <a:ext cx="5761037" cy="93662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763713" y="3130550"/>
            <a:ext cx="6480175" cy="33655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CC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0000FF"/>
                </a:solidFill>
              </a:rPr>
              <a:t>2.</a:t>
            </a:r>
            <a:r>
              <a:rPr lang="bg-BG" sz="1600" b="1"/>
              <a:t> Управление на конфигурации и операции: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555875" y="3778250"/>
            <a:ext cx="5832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а)</a:t>
            </a:r>
            <a:r>
              <a:rPr lang="bg-BG" sz="1600" b="1"/>
              <a:t> </a:t>
            </a:r>
            <a:r>
              <a:rPr lang="en-US" sz="1600" b="1"/>
              <a:t>IBM Tivoli Configuration Manager – </a:t>
            </a:r>
            <a:r>
              <a:rPr lang="bg-BG" sz="1600" b="1"/>
              <a:t>конфигуриране;</a:t>
            </a:r>
            <a:br>
              <a:rPr lang="bg-BG" sz="1600" b="1"/>
            </a:br>
            <a:r>
              <a:rPr lang="bg-BG" sz="1600" b="1">
                <a:solidFill>
                  <a:srgbClr val="FF3300"/>
                </a:solidFill>
              </a:rPr>
              <a:t>б)</a:t>
            </a:r>
            <a:r>
              <a:rPr lang="bg-BG" sz="1600" b="1"/>
              <a:t> </a:t>
            </a:r>
            <a:r>
              <a:rPr lang="en-US" sz="1600" b="1"/>
              <a:t>IBM Tivoli Remote Control – </a:t>
            </a:r>
            <a:r>
              <a:rPr lang="bg-BG" sz="1600" b="1"/>
              <a:t>отдалечен контрол.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484438" y="3716338"/>
            <a:ext cx="5759450" cy="64928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835150" y="4786313"/>
            <a:ext cx="6408738" cy="33655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0000FF"/>
                </a:solidFill>
              </a:rPr>
              <a:t>3.</a:t>
            </a:r>
            <a:r>
              <a:rPr lang="bg-BG" sz="1600" b="1"/>
              <a:t> Управление на сигурността: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627313" y="5373688"/>
            <a:ext cx="62642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FF3300"/>
                </a:solidFill>
              </a:rPr>
              <a:t>а)</a:t>
            </a:r>
            <a:r>
              <a:rPr lang="bg-BG" sz="1600" b="1"/>
              <a:t> </a:t>
            </a:r>
            <a:r>
              <a:rPr lang="en-US" sz="1600" b="1"/>
              <a:t>IBM Tivoli Access Manager for Operating System – </a:t>
            </a:r>
            <a:r>
              <a:rPr lang="bg-BG" sz="1600" b="1"/>
              <a:t>достъп;</a:t>
            </a:r>
            <a:br>
              <a:rPr lang="bg-BG" sz="1600" b="1"/>
            </a:br>
            <a:r>
              <a:rPr lang="bg-BG" sz="1600" b="1">
                <a:solidFill>
                  <a:srgbClr val="FF3300"/>
                </a:solidFill>
              </a:rPr>
              <a:t>б)</a:t>
            </a:r>
            <a:r>
              <a:rPr lang="bg-BG" sz="1600" b="1"/>
              <a:t> </a:t>
            </a:r>
            <a:r>
              <a:rPr lang="en-US" sz="1600" b="1"/>
              <a:t>IBM Tivoli Identify Manager – </a:t>
            </a:r>
            <a:r>
              <a:rPr lang="bg-BG" sz="1600" b="1"/>
              <a:t>идентификация;</a:t>
            </a:r>
            <a:br>
              <a:rPr lang="bg-BG" sz="1600" b="1"/>
            </a:br>
            <a:r>
              <a:rPr lang="bg-BG" sz="1600" b="1">
                <a:solidFill>
                  <a:srgbClr val="FF3300"/>
                </a:solidFill>
              </a:rPr>
              <a:t>в)</a:t>
            </a:r>
            <a:r>
              <a:rPr lang="bg-BG" sz="1600" b="1"/>
              <a:t> </a:t>
            </a:r>
            <a:r>
              <a:rPr lang="en-US" sz="1600" b="1"/>
              <a:t>IBM Tivoli Risk Manager – </a:t>
            </a:r>
            <a:r>
              <a:rPr lang="bg-BG" sz="1600" b="1"/>
              <a:t>управление на риска.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2555875" y="5300663"/>
            <a:ext cx="6408738" cy="936625"/>
          </a:xfrm>
          <a:prstGeom prst="rect">
            <a:avLst/>
          </a:prstGeom>
          <a:noFill/>
          <a:ln w="57150">
            <a:solidFill>
              <a:srgbClr val="CC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878138" y="6521450"/>
            <a:ext cx="6265862" cy="3365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l">
              <a:spcBef>
                <a:spcPct val="50000"/>
              </a:spcBef>
            </a:pPr>
            <a:r>
              <a:rPr lang="bg-BG" sz="1600" b="1">
                <a:solidFill>
                  <a:srgbClr val="0000FF"/>
                </a:solidFill>
              </a:rPr>
              <a:t>4.</a:t>
            </a:r>
            <a:r>
              <a:rPr lang="bg-BG" sz="1600" b="1"/>
              <a:t> Управление на съхранението: </a:t>
            </a:r>
            <a:r>
              <a:rPr lang="en-US" sz="1600" b="1"/>
              <a:t>IBM Tivoli Storage Manager</a:t>
            </a:r>
            <a:endParaRPr lang="bg-BG" sz="1600" b="1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>
            <a:off x="323850" y="620713"/>
            <a:ext cx="935038" cy="0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323850" y="620713"/>
            <a:ext cx="0" cy="5903912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323850" y="1412875"/>
            <a:ext cx="1295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323850" y="3284538"/>
            <a:ext cx="1295400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323850" y="4868863"/>
            <a:ext cx="1368425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323850" y="6524625"/>
            <a:ext cx="2447925" cy="0"/>
          </a:xfrm>
          <a:prstGeom prst="line">
            <a:avLst/>
          </a:prstGeom>
          <a:noFill/>
          <a:ln w="57150">
            <a:solidFill>
              <a:srgbClr val="00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539750" y="6092825"/>
            <a:ext cx="1646238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1908175" y="1700213"/>
            <a:ext cx="0" cy="6492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1908175" y="2349500"/>
            <a:ext cx="7191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1908175" y="3500438"/>
            <a:ext cx="0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1908175" y="40767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1979613" y="5084763"/>
            <a:ext cx="0" cy="792162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1979613" y="5876925"/>
            <a:ext cx="576262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1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2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2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/>
      <p:bldP spid="12296" grpId="0" animBg="1"/>
      <p:bldP spid="12297" grpId="0" animBg="1"/>
      <p:bldP spid="12298" grpId="0"/>
      <p:bldP spid="12299" grpId="0" animBg="1"/>
      <p:bldP spid="12300" grpId="0" animBg="1"/>
      <p:bldP spid="12301" grpId="0"/>
      <p:bldP spid="12302" grpId="0" animBg="1"/>
      <p:bldP spid="12303" grpId="0" animBg="1"/>
      <p:bldP spid="12304" grpId="0" animBg="1"/>
      <p:bldP spid="12305" grpId="0" animBg="1"/>
      <p:bldP spid="12306" grpId="0" animBg="1"/>
      <p:bldP spid="12307" grpId="0" animBg="1"/>
      <p:bldP spid="12308" grpId="0" animBg="1"/>
      <p:bldP spid="12311" grpId="0" animBg="1"/>
      <p:bldP spid="12313" grpId="0" animBg="1"/>
      <p:bldP spid="12315" grpId="0" animBg="1"/>
      <p:bldP spid="12316" grpId="0" animBg="1"/>
      <p:bldP spid="12317" grpId="0" animBg="1"/>
      <p:bldP spid="12318" grpId="0" animBg="1"/>
      <p:bldP spid="12319" grpId="0" animBg="1"/>
      <p:bldP spid="123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FF3300"/>
                </a:solidFill>
              </a:rPr>
              <a:t>1</a:t>
            </a:r>
            <a:r>
              <a:rPr lang="bg-BG" sz="2400" b="1">
                <a:solidFill>
                  <a:srgbClr val="FF3300"/>
                </a:solidFill>
              </a:rPr>
              <a:t>.3.</a:t>
            </a:r>
            <a:r>
              <a:rPr lang="bg-BG" sz="2400" b="1"/>
              <a:t> </a:t>
            </a:r>
            <a:r>
              <a:rPr lang="bg-BG" sz="2400" b="1">
                <a:solidFill>
                  <a:srgbClr val="0000FF"/>
                </a:solidFill>
              </a:rPr>
              <a:t>Портфолио на </a:t>
            </a:r>
            <a:r>
              <a:rPr lang="en-US" sz="2400" b="1">
                <a:solidFill>
                  <a:srgbClr val="0000FF"/>
                </a:solidFill>
              </a:rPr>
              <a:t>IBM Corp.</a:t>
            </a:r>
            <a:r>
              <a:rPr lang="bg-BG" sz="2400" b="1">
                <a:solidFill>
                  <a:srgbClr val="0000FF"/>
                </a:solidFill>
              </a:rPr>
              <a:t>, подпомагащо </a:t>
            </a:r>
            <a:r>
              <a:rPr lang="bg-BG" sz="2400" b="1" smtClean="0">
                <a:solidFill>
                  <a:srgbClr val="0000FF"/>
                </a:solidFill>
              </a:rPr>
              <a:t>АОИИ,</a:t>
            </a:r>
            <a:r>
              <a:rPr lang="en-US" sz="2400" b="1" smtClean="0">
                <a:solidFill>
                  <a:srgbClr val="0000FF"/>
                </a:solidFill>
              </a:rPr>
              <a:t> </a:t>
            </a:r>
            <a:r>
              <a:rPr lang="bg-BG" sz="2400" b="1">
                <a:solidFill>
                  <a:srgbClr val="0000FF"/>
                </a:solidFill>
              </a:rPr>
              <a:t>насочено към потребностите и възможностите на </a:t>
            </a:r>
            <a:r>
              <a:rPr lang="bg-BG" sz="2400" b="1">
                <a:solidFill>
                  <a:srgbClr val="009900"/>
                </a:solidFill>
              </a:rPr>
              <a:t>малките и средните</a:t>
            </a:r>
            <a:r>
              <a:rPr lang="bg-BG" sz="2400" b="1">
                <a:solidFill>
                  <a:srgbClr val="0000FF"/>
                </a:solidFill>
              </a:rPr>
              <a:t> предприятия и фирми.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bg-BG" sz="2400" b="1"/>
              <a:t>Компаниите се нуждаят от </a:t>
            </a:r>
            <a:r>
              <a:rPr lang="bg-BG" sz="2400" b="1">
                <a:solidFill>
                  <a:srgbClr val="FF3300"/>
                </a:solidFill>
              </a:rPr>
              <a:t>лесни за употреба и инсталиране решения</a:t>
            </a:r>
            <a:r>
              <a:rPr lang="bg-BG" sz="2400" b="1"/>
              <a:t>, за да останат иновативни и конкурентоспособни. Над 70% от малките и средните предприятия (МСП) се фокусират върху цялостни решения, когато избират своите ИТ покупки, сочи проучване на IBM;</a:t>
            </a:r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endParaRPr lang="bg-BG" sz="2400" b="1"/>
          </a:p>
          <a:p>
            <a:pPr>
              <a:buClr>
                <a:srgbClr val="FF00FF"/>
              </a:buClr>
              <a:buFont typeface="Wingdings" pitchFamily="2" charset="2"/>
              <a:buChar char="Ø"/>
            </a:pPr>
            <a:r>
              <a:rPr lang="bg-BG" sz="2400" b="1"/>
              <a:t>Сегментът на МСП от пазара на ИТ в Европа възлиза на 125 милиарда евро, като приблизителният среден ръст е 5% за 2006 г. - доста по-бързо нарастване, отколкото при големите корпорации;</a:t>
            </a:r>
            <a:r>
              <a:rPr lang="bg-BG" sz="2400"/>
              <a:t> </a:t>
            </a:r>
          </a:p>
          <a:p>
            <a:endParaRPr lang="bg-BG" sz="2400"/>
          </a:p>
          <a:p>
            <a:endParaRPr lang="bg-BG" sz="20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95288" y="6381750"/>
            <a:ext cx="1646237" cy="2746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bg-BG" sz="1200" b="1">
                <a:solidFill>
                  <a:srgbClr val="CC3300"/>
                </a:solidFill>
              </a:rPr>
              <a:t>© Доц. д-р Л. Краев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 build="p"/>
      <p:bldP spid="3277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bg-BG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bg-BG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2034</Words>
  <Application>Microsoft Office PowerPoint</Application>
  <PresentationFormat>On-screen Show (4:3)</PresentationFormat>
  <Paragraphs>282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Default Design</vt:lpstr>
      <vt:lpstr>D:\КРАЕВ-2011-2012\АОИИ\ПРЕЗЕНТАЦИИ-ЛЕКЦИИ\Document1!OLE_LINK1</vt:lpstr>
      <vt:lpstr>D:\КРАЕВ-2011-2012\АОИИ\ПРЕЗЕНТАЦИИ-ЛЕКЦИИ\Document2!OLE_LINK2</vt:lpstr>
      <vt:lpstr>Тема 6. Възможности за АОИИ, заложени в стратегиите, платформите и решенията на водещите световни фирми в IT индустрията.</vt:lpstr>
      <vt:lpstr> 1. АОИИ в приложното и софтуерното портфолио на IBM Corp., ориентирано към информационното подпомагане на управлението на бизнеса. </vt:lpstr>
      <vt:lpstr>1.1. Общ профил на IBM Corp.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1.3. Портфолио на IBM Corp., подпомагащо АОИИ, насочено към потребностите и възможностите на малките и средните предприятия и фирми.</vt:lpstr>
      <vt:lpstr>PowerPoint Presentation</vt:lpstr>
      <vt:lpstr>PowerPoint Presentation</vt:lpstr>
      <vt:lpstr> 2. АОИИ в платформите и решенията за информационно обслужване на управлението на бизнеса на Oracle Corp. </vt:lpstr>
      <vt:lpstr>2.1. Портфолио на Oracle Corp., подпомагащо АОИИ и информационното обслужване на управлението на бизнеса.</vt:lpstr>
      <vt:lpstr>PowerPoint Presentation</vt:lpstr>
      <vt:lpstr>Oracle E-Business Suite Release 12</vt:lpstr>
      <vt:lpstr>PowerPoint Presentation</vt:lpstr>
      <vt:lpstr>PowerPoint Presentation</vt:lpstr>
      <vt:lpstr>PowerPoint Presentation</vt:lpstr>
      <vt:lpstr>PowerPoint Presentation</vt:lpstr>
      <vt:lpstr>2.2. Oracle Corp. – водеща компания в три основни измерения на IT индустрията.</vt:lpstr>
      <vt:lpstr>2.3. Стратегия, политика и проект на Oracle Corp. за синтез на принципите за проектиране на нови IT - технологии. Best of the Best</vt:lpstr>
      <vt:lpstr>2.4. Oracle Corp. в глобалния бизнес.</vt:lpstr>
      <vt:lpstr>2.5. Oracle Corp. в България</vt:lpstr>
      <vt:lpstr>PowerPoint Presentation</vt:lpstr>
      <vt:lpstr> 3. АОИИ в продуктовата фамилия Microsoft Dynamics (Microsoft Business Solutions). </vt:lpstr>
      <vt:lpstr>PowerPoint Presentation</vt:lpstr>
      <vt:lpstr>3.1.1. Microsoft Dynamics</vt:lpstr>
      <vt:lpstr>PowerPoint Presentation</vt:lpstr>
      <vt:lpstr>3.1.2.  Портфолио на Microsoft Dynamics: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Tsenov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Стратегии, платформи и решения на водещи световни компании от IT-индустрията в областта на АОИИ.</dc:title>
  <dc:creator>Kraev</dc:creator>
  <cp:lastModifiedBy>Любен Краев</cp:lastModifiedBy>
  <cp:revision>134</cp:revision>
  <dcterms:created xsi:type="dcterms:W3CDTF">2003-03-11T16:29:23Z</dcterms:created>
  <dcterms:modified xsi:type="dcterms:W3CDTF">2012-04-05T07:14:58Z</dcterms:modified>
</cp:coreProperties>
</file>